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9" r:id="rId3"/>
    <p:sldId id="300" r:id="rId4"/>
    <p:sldId id="331" r:id="rId5"/>
    <p:sldId id="315" r:id="rId6"/>
    <p:sldId id="318" r:id="rId7"/>
    <p:sldId id="322" r:id="rId8"/>
    <p:sldId id="330" r:id="rId9"/>
    <p:sldId id="302" r:id="rId10"/>
    <p:sldId id="306" r:id="rId11"/>
    <p:sldId id="325" r:id="rId12"/>
    <p:sldId id="305" r:id="rId13"/>
    <p:sldId id="307" r:id="rId14"/>
    <p:sldId id="311" r:id="rId15"/>
    <p:sldId id="317" r:id="rId16"/>
    <p:sldId id="316" r:id="rId17"/>
    <p:sldId id="312" r:id="rId18"/>
    <p:sldId id="319" r:id="rId19"/>
    <p:sldId id="314" r:id="rId20"/>
    <p:sldId id="332" r:id="rId21"/>
    <p:sldId id="308" r:id="rId22"/>
    <p:sldId id="329" r:id="rId23"/>
    <p:sldId id="309" r:id="rId24"/>
    <p:sldId id="327" r:id="rId25"/>
    <p:sldId id="328" r:id="rId26"/>
    <p:sldId id="304" r:id="rId27"/>
    <p:sldId id="323" r:id="rId28"/>
    <p:sldId id="326" r:id="rId29"/>
    <p:sldId id="324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F7263"/>
    <a:srgbClr val="E818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35" autoAdjust="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A4F5-83E2-4ED8-ABCE-AD723CD7EF5B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D694D-C06C-479D-BE4E-56D060EC32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095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749D-AAAC-4AD1-8160-D70EC5920780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1244A-A3E0-48F5-A39C-71D2CE172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628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FLASHINESS INDEX EQUATIONS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RB Index = [∑(abs(Q(i)-Q(i-1))] / [∑((Q(i)+Q(i-1))/2)]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Flashiness Index = ∑[(abs(Q(i)-Q(i-1)) / ((Q(i)+Q(i-1))/2)]/Ndays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TQmean= ∑(N days Q ≥ Qave)/Ndays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RBI is the Richards-Baker Flashiness Index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244A-A3E0-48F5-A39C-71D2CE1722C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9CD1-4655-47A2-991F-C7FF7B1FDB2F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21D0-76E6-4097-98AF-C928D06FAE47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25C5-6E76-488B-BF2F-8FAA98A7D0D3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7072-FB28-42DF-8F7D-2AF7DA4DDE4F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509-53E7-42D6-967E-1F9ACC95A9AC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9B5D-5E09-4A73-B64E-DC636BEFFDFB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4550-3986-4951-AAFC-E61CD556913D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7786-7670-411B-97C2-1F48B47E8B1C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B0D0-8543-4AC8-A68D-38DAA50F2969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D54B-2F69-4769-9A28-CC8C7171D877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88A0-D41B-4326-A6ED-74AB604AAD64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8B3BC5-8D1C-4319-9185-BAD80B66AC6E}" type="datetime1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4C71A6-6CC8-4D30-B62B-5B3F447CAF2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Transient Explorer’s </a:t>
            </a:r>
            <a:br>
              <a:rPr lang="en-US" dirty="0" smtClean="0"/>
            </a:br>
            <a:r>
              <a:rPr lang="en-US" dirty="0" smtClean="0"/>
              <a:t>Progress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John Bartholow</a:t>
            </a:r>
          </a:p>
          <a:p>
            <a:pPr algn="ctr"/>
            <a:r>
              <a:rPr lang="en-US" dirty="0" smtClean="0"/>
              <a:t>PRTI, January,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 Used,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1000" y="2362200"/>
            <a:ext cx="0" cy="225730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0400" y="62484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57600" y="2286000"/>
            <a:ext cx="0" cy="396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2286000"/>
            <a:ext cx="1524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81600" y="2286000"/>
            <a:ext cx="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274" y="3138487"/>
            <a:ext cx="1335622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28600" y="176426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of main focus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12525" y="60554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of focus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24600" y="62484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1000" y="4598725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6324600" y="4483925"/>
            <a:ext cx="200900" cy="153587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93775" y="51291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536" y="2514600"/>
            <a:ext cx="2340864" cy="387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14600"/>
            <a:ext cx="2340864" cy="387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Flowchart: Summing Junction 29"/>
          <p:cNvSpPr/>
          <p:nvPr/>
        </p:nvSpPr>
        <p:spPr>
          <a:xfrm>
            <a:off x="2895600" y="2514600"/>
            <a:ext cx="228600" cy="228600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umming Junction 30"/>
          <p:cNvSpPr/>
          <p:nvPr/>
        </p:nvSpPr>
        <p:spPr>
          <a:xfrm>
            <a:off x="2895600" y="3962400"/>
            <a:ext cx="228600" cy="228600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Summing Junction 31"/>
          <p:cNvSpPr/>
          <p:nvPr/>
        </p:nvSpPr>
        <p:spPr>
          <a:xfrm>
            <a:off x="2895600" y="4419600"/>
            <a:ext cx="228600" cy="228600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Summing Junction 32"/>
          <p:cNvSpPr/>
          <p:nvPr/>
        </p:nvSpPr>
        <p:spPr>
          <a:xfrm>
            <a:off x="5943600" y="4191000"/>
            <a:ext cx="228600" cy="228600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Summing Junction 34"/>
          <p:cNvSpPr/>
          <p:nvPr/>
        </p:nvSpPr>
        <p:spPr>
          <a:xfrm>
            <a:off x="5943600" y="6136575"/>
            <a:ext cx="228600" cy="228600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 – Gage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4" y="2039992"/>
            <a:ext cx="6383147" cy="38404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Content Placeholder 14"/>
          <p:cNvSpPr txBox="1">
            <a:spLocks/>
          </p:cNvSpPr>
          <p:nvPr/>
        </p:nvSpPr>
        <p:spPr>
          <a:xfrm>
            <a:off x="228600" y="2468880"/>
            <a:ext cx="1828800" cy="3627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Logarithmic scale use to highlight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differences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part of year shown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2430" y="6078945"/>
            <a:ext cx="17282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Primary Focus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47340" y="5694895"/>
            <a:ext cx="0" cy="3840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Calculated the maximum positive or negative flow changes within 24-hours following each 15-minute data point</a:t>
            </a:r>
          </a:p>
          <a:p>
            <a:pPr lvl="1"/>
            <a:r>
              <a:rPr lang="en-US" b="1" dirty="0" smtClean="0"/>
              <a:t>Absolute</a:t>
            </a:r>
            <a:r>
              <a:rPr lang="en-US" dirty="0" smtClean="0"/>
              <a:t>, i.e., maximum – minimum cfs, &amp; vice-versa</a:t>
            </a:r>
          </a:p>
          <a:p>
            <a:pPr lvl="1"/>
            <a:r>
              <a:rPr lang="en-US" b="1" dirty="0" smtClean="0"/>
              <a:t>Percentage</a:t>
            </a:r>
            <a:r>
              <a:rPr lang="en-US" dirty="0" smtClean="0"/>
              <a:t> (Relative) change in cfs</a:t>
            </a:r>
          </a:p>
          <a:p>
            <a:pPr lvl="1"/>
            <a:r>
              <a:rPr lang="en-US" dirty="0" smtClean="0"/>
              <a:t>Each may have utility in exploring impacts</a:t>
            </a:r>
          </a:p>
          <a:p>
            <a:r>
              <a:rPr lang="en-US" dirty="0" smtClean="0"/>
              <a:t>Sampled largest transient events to identify major contributing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Selected Findings – 1 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35480"/>
            <a:ext cx="2514600" cy="438912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Large transients, both absolute and percentage, occur year-round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But </a:t>
            </a:r>
            <a:r>
              <a:rPr lang="en-US" u="sng" dirty="0" smtClean="0"/>
              <a:t>mostly</a:t>
            </a:r>
            <a:r>
              <a:rPr lang="en-US" dirty="0" smtClean="0"/>
              <a:t> occur during the irrigation season, June through October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92783"/>
            <a:ext cx="6126480" cy="44556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0" y="2971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example, these are absolute “spikes” from May through October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Findings – 2 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35480"/>
            <a:ext cx="27432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events are straightforward resulting from day-to-day operations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For example a canal headgate must be cleared or tended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33600"/>
            <a:ext cx="5486400" cy="3982453"/>
          </a:xfrm>
          <a:prstGeom prst="rect">
            <a:avLst/>
          </a:prstGeom>
          <a:noFill/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33800" y="2806005"/>
            <a:ext cx="1676400" cy="1200329"/>
          </a:xfrm>
          <a:prstGeom prst="rect">
            <a:avLst/>
          </a:prstGeom>
          <a:noFill/>
          <a:ln w="15875"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Here it is likely that Larimer-Weld diversion was stopped to increase river depth to float debris off its trash rack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29200" y="4038600"/>
            <a:ext cx="990600" cy="1219200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7324985" y="4043480"/>
            <a:ext cx="165795" cy="6144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29185" y="4123070"/>
            <a:ext cx="10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500 cfs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24885" y="2084825"/>
            <a:ext cx="1497795" cy="384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Findings – 3 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35480"/>
            <a:ext cx="27432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events are more complex timing or coordination issues</a:t>
            </a:r>
          </a:p>
          <a:p>
            <a:endParaRPr lang="en-US" sz="2400" dirty="0"/>
          </a:p>
          <a:p>
            <a:r>
              <a:rPr lang="en-US" sz="2400" dirty="0" smtClean="0"/>
              <a:t>Commissioner prefers to see “bumps” rather than “holes”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59500"/>
            <a:ext cx="5486400" cy="3984100"/>
          </a:xfrm>
          <a:prstGeom prst="rect">
            <a:avLst/>
          </a:prstGeom>
          <a:noFill/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33800" y="2260937"/>
            <a:ext cx="1828800" cy="1015663"/>
          </a:xfrm>
          <a:prstGeom prst="rect">
            <a:avLst/>
          </a:prstGeom>
          <a:noFill/>
          <a:ln w="15875"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Appears that water is sent from Horsetooth to Larimer-Weld but there is a delay in capturing that water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400" y="2590800"/>
            <a:ext cx="685800" cy="1295400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5800" y="3124200"/>
            <a:ext cx="1676400" cy="2209800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Findings – 4 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35480"/>
            <a:ext cx="2743200" cy="438912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Transients often observed Thursday to Monday</a:t>
            </a:r>
          </a:p>
          <a:p>
            <a:endParaRPr lang="en-US" sz="2400" dirty="0" smtClean="0"/>
          </a:p>
          <a:p>
            <a:r>
              <a:rPr lang="en-US" sz="2400" dirty="0" smtClean="0"/>
              <a:t>Shown is a common ‘shut-down’ pattern – small Thursday drops followed by larger Friday drops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5486400" cy="39824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10400" y="2209800"/>
            <a:ext cx="1600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Hansen Supply Canal ramping off in stages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6069795" y="2809965"/>
            <a:ext cx="940605" cy="427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108200" y="2971800"/>
            <a:ext cx="902200" cy="802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08200" y="3200400"/>
            <a:ext cx="902200" cy="1380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08200" y="3429000"/>
            <a:ext cx="902203" cy="1574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Findings – 5 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35480"/>
            <a:ext cx="27432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Diurnal fluctuations during peak snowmelt can be large but are rarely abrupt</a:t>
            </a:r>
          </a:p>
          <a:p>
            <a:endParaRPr lang="en-US" sz="2400" dirty="0" smtClean="0"/>
          </a:p>
          <a:p>
            <a:r>
              <a:rPr lang="en-US" sz="2400" dirty="0" smtClean="0"/>
              <a:t>Here we see ±400 cfs variation from a high daily mean flow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13547"/>
            <a:ext cx="5486400" cy="39824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Findings – 6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35480"/>
            <a:ext cx="27432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Often no obvious explanation for magnitude of transients</a:t>
            </a:r>
          </a:p>
          <a:p>
            <a:endParaRPr lang="en-US" sz="2400" dirty="0" smtClean="0"/>
          </a:p>
          <a:p>
            <a:r>
              <a:rPr lang="en-US" sz="2400" dirty="0" smtClean="0"/>
              <a:t>Could be rainfall, ice, bad or misleading gage data, …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11900"/>
            <a:ext cx="5486400" cy="3984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There may be fewer large transients in the future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C‑BT deliveries to the Poudre will likely decline as downstream agricultural deliveries convert to upstream municipal withdrawals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But if less water is in the river, there may be more large percentage flow changes from river operations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Less “buffering” capacity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Time will tell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Why?</a:t>
            </a:r>
            <a:br>
              <a:rPr lang="en-US" dirty="0" smtClean="0"/>
            </a:br>
            <a:r>
              <a:rPr lang="en-US" dirty="0" smtClean="0"/>
              <a:t>Documented Abrupt Flow Events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3657600" cy="271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3657600" cy="271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3657600" cy="271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38600"/>
            <a:ext cx="3657600" cy="271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64223" y="1752600"/>
            <a:ext cx="615553" cy="46037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Note logarithmic scales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33600" y="1828800"/>
            <a:ext cx="381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391400" y="1828800"/>
            <a:ext cx="381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133600" y="4572000"/>
            <a:ext cx="381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848600" y="4495800"/>
            <a:ext cx="6858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62" y="187693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3200" dirty="0" smtClean="0"/>
              <a:t>Opportunities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529024"/>
            <a:ext cx="23622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Information</a:t>
            </a:r>
          </a:p>
          <a:p>
            <a:pPr algn="ctr"/>
            <a:r>
              <a:rPr lang="en-US" sz="2800" dirty="0" smtClean="0"/>
              <a:t>(&amp; data)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3529024"/>
            <a:ext cx="1905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Structural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548270"/>
            <a:ext cx="21336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Operational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133600" y="2590800"/>
            <a:ext cx="1219200" cy="722781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73162" y="2622330"/>
            <a:ext cx="0" cy="722781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02014" y="2622330"/>
            <a:ext cx="1219200" cy="691251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57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Operational Opportunities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Meet with large diverters to better understand their operations, explore possibilities, and brainstorm incentives for all parties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dirty="0" smtClean="0"/>
          </a:p>
          <a:p>
            <a:r>
              <a:rPr lang="en-US" dirty="0" smtClean="0"/>
              <a:t>Potential operational examples:</a:t>
            </a:r>
          </a:p>
          <a:p>
            <a:pPr lvl="1"/>
            <a:r>
              <a:rPr lang="en-US" dirty="0" smtClean="0"/>
              <a:t>Tweak the ‘normal’ Hansen ramping rate guidelines</a:t>
            </a:r>
          </a:p>
          <a:p>
            <a:pPr lvl="1"/>
            <a:r>
              <a:rPr lang="en-US" dirty="0" smtClean="0"/>
              <a:t>Use more but smaller step changes when large flow changes are scheduled and automated receipt of water is, or becomes, possible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Opportunities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weekly water users coordination conference should come to pass to discuss multiple objectives, keep transient issues in mind</a:t>
            </a:r>
          </a:p>
          <a:p>
            <a:endParaRPr lang="en-US" dirty="0" smtClean="0"/>
          </a:p>
          <a:p>
            <a:r>
              <a:rPr lang="en-US" dirty="0" smtClean="0"/>
              <a:t>If new water development projects are built, explore possibilities to further minimize detrimental transients without injecting any new 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dirty="0" smtClean="0"/>
              <a:t>Continue to look for funds to automate diversion </a:t>
            </a:r>
            <a:r>
              <a:rPr lang="en-US" dirty="0" err="1" smtClean="0"/>
              <a:t>headgates</a:t>
            </a:r>
            <a:r>
              <a:rPr lang="en-US" dirty="0" smtClean="0"/>
              <a:t> and maximize working-river coordination</a:t>
            </a:r>
          </a:p>
          <a:p>
            <a:endParaRPr lang="en-US" dirty="0" smtClean="0"/>
          </a:p>
          <a:p>
            <a:r>
              <a:rPr lang="en-US" dirty="0" smtClean="0"/>
              <a:t>Continue to support Flows Initiative and fish passage retrofit since base flows help buffer large percentage flow changes and likely mitigate stranding</a:t>
            </a:r>
          </a:p>
          <a:p>
            <a:endParaRPr lang="en-US" dirty="0" smtClean="0"/>
          </a:p>
          <a:p>
            <a:r>
              <a:rPr lang="en-US" dirty="0" smtClean="0"/>
              <a:t>Support redesign of large capacity </a:t>
            </a:r>
            <a:r>
              <a:rPr lang="en-US" dirty="0" err="1" smtClean="0"/>
              <a:t>headgates</a:t>
            </a:r>
            <a:r>
              <a:rPr lang="en-US" dirty="0" smtClean="0"/>
              <a:t> to minimize needs to abruptly “flush” debris from diversion pools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Needs - 1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 to explore adding more real-time measurements to diversions</a:t>
            </a:r>
          </a:p>
          <a:p>
            <a:pPr lvl="1"/>
            <a:r>
              <a:rPr lang="en-US" dirty="0" smtClean="0"/>
              <a:t>Though many have been added recently, many remain</a:t>
            </a:r>
          </a:p>
          <a:p>
            <a:pPr lvl="1"/>
            <a:r>
              <a:rPr lang="en-US" dirty="0" smtClean="0"/>
              <a:t>Priorities are largest diversions and municipal intakes &amp; outfalls</a:t>
            </a:r>
          </a:p>
          <a:p>
            <a:pPr lvl="1"/>
            <a:r>
              <a:rPr lang="en-US" dirty="0" smtClean="0"/>
              <a:t>Data will benefit multiple objectives such as the Flow Augmentation Initiative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Support local scientific studies that may shed light on the biological implications of abrupt flow fluctuations, e.g., fish movement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Needs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For "educational" purposes only, consider Smartphone app to display real-time flow data with warnings on likely flow changes along the river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OWF oversee development with grant from Fort Collins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App could present other geo-referenced data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Must consider any liability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operations system has been established over almost 150 years</a:t>
            </a:r>
          </a:p>
          <a:p>
            <a:pPr lvl="1"/>
            <a:r>
              <a:rPr lang="en-US" dirty="0" smtClean="0"/>
              <a:t>Few incentives to change operations or infrastructure</a:t>
            </a:r>
          </a:p>
          <a:p>
            <a:pPr lvl="1"/>
            <a:r>
              <a:rPr lang="en-US" dirty="0" smtClean="0"/>
              <a:t>Some reasons not to change:</a:t>
            </a:r>
          </a:p>
          <a:p>
            <a:pPr lvl="2"/>
            <a:r>
              <a:rPr lang="en-US" dirty="0" smtClean="0"/>
              <a:t>Transit loss, expense, extra responsibilities, possible benefits of flow spikes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Limitation?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4300" y="64008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Milhous, personal communication, 2017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050" y="1871662"/>
            <a:ext cx="6675120" cy="452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53975" y="4979313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Index = [∑(abs(Q(i)-Q(i-1))] / [∑((Q(i)+Q(i-1))/2)]</a:t>
            </a:r>
            <a:endParaRPr lang="en-US" sz="11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3830" y="1935480"/>
            <a:ext cx="222749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years of more complete data may reveal other issues and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Report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at least some mechanisms causing large transient flow events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/>
              <a:t>Identified several potential opportunities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300" dirty="0" smtClean="0"/>
              <a:t>Operational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300" dirty="0" smtClean="0"/>
              <a:t>Structural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300" dirty="0" smtClean="0"/>
              <a:t>Information needs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300" dirty="0" smtClean="0"/>
              <a:t>Ranging from easy and inexpensive to harder, long-term and expensive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/>
              <a:t>More work to do!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15087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Many Thanks To Many          Advisors and Helpers: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0164"/>
            <a:ext cx="8229600" cy="316443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Scott Hummer, Ken Kehmeier, </a:t>
            </a:r>
            <a:r>
              <a:rPr lang="en-US" dirty="0" smtClean="0"/>
              <a:t>Bob Milhous, </a:t>
            </a:r>
          </a:p>
          <a:p>
            <a:pPr algn="ctr">
              <a:buNone/>
            </a:pPr>
            <a:r>
              <a:rPr lang="en-US" dirty="0" smtClean="0"/>
              <a:t>Steve </a:t>
            </a:r>
            <a:r>
              <a:rPr lang="en-US" dirty="0" smtClean="0"/>
              <a:t>Malers, </a:t>
            </a:r>
            <a:r>
              <a:rPr lang="en-US" dirty="0" smtClean="0"/>
              <a:t>Andy </a:t>
            </a:r>
            <a:r>
              <a:rPr lang="en-US" dirty="0" smtClean="0"/>
              <a:t>Pineda, Jen Shanahan,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Luke </a:t>
            </a:r>
            <a:r>
              <a:rPr lang="en-US" dirty="0" smtClean="0"/>
              <a:t>Shawcross, </a:t>
            </a:r>
            <a:r>
              <a:rPr lang="en-US" dirty="0" smtClean="0"/>
              <a:t>Mark Simpson, Kristin </a:t>
            </a:r>
            <a:r>
              <a:rPr lang="en-US" dirty="0" smtClean="0"/>
              <a:t>Swaim,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Reagan </a:t>
            </a:r>
            <a:r>
              <a:rPr lang="en-US" dirty="0" smtClean="0"/>
              <a:t>Waskom</a:t>
            </a:r>
            <a:r>
              <a:rPr lang="en-US" smtClean="0"/>
              <a:t>, </a:t>
            </a:r>
            <a:r>
              <a:rPr lang="en-US" smtClean="0"/>
              <a:t>and Brad </a:t>
            </a:r>
            <a:r>
              <a:rPr lang="en-US" dirty="0" smtClean="0"/>
              <a:t>Wind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Goals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Understand</a:t>
            </a:r>
            <a:r>
              <a:rPr lang="en-US" dirty="0" smtClean="0"/>
              <a:t> the likely causes of flow fluctuations that are </a:t>
            </a:r>
            <a:r>
              <a:rPr lang="en-US" b="1" dirty="0" smtClean="0"/>
              <a:t>Transient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Abrupt – begin and end rather suddenly</a:t>
            </a:r>
          </a:p>
          <a:p>
            <a:pPr lvl="1"/>
            <a:r>
              <a:rPr lang="en-US" dirty="0" smtClean="0"/>
              <a:t>Short-lived</a:t>
            </a:r>
            <a:endParaRPr lang="en-US" b="1" dirty="0" smtClean="0"/>
          </a:p>
          <a:p>
            <a:pPr lvl="1"/>
            <a:r>
              <a:rPr lang="en-US" dirty="0" smtClean="0"/>
              <a:t>Represent a large percentage or absolute flow change</a:t>
            </a:r>
          </a:p>
          <a:p>
            <a:pPr lvl="1"/>
            <a:r>
              <a:rPr lang="en-US" dirty="0" smtClean="0"/>
              <a:t>Occur in the Poudre, primarily through the Fort Collins reach</a:t>
            </a:r>
          </a:p>
          <a:p>
            <a:r>
              <a:rPr lang="en-US" b="1" dirty="0" smtClean="0"/>
              <a:t>Understand</a:t>
            </a:r>
            <a:r>
              <a:rPr lang="en-US" dirty="0" smtClean="0"/>
              <a:t> how transients may impact aquatic organisms, public safety, sediment management and/or water temperature (positively or negatively)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Dropbox\PRTI\Osher\Windsor 134_5_6_TPa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705016" cy="5120640"/>
          </a:xfrm>
          <a:prstGeom prst="rect">
            <a:avLst/>
          </a:prstGeom>
          <a:noFill/>
        </p:spPr>
      </p:pic>
      <p:pic>
        <p:nvPicPr>
          <p:cNvPr id="3" name="Picture 2" descr="amconf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66863"/>
            <a:ext cx="1857375" cy="3995737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Also…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Brainstorm </a:t>
            </a:r>
            <a:r>
              <a:rPr lang="en-US" dirty="0" smtClean="0"/>
              <a:t>promising opportunities for further exploration that might:</a:t>
            </a:r>
          </a:p>
          <a:p>
            <a:pPr lvl="1"/>
            <a:r>
              <a:rPr lang="en-US" dirty="0" smtClean="0"/>
              <a:t>Reduce the magnitude / frequency / length of river / or avoid certain times of the year of large transients</a:t>
            </a:r>
          </a:p>
          <a:p>
            <a:pPr lvl="1"/>
            <a:r>
              <a:rPr lang="en-US" dirty="0" smtClean="0"/>
              <a:t>Opportunities could include:</a:t>
            </a:r>
          </a:p>
          <a:p>
            <a:pPr lvl="2"/>
            <a:r>
              <a:rPr lang="en-US" dirty="0" smtClean="0"/>
              <a:t>Structural changes</a:t>
            </a:r>
          </a:p>
          <a:p>
            <a:pPr lvl="2"/>
            <a:r>
              <a:rPr lang="en-US" dirty="0" smtClean="0"/>
              <a:t>Operational changes</a:t>
            </a:r>
          </a:p>
          <a:p>
            <a:pPr lvl="1"/>
            <a:r>
              <a:rPr lang="en-US" dirty="0" smtClean="0"/>
              <a:t>All directed toward a healthier working river and </a:t>
            </a:r>
            <a:r>
              <a:rPr lang="en-US" u="sng" dirty="0" smtClean="0"/>
              <a:t>acceptable to all parties</a:t>
            </a:r>
            <a:endParaRPr lang="en-US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92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Abrupt Flow Plunges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883920"/>
          </a:xfrm>
        </p:spPr>
        <p:txBody>
          <a:bodyPr/>
          <a:lstStyle/>
          <a:p>
            <a:r>
              <a:rPr lang="en-US" dirty="0" smtClean="0"/>
              <a:t>Can dewater channels (especially side channels) leading to fish stranding if long lasting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 descr="C:\Users\Owner\Pictures\14_Photos\Poudre_River_Stuff\STP\2014-06-19 HighLowQ\SideBySide\ELC456_high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4146437" cy="2743200"/>
          </a:xfrm>
          <a:prstGeom prst="rect">
            <a:avLst/>
          </a:prstGeom>
          <a:noFill/>
        </p:spPr>
      </p:pic>
      <p:pic>
        <p:nvPicPr>
          <p:cNvPr id="6" name="Picture 3" descr="C:\Users\Owner\Pictures\14_Photos\Poudre_River_Stuff\STP\2014-06-19 HighLowQ\SideBySide\ELC456_lowq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14007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Abrupt Flow Spikes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disrupt brown trout spawning in October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482" name="Picture 2" descr="https://i.ytimg.com/vi/_nfGn-_MOT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2815"/>
            <a:ext cx="7315200" cy="4112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‘Guidance’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Scientific literature is scarce and incomplete:</a:t>
            </a:r>
          </a:p>
          <a:p>
            <a:pPr lvl="1"/>
            <a:r>
              <a:rPr lang="en-US" dirty="0" smtClean="0"/>
              <a:t>Especially for warm water species</a:t>
            </a:r>
          </a:p>
          <a:p>
            <a:r>
              <a:rPr lang="en-US" dirty="0" smtClean="0"/>
              <a:t>Stranding is worse when:</a:t>
            </a:r>
          </a:p>
          <a:p>
            <a:pPr lvl="1"/>
            <a:r>
              <a:rPr lang="en-US" dirty="0" smtClean="0"/>
              <a:t>Water is cold (&lt; 40-44°F)</a:t>
            </a:r>
          </a:p>
          <a:p>
            <a:pPr lvl="1"/>
            <a:r>
              <a:rPr lang="en-US" dirty="0" smtClean="0"/>
              <a:t>Substrate is coarse and gradients low</a:t>
            </a:r>
          </a:p>
          <a:p>
            <a:pPr lvl="1"/>
            <a:r>
              <a:rPr lang="en-US" dirty="0" smtClean="0"/>
              <a:t>Ramping rate (rate of change) is greater than ~1/3 to 1/2 foot per hour in a low flow range</a:t>
            </a:r>
          </a:p>
          <a:p>
            <a:pPr lvl="2"/>
            <a:r>
              <a:rPr lang="en-US" dirty="0" smtClean="0"/>
              <a:t>Example: At McMurry Bridge, a 100 cfs change = 0.36 feet when flows are low</a:t>
            </a:r>
          </a:p>
          <a:p>
            <a:r>
              <a:rPr lang="en-US" dirty="0" smtClean="0"/>
              <a:t>Abrupt fluctuations are associated with higher energetic costs, lower growth rates, reduced spawning and rearing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 and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abrupt flow increases and decreases can affect quality and safety of river-based recreation</a:t>
            </a:r>
          </a:p>
          <a:p>
            <a:endParaRPr lang="en-US" dirty="0"/>
          </a:p>
          <a:p>
            <a:r>
              <a:rPr lang="en-US" dirty="0" smtClean="0"/>
              <a:t>There is no way for public to anticipate sudden changes</a:t>
            </a:r>
            <a:endParaRPr lang="en-US" dirty="0"/>
          </a:p>
          <a:p>
            <a:pPr lvl="1"/>
            <a:r>
              <a:rPr lang="en-US" dirty="0" smtClean="0"/>
              <a:t>Flows that are safe for a young child for tubing at 10 am could become unsafe by noon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64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 2015 through October 2016, i.e., WY 2016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Telemetry was added to many diversion points for 2016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15-minute data only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No QA/QC;  obvious data gaps and bad values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Inflows (Mainstem, North Fork &amp; Hansen Supply Canal)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Many, but not all, diversions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71A6-6CC8-4D30-B62B-5B3F447CAF2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2522</TotalTime>
  <Words>1152</Words>
  <Application>Microsoft Office PowerPoint</Application>
  <PresentationFormat>On-screen Show (4:3)</PresentationFormat>
  <Paragraphs>188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Transient Explorer’s  Progress Report</vt:lpstr>
      <vt:lpstr>Why? Documented Abrupt Flow Events</vt:lpstr>
      <vt:lpstr>Initial Goals</vt:lpstr>
      <vt:lpstr>And Also…</vt:lpstr>
      <vt:lpstr>Abrupt Flow Plunges</vt:lpstr>
      <vt:lpstr>Abrupt Flow Spikes</vt:lpstr>
      <vt:lpstr>Biological ‘Guidance’</vt:lpstr>
      <vt:lpstr>Recreation and Safety</vt:lpstr>
      <vt:lpstr>Data Used</vt:lpstr>
      <vt:lpstr>Data Used, cont.</vt:lpstr>
      <vt:lpstr>Starting Point – Gage Data</vt:lpstr>
      <vt:lpstr>Approach</vt:lpstr>
      <vt:lpstr>Selected Findings – 1 </vt:lpstr>
      <vt:lpstr>Selected Findings – 2 </vt:lpstr>
      <vt:lpstr>Selected Findings – 3 </vt:lpstr>
      <vt:lpstr>Selected Findings – 4 </vt:lpstr>
      <vt:lpstr>Selected Findings – 5 </vt:lpstr>
      <vt:lpstr>Selected Findings – 6</vt:lpstr>
      <vt:lpstr>Looking Ahead</vt:lpstr>
      <vt:lpstr>Brainstorming</vt:lpstr>
      <vt:lpstr>Operational Opportunities - 1</vt:lpstr>
      <vt:lpstr>Operational Opportunities - 2</vt:lpstr>
      <vt:lpstr>Structural Opportunities </vt:lpstr>
      <vt:lpstr>Information Needs - 1 </vt:lpstr>
      <vt:lpstr>Information Needs - 2</vt:lpstr>
      <vt:lpstr>Caveats</vt:lpstr>
      <vt:lpstr>Data Limitation?</vt:lpstr>
      <vt:lpstr>Progress Report Summary</vt:lpstr>
      <vt:lpstr>Many Thanks To Many          Advisors and Helpers: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Osher Class: Ecological Perspective: Streamflow Issues</dc:title>
  <dc:creator>Bartholow</dc:creator>
  <cp:lastModifiedBy>Bartholow</cp:lastModifiedBy>
  <cp:revision>371</cp:revision>
  <dcterms:created xsi:type="dcterms:W3CDTF">2016-12-20T19:02:34Z</dcterms:created>
  <dcterms:modified xsi:type="dcterms:W3CDTF">2018-01-14T23:39:05Z</dcterms:modified>
</cp:coreProperties>
</file>