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2" r:id="rId2"/>
    <p:sldId id="284" r:id="rId3"/>
    <p:sldId id="293" r:id="rId4"/>
    <p:sldId id="291" r:id="rId5"/>
    <p:sldId id="268" r:id="rId6"/>
    <p:sldId id="286" r:id="rId7"/>
    <p:sldId id="271" r:id="rId8"/>
    <p:sldId id="289" r:id="rId9"/>
    <p:sldId id="29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a:srgbClr val="0BA2E5"/>
    <a:srgbClr val="C6C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36" autoAdjust="0"/>
    <p:restoredTop sz="29119" autoAdjust="0"/>
  </p:normalViewPr>
  <p:slideViewPr>
    <p:cSldViewPr snapToGrid="0">
      <p:cViewPr varScale="1">
        <p:scale>
          <a:sx n="18" d="100"/>
          <a:sy n="18" d="100"/>
        </p:scale>
        <p:origin x="24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BEBD34-1582-448B-AFAA-549A1B8782C3}" type="datetimeFigureOut">
              <a:rPr lang="en-US" smtClean="0"/>
              <a:t>8/31/2020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EE88EA-FBE9-458B-9FE4-D5AE9542DF50}" type="slidenum">
              <a:rPr lang="en-US" smtClean="0"/>
              <a:t>‹#›</a:t>
            </a:fld>
            <a:endParaRPr lang="en-US" dirty="0"/>
          </a:p>
        </p:txBody>
      </p:sp>
    </p:spTree>
    <p:extLst>
      <p:ext uri="{BB962C8B-B14F-4D97-AF65-F5344CB8AC3E}">
        <p14:creationId xmlns:p14="http://schemas.microsoft.com/office/powerpoint/2010/main" val="1793626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wcb.colorado.gov/board-member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s://dnrweblink.state.co.us/cwcb/0/edoc/209432/HistoryArkansasRiverCompact.pdf?searchid=e6419f3e-5e0c-481f-84d2-674702d42c98" TargetMode="External"/><Relationship Id="rId13" Type="http://schemas.openxmlformats.org/officeDocument/2006/relationships/hyperlink" Target="https://dnrweblink.state.co.us/cwcb/0/edoc/209435/La%20Plata%20River%20Compact.pdf?searchid=d0c99df8-3adf-42f4-9ff2-5320e1eefff9" TargetMode="External"/><Relationship Id="rId18" Type="http://schemas.openxmlformats.org/officeDocument/2006/relationships/hyperlink" Target="https://dnrweblink.state.co.us/cwcb/0/edoc/209439/Republican%20River%20Compact.pdf?searchid=4428f526-05d7-4e2b-b230-0d5741e33d8e" TargetMode="External"/><Relationship Id="rId3" Type="http://schemas.openxmlformats.org/officeDocument/2006/relationships/hyperlink" Target="https://www.coresiliency.com/" TargetMode="External"/><Relationship Id="rId21" Type="http://schemas.openxmlformats.org/officeDocument/2006/relationships/hyperlink" Target="https://dnrweblink.state.co.us/CWCB/0/edoc/211607/Art65Title37.pdf?" TargetMode="External"/><Relationship Id="rId7" Type="http://schemas.openxmlformats.org/officeDocument/2006/relationships/hyperlink" Target="https://dnrweblink.state.co.us/cwcb/0/edoc/209430/Arkansas%20River%20Compact.pdf?searchid=6fcb68d6-6b0e-438f-a864-f87f930d1dd9" TargetMode="External"/><Relationship Id="rId12" Type="http://schemas.openxmlformats.org/officeDocument/2006/relationships/hyperlink" Target="https://dnrweblink.state.co.us/CWCB/0/edoc/211869/2020-03-04%20IBCC-Demand%20Mgmt,%20Compact%20Administration.pdf?searchid=de8b7544-b567-42c8-9062-a4d9b423d563" TargetMode="External"/><Relationship Id="rId17" Type="http://schemas.openxmlformats.org/officeDocument/2006/relationships/hyperlink" Target="https://dnrweblink.state.co.us/cwcb/0/edoc/209438/1957WyomingVCO.pdf" TargetMode="External"/><Relationship Id="rId2" Type="http://schemas.openxmlformats.org/officeDocument/2006/relationships/slide" Target="../slides/slide3.xml"/><Relationship Id="rId16" Type="http://schemas.openxmlformats.org/officeDocument/2006/relationships/hyperlink" Target="https://dnrweblink.state.co.us/cwcb/0/edoc/203440/North-Platte-River-Settlement-Decree.pdf?searchid=c1c709df-090e-4e6d-8691-a34c4af88ae2" TargetMode="External"/><Relationship Id="rId20" Type="http://schemas.openxmlformats.org/officeDocument/2006/relationships/hyperlink" Target="https://dnrweblink.state.co.us/CWCB/0/edoc/211609/Art68Title37.pdf?" TargetMode="External"/><Relationship Id="rId1" Type="http://schemas.openxmlformats.org/officeDocument/2006/relationships/notesMaster" Target="../notesMasters/notesMaster1.xml"/><Relationship Id="rId6" Type="http://schemas.openxmlformats.org/officeDocument/2006/relationships/hyperlink" Target="https://dnrweblink.state.co.us/CWCB/0/edoc/211606/CompactFacts.pdf?" TargetMode="External"/><Relationship Id="rId11" Type="http://schemas.openxmlformats.org/officeDocument/2006/relationships/hyperlink" Target="https://www.usbr.gov/lc/region/pao/pdfiles/opcriter.pdf" TargetMode="External"/><Relationship Id="rId5" Type="http://schemas.openxmlformats.org/officeDocument/2006/relationships/hyperlink" Target="https://www.colorado.gov/pacific/mars/colorado-natural-hazard-mitigation-plan" TargetMode="External"/><Relationship Id="rId15" Type="http://schemas.openxmlformats.org/officeDocument/2006/relationships/hyperlink" Target="https://www.usbr.gov/lc/region/pao/lawofrvr.html" TargetMode="External"/><Relationship Id="rId10" Type="http://schemas.openxmlformats.org/officeDocument/2006/relationships/hyperlink" Target="https://dnrweblink.state.co.us/cwcb/0/doc/164960/Page1.aspx?searchid=1e7fdcb5-1ba6-4075-9503-c2e75c9c540b" TargetMode="External"/><Relationship Id="rId19" Type="http://schemas.openxmlformats.org/officeDocument/2006/relationships/hyperlink" Target="https://dnrweblink.state.co.us/CWCB/0/edoc/211608/Art66Title37.pdf?" TargetMode="External"/><Relationship Id="rId4" Type="http://schemas.openxmlformats.org/officeDocument/2006/relationships/hyperlink" Target="https://www.colorado.gov/dhsem" TargetMode="External"/><Relationship Id="rId9" Type="http://schemas.openxmlformats.org/officeDocument/2006/relationships/hyperlink" Target="https://dnrweblink.state.co.us/cwcb/0/doc/164959/Page1.aspx?searchid=61597b59-120a-4bc2-9096-407ad3e1bbaf" TargetMode="External"/><Relationship Id="rId14" Type="http://schemas.openxmlformats.org/officeDocument/2006/relationships/hyperlink" Target="https://dnrweblink.state.co.us/cwcb/0/edoc/209437/Animas-La%20Plata%20Project%20Compact.pdf?searchid=055ca070-15a5-4f3e-a87a-96e21686afb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History</a:t>
            </a:r>
            <a:r>
              <a:rPr lang="en-US" baseline="0" dirty="0" smtClean="0"/>
              <a:t> of the agency</a:t>
            </a:r>
          </a:p>
          <a:p>
            <a:r>
              <a:rPr lang="en-US" sz="1200" b="1" i="0" kern="1200" dirty="0" smtClean="0">
                <a:solidFill>
                  <a:schemeClr val="tx1"/>
                </a:solidFill>
                <a:effectLst/>
                <a:latin typeface="+mn-lt"/>
                <a:ea typeface="+mn-ea"/>
                <a:cs typeface="+mn-cs"/>
              </a:rPr>
              <a:t>Mission</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Colorado Water Conservation Board's mission is to conserve, develop, protect and manage Colorado's water for present and future generations.</a:t>
            </a:r>
          </a:p>
          <a:p>
            <a:r>
              <a:rPr lang="en-US" sz="1200" b="1" i="0" kern="1200" dirty="0" smtClean="0">
                <a:solidFill>
                  <a:schemeClr val="tx1"/>
                </a:solidFill>
                <a:effectLst/>
                <a:latin typeface="+mn-lt"/>
                <a:ea typeface="+mn-ea"/>
                <a:cs typeface="+mn-cs"/>
              </a:rPr>
              <a:t>Overview</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Colorado Water Conservation Board (CWCB) represents each major water basin in the state, the Denver Metro Area, and other state agencies in our joint effort to use water wisely and protect our water for future generations.</a:t>
            </a:r>
          </a:p>
          <a:p>
            <a:r>
              <a:rPr lang="en-US" sz="1200" b="0" i="0" kern="1200" dirty="0" smtClean="0">
                <a:solidFill>
                  <a:schemeClr val="tx1"/>
                </a:solidFill>
                <a:effectLst/>
                <a:latin typeface="+mn-lt"/>
                <a:ea typeface="+mn-ea"/>
                <a:cs typeface="+mn-cs"/>
              </a:rPr>
              <a:t>The CWCB was created over 80 years ago and today it remains Colorado's most comprehensive water information resource. The agency works on a broad range of programs and provides technical and financial assistance to support the Colorado Water Plan.</a:t>
            </a:r>
          </a:p>
          <a:p>
            <a:r>
              <a:rPr lang="en-US" sz="1200" b="0" i="0" kern="1200" dirty="0" smtClean="0">
                <a:solidFill>
                  <a:schemeClr val="tx1"/>
                </a:solidFill>
                <a:effectLst/>
                <a:latin typeface="+mn-lt"/>
                <a:ea typeface="+mn-ea"/>
                <a:cs typeface="+mn-cs"/>
              </a:rPr>
              <a:t>Governed by a 15-member </a:t>
            </a:r>
            <a:r>
              <a:rPr lang="en-US" sz="1200" b="0" i="0" u="sng" kern="1200" dirty="0" smtClean="0">
                <a:solidFill>
                  <a:schemeClr val="tx1"/>
                </a:solidFill>
                <a:effectLst/>
                <a:latin typeface="+mn-lt"/>
                <a:ea typeface="+mn-ea"/>
                <a:cs typeface="+mn-cs"/>
                <a:hlinkClick r:id="rId3"/>
              </a:rPr>
              <a:t>Board</a:t>
            </a:r>
            <a:r>
              <a:rPr lang="en-US" sz="1200" b="0" i="0" kern="1200" dirty="0" smtClean="0">
                <a:solidFill>
                  <a:schemeClr val="tx1"/>
                </a:solidFill>
                <a:effectLst/>
                <a:latin typeface="+mn-lt"/>
                <a:ea typeface="+mn-ea"/>
                <a:cs typeface="+mn-cs"/>
              </a:rPr>
              <a:t>, the CWCB's responsibilities include protecting Colorado's streams and lakes, flood mitigation, watershed protection, stream restoration, drought planning, water supply planning, and water project financing. The CWCB also works to protect the state's water apportionments in collaboration with other western states and federal agencies.</a:t>
            </a:r>
          </a:p>
          <a:p>
            <a:r>
              <a:rPr lang="en-US" sz="1200" b="0" i="0" kern="1200" dirty="0" smtClean="0">
                <a:solidFill>
                  <a:schemeClr val="tx1"/>
                </a:solidFill>
                <a:effectLst/>
                <a:latin typeface="+mn-lt"/>
                <a:ea typeface="+mn-ea"/>
                <a:cs typeface="+mn-cs"/>
              </a:rPr>
              <a:t>Each CWCB program is directed by the agency's Strategic Framework, as well as through Statutory Authorities and Responsibilities. Reviewed annually by the Board, the Strategic Plan also contains a Board Member Work Plan, which guides the Board's actions and helps implement the authorities and objectives of the CWCB.</a:t>
            </a:r>
          </a:p>
          <a:p>
            <a:r>
              <a:rPr lang="en-US" sz="1200" b="1" i="0" kern="1200" dirty="0" smtClean="0">
                <a:solidFill>
                  <a:schemeClr val="tx1"/>
                </a:solidFill>
                <a:effectLst/>
                <a:latin typeface="+mn-lt"/>
                <a:ea typeface="+mn-ea"/>
                <a:cs typeface="+mn-cs"/>
              </a:rPr>
              <a:t>Funding and Budget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CWCB is almost fully self-funded. The majority of the funding appropriations for the CWCB comes from the CWCB Construction Fund (referred to as "Cash Funds").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5EE88EA-FBE9-458B-9FE4-D5AE9542DF50}" type="slidenum">
              <a:rPr lang="en-US" smtClean="0"/>
              <a:t>1</a:t>
            </a:fld>
            <a:endParaRPr lang="en-US" dirty="0"/>
          </a:p>
        </p:txBody>
      </p:sp>
    </p:spTree>
    <p:extLst>
      <p:ext uri="{BB962C8B-B14F-4D97-AF65-F5344CB8AC3E}">
        <p14:creationId xmlns:p14="http://schemas.microsoft.com/office/powerpoint/2010/main" val="3409929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baseline="0" dirty="0" smtClean="0"/>
              <a:t>Law politics and policy</a:t>
            </a:r>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5EE88EA-FBE9-458B-9FE4-D5AE9542DF50}" type="slidenum">
              <a:rPr lang="en-US" smtClean="0"/>
              <a:t>2</a:t>
            </a:fld>
            <a:endParaRPr lang="en-US" dirty="0"/>
          </a:p>
        </p:txBody>
      </p:sp>
    </p:spTree>
    <p:extLst>
      <p:ext uri="{BB962C8B-B14F-4D97-AF65-F5344CB8AC3E}">
        <p14:creationId xmlns:p14="http://schemas.microsoft.com/office/powerpoint/2010/main" val="884888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sz="1200" b="1" i="0" kern="1200" dirty="0" smtClean="0">
                <a:solidFill>
                  <a:schemeClr val="tx1"/>
                </a:solidFill>
                <a:effectLst/>
                <a:latin typeface="+mn-lt"/>
                <a:ea typeface="+mn-ea"/>
                <a:cs typeface="+mn-cs"/>
              </a:rPr>
              <a:t>Supply</a:t>
            </a:r>
          </a:p>
          <a:p>
            <a:r>
              <a:rPr lang="en-US" sz="1200" b="0" i="0" kern="1200" dirty="0" smtClean="0">
                <a:solidFill>
                  <a:schemeClr val="tx1"/>
                </a:solidFill>
                <a:effectLst/>
                <a:latin typeface="+mn-lt"/>
                <a:ea typeface="+mn-ea"/>
                <a:cs typeface="+mn-cs"/>
              </a:rPr>
              <a:t>Wise and thoughtful water supply planning and management is critical to ensure a secure future for the state. Our state’s water supply consists of both surface water and groundwater sources, and these supplies are dependent upon complex interactions among geography, weather, and laws and regulations—all of which influence how much water is available for beneficial uses. </a:t>
            </a:r>
          </a:p>
          <a:p>
            <a:r>
              <a:rPr lang="en-US" sz="1200" b="0" i="0" kern="1200" dirty="0" smtClean="0">
                <a:solidFill>
                  <a:schemeClr val="tx1"/>
                </a:solidFill>
                <a:effectLst/>
                <a:latin typeface="+mn-lt"/>
                <a:ea typeface="+mn-ea"/>
                <a:cs typeface="+mn-cs"/>
              </a:rPr>
              <a:t>The CWCB envisions a Colorado that balances municipal, industrial, agricultural, environmental and recreational water needs and promotes cooperation among all water uses. The vision is supported by many water supply goals, which, when evaluated together, support the development of more balanced water supply strategies.</a:t>
            </a: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Supply Planning</a:t>
            </a: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Demand </a:t>
            </a:r>
            <a:r>
              <a:rPr lang="en-US" sz="1200" b="0" i="0" kern="1200" dirty="0" err="1" smtClean="0">
                <a:solidFill>
                  <a:schemeClr val="tx1"/>
                </a:solidFill>
                <a:effectLst/>
                <a:latin typeface="+mn-lt"/>
                <a:ea typeface="+mn-ea"/>
                <a:cs typeface="+mn-cs"/>
              </a:rPr>
              <a:t>Mgmt</a:t>
            </a:r>
            <a:endParaRPr lang="en-US" sz="1200" b="0" i="0" kern="1200" dirty="0" smtClean="0">
              <a:solidFill>
                <a:schemeClr val="tx1"/>
              </a:solidFill>
              <a:effectLst/>
              <a:latin typeface="+mn-lt"/>
              <a:ea typeface="+mn-ea"/>
              <a:cs typeface="+mn-cs"/>
            </a:endParaRP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Land</a:t>
            </a:r>
            <a:r>
              <a:rPr lang="en-US" sz="1200" b="0" i="0" kern="1200" baseline="0" dirty="0" smtClean="0">
                <a:solidFill>
                  <a:schemeClr val="tx1"/>
                </a:solidFill>
                <a:effectLst/>
                <a:latin typeface="+mn-lt"/>
                <a:ea typeface="+mn-ea"/>
                <a:cs typeface="+mn-cs"/>
              </a:rPr>
              <a:t> use and water planning</a:t>
            </a:r>
          </a:p>
          <a:p>
            <a:pPr marL="457200" lvl="1" indent="0">
              <a:buFont typeface="Arial" panose="020B0604020202020204" pitchFamily="34" charset="0"/>
              <a:buNone/>
            </a:pPr>
            <a:r>
              <a:rPr lang="en-US" sz="1200" b="0" i="0" kern="1200" baseline="0" dirty="0" smtClean="0">
                <a:solidFill>
                  <a:schemeClr val="tx1"/>
                </a:solidFill>
                <a:effectLst/>
                <a:latin typeface="+mn-lt"/>
                <a:ea typeface="+mn-ea"/>
                <a:cs typeface="+mn-cs"/>
              </a:rPr>
              <a:t>Urban water efficiency</a:t>
            </a:r>
          </a:p>
          <a:p>
            <a:pPr marL="457200" lvl="1" indent="0">
              <a:buFont typeface="Arial" panose="020B0604020202020204" pitchFamily="34" charset="0"/>
              <a:buNone/>
            </a:pPr>
            <a:r>
              <a:rPr lang="en-US" sz="1200" b="0" i="0" kern="1200" baseline="0" dirty="0" smtClean="0">
                <a:solidFill>
                  <a:schemeClr val="tx1"/>
                </a:solidFill>
                <a:effectLst/>
                <a:latin typeface="+mn-lt"/>
                <a:ea typeface="+mn-ea"/>
                <a:cs typeface="+mn-cs"/>
              </a:rPr>
              <a:t>ATM’s</a:t>
            </a:r>
          </a:p>
          <a:p>
            <a:pPr marL="457200" lvl="1" indent="0">
              <a:buFont typeface="Arial" panose="020B0604020202020204" pitchFamily="34" charset="0"/>
              <a:buNone/>
            </a:pPr>
            <a:r>
              <a:rPr lang="en-US" sz="1200" b="0" i="0" kern="1200" baseline="0" dirty="0" smtClean="0">
                <a:solidFill>
                  <a:schemeClr val="tx1"/>
                </a:solidFill>
                <a:effectLst/>
                <a:latin typeface="+mn-lt"/>
                <a:ea typeface="+mn-ea"/>
                <a:cs typeface="+mn-cs"/>
              </a:rPr>
              <a:t>Weather modification</a:t>
            </a:r>
          </a:p>
          <a:p>
            <a:pPr marL="457200" lvl="1" indent="0">
              <a:buFont typeface="Arial" panose="020B0604020202020204" pitchFamily="34" charset="0"/>
              <a:buNone/>
            </a:pPr>
            <a:r>
              <a:rPr lang="en-US" sz="1200" b="0" i="0" kern="1200" baseline="0" dirty="0" smtClean="0">
                <a:solidFill>
                  <a:schemeClr val="tx1"/>
                </a:solidFill>
                <a:effectLst/>
                <a:latin typeface="+mn-lt"/>
                <a:ea typeface="+mn-ea"/>
                <a:cs typeface="+mn-cs"/>
              </a:rPr>
              <a:t>Storage and reuse</a:t>
            </a:r>
          </a:p>
          <a:p>
            <a:pPr marL="457200" lvl="1"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457200" lvl="1" indent="0">
              <a:buFont typeface="Arial" panose="020B0604020202020204" pitchFamily="34" charset="0"/>
              <a:buNone/>
            </a:pPr>
            <a:r>
              <a:rPr lang="en-US" sz="1200" b="1" i="0" kern="1200" dirty="0" smtClean="0">
                <a:solidFill>
                  <a:schemeClr val="tx1"/>
                </a:solidFill>
                <a:effectLst/>
                <a:latin typeface="+mn-lt"/>
                <a:ea typeface="+mn-ea"/>
                <a:cs typeface="+mn-cs"/>
              </a:rPr>
              <a:t>Ecosystem health</a:t>
            </a: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Colorado’s mountain watersheds have a strong influence on the quality and quantity of water. Healthy watersheds provide ecosystem services that benefit ecological processes, local and state economies, and social stability. Approximately 80 percent of Colorado’s population relies on forested watersheds to deliver municipal water supplies. Ecosystem health management strategies are efforts that protect and restore our natural ecosystem services, wildlife, and diverse plant communities.</a:t>
            </a: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   watershed health</a:t>
            </a: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ISF</a:t>
            </a: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Salinity</a:t>
            </a: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Wand scenic</a:t>
            </a: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Endangered</a:t>
            </a:r>
          </a:p>
          <a:p>
            <a:pPr marL="457200" lvl="1" indent="0">
              <a:buFont typeface="Arial" panose="020B0604020202020204" pitchFamily="34" charset="0"/>
              <a:buNone/>
            </a:pPr>
            <a:endParaRPr lang="en-US"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Industries</a:t>
            </a:r>
          </a:p>
          <a:p>
            <a:r>
              <a:rPr lang="en-US" sz="1200" b="0" i="0" kern="1200" dirty="0" smtClean="0">
                <a:solidFill>
                  <a:schemeClr val="tx1"/>
                </a:solidFill>
                <a:effectLst/>
                <a:latin typeface="+mn-lt"/>
                <a:ea typeface="+mn-ea"/>
                <a:cs typeface="+mn-cs"/>
              </a:rPr>
              <a:t>Water is a critical resource for nature and people, as well as a common economic commodity. Used in almost every industry—Colorado water is an essential input for agriculture, food, and beverage production; as a part of the industrial processes in many manufacturing and industrial operations; and a critical input in energy generation. Companies have unique water footprints, requiring different amounts and types of water at different parts of their supply chains.</a:t>
            </a: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Ag, Energy,</a:t>
            </a:r>
            <a:r>
              <a:rPr lang="en-US" sz="1200" b="0" i="0" kern="1200" baseline="0" dirty="0" smtClean="0">
                <a:solidFill>
                  <a:schemeClr val="tx1"/>
                </a:solidFill>
                <a:effectLst/>
                <a:latin typeface="+mn-lt"/>
                <a:ea typeface="+mn-ea"/>
                <a:cs typeface="+mn-cs"/>
              </a:rPr>
              <a:t> rec, tourism</a:t>
            </a:r>
          </a:p>
          <a:p>
            <a:pPr marL="457200" lvl="1" indent="0">
              <a:buFont typeface="Arial" panose="020B0604020202020204" pitchFamily="34" charset="0"/>
              <a:buNone/>
            </a:pPr>
            <a:endParaRPr lang="en-US" sz="1200" b="0" i="0" kern="1200" baseline="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Hazards</a:t>
            </a:r>
          </a:p>
          <a:p>
            <a:r>
              <a:rPr lang="en-US" sz="1200" b="0" i="0" kern="1200" dirty="0" smtClean="0">
                <a:solidFill>
                  <a:schemeClr val="tx1"/>
                </a:solidFill>
                <a:effectLst/>
                <a:latin typeface="+mn-lt"/>
                <a:ea typeface="+mn-ea"/>
                <a:cs typeface="+mn-cs"/>
              </a:rPr>
              <a:t>Coloradans are familiar with the threats and impacts of natural disasters, including droughts, wildfires, floods, and tornadoes. In the past decade, Colorado experienced a flood in 2013 that resulted in nearly $4 billion in damages; wildfires in 2010, 2012, 2013, and 2018 that destroyed over 1,250 homes; a tornado that left a scar through multiple communities in 2008; and many others. While these natural hazards have and will continue to impact Colorado communities, they ultimately push our state toward more thoughtful, resilient management plans.</a:t>
            </a:r>
          </a:p>
          <a:p>
            <a:r>
              <a:rPr lang="en-US" sz="1200" b="0" i="0" kern="1200" dirty="0" smtClean="0">
                <a:solidFill>
                  <a:schemeClr val="tx1"/>
                </a:solidFill>
                <a:effectLst/>
                <a:latin typeface="+mn-lt"/>
                <a:ea typeface="+mn-ea"/>
                <a:cs typeface="+mn-cs"/>
              </a:rPr>
              <a:t>The </a:t>
            </a:r>
            <a:r>
              <a:rPr lang="en-US" sz="1200" b="0" i="0" u="sng" kern="1200" dirty="0" smtClean="0">
                <a:solidFill>
                  <a:schemeClr val="tx1"/>
                </a:solidFill>
                <a:effectLst/>
                <a:latin typeface="+mn-lt"/>
                <a:ea typeface="+mn-ea"/>
                <a:cs typeface="+mn-cs"/>
                <a:hlinkClick r:id="rId3"/>
              </a:rPr>
              <a:t>Colorado Resiliency Framework</a:t>
            </a:r>
            <a:r>
              <a:rPr lang="en-US" sz="1200" b="0" i="0" kern="1200" dirty="0" smtClean="0">
                <a:solidFill>
                  <a:schemeClr val="tx1"/>
                </a:solidFill>
                <a:effectLst/>
                <a:latin typeface="+mn-lt"/>
                <a:ea typeface="+mn-ea"/>
                <a:cs typeface="+mn-cs"/>
              </a:rPr>
              <a:t> (2015) defines the structure through which the State will support local agencies and community groups on their path toward resiliency. The Colorado Water Conservation Board (CWCB) works closely with the </a:t>
            </a:r>
            <a:r>
              <a:rPr lang="en-US" sz="1200" b="0" i="0" u="sng" kern="1200" dirty="0" smtClean="0">
                <a:solidFill>
                  <a:schemeClr val="tx1"/>
                </a:solidFill>
                <a:effectLst/>
                <a:latin typeface="+mn-lt"/>
                <a:ea typeface="+mn-ea"/>
                <a:cs typeface="+mn-cs"/>
                <a:hlinkClick r:id="rId3"/>
              </a:rPr>
              <a:t>Colorado Resiliency Office</a:t>
            </a:r>
            <a:r>
              <a:rPr lang="en-US" sz="1200" b="0" i="0" kern="1200" dirty="0" smtClean="0">
                <a:solidFill>
                  <a:schemeClr val="tx1"/>
                </a:solidFill>
                <a:effectLst/>
                <a:latin typeface="+mn-lt"/>
                <a:ea typeface="+mn-ea"/>
                <a:cs typeface="+mn-cs"/>
              </a:rPr>
              <a:t> (CRO) and the </a:t>
            </a:r>
            <a:r>
              <a:rPr lang="en-US" sz="1200" b="0" i="0" u="sng" kern="1200" dirty="0" smtClean="0">
                <a:solidFill>
                  <a:schemeClr val="tx1"/>
                </a:solidFill>
                <a:effectLst/>
                <a:latin typeface="+mn-lt"/>
                <a:ea typeface="+mn-ea"/>
                <a:cs typeface="+mn-cs"/>
                <a:hlinkClick r:id="rId4"/>
              </a:rPr>
              <a:t>Colorado Division of Homeland Security and Emergency Management</a:t>
            </a:r>
            <a:r>
              <a:rPr lang="en-US" sz="1200" b="0" i="0" kern="1200" dirty="0" smtClean="0">
                <a:solidFill>
                  <a:schemeClr val="tx1"/>
                </a:solidFill>
                <a:effectLst/>
                <a:latin typeface="+mn-lt"/>
                <a:ea typeface="+mn-ea"/>
                <a:cs typeface="+mn-cs"/>
              </a:rPr>
              <a:t> (DHSEM) to plan for, respond to, and rebuild from natural hazard events. For a complete list of hazards that can impact Colorado, you can reference the </a:t>
            </a:r>
            <a:r>
              <a:rPr lang="en-US" sz="1200" b="0" i="0" u="sng" kern="1200" dirty="0" smtClean="0">
                <a:solidFill>
                  <a:schemeClr val="tx1"/>
                </a:solidFill>
                <a:effectLst/>
                <a:latin typeface="+mn-lt"/>
                <a:ea typeface="+mn-ea"/>
                <a:cs typeface="+mn-cs"/>
                <a:hlinkClick r:id="rId5"/>
              </a:rPr>
              <a:t>State's Natural Hazard Mitigation Plan</a:t>
            </a:r>
            <a:r>
              <a:rPr lang="en-US" sz="1200" b="0" i="0" kern="1200" dirty="0" smtClean="0">
                <a:solidFill>
                  <a:schemeClr val="tx1"/>
                </a:solidFill>
                <a:effectLst/>
                <a:latin typeface="+mn-lt"/>
                <a:ea typeface="+mn-ea"/>
                <a:cs typeface="+mn-cs"/>
              </a:rPr>
              <a:t> </a:t>
            </a: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Climate, drought, flood</a:t>
            </a:r>
          </a:p>
          <a:p>
            <a:pPr marL="457200" lvl="1" indent="0">
              <a:buFont typeface="Arial" panose="020B0604020202020204" pitchFamily="34" charset="0"/>
              <a:buNone/>
            </a:pPr>
            <a:endParaRPr lang="en-US" sz="1200" b="0" i="0" kern="1200" dirty="0" smtClean="0">
              <a:solidFill>
                <a:schemeClr val="tx1"/>
              </a:solidFill>
              <a:effectLst/>
              <a:latin typeface="+mn-lt"/>
              <a:ea typeface="+mn-ea"/>
              <a:cs typeface="+mn-cs"/>
            </a:endParaRPr>
          </a:p>
          <a:p>
            <a:pPr marL="457200" lvl="1" indent="0">
              <a:buFont typeface="Arial" panose="020B0604020202020204" pitchFamily="34" charset="0"/>
              <a:buNone/>
            </a:pPr>
            <a:r>
              <a:rPr lang="en-US" sz="1200" b="0" i="0" kern="1200" dirty="0" smtClean="0">
                <a:solidFill>
                  <a:schemeClr val="tx1"/>
                </a:solidFill>
                <a:effectLst/>
                <a:latin typeface="+mn-lt"/>
                <a:ea typeface="+mn-ea"/>
                <a:cs typeface="+mn-cs"/>
              </a:rPr>
              <a:t>Seven major watersheds originate in Colorado, sending water downstream to nineteen other states. As a result, Colorado is a party to nine Interstate Compacts and an international treaty with Mexico. Partnering with our downstream neighbors is an important part of managing water in Colorado.</a:t>
            </a:r>
          </a:p>
          <a:p>
            <a:r>
              <a:rPr lang="en-US" sz="1200" b="1" i="0" kern="1200" dirty="0" smtClean="0">
                <a:solidFill>
                  <a:schemeClr val="tx1"/>
                </a:solidFill>
                <a:effectLst/>
                <a:latin typeface="+mn-lt"/>
                <a:ea typeface="+mn-ea"/>
                <a:cs typeface="+mn-cs"/>
              </a:rPr>
              <a:t>Interstate Compacts</a:t>
            </a:r>
          </a:p>
          <a:p>
            <a:r>
              <a:rPr lang="en-US" sz="1200" b="0" i="0" u="sng" kern="1200" dirty="0" smtClean="0">
                <a:solidFill>
                  <a:schemeClr val="tx1"/>
                </a:solidFill>
                <a:effectLst/>
                <a:latin typeface="+mn-lt"/>
                <a:ea typeface="+mn-ea"/>
                <a:cs typeface="+mn-cs"/>
                <a:hlinkClick r:id="rId6" tooltip="Interstate Compact Facts"/>
              </a:rPr>
              <a:t>Interstate compacts</a:t>
            </a:r>
            <a:r>
              <a:rPr lang="en-US" sz="1200" b="0" i="0" kern="1200" dirty="0" smtClean="0">
                <a:solidFill>
                  <a:schemeClr val="tx1"/>
                </a:solidFill>
                <a:effectLst/>
                <a:latin typeface="+mn-lt"/>
                <a:ea typeface="+mn-ea"/>
                <a:cs typeface="+mn-cs"/>
              </a:rPr>
              <a:t>, which are agreements between two or more states, govern specific interactions among those states and require consent by the U.S. Congress.</a:t>
            </a:r>
          </a:p>
          <a:p>
            <a:r>
              <a:rPr lang="en-US" sz="1200" b="0" i="0" kern="1200" dirty="0" smtClean="0">
                <a:solidFill>
                  <a:schemeClr val="tx1"/>
                </a:solidFill>
                <a:effectLst/>
                <a:latin typeface="+mn-lt"/>
                <a:ea typeface="+mn-ea"/>
                <a:cs typeface="+mn-cs"/>
              </a:rPr>
              <a:t>The State of Colorado is party to the following interstate compacts and equitable apportionment decrees:</a:t>
            </a:r>
          </a:p>
          <a:p>
            <a:r>
              <a:rPr lang="en-US" sz="1200" b="0" i="0" kern="1200" dirty="0" smtClean="0">
                <a:solidFill>
                  <a:schemeClr val="tx1"/>
                </a:solidFill>
                <a:effectLst/>
                <a:latin typeface="+mn-lt"/>
                <a:ea typeface="+mn-ea"/>
                <a:cs typeface="+mn-cs"/>
              </a:rPr>
              <a:t>Arkansas River Basin</a:t>
            </a:r>
          </a:p>
          <a:p>
            <a:r>
              <a:rPr lang="en-US" sz="1200" b="1" i="0" u="none" strike="noStrike" kern="1200" dirty="0" smtClean="0">
                <a:solidFill>
                  <a:schemeClr val="tx1"/>
                </a:solidFill>
                <a:effectLst/>
                <a:latin typeface="+mn-lt"/>
                <a:ea typeface="+mn-ea"/>
                <a:cs typeface="+mn-cs"/>
                <a:hlinkClick r:id="rId7"/>
              </a:rPr>
              <a:t>Arkansas River Compact of 1948</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compact protects all water uses in existence in 1949 and apportions the benefits of John Martin Reservoir between Colorado and Kansas. </a:t>
            </a:r>
          </a:p>
          <a:p>
            <a:r>
              <a:rPr lang="en-US" sz="1200" b="0" i="0" u="sng" kern="1200" dirty="0" smtClean="0">
                <a:solidFill>
                  <a:schemeClr val="tx1"/>
                </a:solidFill>
                <a:effectLst/>
                <a:latin typeface="+mn-lt"/>
                <a:ea typeface="+mn-ea"/>
                <a:cs typeface="+mn-cs"/>
                <a:hlinkClick r:id="rId8"/>
              </a:rPr>
              <a:t>History of the Arkansas River Compact</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Colorado River Basin</a:t>
            </a:r>
          </a:p>
          <a:p>
            <a:r>
              <a:rPr lang="en-US" sz="1200" b="1" i="0" u="none" strike="noStrike" kern="1200" dirty="0" smtClean="0">
                <a:solidFill>
                  <a:schemeClr val="tx1"/>
                </a:solidFill>
                <a:effectLst/>
                <a:latin typeface="+mn-lt"/>
                <a:ea typeface="+mn-ea"/>
                <a:cs typeface="+mn-cs"/>
                <a:hlinkClick r:id="rId9"/>
              </a:rPr>
              <a:t>Colorado River Compact</a:t>
            </a:r>
            <a:r>
              <a:rPr lang="en-US" sz="1200" b="1" i="0" kern="1200" dirty="0" smtClean="0">
                <a:solidFill>
                  <a:schemeClr val="tx1"/>
                </a:solidFill>
                <a:effectLst/>
                <a:latin typeface="+mn-lt"/>
                <a:ea typeface="+mn-ea"/>
                <a:cs typeface="+mn-cs"/>
              </a:rPr>
              <a:t> and </a:t>
            </a:r>
            <a:r>
              <a:rPr lang="en-US" sz="1200" b="1" i="0" u="none" strike="noStrike" kern="1200" dirty="0" smtClean="0">
                <a:solidFill>
                  <a:schemeClr val="tx1"/>
                </a:solidFill>
                <a:effectLst/>
                <a:latin typeface="+mn-lt"/>
                <a:ea typeface="+mn-ea"/>
                <a:cs typeface="+mn-cs"/>
                <a:hlinkClick r:id="rId10"/>
              </a:rPr>
              <a:t>Upper Colorado River Compact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These compacts allow Colorado to use up to 3.85 million acre feet (MAF), provided the Upper Basin does not cause the flow at Lee Ferry, Ariz., to fall below 75 MAF, based on a 10-year running average (7.5 MAF/year). To learn more, see the </a:t>
            </a:r>
            <a:r>
              <a:rPr lang="en-US" sz="1200" b="0" i="0" u="sng" kern="1200" dirty="0" smtClean="0">
                <a:solidFill>
                  <a:schemeClr val="tx1"/>
                </a:solidFill>
                <a:effectLst/>
                <a:latin typeface="+mn-lt"/>
                <a:ea typeface="+mn-ea"/>
                <a:cs typeface="+mn-cs"/>
                <a:hlinkClick r:id="rId11"/>
              </a:rPr>
              <a:t>Coordinated Long Range Operating Criteria</a:t>
            </a:r>
            <a:r>
              <a:rPr lang="en-US" sz="1200" b="0" i="0" kern="1200" dirty="0" smtClean="0">
                <a:solidFill>
                  <a:schemeClr val="tx1"/>
                </a:solidFill>
                <a:effectLst/>
                <a:latin typeface="+mn-lt"/>
                <a:ea typeface="+mn-ea"/>
                <a:cs typeface="+mn-cs"/>
              </a:rPr>
              <a:t>.  Learn about Compact Administration in </a:t>
            </a:r>
            <a:r>
              <a:rPr lang="en-US" sz="1200" b="0" i="0" u="sng" kern="1200" dirty="0" smtClean="0">
                <a:solidFill>
                  <a:schemeClr val="tx1"/>
                </a:solidFill>
                <a:effectLst/>
                <a:latin typeface="+mn-lt"/>
                <a:ea typeface="+mn-ea"/>
                <a:cs typeface="+mn-cs"/>
                <a:hlinkClick r:id="rId12"/>
              </a:rPr>
              <a:t>this presentation</a:t>
            </a:r>
            <a:r>
              <a:rPr lang="en-US" sz="1200" b="0" i="0" kern="1200" dirty="0" smtClean="0">
                <a:solidFill>
                  <a:schemeClr val="tx1"/>
                </a:solidFill>
                <a:effectLst/>
                <a:latin typeface="+mn-lt"/>
                <a:ea typeface="+mn-ea"/>
                <a:cs typeface="+mn-cs"/>
              </a:rPr>
              <a:t>.</a:t>
            </a:r>
          </a:p>
          <a:p>
            <a:r>
              <a:rPr lang="en-US" sz="1200" b="1" i="0" u="none" strike="noStrike" kern="1200" dirty="0" smtClean="0">
                <a:solidFill>
                  <a:schemeClr val="tx1"/>
                </a:solidFill>
                <a:effectLst/>
                <a:latin typeface="+mn-lt"/>
                <a:ea typeface="+mn-ea"/>
                <a:cs typeface="+mn-cs"/>
                <a:hlinkClick r:id="rId13"/>
              </a:rPr>
              <a:t>La Plata River Compact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compact apportions the waters of the La Plata River between Colorado and New Mexico, by allowing the unrestricted right to use waters by both states between December 1 and February 15, and allocating specific flows and deliveries between February 16 and November 30.</a:t>
            </a:r>
          </a:p>
          <a:p>
            <a:r>
              <a:rPr lang="en-US" sz="1200" b="1" i="0" u="none" strike="noStrike" kern="1200" dirty="0" smtClean="0">
                <a:solidFill>
                  <a:schemeClr val="tx1"/>
                </a:solidFill>
                <a:effectLst/>
                <a:latin typeface="+mn-lt"/>
                <a:ea typeface="+mn-ea"/>
                <a:cs typeface="+mn-cs"/>
                <a:hlinkClick r:id="rId14"/>
              </a:rPr>
              <a:t>Animas-La Plata Compact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This compact provides agreements that allow for the operation of the Animas-La Plata Project.</a:t>
            </a:r>
          </a:p>
          <a:p>
            <a:r>
              <a:rPr lang="en-US" sz="1200" b="0" i="0" u="sng" kern="1200" dirty="0" smtClean="0">
                <a:solidFill>
                  <a:schemeClr val="tx1"/>
                </a:solidFill>
                <a:effectLst/>
                <a:latin typeface="+mn-lt"/>
                <a:ea typeface="+mn-ea"/>
                <a:cs typeface="+mn-cs"/>
                <a:hlinkClick r:id="rId15"/>
              </a:rPr>
              <a:t>History of the Colorado River Basin Compacts</a:t>
            </a:r>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North Platte River &amp; Laramie River Basins</a:t>
            </a:r>
          </a:p>
          <a:p>
            <a:r>
              <a:rPr lang="en-US" sz="1200" b="1" i="0" u="none" strike="noStrike" kern="1200" dirty="0" smtClean="0">
                <a:solidFill>
                  <a:schemeClr val="tx1"/>
                </a:solidFill>
                <a:effectLst/>
                <a:latin typeface="+mn-lt"/>
                <a:ea typeface="+mn-ea"/>
                <a:cs typeface="+mn-cs"/>
                <a:hlinkClick r:id="rId16"/>
              </a:rPr>
              <a:t>North Platte River Decree</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North Platte Decree limits Colorado’s use of North Platte River water.</a:t>
            </a:r>
          </a:p>
          <a:p>
            <a:r>
              <a:rPr lang="en-US" sz="1200" b="1" i="0" u="none" strike="noStrike" kern="1200" dirty="0" smtClean="0">
                <a:solidFill>
                  <a:schemeClr val="tx1"/>
                </a:solidFill>
                <a:effectLst/>
                <a:latin typeface="+mn-lt"/>
                <a:ea typeface="+mn-ea"/>
                <a:cs typeface="+mn-cs"/>
                <a:hlinkClick r:id="rId17"/>
              </a:rPr>
              <a:t>Laramie River Decree</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Laramie River Decree limits Colorado’s diversions to 49,375 AF/year in the Laramie River Basin.</a:t>
            </a:r>
          </a:p>
          <a:p>
            <a:r>
              <a:rPr lang="en-US" sz="1200" b="0" i="0" kern="1200" dirty="0" smtClean="0">
                <a:solidFill>
                  <a:schemeClr val="tx1"/>
                </a:solidFill>
                <a:effectLst/>
                <a:latin typeface="+mn-lt"/>
                <a:ea typeface="+mn-ea"/>
                <a:cs typeface="+mn-cs"/>
              </a:rPr>
              <a:t>Republican River Basin</a:t>
            </a:r>
          </a:p>
          <a:p>
            <a:r>
              <a:rPr lang="en-US" sz="1200" b="1" i="0" u="none" strike="noStrike" kern="1200" dirty="0" smtClean="0">
                <a:solidFill>
                  <a:schemeClr val="tx1"/>
                </a:solidFill>
                <a:effectLst/>
                <a:latin typeface="+mn-lt"/>
                <a:ea typeface="+mn-ea"/>
                <a:cs typeface="+mn-cs"/>
                <a:hlinkClick r:id="rId18"/>
              </a:rPr>
              <a:t>Republican River Compact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Colorado’s consumptive uses are limited to 54,000 AF, plus all uses from Frenchman and Red Willow Creeks.</a:t>
            </a:r>
          </a:p>
          <a:p>
            <a:r>
              <a:rPr lang="en-US" sz="1200" b="0" i="0" kern="1200" dirty="0" smtClean="0">
                <a:solidFill>
                  <a:schemeClr val="tx1"/>
                </a:solidFill>
                <a:effectLst/>
                <a:latin typeface="+mn-lt"/>
                <a:ea typeface="+mn-ea"/>
                <a:cs typeface="+mn-cs"/>
              </a:rPr>
              <a:t>Rio Grande River Basin</a:t>
            </a:r>
          </a:p>
          <a:p>
            <a:r>
              <a:rPr lang="en-US" sz="1200" b="1" i="0" u="none" strike="noStrike" kern="1200" dirty="0" smtClean="0">
                <a:solidFill>
                  <a:schemeClr val="tx1"/>
                </a:solidFill>
                <a:effectLst/>
                <a:latin typeface="+mn-lt"/>
                <a:ea typeface="+mn-ea"/>
                <a:cs typeface="+mn-cs"/>
                <a:hlinkClick r:id="rId19" tooltip="Rio Grande Compact"/>
              </a:rPr>
              <a:t>Rio Grande Compact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compact establishes Colorado’s obligation to ensure deliveries of water at the New Mexico state line and New Mexico’s obligation to assure deliveries of water at the Elephant Butte Reservoir, with some allowance for credit and debit accounts.</a:t>
            </a:r>
          </a:p>
          <a:p>
            <a:r>
              <a:rPr lang="en-US" sz="1200" b="1" i="0" u="none" strike="noStrike" kern="1200" dirty="0" smtClean="0">
                <a:solidFill>
                  <a:schemeClr val="tx1"/>
                </a:solidFill>
                <a:effectLst/>
                <a:latin typeface="+mn-lt"/>
                <a:ea typeface="+mn-ea"/>
                <a:cs typeface="+mn-cs"/>
                <a:hlinkClick r:id="rId20"/>
              </a:rPr>
              <a:t>Costilla Creek Compact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compact establishes uses, allocations and administration of the waters of Costilla Creek in Colorado and New Mexico.</a:t>
            </a:r>
          </a:p>
          <a:p>
            <a:r>
              <a:rPr lang="en-US" sz="1200" b="0" i="0" kern="1200" dirty="0" smtClean="0">
                <a:solidFill>
                  <a:schemeClr val="tx1"/>
                </a:solidFill>
                <a:effectLst/>
                <a:latin typeface="+mn-lt"/>
                <a:ea typeface="+mn-ea"/>
                <a:cs typeface="+mn-cs"/>
              </a:rPr>
              <a:t>South Platte River Basin</a:t>
            </a:r>
          </a:p>
          <a:p>
            <a:r>
              <a:rPr lang="en-US" sz="1200" b="1" i="0" u="none" strike="noStrike" kern="1200" dirty="0" smtClean="0">
                <a:solidFill>
                  <a:schemeClr val="tx1"/>
                </a:solidFill>
                <a:effectLst/>
                <a:latin typeface="+mn-lt"/>
                <a:ea typeface="+mn-ea"/>
                <a:cs typeface="+mn-cs"/>
                <a:hlinkClick r:id="rId21" tooltip="South Platte River Compact"/>
              </a:rPr>
              <a:t>South Platte River Compact</a:t>
            </a:r>
            <a:endParaRPr lang="en-US" sz="1200" b="1"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compact establishes Colorado’s and Nebraska’s rights to use water in </a:t>
            </a:r>
            <a:r>
              <a:rPr lang="en-US" sz="1200" b="0" i="0" kern="1200" dirty="0" err="1" smtClean="0">
                <a:solidFill>
                  <a:schemeClr val="tx1"/>
                </a:solidFill>
                <a:effectLst/>
                <a:latin typeface="+mn-lt"/>
                <a:ea typeface="+mn-ea"/>
                <a:cs typeface="+mn-cs"/>
              </a:rPr>
              <a:t>Lodgepole</a:t>
            </a:r>
            <a:r>
              <a:rPr lang="en-US" sz="1200" b="0" i="0" kern="1200" dirty="0" smtClean="0">
                <a:solidFill>
                  <a:schemeClr val="tx1"/>
                </a:solidFill>
                <a:effectLst/>
                <a:latin typeface="+mn-lt"/>
                <a:ea typeface="+mn-ea"/>
                <a:cs typeface="+mn-cs"/>
              </a:rPr>
              <a:t> Creek and the South Platte River.</a:t>
            </a:r>
          </a:p>
          <a:p>
            <a:r>
              <a:rPr lang="en-US" sz="1200" b="0" i="0" kern="1200" dirty="0" smtClean="0">
                <a:solidFill>
                  <a:schemeClr val="tx1"/>
                </a:solidFill>
                <a:effectLst/>
                <a:latin typeface="+mn-lt"/>
                <a:ea typeface="+mn-ea"/>
                <a:cs typeface="+mn-cs"/>
              </a:rPr>
              <a:t>In addition, the Director of the Colorado Water Conservation Board (CWCB) is a voting member of the Arkansas River Compact Administration, and CWCB staff provide engineering and legal advice to the Administration. Staff members also are designated representatives to the Engineering and Legal Committees of the Upper Colorado River Commission.</a:t>
            </a:r>
          </a:p>
          <a:p>
            <a:endParaRPr lang="en-US" sz="1200" b="0" i="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5EE88EA-FBE9-458B-9FE4-D5AE9542DF50}" type="slidenum">
              <a:rPr lang="en-US" smtClean="0"/>
              <a:t>3</a:t>
            </a:fld>
            <a:endParaRPr lang="en-US" dirty="0"/>
          </a:p>
        </p:txBody>
      </p:sp>
    </p:spTree>
    <p:extLst>
      <p:ext uri="{BB962C8B-B14F-4D97-AF65-F5344CB8AC3E}">
        <p14:creationId xmlns:p14="http://schemas.microsoft.com/office/powerpoint/2010/main" val="777568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buFont typeface="Arial" panose="020B0604020202020204" pitchFamily="34" charset="0"/>
              <a:buNone/>
            </a:pPr>
            <a:r>
              <a:rPr lang="en-US" baseline="0" dirty="0" smtClean="0"/>
              <a:t>CWCB is not a regulatory agency….</a:t>
            </a:r>
          </a:p>
          <a:p>
            <a:pPr marL="457200" lvl="1" indent="0">
              <a:buFont typeface="Arial" panose="020B0604020202020204" pitchFamily="34" charset="0"/>
              <a:buNone/>
            </a:pPr>
            <a:r>
              <a:rPr lang="en-US" baseline="0" dirty="0" smtClean="0"/>
              <a:t>Law politics policy</a:t>
            </a:r>
          </a:p>
          <a:p>
            <a:pPr marL="457200" lvl="1" indent="0">
              <a:buFont typeface="Arial" panose="020B0604020202020204" pitchFamily="34" charset="0"/>
              <a:buNone/>
            </a:pPr>
            <a:endParaRPr lang="en-US" baseline="0" dirty="0" smtClean="0"/>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5EE88EA-FBE9-458B-9FE4-D5AE9542DF50}" type="slidenum">
              <a:rPr lang="en-US" smtClean="0"/>
              <a:t>4</a:t>
            </a:fld>
            <a:endParaRPr lang="en-US" dirty="0"/>
          </a:p>
        </p:txBody>
      </p:sp>
    </p:spTree>
    <p:extLst>
      <p:ext uri="{BB962C8B-B14F-4D97-AF65-F5344CB8AC3E}">
        <p14:creationId xmlns:p14="http://schemas.microsoft.com/office/powerpoint/2010/main" val="182158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144915-78E3-4BAE-B71E-C78820E7C79E}" type="slidenum">
              <a:rPr lang="en-US" smtClean="0"/>
              <a:t>5</a:t>
            </a:fld>
            <a:endParaRPr lang="en-US" dirty="0"/>
          </a:p>
        </p:txBody>
      </p:sp>
    </p:spTree>
    <p:extLst>
      <p:ext uri="{BB962C8B-B14F-4D97-AF65-F5344CB8AC3E}">
        <p14:creationId xmlns:p14="http://schemas.microsoft.com/office/powerpoint/2010/main" val="2392546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88EA-FBE9-458B-9FE4-D5AE9542DF50}" type="slidenum">
              <a:rPr lang="en-US" smtClean="0"/>
              <a:t>6</a:t>
            </a:fld>
            <a:endParaRPr lang="en-US" dirty="0"/>
          </a:p>
        </p:txBody>
      </p:sp>
    </p:spTree>
    <p:extLst>
      <p:ext uri="{BB962C8B-B14F-4D97-AF65-F5344CB8AC3E}">
        <p14:creationId xmlns:p14="http://schemas.microsoft.com/office/powerpoint/2010/main" val="25166554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88EA-FBE9-458B-9FE4-D5AE9542DF50}" type="slidenum">
              <a:rPr lang="en-US" smtClean="0"/>
              <a:t>7</a:t>
            </a:fld>
            <a:endParaRPr lang="en-US" dirty="0"/>
          </a:p>
        </p:txBody>
      </p:sp>
    </p:spTree>
    <p:extLst>
      <p:ext uri="{BB962C8B-B14F-4D97-AF65-F5344CB8AC3E}">
        <p14:creationId xmlns:p14="http://schemas.microsoft.com/office/powerpoint/2010/main" val="713028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88EA-FBE9-458B-9FE4-D5AE9542DF50}" type="slidenum">
              <a:rPr lang="en-US" smtClean="0"/>
              <a:t>8</a:t>
            </a:fld>
            <a:endParaRPr lang="en-US" dirty="0"/>
          </a:p>
        </p:txBody>
      </p:sp>
    </p:spTree>
    <p:extLst>
      <p:ext uri="{BB962C8B-B14F-4D97-AF65-F5344CB8AC3E}">
        <p14:creationId xmlns:p14="http://schemas.microsoft.com/office/powerpoint/2010/main" val="3397813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lnSpc>
                <a:spcPct val="150000"/>
              </a:lnSpc>
            </a:pPr>
            <a:r>
              <a:rPr lang="en-US" sz="2800" dirty="0" smtClean="0">
                <a:solidFill>
                  <a:schemeClr val="tx1">
                    <a:lumMod val="50000"/>
                    <a:lumOff val="50000"/>
                  </a:schemeClr>
                </a:solidFill>
                <a:latin typeface="Rockwell" panose="02060603020205020403" pitchFamily="18" charset="0"/>
              </a:rPr>
              <a:t>Agriculture</a:t>
            </a:r>
          </a:p>
          <a:p>
            <a:pPr algn="ctr">
              <a:lnSpc>
                <a:spcPct val="150000"/>
              </a:lnSpc>
            </a:pPr>
            <a:r>
              <a:rPr lang="en-US" sz="2800" dirty="0" smtClean="0">
                <a:solidFill>
                  <a:schemeClr val="tx1">
                    <a:lumMod val="50000"/>
                    <a:lumOff val="50000"/>
                  </a:schemeClr>
                </a:solidFill>
                <a:latin typeface="Rockwell" panose="02060603020205020403" pitchFamily="18" charset="0"/>
              </a:rPr>
              <a:t>Conservation &amp; Land Use</a:t>
            </a:r>
          </a:p>
          <a:p>
            <a:pPr algn="ctr">
              <a:lnSpc>
                <a:spcPct val="150000"/>
              </a:lnSpc>
            </a:pPr>
            <a:r>
              <a:rPr lang="en-US" sz="2800" dirty="0" smtClean="0">
                <a:solidFill>
                  <a:schemeClr val="tx1">
                    <a:lumMod val="50000"/>
                    <a:lumOff val="50000"/>
                  </a:schemeClr>
                </a:solidFill>
                <a:latin typeface="Rockwell" panose="02060603020205020403" pitchFamily="18" charset="0"/>
              </a:rPr>
              <a:t>Engagement &amp; Innovation</a:t>
            </a:r>
          </a:p>
          <a:p>
            <a:pPr algn="ctr">
              <a:lnSpc>
                <a:spcPct val="150000"/>
              </a:lnSpc>
            </a:pPr>
            <a:r>
              <a:rPr lang="en-US" sz="2800" dirty="0" smtClean="0">
                <a:solidFill>
                  <a:schemeClr val="tx1">
                    <a:lumMod val="50000"/>
                    <a:lumOff val="50000"/>
                  </a:schemeClr>
                </a:solidFill>
                <a:latin typeface="Rockwell" panose="02060603020205020403" pitchFamily="18" charset="0"/>
              </a:rPr>
              <a:t>Environment &amp; Recreation</a:t>
            </a:r>
          </a:p>
          <a:p>
            <a:pPr algn="ctr">
              <a:lnSpc>
                <a:spcPct val="150000"/>
              </a:lnSpc>
            </a:pPr>
            <a:r>
              <a:rPr lang="en-US" sz="2800" dirty="0" smtClean="0">
                <a:solidFill>
                  <a:schemeClr val="tx1">
                    <a:lumMod val="50000"/>
                    <a:lumOff val="50000"/>
                  </a:schemeClr>
                </a:solidFill>
                <a:latin typeface="Rockwell" panose="02060603020205020403" pitchFamily="18" charset="0"/>
              </a:rPr>
              <a:t>Water Storage &amp; Supply</a:t>
            </a:r>
          </a:p>
          <a:p>
            <a:pPr marL="457200" lvl="1" indent="0">
              <a:buFont typeface="Arial" panose="020B0604020202020204" pitchFamily="34" charset="0"/>
              <a:buNone/>
            </a:pPr>
            <a:endParaRPr lang="en-US" baseline="0" dirty="0" smtClean="0"/>
          </a:p>
        </p:txBody>
      </p:sp>
      <p:sp>
        <p:nvSpPr>
          <p:cNvPr id="4" name="Slide Number Placeholder 3"/>
          <p:cNvSpPr>
            <a:spLocks noGrp="1"/>
          </p:cNvSpPr>
          <p:nvPr>
            <p:ph type="sldNum" sz="quarter" idx="10"/>
          </p:nvPr>
        </p:nvSpPr>
        <p:spPr/>
        <p:txBody>
          <a:bodyPr/>
          <a:lstStyle/>
          <a:p>
            <a:fld id="{C5EE88EA-FBE9-458B-9FE4-D5AE9542DF50}" type="slidenum">
              <a:rPr lang="en-US" smtClean="0"/>
              <a:t>9</a:t>
            </a:fld>
            <a:endParaRPr lang="en-US" dirty="0"/>
          </a:p>
        </p:txBody>
      </p:sp>
    </p:spTree>
    <p:extLst>
      <p:ext uri="{BB962C8B-B14F-4D97-AF65-F5344CB8AC3E}">
        <p14:creationId xmlns:p14="http://schemas.microsoft.com/office/powerpoint/2010/main" val="814641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1773300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1513111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66323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79929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328403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2996242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2800460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3688537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3108270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352945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B355BF6-C886-440D-8C74-412640BEC1F0}" type="datetimeFigureOut">
              <a:rPr lang="en-US" smtClean="0"/>
              <a:t>8/31/2020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C103B4F-6FDA-4E3B-8CE4-FE9F5372B193}" type="slidenum">
              <a:rPr lang="en-US" smtClean="0"/>
              <a:t>‹#›</a:t>
            </a:fld>
            <a:endParaRPr lang="en-US" dirty="0"/>
          </a:p>
        </p:txBody>
      </p:sp>
    </p:spTree>
    <p:extLst>
      <p:ext uri="{BB962C8B-B14F-4D97-AF65-F5344CB8AC3E}">
        <p14:creationId xmlns:p14="http://schemas.microsoft.com/office/powerpoint/2010/main" val="2514795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355BF6-C886-440D-8C74-412640BEC1F0}" type="datetimeFigureOut">
              <a:rPr lang="en-US" smtClean="0"/>
              <a:t>8/31/2020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03B4F-6FDA-4E3B-8CE4-FE9F5372B193}" type="slidenum">
              <a:rPr lang="en-US" smtClean="0"/>
              <a:t>‹#›</a:t>
            </a:fld>
            <a:endParaRPr lang="en-US" dirty="0"/>
          </a:p>
        </p:txBody>
      </p:sp>
    </p:spTree>
    <p:extLst>
      <p:ext uri="{BB962C8B-B14F-4D97-AF65-F5344CB8AC3E}">
        <p14:creationId xmlns:p14="http://schemas.microsoft.com/office/powerpoint/2010/main" val="9974264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0" descr="Rocky Mountain National Park | William Horton Photography"/>
          <p:cNvPicPr>
            <a:picLocks noChangeAspect="1" noChangeArrowheads="1"/>
          </p:cNvPicPr>
          <p:nvPr/>
        </p:nvPicPr>
        <p:blipFill rotWithShape="1">
          <a:blip r:embed="rId3">
            <a:extLst>
              <a:ext uri="{28A0092B-C50C-407E-A947-70E740481C1C}">
                <a14:useLocalDpi xmlns:a14="http://schemas.microsoft.com/office/drawing/2010/main" val="0"/>
              </a:ext>
            </a:extLst>
          </a:blip>
          <a:srcRect t="-486" b="15886"/>
          <a:stretch/>
        </p:blipFill>
        <p:spPr bwMode="auto">
          <a:xfrm>
            <a:off x="0" y="-39756"/>
            <a:ext cx="12280605" cy="690438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1168400"/>
            <a:ext cx="12280605" cy="1981200"/>
          </a:xfrm>
          <a:prstGeom prst="rect">
            <a:avLst/>
          </a:prstGeom>
          <a:gradFill flip="none" rotWithShape="1">
            <a:gsLst>
              <a:gs pos="25000">
                <a:schemeClr val="accent1">
                  <a:lumMod val="5000"/>
                  <a:lumOff val="95000"/>
                  <a:alpha val="40000"/>
                </a:schemeClr>
              </a:gs>
              <a:gs pos="100000">
                <a:schemeClr val="bg1">
                  <a:alpha val="0"/>
                </a:schemeClr>
              </a:gs>
            </a:gsLst>
            <a:lin ang="27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ight Triangle 7"/>
          <p:cNvSpPr/>
          <p:nvPr/>
        </p:nvSpPr>
        <p:spPr>
          <a:xfrm flipH="1">
            <a:off x="6114902" y="3610858"/>
            <a:ext cx="6146800" cy="3229429"/>
          </a:xfrm>
          <a:prstGeom prst="rtTriangl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997" y="1185609"/>
            <a:ext cx="6743246" cy="1670624"/>
          </a:xfrm>
          <a:prstGeom prst="rect">
            <a:avLst/>
          </a:prstGeom>
        </p:spPr>
      </p:pic>
      <p:sp>
        <p:nvSpPr>
          <p:cNvPr id="12" name="TextBox 11"/>
          <p:cNvSpPr txBox="1"/>
          <p:nvPr/>
        </p:nvSpPr>
        <p:spPr>
          <a:xfrm>
            <a:off x="4110933" y="3049032"/>
            <a:ext cx="8804965" cy="584775"/>
          </a:xfrm>
          <a:prstGeom prst="rect">
            <a:avLst/>
          </a:prstGeom>
          <a:noFill/>
        </p:spPr>
        <p:txBody>
          <a:bodyPr wrap="square" rtlCol="0">
            <a:spAutoFit/>
          </a:bodyPr>
          <a:lstStyle/>
          <a:p>
            <a:r>
              <a:rPr lang="en-US" sz="3200" b="1" dirty="0" smtClean="0">
                <a:solidFill>
                  <a:schemeClr val="bg1"/>
                </a:solidFill>
                <a:effectLst>
                  <a:reflection blurRad="6350" stA="60000" endA="900" endPos="58000" dir="5400000" sy="-100000" algn="bl" rotWithShape="0"/>
                </a:effectLst>
                <a:latin typeface="Rockwell" panose="02060603020205020403" pitchFamily="18" charset="0"/>
              </a:rPr>
              <a:t>&amp; the Colorado Water Plan</a:t>
            </a:r>
            <a:endParaRPr lang="en-US" sz="3200" b="1" dirty="0">
              <a:solidFill>
                <a:schemeClr val="bg1"/>
              </a:solidFill>
              <a:effectLst>
                <a:reflection blurRad="6350" stA="60000" endA="900" endPos="58000" dir="5400000" sy="-100000" algn="bl" rotWithShape="0"/>
              </a:effectLst>
              <a:latin typeface="Rockwell" panose="02060603020205020403" pitchFamily="18" charset="0"/>
            </a:endParaRPr>
          </a:p>
        </p:txBody>
      </p:sp>
      <p:sp>
        <p:nvSpPr>
          <p:cNvPr id="10" name="TextBox 9"/>
          <p:cNvSpPr txBox="1"/>
          <p:nvPr/>
        </p:nvSpPr>
        <p:spPr>
          <a:xfrm>
            <a:off x="720034" y="5068956"/>
            <a:ext cx="8804965" cy="1384995"/>
          </a:xfrm>
          <a:prstGeom prst="rect">
            <a:avLst/>
          </a:prstGeom>
          <a:noFill/>
        </p:spPr>
        <p:txBody>
          <a:bodyPr wrap="square" rtlCol="0">
            <a:spAutoFit/>
          </a:bodyPr>
          <a:lstStyle/>
          <a:p>
            <a:r>
              <a:rPr lang="en-US" sz="2800" dirty="0" smtClean="0">
                <a:solidFill>
                  <a:schemeClr val="bg1"/>
                </a:solidFill>
                <a:latin typeface="Rockwell" panose="02060603020205020403" pitchFamily="18" charset="0"/>
              </a:rPr>
              <a:t>Rebecca Mitchell, </a:t>
            </a:r>
          </a:p>
          <a:p>
            <a:r>
              <a:rPr lang="en-US" sz="2800" dirty="0" smtClean="0">
                <a:solidFill>
                  <a:schemeClr val="bg1"/>
                </a:solidFill>
                <a:latin typeface="Rockwell" panose="02060603020205020403" pitchFamily="18" charset="0"/>
              </a:rPr>
              <a:t>Director, Colorado Water Conservation Board</a:t>
            </a:r>
            <a:br>
              <a:rPr lang="en-US" sz="2800" dirty="0" smtClean="0">
                <a:solidFill>
                  <a:schemeClr val="bg1"/>
                </a:solidFill>
                <a:latin typeface="Rockwell" panose="02060603020205020403" pitchFamily="18" charset="0"/>
              </a:rPr>
            </a:br>
            <a:r>
              <a:rPr lang="en-US" sz="2800" dirty="0" smtClean="0">
                <a:solidFill>
                  <a:schemeClr val="bg1"/>
                </a:solidFill>
                <a:latin typeface="Rockwell" panose="02060603020205020403" pitchFamily="18" charset="0"/>
              </a:rPr>
              <a:t>Rebecca.Mitchell@state.co.us</a:t>
            </a:r>
            <a:endParaRPr lang="en-US" sz="28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1538280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Rocky Mountain National Park | William Horton Photography"/>
          <p:cNvPicPr>
            <a:picLocks noChangeAspect="1" noChangeArrowheads="1"/>
          </p:cNvPicPr>
          <p:nvPr/>
        </p:nvPicPr>
        <p:blipFill rotWithShape="1">
          <a:blip r:embed="rId2">
            <a:extLst>
              <a:ext uri="{28A0092B-C50C-407E-A947-70E740481C1C}">
                <a14:useLocalDpi xmlns:a14="http://schemas.microsoft.com/office/drawing/2010/main" val="0"/>
              </a:ext>
            </a:extLst>
          </a:blip>
          <a:srcRect t="-309" b="16278"/>
          <a:stretch/>
        </p:blipFill>
        <p:spPr bwMode="auto">
          <a:xfrm>
            <a:off x="-13252" y="-92765"/>
            <a:ext cx="12280605" cy="69507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5659783"/>
            <a:ext cx="12280605" cy="1172817"/>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p:cNvSpPr txBox="1">
            <a:spLocks/>
          </p:cNvSpPr>
          <p:nvPr/>
        </p:nvSpPr>
        <p:spPr>
          <a:xfrm>
            <a:off x="927218" y="960212"/>
            <a:ext cx="10515600" cy="68474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dirty="0" smtClean="0">
                <a:solidFill>
                  <a:schemeClr val="bg1"/>
                </a:solidFill>
                <a:latin typeface="Century Gothic" panose="020B0502020202020204" pitchFamily="34" charset="0"/>
              </a:rPr>
              <a:t>THANK YOU</a:t>
            </a:r>
            <a:endParaRPr lang="en-US" sz="6600" dirty="0">
              <a:solidFill>
                <a:schemeClr val="bg1"/>
              </a:solidFill>
              <a:latin typeface="Century Gothic" panose="020B0502020202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35136" y="5951788"/>
            <a:ext cx="2483611" cy="615309"/>
          </a:xfrm>
          <a:prstGeom prst="rect">
            <a:avLst/>
          </a:prstGeom>
        </p:spPr>
      </p:pic>
      <p:sp>
        <p:nvSpPr>
          <p:cNvPr id="6" name="TextBox 5"/>
          <p:cNvSpPr txBox="1"/>
          <p:nvPr/>
        </p:nvSpPr>
        <p:spPr>
          <a:xfrm>
            <a:off x="330171" y="5553693"/>
            <a:ext cx="8804965" cy="1384995"/>
          </a:xfrm>
          <a:prstGeom prst="rect">
            <a:avLst/>
          </a:prstGeom>
          <a:noFill/>
        </p:spPr>
        <p:txBody>
          <a:bodyPr wrap="square" rtlCol="0">
            <a:spAutoFit/>
          </a:bodyPr>
          <a:lstStyle/>
          <a:p>
            <a:r>
              <a:rPr lang="en-US" sz="2800" dirty="0" smtClean="0">
                <a:solidFill>
                  <a:schemeClr val="bg1"/>
                </a:solidFill>
                <a:latin typeface="Rockwell" panose="02060603020205020403" pitchFamily="18" charset="0"/>
              </a:rPr>
              <a:t>Rebecca Mitchell, </a:t>
            </a:r>
          </a:p>
          <a:p>
            <a:r>
              <a:rPr lang="en-US" sz="2800" dirty="0" smtClean="0">
                <a:solidFill>
                  <a:schemeClr val="bg1"/>
                </a:solidFill>
                <a:latin typeface="Rockwell" panose="02060603020205020403" pitchFamily="18" charset="0"/>
              </a:rPr>
              <a:t>Director, Colorado Water Conservation Board</a:t>
            </a:r>
            <a:br>
              <a:rPr lang="en-US" sz="2800" dirty="0" smtClean="0">
                <a:solidFill>
                  <a:schemeClr val="bg1"/>
                </a:solidFill>
                <a:latin typeface="Rockwell" panose="02060603020205020403" pitchFamily="18" charset="0"/>
              </a:rPr>
            </a:br>
            <a:r>
              <a:rPr lang="en-US" sz="2800" dirty="0" smtClean="0">
                <a:solidFill>
                  <a:schemeClr val="bg1"/>
                </a:solidFill>
                <a:latin typeface="Rockwell" panose="02060603020205020403" pitchFamily="18" charset="0"/>
              </a:rPr>
              <a:t>Rebecca.Mitchell@state.co.us</a:t>
            </a:r>
            <a:endParaRPr lang="en-US" sz="2800" dirty="0">
              <a:solidFill>
                <a:schemeClr val="bg1"/>
              </a:solidFill>
              <a:latin typeface="Rockwell" panose="02060603020205020403" pitchFamily="18" charset="0"/>
            </a:endParaRPr>
          </a:p>
        </p:txBody>
      </p:sp>
    </p:spTree>
    <p:extLst>
      <p:ext uri="{BB962C8B-B14F-4D97-AF65-F5344CB8AC3E}">
        <p14:creationId xmlns:p14="http://schemas.microsoft.com/office/powerpoint/2010/main" val="35732331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349" y="1528060"/>
            <a:ext cx="11622156" cy="2200275"/>
          </a:xfrm>
        </p:spPr>
        <p:txBody>
          <a:bodyPr>
            <a:normAutofit fontScale="92500" lnSpcReduction="20000"/>
          </a:bodyPr>
          <a:lstStyle/>
          <a:p>
            <a:r>
              <a:rPr lang="en-US" sz="3200" dirty="0" smtClean="0">
                <a:solidFill>
                  <a:schemeClr val="tx1">
                    <a:lumMod val="50000"/>
                    <a:lumOff val="50000"/>
                  </a:schemeClr>
                </a:solidFill>
                <a:latin typeface="Rockwell" panose="02060603020205020403" pitchFamily="18" charset="0"/>
              </a:rPr>
              <a:t>Board of Directors representing each Basin</a:t>
            </a:r>
          </a:p>
          <a:p>
            <a:r>
              <a:rPr lang="en-US" sz="3200" dirty="0" smtClean="0">
                <a:solidFill>
                  <a:schemeClr val="tx1">
                    <a:lumMod val="50000"/>
                    <a:lumOff val="50000"/>
                  </a:schemeClr>
                </a:solidFill>
                <a:latin typeface="Rockwell" panose="02060603020205020403" pitchFamily="18" charset="0"/>
              </a:rPr>
              <a:t>Staff of nearly 50</a:t>
            </a:r>
          </a:p>
          <a:p>
            <a:r>
              <a:rPr lang="en-US" sz="3200" dirty="0" err="1" smtClean="0">
                <a:solidFill>
                  <a:schemeClr val="tx1">
                    <a:lumMod val="50000"/>
                    <a:lumOff val="50000"/>
                  </a:schemeClr>
                </a:solidFill>
                <a:latin typeface="Rockwell" panose="02060603020205020403" pitchFamily="18" charset="0"/>
              </a:rPr>
              <a:t>Interbasin</a:t>
            </a:r>
            <a:r>
              <a:rPr lang="en-US" sz="3200" dirty="0" smtClean="0">
                <a:solidFill>
                  <a:schemeClr val="tx1">
                    <a:lumMod val="50000"/>
                    <a:lumOff val="50000"/>
                  </a:schemeClr>
                </a:solidFill>
                <a:latin typeface="Rockwell" panose="02060603020205020403" pitchFamily="18" charset="0"/>
              </a:rPr>
              <a:t> Compact Committee</a:t>
            </a:r>
          </a:p>
          <a:p>
            <a:r>
              <a:rPr lang="en-US" sz="3200" dirty="0" smtClean="0">
                <a:solidFill>
                  <a:schemeClr val="tx1">
                    <a:lumMod val="50000"/>
                    <a:lumOff val="50000"/>
                  </a:schemeClr>
                </a:solidFill>
                <a:latin typeface="Rockwell" panose="02060603020205020403" pitchFamily="18" charset="0"/>
              </a:rPr>
              <a:t>Nine Basin Roundtables</a:t>
            </a:r>
            <a:r>
              <a:rPr lang="en-US" dirty="0" smtClean="0"/>
              <a:t/>
            </a:r>
            <a:br>
              <a:rPr lang="en-US" dirty="0" smtClean="0"/>
            </a:br>
            <a:endParaRPr lang="en-US" dirty="0"/>
          </a:p>
        </p:txBody>
      </p:sp>
      <p:sp>
        <p:nvSpPr>
          <p:cNvPr id="4" name="Rectangle 3"/>
          <p:cNvSpPr/>
          <p:nvPr/>
        </p:nvSpPr>
        <p:spPr>
          <a:xfrm>
            <a:off x="0" y="301075"/>
            <a:ext cx="12280605" cy="867325"/>
          </a:xfrm>
          <a:prstGeom prst="rect">
            <a:avLst/>
          </a:prstGeom>
          <a:gradFill>
            <a:gsLst>
              <a:gs pos="26000">
                <a:srgbClr val="C6CCC2">
                  <a:alpha val="45000"/>
                </a:srgbClr>
              </a:gs>
              <a:gs pos="96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4B726BB5-6661-4D87-AEBE-6574BF917F01}"/>
              </a:ext>
            </a:extLst>
          </p:cNvPr>
          <p:cNvSpPr txBox="1"/>
          <p:nvPr/>
        </p:nvSpPr>
        <p:spPr>
          <a:xfrm>
            <a:off x="490329" y="319238"/>
            <a:ext cx="11701671" cy="830997"/>
          </a:xfrm>
          <a:prstGeom prst="rect">
            <a:avLst/>
          </a:prstGeom>
          <a:noFill/>
        </p:spPr>
        <p:txBody>
          <a:bodyPr wrap="square" rtlCol="0">
            <a:spAutoFit/>
          </a:bodyPr>
          <a:lstStyle/>
          <a:p>
            <a:r>
              <a:rPr lang="en-US" sz="4800" b="1" cap="all" dirty="0" smtClean="0">
                <a:solidFill>
                  <a:schemeClr val="bg1">
                    <a:lumMod val="75000"/>
                  </a:schemeClr>
                </a:solidFill>
                <a:latin typeface="Century Gothic" panose="020B0502020202020204" pitchFamily="34" charset="0"/>
              </a:rPr>
              <a:t>What WE DO</a:t>
            </a:r>
            <a:endParaRPr lang="en-US" sz="4800" b="1" cap="all" dirty="0">
              <a:solidFill>
                <a:schemeClr val="bg1">
                  <a:lumMod val="85000"/>
                </a:schemeClr>
              </a:solidFill>
              <a:latin typeface="Century Gothic" panose="020B0502020202020204" pitchFamily="34" charset="0"/>
            </a:endParaRP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t="41481"/>
          <a:stretch/>
        </p:blipFill>
        <p:spPr>
          <a:xfrm>
            <a:off x="4660900" y="3746500"/>
            <a:ext cx="6244038" cy="2740439"/>
          </a:xfrm>
          <a:prstGeom prst="rect">
            <a:avLst/>
          </a:prstGeom>
        </p:spPr>
        <p:style>
          <a:lnRef idx="2">
            <a:schemeClr val="accent3"/>
          </a:lnRef>
          <a:fillRef idx="1">
            <a:schemeClr val="lt1"/>
          </a:fillRef>
          <a:effectRef idx="0">
            <a:schemeClr val="accent3"/>
          </a:effectRef>
          <a:fontRef idx="minor">
            <a:schemeClr val="dk1"/>
          </a:fontRef>
        </p:style>
      </p:pic>
      <p:sp>
        <p:nvSpPr>
          <p:cNvPr id="7" name="Rectangle 6"/>
          <p:cNvSpPr/>
          <p:nvPr/>
        </p:nvSpPr>
        <p:spPr>
          <a:xfrm>
            <a:off x="820529" y="3793280"/>
            <a:ext cx="4094371" cy="2646878"/>
          </a:xfrm>
          <a:prstGeom prst="rect">
            <a:avLst/>
          </a:prstGeom>
        </p:spPr>
        <p:txBody>
          <a:bodyPr wrap="square">
            <a:spAutoFit/>
          </a:bodyPr>
          <a:lstStyle/>
          <a:p>
            <a:r>
              <a:rPr lang="en-US" sz="2800" b="1" dirty="0" smtClean="0">
                <a:solidFill>
                  <a:schemeClr val="tx1">
                    <a:lumMod val="50000"/>
                    <a:lumOff val="50000"/>
                  </a:schemeClr>
                </a:solidFill>
              </a:rPr>
              <a:t>MISSION:</a:t>
            </a:r>
          </a:p>
          <a:p>
            <a:endParaRPr lang="en-US" dirty="0" smtClean="0">
              <a:solidFill>
                <a:schemeClr val="tx1">
                  <a:lumMod val="50000"/>
                  <a:lumOff val="50000"/>
                </a:schemeClr>
              </a:solidFill>
            </a:endParaRPr>
          </a:p>
          <a:p>
            <a:r>
              <a:rPr lang="en-US" sz="2400" i="1" dirty="0" smtClean="0">
                <a:solidFill>
                  <a:schemeClr val="tx1">
                    <a:lumMod val="50000"/>
                    <a:lumOff val="50000"/>
                  </a:schemeClr>
                </a:solidFill>
                <a:latin typeface="Rockwell" panose="02060603020205020403" pitchFamily="18" charset="0"/>
              </a:rPr>
              <a:t>To </a:t>
            </a:r>
            <a:r>
              <a:rPr lang="en-US" sz="2400" i="1" dirty="0">
                <a:solidFill>
                  <a:schemeClr val="tx1">
                    <a:lumMod val="50000"/>
                    <a:lumOff val="50000"/>
                  </a:schemeClr>
                </a:solidFill>
                <a:latin typeface="Rockwell" panose="02060603020205020403" pitchFamily="18" charset="0"/>
              </a:rPr>
              <a:t>Conserve, Develop, Protect </a:t>
            </a:r>
            <a:r>
              <a:rPr lang="en-US" sz="2400" i="1" dirty="0" smtClean="0">
                <a:solidFill>
                  <a:schemeClr val="tx1">
                    <a:lumMod val="50000"/>
                    <a:lumOff val="50000"/>
                  </a:schemeClr>
                </a:solidFill>
                <a:latin typeface="Rockwell" panose="02060603020205020403" pitchFamily="18" charset="0"/>
              </a:rPr>
              <a:t>and </a:t>
            </a:r>
            <a:r>
              <a:rPr lang="en-US" sz="2400" i="1" dirty="0">
                <a:solidFill>
                  <a:schemeClr val="tx1">
                    <a:lumMod val="50000"/>
                    <a:lumOff val="50000"/>
                  </a:schemeClr>
                </a:solidFill>
                <a:latin typeface="Rockwell" panose="02060603020205020403" pitchFamily="18" charset="0"/>
              </a:rPr>
              <a:t>Manage Colorado’s Water </a:t>
            </a:r>
          </a:p>
          <a:p>
            <a:r>
              <a:rPr lang="en-US" sz="2400" i="1" dirty="0">
                <a:solidFill>
                  <a:schemeClr val="tx1">
                    <a:lumMod val="50000"/>
                    <a:lumOff val="50000"/>
                  </a:schemeClr>
                </a:solidFill>
                <a:latin typeface="Rockwell" panose="02060603020205020403" pitchFamily="18" charset="0"/>
              </a:rPr>
              <a:t>for Present and Future Generations</a:t>
            </a:r>
            <a:r>
              <a:rPr lang="en-US" dirty="0">
                <a:solidFill>
                  <a:schemeClr val="tx1">
                    <a:lumMod val="50000"/>
                    <a:lumOff val="50000"/>
                  </a:schemeClr>
                </a:solidFill>
              </a:rPr>
              <a:t>.</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2198" y="398777"/>
            <a:ext cx="2709879" cy="671917"/>
          </a:xfrm>
          <a:prstGeom prst="rect">
            <a:avLst/>
          </a:prstGeom>
        </p:spPr>
      </p:pic>
    </p:spTree>
    <p:extLst>
      <p:ext uri="{BB962C8B-B14F-4D97-AF65-F5344CB8AC3E}">
        <p14:creationId xmlns:p14="http://schemas.microsoft.com/office/powerpoint/2010/main" val="1180982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349" y="1528060"/>
            <a:ext cx="11622156" cy="4046475"/>
          </a:xfrm>
        </p:spPr>
        <p:txBody>
          <a:bodyPr>
            <a:normAutofit/>
          </a:bodyPr>
          <a:lstStyle/>
          <a:p>
            <a:r>
              <a:rPr lang="en-US" sz="3200" dirty="0" smtClean="0">
                <a:solidFill>
                  <a:schemeClr val="tx1">
                    <a:lumMod val="50000"/>
                    <a:lumOff val="50000"/>
                  </a:schemeClr>
                </a:solidFill>
                <a:latin typeface="Rockwell" panose="02060603020205020403" pitchFamily="18" charset="0"/>
              </a:rPr>
              <a:t>Supply</a:t>
            </a:r>
          </a:p>
          <a:p>
            <a:r>
              <a:rPr lang="en-US" sz="3200" dirty="0" smtClean="0">
                <a:solidFill>
                  <a:schemeClr val="tx1">
                    <a:lumMod val="50000"/>
                    <a:lumOff val="50000"/>
                  </a:schemeClr>
                </a:solidFill>
                <a:latin typeface="Rockwell" panose="02060603020205020403" pitchFamily="18" charset="0"/>
              </a:rPr>
              <a:t>Ecosystem health</a:t>
            </a:r>
            <a:endParaRPr lang="en-US" sz="3200" dirty="0" smtClean="0">
              <a:solidFill>
                <a:schemeClr val="tx1">
                  <a:lumMod val="50000"/>
                  <a:lumOff val="50000"/>
                </a:schemeClr>
              </a:solidFill>
              <a:latin typeface="Rockwell" panose="02060603020205020403" pitchFamily="18" charset="0"/>
            </a:endParaRPr>
          </a:p>
          <a:p>
            <a:r>
              <a:rPr lang="en-US" sz="3200" dirty="0" smtClean="0">
                <a:solidFill>
                  <a:schemeClr val="tx1">
                    <a:lumMod val="50000"/>
                    <a:lumOff val="50000"/>
                  </a:schemeClr>
                </a:solidFill>
                <a:latin typeface="Rockwell" panose="02060603020205020403" pitchFamily="18" charset="0"/>
              </a:rPr>
              <a:t>Industries</a:t>
            </a:r>
          </a:p>
          <a:p>
            <a:r>
              <a:rPr lang="en-US" sz="3200" dirty="0" smtClean="0">
                <a:solidFill>
                  <a:schemeClr val="tx1">
                    <a:lumMod val="50000"/>
                    <a:lumOff val="50000"/>
                  </a:schemeClr>
                </a:solidFill>
                <a:latin typeface="Rockwell" panose="02060603020205020403" pitchFamily="18" charset="0"/>
              </a:rPr>
              <a:t>Hazards</a:t>
            </a:r>
          </a:p>
          <a:p>
            <a:r>
              <a:rPr lang="en-US" sz="3200" dirty="0">
                <a:solidFill>
                  <a:schemeClr val="tx1">
                    <a:lumMod val="50000"/>
                    <a:lumOff val="50000"/>
                  </a:schemeClr>
                </a:solidFill>
                <a:latin typeface="Rockwell" panose="02060603020205020403" pitchFamily="18" charset="0"/>
              </a:rPr>
              <a:t>Interstate</a:t>
            </a:r>
          </a:p>
          <a:p>
            <a:endParaRPr lang="en-US" sz="3200" dirty="0" smtClean="0">
              <a:solidFill>
                <a:schemeClr val="tx1">
                  <a:lumMod val="50000"/>
                  <a:lumOff val="50000"/>
                </a:schemeClr>
              </a:solidFill>
              <a:latin typeface="Rockwell" panose="02060603020205020403" pitchFamily="18" charset="0"/>
            </a:endParaRPr>
          </a:p>
        </p:txBody>
      </p:sp>
      <p:sp>
        <p:nvSpPr>
          <p:cNvPr id="4" name="Rectangle 3"/>
          <p:cNvSpPr/>
          <p:nvPr/>
        </p:nvSpPr>
        <p:spPr>
          <a:xfrm>
            <a:off x="0" y="301075"/>
            <a:ext cx="12280605" cy="867325"/>
          </a:xfrm>
          <a:prstGeom prst="rect">
            <a:avLst/>
          </a:prstGeom>
          <a:gradFill>
            <a:gsLst>
              <a:gs pos="26000">
                <a:srgbClr val="C6CCC2">
                  <a:alpha val="45000"/>
                </a:srgbClr>
              </a:gs>
              <a:gs pos="96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4B726BB5-6661-4D87-AEBE-6574BF917F01}"/>
              </a:ext>
            </a:extLst>
          </p:cNvPr>
          <p:cNvSpPr txBox="1"/>
          <p:nvPr/>
        </p:nvSpPr>
        <p:spPr>
          <a:xfrm>
            <a:off x="490329" y="319238"/>
            <a:ext cx="11701671" cy="830997"/>
          </a:xfrm>
          <a:prstGeom prst="rect">
            <a:avLst/>
          </a:prstGeom>
          <a:noFill/>
        </p:spPr>
        <p:txBody>
          <a:bodyPr wrap="square" rtlCol="0">
            <a:spAutoFit/>
          </a:bodyPr>
          <a:lstStyle/>
          <a:p>
            <a:r>
              <a:rPr lang="en-US" sz="4800" b="1" cap="all" dirty="0" smtClean="0">
                <a:solidFill>
                  <a:schemeClr val="bg1">
                    <a:lumMod val="75000"/>
                  </a:schemeClr>
                </a:solidFill>
                <a:latin typeface="Century Gothic" panose="020B0502020202020204" pitchFamily="34" charset="0"/>
              </a:rPr>
              <a:t>Our Focus</a:t>
            </a:r>
            <a:endParaRPr lang="en-US" sz="4800" b="1" cap="all" dirty="0">
              <a:solidFill>
                <a:schemeClr val="bg1">
                  <a:lumMod val="85000"/>
                </a:schemeClr>
              </a:solidFill>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198" y="398777"/>
            <a:ext cx="2709879" cy="671917"/>
          </a:xfrm>
          <a:prstGeom prst="rect">
            <a:avLst/>
          </a:prstGeom>
        </p:spPr>
      </p:pic>
    </p:spTree>
    <p:extLst>
      <p:ext uri="{BB962C8B-B14F-4D97-AF65-F5344CB8AC3E}">
        <p14:creationId xmlns:p14="http://schemas.microsoft.com/office/powerpoint/2010/main" val="25146437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349" y="1528060"/>
            <a:ext cx="7924849" cy="4057492"/>
          </a:xfrm>
        </p:spPr>
        <p:txBody>
          <a:bodyPr>
            <a:normAutofit/>
          </a:bodyPr>
          <a:lstStyle/>
          <a:p>
            <a:r>
              <a:rPr lang="en-US" sz="3200" dirty="0" smtClean="0">
                <a:solidFill>
                  <a:schemeClr val="tx1">
                    <a:lumMod val="50000"/>
                    <a:lumOff val="50000"/>
                  </a:schemeClr>
                </a:solidFill>
                <a:latin typeface="Rockwell" panose="02060603020205020403" pitchFamily="18" charset="0"/>
              </a:rPr>
              <a:t>CPW</a:t>
            </a:r>
          </a:p>
          <a:p>
            <a:r>
              <a:rPr lang="en-US" sz="3200" dirty="0" smtClean="0">
                <a:solidFill>
                  <a:schemeClr val="tx1">
                    <a:lumMod val="50000"/>
                    <a:lumOff val="50000"/>
                  </a:schemeClr>
                </a:solidFill>
                <a:latin typeface="Rockwell" panose="02060603020205020403" pitchFamily="18" charset="0"/>
              </a:rPr>
              <a:t>CDPHE</a:t>
            </a:r>
          </a:p>
          <a:p>
            <a:r>
              <a:rPr lang="en-US" sz="3200" dirty="0" smtClean="0">
                <a:solidFill>
                  <a:schemeClr val="tx1">
                    <a:lumMod val="50000"/>
                    <a:lumOff val="50000"/>
                  </a:schemeClr>
                </a:solidFill>
                <a:latin typeface="Rockwell" panose="02060603020205020403" pitchFamily="18" charset="0"/>
              </a:rPr>
              <a:t>SEO</a:t>
            </a:r>
          </a:p>
          <a:p>
            <a:r>
              <a:rPr lang="en-US" sz="3200" dirty="0" smtClean="0">
                <a:solidFill>
                  <a:schemeClr val="tx1">
                    <a:lumMod val="50000"/>
                    <a:lumOff val="50000"/>
                  </a:schemeClr>
                </a:solidFill>
                <a:latin typeface="Rockwell" panose="02060603020205020403" pitchFamily="18" charset="0"/>
              </a:rPr>
              <a:t>AG</a:t>
            </a:r>
            <a:endParaRPr lang="en-US" sz="3200" dirty="0" smtClean="0">
              <a:solidFill>
                <a:schemeClr val="tx1">
                  <a:lumMod val="50000"/>
                  <a:lumOff val="50000"/>
                </a:schemeClr>
              </a:solidFill>
              <a:latin typeface="Rockwell" panose="02060603020205020403" pitchFamily="18" charset="0"/>
            </a:endParaRPr>
          </a:p>
        </p:txBody>
      </p:sp>
      <p:sp>
        <p:nvSpPr>
          <p:cNvPr id="4" name="Rectangle 3"/>
          <p:cNvSpPr/>
          <p:nvPr/>
        </p:nvSpPr>
        <p:spPr>
          <a:xfrm>
            <a:off x="0" y="301075"/>
            <a:ext cx="12280605" cy="867325"/>
          </a:xfrm>
          <a:prstGeom prst="rect">
            <a:avLst/>
          </a:prstGeom>
          <a:gradFill>
            <a:gsLst>
              <a:gs pos="26000">
                <a:srgbClr val="C6CCC2">
                  <a:alpha val="45000"/>
                </a:srgbClr>
              </a:gs>
              <a:gs pos="96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4B726BB5-6661-4D87-AEBE-6574BF917F01}"/>
              </a:ext>
            </a:extLst>
          </p:cNvPr>
          <p:cNvSpPr txBox="1"/>
          <p:nvPr/>
        </p:nvSpPr>
        <p:spPr>
          <a:xfrm>
            <a:off x="490329" y="319238"/>
            <a:ext cx="11701671" cy="830997"/>
          </a:xfrm>
          <a:prstGeom prst="rect">
            <a:avLst/>
          </a:prstGeom>
          <a:noFill/>
        </p:spPr>
        <p:txBody>
          <a:bodyPr wrap="square" rtlCol="0">
            <a:spAutoFit/>
          </a:bodyPr>
          <a:lstStyle/>
          <a:p>
            <a:r>
              <a:rPr lang="en-US" sz="4800" b="1" cap="all" dirty="0" smtClean="0">
                <a:solidFill>
                  <a:schemeClr val="bg1">
                    <a:lumMod val="75000"/>
                  </a:schemeClr>
                </a:solidFill>
                <a:latin typeface="Century Gothic" panose="020B0502020202020204" pitchFamily="34" charset="0"/>
              </a:rPr>
              <a:t>DNR-other agencies</a:t>
            </a:r>
            <a:endParaRPr lang="en-US" sz="4800" b="1" cap="all" dirty="0">
              <a:solidFill>
                <a:schemeClr val="bg1">
                  <a:lumMod val="85000"/>
                </a:schemeClr>
              </a:solidFill>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198" y="398777"/>
            <a:ext cx="2709879" cy="671917"/>
          </a:xfrm>
          <a:prstGeom prst="rect">
            <a:avLst/>
          </a:prstGeom>
        </p:spPr>
      </p:pic>
    </p:spTree>
    <p:extLst>
      <p:ext uri="{BB962C8B-B14F-4D97-AF65-F5344CB8AC3E}">
        <p14:creationId xmlns:p14="http://schemas.microsoft.com/office/powerpoint/2010/main" val="13629238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0" y="301075"/>
            <a:ext cx="12280605" cy="867325"/>
          </a:xfrm>
          <a:prstGeom prst="rect">
            <a:avLst/>
          </a:prstGeom>
          <a:gradFill>
            <a:gsLst>
              <a:gs pos="26000">
                <a:srgbClr val="C6CCC2">
                  <a:alpha val="45000"/>
                </a:srgbClr>
              </a:gs>
              <a:gs pos="96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4" name="TextBox 3">
            <a:extLst>
              <a:ext uri="{FF2B5EF4-FFF2-40B4-BE49-F238E27FC236}">
                <a16:creationId xmlns:a16="http://schemas.microsoft.com/office/drawing/2014/main" id="{4B726BB5-6661-4D87-AEBE-6574BF917F01}"/>
              </a:ext>
            </a:extLst>
          </p:cNvPr>
          <p:cNvSpPr txBox="1"/>
          <p:nvPr/>
        </p:nvSpPr>
        <p:spPr>
          <a:xfrm>
            <a:off x="289466" y="335450"/>
            <a:ext cx="11701671" cy="830997"/>
          </a:xfrm>
          <a:prstGeom prst="rect">
            <a:avLst/>
          </a:prstGeom>
          <a:noFill/>
        </p:spPr>
        <p:txBody>
          <a:bodyPr wrap="square" rtlCol="0">
            <a:spAutoFit/>
          </a:bodyPr>
          <a:lstStyle/>
          <a:p>
            <a:r>
              <a:rPr lang="en-US" sz="4800" b="1" cap="all" dirty="0" smtClean="0">
                <a:solidFill>
                  <a:schemeClr val="bg1">
                    <a:lumMod val="75000"/>
                  </a:schemeClr>
                </a:solidFill>
                <a:latin typeface="Century Gothic" panose="020B0502020202020204" pitchFamily="34" charset="0"/>
              </a:rPr>
              <a:t>Colorado’s Water Plan</a:t>
            </a:r>
            <a:endParaRPr lang="en-US" sz="4800" b="1" cap="all" dirty="0">
              <a:solidFill>
                <a:schemeClr val="bg1">
                  <a:lumMod val="85000"/>
                </a:schemeClr>
              </a:solidFill>
              <a:latin typeface="Century Gothic" panose="020B0502020202020204" pitchFamily="34" charset="0"/>
            </a:endParaRPr>
          </a:p>
        </p:txBody>
      </p:sp>
      <p:pic>
        <p:nvPicPr>
          <p:cNvPr id="17" name="Picture 2" descr="Image result for cOLORADO bASIN ROUNDT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433" y="1660072"/>
            <a:ext cx="5239961" cy="404855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40301" y="1386142"/>
            <a:ext cx="3145132" cy="4208140"/>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4FF9A1D1-DD3A-4634-8823-73D0BF0C9650}"/>
              </a:ext>
            </a:extLst>
          </p:cNvPr>
          <p:cNvPicPr>
            <a:picLocks noChangeAspect="1"/>
          </p:cNvPicPr>
          <p:nvPr/>
        </p:nvPicPr>
        <p:blipFill>
          <a:blip r:embed="rId5"/>
          <a:stretch>
            <a:fillRect/>
          </a:stretch>
        </p:blipFill>
        <p:spPr>
          <a:xfrm rot="21202859">
            <a:off x="8315416" y="2165208"/>
            <a:ext cx="3434591" cy="4382449"/>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72198" y="398777"/>
            <a:ext cx="2709879" cy="671917"/>
          </a:xfrm>
          <a:prstGeom prst="rect">
            <a:avLst/>
          </a:prstGeom>
        </p:spPr>
      </p:pic>
    </p:spTree>
    <p:extLst>
      <p:ext uri="{BB962C8B-B14F-4D97-AF65-F5344CB8AC3E}">
        <p14:creationId xmlns:p14="http://schemas.microsoft.com/office/powerpoint/2010/main" val="3184951998"/>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579386" y="5645297"/>
            <a:ext cx="2425700" cy="572856"/>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 name="Rectangle 3"/>
          <p:cNvSpPr/>
          <p:nvPr/>
        </p:nvSpPr>
        <p:spPr>
          <a:xfrm>
            <a:off x="0" y="301075"/>
            <a:ext cx="12280605" cy="867325"/>
          </a:xfrm>
          <a:prstGeom prst="rect">
            <a:avLst/>
          </a:prstGeom>
          <a:gradFill>
            <a:gsLst>
              <a:gs pos="26000">
                <a:srgbClr val="C6CCC2">
                  <a:alpha val="45000"/>
                </a:srgbClr>
              </a:gs>
              <a:gs pos="96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4B726BB5-6661-4D87-AEBE-6574BF917F01}"/>
              </a:ext>
            </a:extLst>
          </p:cNvPr>
          <p:cNvSpPr txBox="1"/>
          <p:nvPr/>
        </p:nvSpPr>
        <p:spPr>
          <a:xfrm>
            <a:off x="764462" y="330780"/>
            <a:ext cx="11701671" cy="830997"/>
          </a:xfrm>
          <a:prstGeom prst="rect">
            <a:avLst/>
          </a:prstGeom>
          <a:noFill/>
        </p:spPr>
        <p:txBody>
          <a:bodyPr wrap="square" rtlCol="0">
            <a:spAutoFit/>
          </a:bodyPr>
          <a:lstStyle/>
          <a:p>
            <a:r>
              <a:rPr lang="en-US" sz="4800" b="1" cap="all" dirty="0" smtClean="0">
                <a:solidFill>
                  <a:schemeClr val="bg1">
                    <a:lumMod val="75000"/>
                  </a:schemeClr>
                </a:solidFill>
                <a:latin typeface="Century Gothic" panose="020B0502020202020204" pitchFamily="34" charset="0"/>
              </a:rPr>
              <a:t>WATER PLAN PROCESS</a:t>
            </a:r>
            <a:endParaRPr lang="en-US" sz="4800" b="1" cap="all" dirty="0">
              <a:solidFill>
                <a:schemeClr val="bg1">
                  <a:lumMod val="85000"/>
                </a:schemeClr>
              </a:solidFill>
              <a:latin typeface="Century Gothic" panose="020B0502020202020204" pitchFamily="34" charset="0"/>
            </a:endParaRPr>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198" y="398777"/>
            <a:ext cx="2709879" cy="671917"/>
          </a:xfrm>
          <a:prstGeom prst="rect">
            <a:avLst/>
          </a:prstGeom>
        </p:spPr>
      </p:pic>
      <p:pic>
        <p:nvPicPr>
          <p:cNvPr id="2" name="Picture 1"/>
          <p:cNvPicPr>
            <a:picLocks noChangeAspect="1"/>
          </p:cNvPicPr>
          <p:nvPr/>
        </p:nvPicPr>
        <p:blipFill>
          <a:blip r:embed="rId4"/>
          <a:stretch>
            <a:fillRect/>
          </a:stretch>
        </p:blipFill>
        <p:spPr>
          <a:xfrm>
            <a:off x="98642" y="1855555"/>
            <a:ext cx="12083319" cy="3883489"/>
          </a:xfrm>
          <a:prstGeom prst="rect">
            <a:avLst/>
          </a:prstGeom>
        </p:spPr>
      </p:pic>
      <p:sp>
        <p:nvSpPr>
          <p:cNvPr id="23" name="object 3"/>
          <p:cNvSpPr txBox="1"/>
          <p:nvPr/>
        </p:nvSpPr>
        <p:spPr>
          <a:xfrm>
            <a:off x="4142273" y="5739044"/>
            <a:ext cx="3299927" cy="385362"/>
          </a:xfrm>
          <a:prstGeom prst="rect">
            <a:avLst/>
          </a:prstGeom>
        </p:spPr>
        <p:txBody>
          <a:bodyPr vert="horz" wrap="square" lIns="0" tIns="15875" rIns="0" bIns="0" rtlCol="0">
            <a:spAutoFit/>
          </a:bodyPr>
          <a:lstStyle/>
          <a:p>
            <a:pPr marL="12700" algn="ctr">
              <a:lnSpc>
                <a:spcPct val="100000"/>
              </a:lnSpc>
              <a:spcBef>
                <a:spcPts val="125"/>
              </a:spcBef>
              <a:tabLst>
                <a:tab pos="8434070" algn="l"/>
              </a:tabLst>
            </a:pPr>
            <a:r>
              <a:rPr lang="en-US" sz="2400" b="1" spc="5" dirty="0" smtClean="0">
                <a:solidFill>
                  <a:schemeClr val="bg1"/>
                </a:solidFill>
                <a:latin typeface="Arial"/>
                <a:cs typeface="Arial"/>
              </a:rPr>
              <a:t>65% Progress</a:t>
            </a:r>
            <a:endParaRPr sz="2400" dirty="0">
              <a:solidFill>
                <a:schemeClr val="bg1"/>
              </a:solidFill>
              <a:latin typeface="Arial"/>
              <a:cs typeface="Arial"/>
            </a:endParaRPr>
          </a:p>
        </p:txBody>
      </p:sp>
    </p:spTree>
    <p:extLst>
      <p:ext uri="{BB962C8B-B14F-4D97-AF65-F5344CB8AC3E}">
        <p14:creationId xmlns:p14="http://schemas.microsoft.com/office/powerpoint/2010/main" val="38301263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1075"/>
            <a:ext cx="12280605" cy="867325"/>
          </a:xfrm>
          <a:prstGeom prst="rect">
            <a:avLst/>
          </a:prstGeom>
          <a:gradFill>
            <a:gsLst>
              <a:gs pos="26000">
                <a:srgbClr val="C6CCC2">
                  <a:alpha val="45000"/>
                </a:srgbClr>
              </a:gs>
              <a:gs pos="96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4B726BB5-6661-4D87-AEBE-6574BF917F01}"/>
              </a:ext>
            </a:extLst>
          </p:cNvPr>
          <p:cNvSpPr txBox="1"/>
          <p:nvPr/>
        </p:nvSpPr>
        <p:spPr>
          <a:xfrm>
            <a:off x="764462" y="330780"/>
            <a:ext cx="11701671" cy="830997"/>
          </a:xfrm>
          <a:prstGeom prst="rect">
            <a:avLst/>
          </a:prstGeom>
          <a:noFill/>
        </p:spPr>
        <p:txBody>
          <a:bodyPr wrap="square" rtlCol="0">
            <a:spAutoFit/>
          </a:bodyPr>
          <a:lstStyle/>
          <a:p>
            <a:r>
              <a:rPr lang="en-US" sz="4800" b="1" cap="all" dirty="0" smtClean="0">
                <a:solidFill>
                  <a:schemeClr val="bg1">
                    <a:lumMod val="75000"/>
                  </a:schemeClr>
                </a:solidFill>
                <a:latin typeface="Century Gothic" panose="020B0502020202020204" pitchFamily="34" charset="0"/>
              </a:rPr>
              <a:t>SCENARIO PLANNING</a:t>
            </a:r>
            <a:endParaRPr lang="en-US" sz="4800" b="1" cap="all" dirty="0">
              <a:solidFill>
                <a:schemeClr val="bg1">
                  <a:lumMod val="85000"/>
                </a:schemeClr>
              </a:solidFill>
              <a:latin typeface="Century Gothic" panose="020B0502020202020204" pitchFamily="34" charset="0"/>
            </a:endParaRPr>
          </a:p>
        </p:txBody>
      </p:sp>
      <p:pic>
        <p:nvPicPr>
          <p:cNvPr id="16" name="Google Shape;233;p12"/>
          <p:cNvPicPr preferRelativeResize="0"/>
          <p:nvPr/>
        </p:nvPicPr>
        <p:blipFill rotWithShape="1">
          <a:blip r:embed="rId3">
            <a:alphaModFix/>
          </a:blip>
          <a:srcRect/>
          <a:stretch/>
        </p:blipFill>
        <p:spPr>
          <a:xfrm>
            <a:off x="1226285" y="1500407"/>
            <a:ext cx="9828033" cy="3890993"/>
          </a:xfrm>
          <a:prstGeom prst="rect">
            <a:avLst/>
          </a:prstGeom>
          <a:noFill/>
          <a:ln>
            <a:noFill/>
          </a:ln>
        </p:spPr>
      </p:pic>
      <p:sp>
        <p:nvSpPr>
          <p:cNvPr id="17" name="TextBox 16"/>
          <p:cNvSpPr txBox="1"/>
          <p:nvPr/>
        </p:nvSpPr>
        <p:spPr>
          <a:xfrm>
            <a:off x="2409622" y="5723407"/>
            <a:ext cx="8745777" cy="707886"/>
          </a:xfrm>
          <a:prstGeom prst="rect">
            <a:avLst/>
          </a:prstGeom>
          <a:noFill/>
        </p:spPr>
        <p:txBody>
          <a:bodyPr wrap="square" rtlCol="0">
            <a:spAutoFit/>
          </a:bodyPr>
          <a:lstStyle/>
          <a:p>
            <a:r>
              <a:rPr lang="en-US" sz="2000" b="1" dirty="0" smtClean="0">
                <a:latin typeface="Rockwell" panose="02060603020205020403" pitchFamily="18" charset="0"/>
              </a:rPr>
              <a:t>NO CHANGE</a:t>
            </a:r>
            <a:r>
              <a:rPr lang="en-US" sz="2000" b="1" dirty="0">
                <a:latin typeface="Rockwell" panose="02060603020205020403" pitchFamily="18" charset="0"/>
              </a:rPr>
              <a:t> </a:t>
            </a:r>
            <a:r>
              <a:rPr lang="en-US" sz="2000" b="1" dirty="0" smtClean="0">
                <a:latin typeface="Rockwell" panose="02060603020205020403" pitchFamily="18" charset="0"/>
              </a:rPr>
              <a:t>               MODERATE                     SIGNIFICANT</a:t>
            </a:r>
          </a:p>
          <a:p>
            <a:r>
              <a:rPr lang="en-US" sz="2000" b="1" dirty="0" smtClean="0">
                <a:latin typeface="Rockwell" panose="02060603020205020403" pitchFamily="18" charset="0"/>
              </a:rPr>
              <a:t>                                            CHANGE                             </a:t>
            </a:r>
            <a:r>
              <a:rPr lang="en-US" sz="2000" b="1" dirty="0" err="1" smtClean="0">
                <a:latin typeface="Rockwell" panose="02060603020205020403" pitchFamily="18" charset="0"/>
              </a:rPr>
              <a:t>CHANGE</a:t>
            </a:r>
            <a:endParaRPr lang="en-US" sz="2000" b="1" dirty="0">
              <a:latin typeface="Rockwell" panose="02060603020205020403" pitchFamily="18" charset="0"/>
            </a:endParaRPr>
          </a:p>
        </p:txBody>
      </p:sp>
      <p:sp>
        <p:nvSpPr>
          <p:cNvPr id="18" name="Right Brace 17"/>
          <p:cNvSpPr/>
          <p:nvPr/>
        </p:nvSpPr>
        <p:spPr>
          <a:xfrm rot="5400000">
            <a:off x="3168989" y="4384061"/>
            <a:ext cx="187475" cy="2309055"/>
          </a:xfrm>
          <a:prstGeom prst="rightBrace">
            <a:avLst/>
          </a:prstGeom>
          <a:ln>
            <a:solidFill>
              <a:schemeClr val="bg2">
                <a:lumMod val="1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solidFill>
                <a:schemeClr val="tx1">
                  <a:lumMod val="75000"/>
                  <a:lumOff val="25000"/>
                </a:schemeClr>
              </a:solidFill>
            </a:endParaRPr>
          </a:p>
        </p:txBody>
      </p:sp>
      <p:sp>
        <p:nvSpPr>
          <p:cNvPr id="19" name="Right Brace 18"/>
          <p:cNvSpPr/>
          <p:nvPr/>
        </p:nvSpPr>
        <p:spPr>
          <a:xfrm rot="5400000">
            <a:off x="8772288" y="4453490"/>
            <a:ext cx="147187" cy="2120235"/>
          </a:xfrm>
          <a:prstGeom prst="rightBrace">
            <a:avLst/>
          </a:prstGeom>
          <a:ln>
            <a:solidFill>
              <a:schemeClr val="bg2">
                <a:lumMod val="10000"/>
              </a:schemeClr>
            </a:solidFill>
          </a:ln>
        </p:spPr>
        <p:style>
          <a:lnRef idx="1">
            <a:schemeClr val="accent3"/>
          </a:lnRef>
          <a:fillRef idx="0">
            <a:schemeClr val="accent3"/>
          </a:fillRef>
          <a:effectRef idx="0">
            <a:schemeClr val="accent3"/>
          </a:effectRef>
          <a:fontRef idx="minor">
            <a:schemeClr val="tx1"/>
          </a:fontRef>
        </p:style>
        <p:txBody>
          <a:bodyPr rtlCol="0" anchor="ctr"/>
          <a:lstStyle/>
          <a:p>
            <a:pPr algn="ctr"/>
            <a:endParaRPr lang="en-US" dirty="0">
              <a:solidFill>
                <a:schemeClr val="tx1">
                  <a:lumMod val="75000"/>
                  <a:lumOff val="25000"/>
                </a:schemeClr>
              </a:solidFill>
            </a:endParaRPr>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2198" y="398777"/>
            <a:ext cx="2709879" cy="671917"/>
          </a:xfrm>
          <a:prstGeom prst="rect">
            <a:avLst/>
          </a:prstGeom>
        </p:spPr>
      </p:pic>
    </p:spTree>
    <p:extLst>
      <p:ext uri="{BB962C8B-B14F-4D97-AF65-F5344CB8AC3E}">
        <p14:creationId xmlns:p14="http://schemas.microsoft.com/office/powerpoint/2010/main" val="335874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01075"/>
            <a:ext cx="12280605" cy="867325"/>
          </a:xfrm>
          <a:prstGeom prst="rect">
            <a:avLst/>
          </a:prstGeom>
          <a:gradFill>
            <a:gsLst>
              <a:gs pos="26000">
                <a:srgbClr val="C6CCC2">
                  <a:alpha val="45000"/>
                </a:srgbClr>
              </a:gs>
              <a:gs pos="96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4B726BB5-6661-4D87-AEBE-6574BF917F01}"/>
              </a:ext>
            </a:extLst>
          </p:cNvPr>
          <p:cNvSpPr txBox="1"/>
          <p:nvPr/>
        </p:nvSpPr>
        <p:spPr>
          <a:xfrm>
            <a:off x="764462" y="330780"/>
            <a:ext cx="11701671" cy="830997"/>
          </a:xfrm>
          <a:prstGeom prst="rect">
            <a:avLst/>
          </a:prstGeom>
          <a:noFill/>
        </p:spPr>
        <p:txBody>
          <a:bodyPr wrap="square" rtlCol="0">
            <a:spAutoFit/>
          </a:bodyPr>
          <a:lstStyle/>
          <a:p>
            <a:r>
              <a:rPr lang="en-US" sz="4800" b="1" cap="all" dirty="0" smtClean="0">
                <a:solidFill>
                  <a:schemeClr val="bg1">
                    <a:lumMod val="75000"/>
                  </a:schemeClr>
                </a:solidFill>
                <a:latin typeface="Century Gothic" panose="020B0502020202020204" pitchFamily="34" charset="0"/>
              </a:rPr>
              <a:t>WATER PLAN GOALS</a:t>
            </a:r>
            <a:endParaRPr lang="en-US" sz="4800" b="1" cap="all" dirty="0">
              <a:solidFill>
                <a:schemeClr val="bg1">
                  <a:lumMod val="85000"/>
                </a:schemeClr>
              </a:solidFill>
              <a:latin typeface="Century Gothic" panose="020B050202020202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0" y="5745477"/>
            <a:ext cx="2709879" cy="671917"/>
          </a:xfrm>
          <a:prstGeom prst="rect">
            <a:avLst/>
          </a:prstGeom>
        </p:spPr>
      </p:pic>
      <p:pic>
        <p:nvPicPr>
          <p:cNvPr id="2" name="Picture 1"/>
          <p:cNvPicPr>
            <a:picLocks noChangeAspect="1"/>
          </p:cNvPicPr>
          <p:nvPr/>
        </p:nvPicPr>
        <p:blipFill>
          <a:blip r:embed="rId4"/>
          <a:stretch>
            <a:fillRect/>
          </a:stretch>
        </p:blipFill>
        <p:spPr>
          <a:xfrm>
            <a:off x="456971" y="1759076"/>
            <a:ext cx="11366662" cy="3395725"/>
          </a:xfrm>
          <a:prstGeom prst="rect">
            <a:avLst/>
          </a:prstGeom>
        </p:spPr>
      </p:pic>
    </p:spTree>
    <p:extLst>
      <p:ext uri="{BB962C8B-B14F-4D97-AF65-F5344CB8AC3E}">
        <p14:creationId xmlns:p14="http://schemas.microsoft.com/office/powerpoint/2010/main" val="33930882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7349" y="1528060"/>
            <a:ext cx="11622156" cy="4046475"/>
          </a:xfrm>
        </p:spPr>
        <p:txBody>
          <a:bodyPr>
            <a:normAutofit/>
          </a:bodyPr>
          <a:lstStyle/>
          <a:p>
            <a:r>
              <a:rPr lang="en-US" sz="3200" dirty="0" smtClean="0">
                <a:solidFill>
                  <a:schemeClr val="tx1">
                    <a:lumMod val="50000"/>
                    <a:lumOff val="50000"/>
                  </a:schemeClr>
                </a:solidFill>
                <a:latin typeface="Rockwell" panose="02060603020205020403" pitchFamily="18" charset="0"/>
              </a:rPr>
              <a:t>Grants</a:t>
            </a:r>
          </a:p>
          <a:p>
            <a:r>
              <a:rPr lang="en-US" sz="3200" dirty="0" smtClean="0">
                <a:solidFill>
                  <a:schemeClr val="tx1">
                    <a:lumMod val="50000"/>
                    <a:lumOff val="50000"/>
                  </a:schemeClr>
                </a:solidFill>
                <a:latin typeface="Rockwell" panose="02060603020205020403" pitchFamily="18" charset="0"/>
              </a:rPr>
              <a:t>Loans</a:t>
            </a:r>
          </a:p>
          <a:p>
            <a:r>
              <a:rPr lang="en-US" sz="3200" dirty="0" smtClean="0">
                <a:solidFill>
                  <a:schemeClr val="tx1">
                    <a:lumMod val="50000"/>
                    <a:lumOff val="50000"/>
                  </a:schemeClr>
                </a:solidFill>
                <a:latin typeface="Rockwell" panose="02060603020205020403" pitchFamily="18" charset="0"/>
              </a:rPr>
              <a:t>Referendum DD</a:t>
            </a:r>
          </a:p>
          <a:p>
            <a:pPr marL="0" indent="0">
              <a:buNone/>
            </a:pPr>
            <a:endParaRPr lang="en-US" sz="3200" dirty="0" smtClean="0">
              <a:solidFill>
                <a:schemeClr val="tx1">
                  <a:lumMod val="50000"/>
                  <a:lumOff val="50000"/>
                </a:schemeClr>
              </a:solidFill>
              <a:latin typeface="Rockwell" panose="02060603020205020403" pitchFamily="18" charset="0"/>
            </a:endParaRPr>
          </a:p>
        </p:txBody>
      </p:sp>
      <p:sp>
        <p:nvSpPr>
          <p:cNvPr id="4" name="Rectangle 3"/>
          <p:cNvSpPr/>
          <p:nvPr/>
        </p:nvSpPr>
        <p:spPr>
          <a:xfrm>
            <a:off x="0" y="301075"/>
            <a:ext cx="12280605" cy="867325"/>
          </a:xfrm>
          <a:prstGeom prst="rect">
            <a:avLst/>
          </a:prstGeom>
          <a:gradFill>
            <a:gsLst>
              <a:gs pos="26000">
                <a:srgbClr val="C6CCC2">
                  <a:alpha val="45000"/>
                </a:srgbClr>
              </a:gs>
              <a:gs pos="96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sp>
        <p:nvSpPr>
          <p:cNvPr id="5" name="TextBox 4">
            <a:extLst>
              <a:ext uri="{FF2B5EF4-FFF2-40B4-BE49-F238E27FC236}">
                <a16:creationId xmlns:a16="http://schemas.microsoft.com/office/drawing/2014/main" id="{4B726BB5-6661-4D87-AEBE-6574BF917F01}"/>
              </a:ext>
            </a:extLst>
          </p:cNvPr>
          <p:cNvSpPr txBox="1"/>
          <p:nvPr/>
        </p:nvSpPr>
        <p:spPr>
          <a:xfrm>
            <a:off x="490329" y="319238"/>
            <a:ext cx="11701671" cy="830997"/>
          </a:xfrm>
          <a:prstGeom prst="rect">
            <a:avLst/>
          </a:prstGeom>
          <a:noFill/>
        </p:spPr>
        <p:txBody>
          <a:bodyPr wrap="square" rtlCol="0">
            <a:spAutoFit/>
          </a:bodyPr>
          <a:lstStyle/>
          <a:p>
            <a:r>
              <a:rPr lang="en-US" sz="4800" b="1" cap="all" dirty="0" smtClean="0">
                <a:solidFill>
                  <a:schemeClr val="bg1">
                    <a:lumMod val="75000"/>
                  </a:schemeClr>
                </a:solidFill>
                <a:latin typeface="Century Gothic" panose="020B0502020202020204" pitchFamily="34" charset="0"/>
              </a:rPr>
              <a:t>Funding</a:t>
            </a:r>
            <a:endParaRPr lang="en-US" sz="4800" b="1" cap="all" dirty="0">
              <a:solidFill>
                <a:schemeClr val="bg1">
                  <a:lumMod val="85000"/>
                </a:schemeClr>
              </a:solidFill>
              <a:latin typeface="Century Gothic" panose="020B05020202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72198" y="398777"/>
            <a:ext cx="2709879" cy="671917"/>
          </a:xfrm>
          <a:prstGeom prst="rect">
            <a:avLst/>
          </a:prstGeom>
        </p:spPr>
      </p:pic>
    </p:spTree>
    <p:extLst>
      <p:ext uri="{BB962C8B-B14F-4D97-AF65-F5344CB8AC3E}">
        <p14:creationId xmlns:p14="http://schemas.microsoft.com/office/powerpoint/2010/main" val="3839910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D806CAA9-119B-4A77-9553-72052E593AC3}" vid="{8A006897-846C-4EBC-BA27-39FBA52E195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CWCB Powerpoint Template 1</Template>
  <TotalTime>8391</TotalTime>
  <Words>1440</Words>
  <Application>Microsoft Office PowerPoint</Application>
  <PresentationFormat>Widescreen</PresentationFormat>
  <Paragraphs>128</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Century Gothic</vt:lpstr>
      <vt:lpstr>Rockwell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DNR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Leonard, Sara</dc:creator>
  <cp:lastModifiedBy>Mitchell, Rebecca</cp:lastModifiedBy>
  <cp:revision>68</cp:revision>
  <dcterms:created xsi:type="dcterms:W3CDTF">2020-02-14T19:55:00Z</dcterms:created>
  <dcterms:modified xsi:type="dcterms:W3CDTF">2020-08-31T20:35:27Z</dcterms:modified>
</cp:coreProperties>
</file>