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8" r:id="rId2"/>
    <p:sldId id="257" r:id="rId3"/>
    <p:sldId id="259" r:id="rId4"/>
    <p:sldId id="261" r:id="rId5"/>
    <p:sldId id="262" r:id="rId6"/>
    <p:sldId id="263" r:id="rId7"/>
    <p:sldId id="264" r:id="rId8"/>
    <p:sldId id="265" r:id="rId9"/>
    <p:sldId id="266" r:id="rId10"/>
    <p:sldId id="271" r:id="rId11"/>
    <p:sldId id="272" r:id="rId12"/>
    <p:sldId id="273" r:id="rId13"/>
    <p:sldId id="267" r:id="rId14"/>
    <p:sldId id="274" r:id="rId15"/>
    <p:sldId id="268" r:id="rId16"/>
    <p:sldId id="27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049"/>
    <a:srgbClr val="FFCD00"/>
    <a:srgbClr val="001970"/>
    <a:srgbClr val="009ADD"/>
    <a:srgbClr val="C3002F"/>
    <a:srgbClr val="EF7521"/>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256" autoAdjust="0"/>
  </p:normalViewPr>
  <p:slideViewPr>
    <p:cSldViewPr snapToGrid="0">
      <p:cViewPr varScale="1">
        <p:scale>
          <a:sx n="61" d="100"/>
          <a:sy n="61" d="100"/>
        </p:scale>
        <p:origin x="24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 of Permits</c:v>
                </c:pt>
              </c:strCache>
            </c:strRef>
          </c:tx>
          <c:dPt>
            <c:idx val="0"/>
            <c:bubble3D val="0"/>
            <c:spPr>
              <a:solidFill>
                <a:srgbClr val="FFCD00"/>
              </a:solidFill>
              <a:ln w="19050">
                <a:noFill/>
              </a:ln>
              <a:effectLst/>
            </c:spPr>
            <c:extLst>
              <c:ext xmlns:c16="http://schemas.microsoft.com/office/drawing/2014/chart" uri="{C3380CC4-5D6E-409C-BE32-E72D297353CC}">
                <c16:uniqueId val="{00000002-D5D0-4EB3-9BA6-E448362EA27A}"/>
              </c:ext>
            </c:extLst>
          </c:dPt>
          <c:dPt>
            <c:idx val="1"/>
            <c:bubble3D val="0"/>
            <c:spPr>
              <a:solidFill>
                <a:srgbClr val="009ADD"/>
              </a:solidFill>
              <a:ln w="19050">
                <a:noFill/>
              </a:ln>
              <a:effectLst/>
            </c:spPr>
            <c:extLst>
              <c:ext xmlns:c16="http://schemas.microsoft.com/office/drawing/2014/chart" uri="{C3380CC4-5D6E-409C-BE32-E72D297353CC}">
                <c16:uniqueId val="{00000001-D5D0-4EB3-9BA6-E448362EA27A}"/>
              </c:ext>
            </c:extLst>
          </c:dPt>
          <c:dPt>
            <c:idx val="2"/>
            <c:bubble3D val="0"/>
            <c:spPr>
              <a:solidFill>
                <a:srgbClr val="6CC049"/>
              </a:solidFill>
              <a:ln w="19050">
                <a:noFill/>
              </a:ln>
              <a:effectLst/>
            </c:spPr>
            <c:extLst>
              <c:ext xmlns:c16="http://schemas.microsoft.com/office/drawing/2014/chart" uri="{C3380CC4-5D6E-409C-BE32-E72D297353CC}">
                <c16:uniqueId val="{00000005-D5D0-4EB3-9BA6-E448362EA27A}"/>
              </c:ext>
            </c:extLst>
          </c:dPt>
          <c:dPt>
            <c:idx val="3"/>
            <c:bubble3D val="0"/>
            <c:spPr>
              <a:solidFill>
                <a:srgbClr val="001970"/>
              </a:solidFill>
              <a:ln w="19050">
                <a:noFill/>
              </a:ln>
              <a:effectLst/>
            </c:spPr>
            <c:extLst>
              <c:ext xmlns:c16="http://schemas.microsoft.com/office/drawing/2014/chart" uri="{C3380CC4-5D6E-409C-BE32-E72D297353CC}">
                <c16:uniqueId val="{00000004-D5D0-4EB3-9BA6-E448362EA27A}"/>
              </c:ext>
            </c:extLst>
          </c:dPt>
          <c:dPt>
            <c:idx val="4"/>
            <c:bubble3D val="0"/>
            <c:spPr>
              <a:solidFill>
                <a:srgbClr val="C3002F"/>
              </a:solidFill>
              <a:ln w="19050">
                <a:noFill/>
              </a:ln>
              <a:effectLst/>
            </c:spPr>
            <c:extLst>
              <c:ext xmlns:c16="http://schemas.microsoft.com/office/drawing/2014/chart" uri="{C3380CC4-5D6E-409C-BE32-E72D297353CC}">
                <c16:uniqueId val="{00000003-D5D0-4EB3-9BA6-E448362EA27A}"/>
              </c:ext>
            </c:extLst>
          </c:dPt>
          <c:cat>
            <c:strRef>
              <c:f>Sheet1!$A$2:$A$6</c:f>
              <c:strCache>
                <c:ptCount val="5"/>
                <c:pt idx="0">
                  <c:v>Construction</c:v>
                </c:pt>
                <c:pt idx="1">
                  <c:v>Commerce and Industry</c:v>
                </c:pt>
                <c:pt idx="2">
                  <c:v>Public and Private Utilities</c:v>
                </c:pt>
                <c:pt idx="3">
                  <c:v>Municipal Separate Storm Sewer Systems</c:v>
                </c:pt>
                <c:pt idx="4">
                  <c:v>Pesticides</c:v>
                </c:pt>
              </c:strCache>
            </c:strRef>
          </c:cat>
          <c:val>
            <c:numRef>
              <c:f>Sheet1!$B$2:$B$6</c:f>
              <c:numCache>
                <c:formatCode>General</c:formatCode>
                <c:ptCount val="5"/>
                <c:pt idx="0">
                  <c:v>5089</c:v>
                </c:pt>
                <c:pt idx="1">
                  <c:v>1927</c:v>
                </c:pt>
                <c:pt idx="2">
                  <c:v>635</c:v>
                </c:pt>
                <c:pt idx="3">
                  <c:v>125</c:v>
                </c:pt>
                <c:pt idx="4">
                  <c:v>75</c:v>
                </c:pt>
              </c:numCache>
            </c:numRef>
          </c:val>
          <c:extLst>
            <c:ext xmlns:c16="http://schemas.microsoft.com/office/drawing/2014/chart" uri="{C3380CC4-5D6E-409C-BE32-E72D297353CC}">
              <c16:uniqueId val="{00000000-D5D0-4EB3-9BA6-E448362EA27A}"/>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4.1779366943845715E-2"/>
          <c:y val="0.27196281714785647"/>
          <c:w val="0.28805030249756419"/>
          <c:h val="0.4813473315835520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70521653543309E-2"/>
          <c:y val="2.278710994459026E-2"/>
          <c:w val="0.93782947834645669"/>
          <c:h val="0.8757717785276840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3002F"/>
              </a:solidFill>
              <a:ln>
                <a:noFill/>
              </a:ln>
              <a:effectLst/>
            </c:spPr>
            <c:extLst>
              <c:ext xmlns:c16="http://schemas.microsoft.com/office/drawing/2014/chart" uri="{C3380CC4-5D6E-409C-BE32-E72D297353CC}">
                <c16:uniqueId val="{00000003-8C8A-4E33-9516-17D0A5B3548A}"/>
              </c:ext>
            </c:extLst>
          </c:dPt>
          <c:dPt>
            <c:idx val="1"/>
            <c:invertIfNegative val="0"/>
            <c:bubble3D val="0"/>
            <c:spPr>
              <a:solidFill>
                <a:srgbClr val="009ADD"/>
              </a:solidFill>
              <a:ln>
                <a:noFill/>
              </a:ln>
              <a:effectLst/>
            </c:spPr>
            <c:extLst>
              <c:ext xmlns:c16="http://schemas.microsoft.com/office/drawing/2014/chart" uri="{C3380CC4-5D6E-409C-BE32-E72D297353CC}">
                <c16:uniqueId val="{00000004-8C8A-4E33-9516-17D0A5B3548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1966-2019</c:v>
                </c:pt>
                <c:pt idx="1">
                  <c:v>2020</c:v>
                </c:pt>
              </c:strCache>
            </c:strRef>
          </c:cat>
          <c:val>
            <c:numRef>
              <c:f>Sheet1!$B$2:$B$3</c:f>
              <c:numCache>
                <c:formatCode>"$"#,##0_);[Red]\("$"#,##0\)</c:formatCode>
                <c:ptCount val="2"/>
                <c:pt idx="0">
                  <c:v>10000</c:v>
                </c:pt>
                <c:pt idx="1">
                  <c:v>54833</c:v>
                </c:pt>
              </c:numCache>
            </c:numRef>
          </c:val>
          <c:extLst>
            <c:ext xmlns:c16="http://schemas.microsoft.com/office/drawing/2014/chart" uri="{C3380CC4-5D6E-409C-BE32-E72D297353CC}">
              <c16:uniqueId val="{00000000-8C8A-4E33-9516-17D0A5B3548A}"/>
            </c:ext>
          </c:extLst>
        </c:ser>
        <c:dLbls>
          <c:showLegendKey val="0"/>
          <c:showVal val="0"/>
          <c:showCatName val="0"/>
          <c:showSerName val="0"/>
          <c:showPercent val="0"/>
          <c:showBubbleSize val="0"/>
        </c:dLbls>
        <c:gapWidth val="25"/>
        <c:overlap val="-27"/>
        <c:axId val="80659512"/>
        <c:axId val="80659840"/>
      </c:barChart>
      <c:catAx>
        <c:axId val="8065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80659840"/>
        <c:crosses val="autoZero"/>
        <c:auto val="1"/>
        <c:lblAlgn val="ctr"/>
        <c:lblOffset val="100"/>
        <c:noMultiLvlLbl val="0"/>
      </c:catAx>
      <c:valAx>
        <c:axId val="80659840"/>
        <c:scaling>
          <c:orientation val="minMax"/>
        </c:scaling>
        <c:delete val="1"/>
        <c:axPos val="l"/>
        <c:numFmt formatCode="&quot;$&quot;#,##0_);[Red]\(&quot;$&quot;#,##0\)" sourceLinked="1"/>
        <c:majorTickMark val="none"/>
        <c:minorTickMark val="none"/>
        <c:tickLblPos val="nextTo"/>
        <c:crossAx val="8065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4D4A7-E4F3-4126-B979-8B4C931D3482}"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12F0D-40F2-4CBA-B00D-D99DA7497D94}" type="slidenum">
              <a:rPr lang="en-US" smtClean="0"/>
              <a:t>‹#›</a:t>
            </a:fld>
            <a:endParaRPr lang="en-US"/>
          </a:p>
        </p:txBody>
      </p:sp>
    </p:spTree>
    <p:extLst>
      <p:ext uri="{BB962C8B-B14F-4D97-AF65-F5344CB8AC3E}">
        <p14:creationId xmlns:p14="http://schemas.microsoft.com/office/powerpoint/2010/main" val="197168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1</a:t>
            </a:fld>
            <a:endParaRPr lang="en-US"/>
          </a:p>
        </p:txBody>
      </p:sp>
    </p:spTree>
    <p:extLst>
      <p:ext uri="{BB962C8B-B14F-4D97-AF65-F5344CB8AC3E}">
        <p14:creationId xmlns:p14="http://schemas.microsoft.com/office/powerpoint/2010/main" val="252491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12</a:t>
            </a:fld>
            <a:endParaRPr lang="en-US"/>
          </a:p>
        </p:txBody>
      </p:sp>
    </p:spTree>
    <p:extLst>
      <p:ext uri="{BB962C8B-B14F-4D97-AF65-F5344CB8AC3E}">
        <p14:creationId xmlns:p14="http://schemas.microsoft.com/office/powerpoint/2010/main" val="365431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13</a:t>
            </a:fld>
            <a:endParaRPr lang="en-US"/>
          </a:p>
        </p:txBody>
      </p:sp>
    </p:spTree>
    <p:extLst>
      <p:ext uri="{BB962C8B-B14F-4D97-AF65-F5344CB8AC3E}">
        <p14:creationId xmlns:p14="http://schemas.microsoft.com/office/powerpoint/2010/main" val="404728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14</a:t>
            </a:fld>
            <a:endParaRPr lang="en-US"/>
          </a:p>
        </p:txBody>
      </p:sp>
    </p:spTree>
    <p:extLst>
      <p:ext uri="{BB962C8B-B14F-4D97-AF65-F5344CB8AC3E}">
        <p14:creationId xmlns:p14="http://schemas.microsoft.com/office/powerpoint/2010/main" val="194717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15</a:t>
            </a:fld>
            <a:endParaRPr lang="en-US"/>
          </a:p>
        </p:txBody>
      </p:sp>
    </p:spTree>
    <p:extLst>
      <p:ext uri="{BB962C8B-B14F-4D97-AF65-F5344CB8AC3E}">
        <p14:creationId xmlns:p14="http://schemas.microsoft.com/office/powerpoint/2010/main" val="271706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16</a:t>
            </a:fld>
            <a:endParaRPr lang="en-US"/>
          </a:p>
        </p:txBody>
      </p:sp>
    </p:spTree>
    <p:extLst>
      <p:ext uri="{BB962C8B-B14F-4D97-AF65-F5344CB8AC3E}">
        <p14:creationId xmlns:p14="http://schemas.microsoft.com/office/powerpoint/2010/main" val="323234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2</a:t>
            </a:fld>
            <a:endParaRPr lang="en-US"/>
          </a:p>
        </p:txBody>
      </p:sp>
    </p:spTree>
    <p:extLst>
      <p:ext uri="{BB962C8B-B14F-4D97-AF65-F5344CB8AC3E}">
        <p14:creationId xmlns:p14="http://schemas.microsoft.com/office/powerpoint/2010/main" val="70998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3</a:t>
            </a:fld>
            <a:endParaRPr lang="en-US"/>
          </a:p>
        </p:txBody>
      </p:sp>
    </p:spTree>
    <p:extLst>
      <p:ext uri="{BB962C8B-B14F-4D97-AF65-F5344CB8AC3E}">
        <p14:creationId xmlns:p14="http://schemas.microsoft.com/office/powerpoint/2010/main" val="119820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4</a:t>
            </a:fld>
            <a:endParaRPr lang="en-US"/>
          </a:p>
        </p:txBody>
      </p:sp>
    </p:spTree>
    <p:extLst>
      <p:ext uri="{BB962C8B-B14F-4D97-AF65-F5344CB8AC3E}">
        <p14:creationId xmlns:p14="http://schemas.microsoft.com/office/powerpoint/2010/main" val="127822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5</a:t>
            </a:fld>
            <a:endParaRPr lang="en-US"/>
          </a:p>
        </p:txBody>
      </p:sp>
    </p:spTree>
    <p:extLst>
      <p:ext uri="{BB962C8B-B14F-4D97-AF65-F5344CB8AC3E}">
        <p14:creationId xmlns:p14="http://schemas.microsoft.com/office/powerpoint/2010/main" val="40898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6</a:t>
            </a:fld>
            <a:endParaRPr lang="en-US"/>
          </a:p>
        </p:txBody>
      </p:sp>
    </p:spTree>
    <p:extLst>
      <p:ext uri="{BB962C8B-B14F-4D97-AF65-F5344CB8AC3E}">
        <p14:creationId xmlns:p14="http://schemas.microsoft.com/office/powerpoint/2010/main" val="23120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7</a:t>
            </a:fld>
            <a:endParaRPr lang="en-US"/>
          </a:p>
        </p:txBody>
      </p:sp>
    </p:spTree>
    <p:extLst>
      <p:ext uri="{BB962C8B-B14F-4D97-AF65-F5344CB8AC3E}">
        <p14:creationId xmlns:p14="http://schemas.microsoft.com/office/powerpoint/2010/main" val="224695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512F0D-40F2-4CBA-B00D-D99DA7497D94}" type="slidenum">
              <a:rPr lang="en-US" smtClean="0"/>
              <a:t>8</a:t>
            </a:fld>
            <a:endParaRPr lang="en-US"/>
          </a:p>
        </p:txBody>
      </p:sp>
    </p:spTree>
    <p:extLst>
      <p:ext uri="{BB962C8B-B14F-4D97-AF65-F5344CB8AC3E}">
        <p14:creationId xmlns:p14="http://schemas.microsoft.com/office/powerpoint/2010/main" val="217477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12F0D-40F2-4CBA-B00D-D99DA7497D94}" type="slidenum">
              <a:rPr lang="en-US" smtClean="0"/>
              <a:t>9</a:t>
            </a:fld>
            <a:endParaRPr lang="en-US"/>
          </a:p>
        </p:txBody>
      </p:sp>
    </p:spTree>
    <p:extLst>
      <p:ext uri="{BB962C8B-B14F-4D97-AF65-F5344CB8AC3E}">
        <p14:creationId xmlns:p14="http://schemas.microsoft.com/office/powerpoint/2010/main" val="361569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75914"/>
            <a:ext cx="9144000" cy="2387600"/>
          </a:xfrm>
        </p:spPr>
        <p:txBody>
          <a:bodyPr anchor="ctr"/>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287425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6244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752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826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450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350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304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8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0469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7601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Google Shape;8;p1"/>
          <p:cNvSpPr/>
          <p:nvPr userDrawn="1"/>
        </p:nvSpPr>
        <p:spPr>
          <a:xfrm rot="-5400000">
            <a:off x="10783350" y="5449350"/>
            <a:ext cx="1046100" cy="1771200"/>
          </a:xfrm>
          <a:prstGeom prst="rtTriangle">
            <a:avLst/>
          </a:prstGeom>
          <a:solidFill>
            <a:srgbClr val="001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rebuchet MS" panose="020B0603020202020204" pitchFamily="34" charset="0"/>
            </a:endParaRPr>
          </a:p>
        </p:txBody>
      </p:sp>
      <p:sp>
        <p:nvSpPr>
          <p:cNvPr id="8" name="Slide Number Placeholder 5"/>
          <p:cNvSpPr txBox="1">
            <a:spLocks/>
          </p:cNvSpPr>
          <p:nvPr userDrawn="1"/>
        </p:nvSpPr>
        <p:spPr>
          <a:xfrm>
            <a:off x="10855443" y="6514505"/>
            <a:ext cx="498357" cy="365125"/>
          </a:xfrm>
          <a:prstGeom prst="rect">
            <a:avLst/>
          </a:prstGeom>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2BF905-FE29-4FD9-8CA7-1A8D732DE0B9}" type="slidenum">
              <a:rPr lang="en-US" sz="1400" smtClean="0">
                <a:latin typeface="Trebuchet MS" panose="020B0603020202020204" pitchFamily="34" charset="0"/>
              </a:rPr>
              <a:pPr/>
              <a:t>‹#›</a:t>
            </a:fld>
            <a:endParaRPr lang="en-US" sz="1400" dirty="0">
              <a:latin typeface="Trebuchet MS" panose="020B0603020202020204" pitchFamily="34" charset="0"/>
            </a:endParaRPr>
          </a:p>
        </p:txBody>
      </p:sp>
      <p:pic>
        <p:nvPicPr>
          <p:cNvPr id="9" name="Picture 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306400" y="6334950"/>
            <a:ext cx="822960" cy="359110"/>
          </a:xfrm>
          <a:prstGeom prst="rect">
            <a:avLst/>
          </a:prstGeom>
        </p:spPr>
      </p:pic>
    </p:spTree>
    <p:extLst>
      <p:ext uri="{BB962C8B-B14F-4D97-AF65-F5344CB8AC3E}">
        <p14:creationId xmlns:p14="http://schemas.microsoft.com/office/powerpoint/2010/main" val="33350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rgbClr val="00953A"/>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cap="all" dirty="0"/>
              <a:t>Environmental Aspects of Water Policy &amp; </a:t>
            </a:r>
            <a:r>
              <a:rPr lang="en-US" cap="all" dirty="0" smtClean="0"/>
              <a:t>Politics</a:t>
            </a:r>
            <a:endParaRPr lang="en-US" cap="all" dirty="0"/>
          </a:p>
        </p:txBody>
      </p:sp>
      <p:sp>
        <p:nvSpPr>
          <p:cNvPr id="5" name="Subtitle 4"/>
          <p:cNvSpPr>
            <a:spLocks noGrp="1"/>
          </p:cNvSpPr>
          <p:nvPr>
            <p:ph type="subTitle" idx="1"/>
          </p:nvPr>
        </p:nvSpPr>
        <p:spPr>
          <a:xfrm>
            <a:off x="609599" y="2874250"/>
            <a:ext cx="11582401" cy="2556166"/>
          </a:xfrm>
        </p:spPr>
        <p:txBody>
          <a:bodyPr>
            <a:normAutofit lnSpcReduction="10000"/>
          </a:bodyPr>
          <a:lstStyle/>
          <a:p>
            <a:r>
              <a:rPr lang="en-US" dirty="0" err="1" smtClean="0"/>
              <a:t>GRAD592</a:t>
            </a:r>
            <a:r>
              <a:rPr lang="en-US" dirty="0" smtClean="0"/>
              <a:t> - Interdisciplinary Water Resources Seminar Series</a:t>
            </a:r>
          </a:p>
          <a:p>
            <a:endParaRPr lang="en-US" dirty="0"/>
          </a:p>
          <a:p>
            <a:endParaRPr lang="en-US" dirty="0" smtClean="0"/>
          </a:p>
          <a:p>
            <a:r>
              <a:rPr lang="en-US" dirty="0" smtClean="0"/>
              <a:t>Nicole Rowan, Clean Water Program Manager</a:t>
            </a:r>
          </a:p>
          <a:p>
            <a:r>
              <a:rPr lang="en-US" dirty="0" smtClean="0"/>
              <a:t>Colorado Department of Public Health and Environment</a:t>
            </a:r>
          </a:p>
          <a:p>
            <a:r>
              <a:rPr lang="en-US" dirty="0" smtClean="0"/>
              <a:t>nicole.rowan@state.co.us</a:t>
            </a:r>
            <a:endParaRPr lang="en-US" dirty="0"/>
          </a:p>
        </p:txBody>
      </p:sp>
    </p:spTree>
    <p:extLst>
      <p:ext uri="{BB962C8B-B14F-4D97-AF65-F5344CB8AC3E}">
        <p14:creationId xmlns:p14="http://schemas.microsoft.com/office/powerpoint/2010/main" val="248879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State Waters</a:t>
            </a:r>
            <a:endParaRPr lang="en-US" dirty="0"/>
          </a:p>
        </p:txBody>
      </p:sp>
      <p:sp>
        <p:nvSpPr>
          <p:cNvPr id="4" name="Oval 3"/>
          <p:cNvSpPr/>
          <p:nvPr/>
        </p:nvSpPr>
        <p:spPr>
          <a:xfrm>
            <a:off x="4572000" y="141894"/>
            <a:ext cx="6605752" cy="6605752"/>
          </a:xfrm>
          <a:prstGeom prst="ellipse">
            <a:avLst/>
          </a:prstGeom>
          <a:solidFill>
            <a:srgbClr val="001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74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64421" cy="4317234"/>
          </a:xfrm>
        </p:spPr>
        <p:txBody>
          <a:bodyPr anchor="t"/>
          <a:lstStyle/>
          <a:p>
            <a:r>
              <a:rPr lang="en-US" dirty="0" smtClean="0"/>
              <a:t>State Waters that are </a:t>
            </a:r>
            <a:r>
              <a:rPr lang="en-US" dirty="0" err="1" smtClean="0"/>
              <a:t>WOTUS</a:t>
            </a:r>
            <a:r>
              <a:rPr lang="en-US" dirty="0" smtClean="0"/>
              <a:t> under</a:t>
            </a:r>
            <a:br>
              <a:rPr lang="en-US" dirty="0" smtClean="0"/>
            </a:br>
            <a:r>
              <a:rPr lang="en-US" dirty="0" smtClean="0"/>
              <a:t>2008 guidance</a:t>
            </a:r>
            <a:endParaRPr lang="en-US" dirty="0"/>
          </a:p>
        </p:txBody>
      </p:sp>
      <p:sp>
        <p:nvSpPr>
          <p:cNvPr id="4" name="Oval 3"/>
          <p:cNvSpPr/>
          <p:nvPr/>
        </p:nvSpPr>
        <p:spPr>
          <a:xfrm>
            <a:off x="4572000" y="141894"/>
            <a:ext cx="6605752" cy="6605752"/>
          </a:xfrm>
          <a:prstGeom prst="ellipse">
            <a:avLst/>
          </a:prstGeom>
          <a:solidFill>
            <a:srgbClr val="001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67668" y="637562"/>
            <a:ext cx="5614416" cy="5614416"/>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rebuchet MS" panose="020B0603020202020204" pitchFamily="34" charset="0"/>
              </a:rPr>
              <a:t>2008 </a:t>
            </a:r>
            <a:r>
              <a:rPr lang="en-US" sz="3600" b="1" dirty="0" err="1" smtClean="0">
                <a:solidFill>
                  <a:schemeClr val="tx1"/>
                </a:solidFill>
                <a:latin typeface="Trebuchet MS" panose="020B0603020202020204" pitchFamily="34" charset="0"/>
              </a:rPr>
              <a:t>WOTUS</a:t>
            </a:r>
            <a:r>
              <a:rPr lang="en-US" sz="3600" b="1" dirty="0" smtClean="0">
                <a:solidFill>
                  <a:schemeClr val="tx1"/>
                </a:solidFill>
                <a:latin typeface="Trebuchet MS" panose="020B0603020202020204" pitchFamily="34" charset="0"/>
              </a:rPr>
              <a:t> Guidance</a:t>
            </a:r>
            <a:endParaRPr lang="en-US" sz="36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62339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64421" cy="6082972"/>
          </a:xfrm>
        </p:spPr>
        <p:txBody>
          <a:bodyPr anchor="t">
            <a:normAutofit/>
          </a:bodyPr>
          <a:lstStyle/>
          <a:p>
            <a:r>
              <a:rPr lang="en-US" dirty="0" smtClean="0"/>
              <a:t>State Waters that are </a:t>
            </a:r>
            <a:r>
              <a:rPr lang="en-US" dirty="0" err="1" smtClean="0"/>
              <a:t>WOTUS</a:t>
            </a:r>
            <a:r>
              <a:rPr lang="en-US" dirty="0" smtClean="0"/>
              <a:t> under</a:t>
            </a:r>
            <a:br>
              <a:rPr lang="en-US" dirty="0" smtClean="0"/>
            </a:br>
            <a:r>
              <a:rPr lang="en-US" dirty="0" smtClean="0"/>
              <a:t>2008 guidance and 2020 Navigable Waters Protection Rule</a:t>
            </a:r>
            <a:endParaRPr lang="en-US" dirty="0"/>
          </a:p>
        </p:txBody>
      </p:sp>
      <p:sp>
        <p:nvSpPr>
          <p:cNvPr id="4" name="Oval 3"/>
          <p:cNvSpPr/>
          <p:nvPr/>
        </p:nvSpPr>
        <p:spPr>
          <a:xfrm>
            <a:off x="4572000" y="141894"/>
            <a:ext cx="6605752" cy="6605752"/>
          </a:xfrm>
          <a:prstGeom prst="ellipse">
            <a:avLst/>
          </a:prstGeom>
          <a:solidFill>
            <a:srgbClr val="001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67668" y="637562"/>
            <a:ext cx="5614416" cy="5614416"/>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91860" y="1794278"/>
            <a:ext cx="3300984" cy="3300984"/>
          </a:xfrm>
          <a:prstGeom prst="ellipse">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rebuchet MS" panose="020B0603020202020204" pitchFamily="34" charset="0"/>
              </a:rPr>
              <a:t>2020 Navigable Waters Protection Rule</a:t>
            </a:r>
            <a:endParaRPr lang="en-US" sz="28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705314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Navigable Waters Protection Rule - District Court of Colorado</a:t>
            </a:r>
            <a:endParaRPr lang="en-US" dirty="0"/>
          </a:p>
        </p:txBody>
      </p:sp>
      <p:sp>
        <p:nvSpPr>
          <p:cNvPr id="3" name="Content Placeholder 2"/>
          <p:cNvSpPr>
            <a:spLocks noGrp="1"/>
          </p:cNvSpPr>
          <p:nvPr>
            <p:ph idx="1"/>
          </p:nvPr>
        </p:nvSpPr>
        <p:spPr/>
        <p:txBody>
          <a:bodyPr/>
          <a:lstStyle/>
          <a:p>
            <a:r>
              <a:rPr lang="en-US" dirty="0" smtClean="0"/>
              <a:t>Rule finalized and published in federal register on April 21, 2020</a:t>
            </a:r>
          </a:p>
          <a:p>
            <a:r>
              <a:rPr lang="en-US" dirty="0" smtClean="0"/>
              <a:t>Colorado filed complaint on May 22, 2020</a:t>
            </a:r>
          </a:p>
          <a:p>
            <a:r>
              <a:rPr lang="en-US" dirty="0" smtClean="0"/>
              <a:t>Colorado filed motion for preliminary injunction to stay the implementation of the rule on May 28, 2020</a:t>
            </a:r>
          </a:p>
          <a:p>
            <a:r>
              <a:rPr lang="en-US" dirty="0" smtClean="0"/>
              <a:t>June 19, 2020 Judge Martinez granted Colorado’s request for a stay</a:t>
            </a:r>
          </a:p>
        </p:txBody>
      </p:sp>
    </p:spTree>
    <p:extLst>
      <p:ext uri="{BB962C8B-B14F-4D97-AF65-F5344CB8AC3E}">
        <p14:creationId xmlns:p14="http://schemas.microsoft.com/office/powerpoint/2010/main" val="79181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Navigable Waters Protection Rule - 10th Circuit Court of Appeals</a:t>
            </a:r>
            <a:endParaRPr lang="en-US" dirty="0"/>
          </a:p>
        </p:txBody>
      </p:sp>
      <p:sp>
        <p:nvSpPr>
          <p:cNvPr id="3" name="Content Placeholder 2"/>
          <p:cNvSpPr>
            <a:spLocks noGrp="1"/>
          </p:cNvSpPr>
          <p:nvPr>
            <p:ph idx="1"/>
          </p:nvPr>
        </p:nvSpPr>
        <p:spPr/>
        <p:txBody>
          <a:bodyPr/>
          <a:lstStyle/>
          <a:p>
            <a:r>
              <a:rPr lang="en-US" dirty="0" smtClean="0"/>
              <a:t>June 23, 2020 Department of Justice (DOJ) filed notice of intent to appeal district court decision</a:t>
            </a:r>
          </a:p>
          <a:p>
            <a:r>
              <a:rPr lang="en-US" dirty="0" smtClean="0"/>
              <a:t>DOJ’s opening brief, July 9, 2020</a:t>
            </a:r>
          </a:p>
          <a:p>
            <a:r>
              <a:rPr lang="en-US" dirty="0" smtClean="0"/>
              <a:t>State’s response brief, August 7, 2020</a:t>
            </a:r>
          </a:p>
          <a:p>
            <a:r>
              <a:rPr lang="en-US" dirty="0" smtClean="0"/>
              <a:t>DOJ’s reply brief, August 14, 2020</a:t>
            </a:r>
          </a:p>
          <a:p>
            <a:r>
              <a:rPr lang="en-US" dirty="0" smtClean="0"/>
              <a:t>Oral Arguments, November 18, 2020</a:t>
            </a:r>
          </a:p>
        </p:txBody>
      </p:sp>
    </p:spTree>
    <p:extLst>
      <p:ext uri="{BB962C8B-B14F-4D97-AF65-F5344CB8AC3E}">
        <p14:creationId xmlns:p14="http://schemas.microsoft.com/office/powerpoint/2010/main" val="1978278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63510" cy="1325563"/>
          </a:xfrm>
        </p:spPr>
        <p:txBody>
          <a:bodyPr/>
          <a:lstStyle/>
          <a:p>
            <a:r>
              <a:rPr lang="en-US" dirty="0" smtClean="0"/>
              <a:t>2020 Colorado Legislative Session</a:t>
            </a:r>
            <a:endParaRPr lang="en-US" dirty="0"/>
          </a:p>
        </p:txBody>
      </p:sp>
      <p:sp>
        <p:nvSpPr>
          <p:cNvPr id="3" name="Content Placeholder 2"/>
          <p:cNvSpPr>
            <a:spLocks noGrp="1"/>
          </p:cNvSpPr>
          <p:nvPr>
            <p:ph idx="1"/>
          </p:nvPr>
        </p:nvSpPr>
        <p:spPr>
          <a:xfrm>
            <a:off x="838200" y="1825625"/>
            <a:ext cx="4427483" cy="4351338"/>
          </a:xfrm>
        </p:spPr>
        <p:txBody>
          <a:bodyPr/>
          <a:lstStyle/>
          <a:p>
            <a:r>
              <a:rPr lang="en-US" dirty="0" smtClean="0"/>
              <a:t>Amend Colorado Water Quality control Act to allow dredge and fill</a:t>
            </a:r>
          </a:p>
          <a:p>
            <a:r>
              <a:rPr lang="en-US" dirty="0" smtClean="0"/>
              <a:t>Colorado permit program for “gap” waters</a:t>
            </a:r>
          </a:p>
          <a:p>
            <a:r>
              <a:rPr lang="en-US" dirty="0" smtClean="0"/>
              <a:t>Funding</a:t>
            </a:r>
            <a:endParaRPr lang="en-US" dirty="0"/>
          </a:p>
        </p:txBody>
      </p:sp>
      <p:sp>
        <p:nvSpPr>
          <p:cNvPr id="4" name="Oval 3"/>
          <p:cNvSpPr/>
          <p:nvPr/>
        </p:nvSpPr>
        <p:spPr>
          <a:xfrm>
            <a:off x="5076497" y="66879"/>
            <a:ext cx="6605752" cy="6605752"/>
          </a:xfrm>
          <a:prstGeom prst="ellipse">
            <a:avLst/>
          </a:prstGeom>
          <a:solidFill>
            <a:srgbClr val="001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72165" y="562547"/>
            <a:ext cx="5614416" cy="5614416"/>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6" name="Oval 5"/>
          <p:cNvSpPr/>
          <p:nvPr/>
        </p:nvSpPr>
        <p:spPr>
          <a:xfrm>
            <a:off x="6796357" y="1719263"/>
            <a:ext cx="3300984" cy="3300984"/>
          </a:xfrm>
          <a:prstGeom prst="ellipse">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rebuchet MS" panose="020B0603020202020204" pitchFamily="34" charset="0"/>
            </a:endParaRPr>
          </a:p>
        </p:txBody>
      </p:sp>
      <p:sp>
        <p:nvSpPr>
          <p:cNvPr id="7" name="TextBox 6"/>
          <p:cNvSpPr txBox="1"/>
          <p:nvPr/>
        </p:nvSpPr>
        <p:spPr>
          <a:xfrm>
            <a:off x="6677054" y="1027906"/>
            <a:ext cx="3171574" cy="646331"/>
          </a:xfrm>
          <a:prstGeom prst="rect">
            <a:avLst/>
          </a:prstGeom>
          <a:noFill/>
        </p:spPr>
        <p:txBody>
          <a:bodyPr wrap="none" rtlCol="0">
            <a:spAutoFit/>
          </a:bodyPr>
          <a:lstStyle/>
          <a:p>
            <a:r>
              <a:rPr lang="en-US" sz="3600" b="1" dirty="0" smtClean="0">
                <a:latin typeface="Trebuchet MS" panose="020B0603020202020204" pitchFamily="34" charset="0"/>
              </a:rPr>
              <a:t>“Gap” Waters</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19179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03374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Nicole Rowan, Clean Water Program Manager</a:t>
            </a:r>
          </a:p>
          <a:p>
            <a:r>
              <a:rPr lang="en-US" dirty="0" smtClean="0"/>
              <a:t>Colorado Department of Public Health and Environment</a:t>
            </a:r>
          </a:p>
          <a:p>
            <a:r>
              <a:rPr lang="en-US" dirty="0" smtClean="0"/>
              <a:t>nicole.rowan@state.co.us</a:t>
            </a:r>
          </a:p>
        </p:txBody>
      </p:sp>
    </p:spTree>
    <p:extLst>
      <p:ext uri="{BB962C8B-B14F-4D97-AF65-F5344CB8AC3E}">
        <p14:creationId xmlns:p14="http://schemas.microsoft.com/office/powerpoint/2010/main" val="2122900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913" y="1426775"/>
            <a:ext cx="3932237" cy="1600200"/>
          </a:xfrm>
        </p:spPr>
        <p:txBody>
          <a:bodyPr/>
          <a:lstStyle/>
          <a:p>
            <a:r>
              <a:rPr lang="en-US" dirty="0" smtClean="0"/>
              <a:t>Water Quality Control Division Mission:</a:t>
            </a:r>
            <a:endParaRPr lang="en-US" dirty="0"/>
          </a:p>
        </p:txBody>
      </p:sp>
      <p:sp>
        <p:nvSpPr>
          <p:cNvPr id="3" name="Content Placeholder 2"/>
          <p:cNvSpPr>
            <a:spLocks noGrp="1"/>
          </p:cNvSpPr>
          <p:nvPr>
            <p:ph idx="1"/>
          </p:nvPr>
        </p:nvSpPr>
        <p:spPr>
          <a:xfrm>
            <a:off x="5466967" y="1679028"/>
            <a:ext cx="6172200" cy="3474216"/>
          </a:xfrm>
        </p:spPr>
        <p:txBody>
          <a:bodyPr/>
          <a:lstStyle/>
          <a:p>
            <a:r>
              <a:rPr lang="en-US" dirty="0" smtClean="0"/>
              <a:t>Regulatory agency</a:t>
            </a:r>
          </a:p>
          <a:p>
            <a:pPr lvl="1"/>
            <a:r>
              <a:rPr lang="en-US" dirty="0" smtClean="0"/>
              <a:t>Safe Drinking Water Act</a:t>
            </a:r>
          </a:p>
          <a:p>
            <a:pPr lvl="1"/>
            <a:r>
              <a:rPr lang="en-US" dirty="0" smtClean="0"/>
              <a:t>Clean Water Act</a:t>
            </a:r>
          </a:p>
          <a:p>
            <a:pPr lvl="1"/>
            <a:r>
              <a:rPr lang="en-US" dirty="0" smtClean="0"/>
              <a:t>Colorado’s Water Quality Control Act</a:t>
            </a:r>
          </a:p>
          <a:p>
            <a:r>
              <a:rPr lang="en-US" dirty="0" smtClean="0"/>
              <a:t>Staff to Water Quality Control Commission</a:t>
            </a:r>
            <a:endParaRPr lang="en-US" dirty="0"/>
          </a:p>
        </p:txBody>
      </p:sp>
      <p:sp>
        <p:nvSpPr>
          <p:cNvPr id="4" name="Text Placeholder 3"/>
          <p:cNvSpPr>
            <a:spLocks noGrp="1"/>
          </p:cNvSpPr>
          <p:nvPr>
            <p:ph type="body" sz="half" idx="2"/>
          </p:nvPr>
        </p:nvSpPr>
        <p:spPr>
          <a:xfrm>
            <a:off x="965913" y="3026975"/>
            <a:ext cx="3932237" cy="2081048"/>
          </a:xfrm>
        </p:spPr>
        <p:txBody>
          <a:bodyPr>
            <a:noAutofit/>
          </a:bodyPr>
          <a:lstStyle/>
          <a:p>
            <a:r>
              <a:rPr lang="en-US" sz="2800" i="1" dirty="0" smtClean="0"/>
              <a:t>Protect and restore water quality for public health and the environment in Colorado</a:t>
            </a:r>
          </a:p>
        </p:txBody>
      </p:sp>
    </p:spTree>
    <p:extLst>
      <p:ext uri="{BB962C8B-B14F-4D97-AF65-F5344CB8AC3E}">
        <p14:creationId xmlns:p14="http://schemas.microsoft.com/office/powerpoint/2010/main" val="318386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federal Clean Water Act and Colorado Water Quality Control Act</a:t>
            </a:r>
            <a:endParaRPr lang="en-US" dirty="0"/>
          </a:p>
        </p:txBody>
      </p:sp>
      <p:sp>
        <p:nvSpPr>
          <p:cNvPr id="6" name="Text Placeholder 5"/>
          <p:cNvSpPr>
            <a:spLocks noGrp="1"/>
          </p:cNvSpPr>
          <p:nvPr>
            <p:ph type="body" idx="1"/>
          </p:nvPr>
        </p:nvSpPr>
        <p:spPr/>
        <p:txBody>
          <a:bodyPr/>
          <a:lstStyle/>
          <a:p>
            <a:r>
              <a:rPr lang="en-US" dirty="0" smtClean="0"/>
              <a:t>Federal Clean Water Act</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1899 Rivers and Harbors Act</a:t>
            </a:r>
          </a:p>
          <a:p>
            <a:r>
              <a:rPr lang="en-US" dirty="0" smtClean="0"/>
              <a:t>1948 Federal Water Pollution Control Act (</a:t>
            </a:r>
            <a:r>
              <a:rPr lang="en-US" dirty="0" err="1" smtClean="0"/>
              <a:t>FWPCA</a:t>
            </a:r>
            <a:r>
              <a:rPr lang="en-US" dirty="0" smtClean="0"/>
              <a:t>)</a:t>
            </a:r>
          </a:p>
          <a:p>
            <a:r>
              <a:rPr lang="en-US" dirty="0" smtClean="0"/>
              <a:t>1965 Water Quality Act</a:t>
            </a:r>
          </a:p>
          <a:p>
            <a:r>
              <a:rPr lang="en-US" dirty="0" smtClean="0"/>
              <a:t>1970 EPA Established</a:t>
            </a:r>
          </a:p>
          <a:p>
            <a:r>
              <a:rPr lang="en-US" dirty="0" smtClean="0"/>
              <a:t>1972 </a:t>
            </a:r>
            <a:r>
              <a:rPr lang="en-US" dirty="0" err="1" smtClean="0"/>
              <a:t>FWPCA</a:t>
            </a:r>
            <a:r>
              <a:rPr lang="en-US" dirty="0" smtClean="0"/>
              <a:t> Amendments or Clean Water Act</a:t>
            </a:r>
          </a:p>
          <a:p>
            <a:r>
              <a:rPr lang="en-US" dirty="0" smtClean="0"/>
              <a:t>1977 Clean Water Act</a:t>
            </a:r>
          </a:p>
          <a:p>
            <a:r>
              <a:rPr lang="en-US" dirty="0" smtClean="0"/>
              <a:t>1987 Water Quality Act</a:t>
            </a:r>
            <a:endParaRPr lang="en-US" dirty="0"/>
          </a:p>
        </p:txBody>
      </p:sp>
      <p:sp>
        <p:nvSpPr>
          <p:cNvPr id="8" name="Text Placeholder 7"/>
          <p:cNvSpPr>
            <a:spLocks noGrp="1"/>
          </p:cNvSpPr>
          <p:nvPr>
            <p:ph type="body" sz="quarter" idx="3"/>
          </p:nvPr>
        </p:nvSpPr>
        <p:spPr/>
        <p:txBody>
          <a:bodyPr/>
          <a:lstStyle/>
          <a:p>
            <a:r>
              <a:rPr lang="en-US" dirty="0" smtClean="0"/>
              <a:t>Colorado Water Quality Control Act</a:t>
            </a:r>
            <a:endParaRPr lang="en-US" dirty="0"/>
          </a:p>
        </p:txBody>
      </p:sp>
      <p:sp>
        <p:nvSpPr>
          <p:cNvPr id="9" name="Content Placeholder 8"/>
          <p:cNvSpPr>
            <a:spLocks noGrp="1"/>
          </p:cNvSpPr>
          <p:nvPr>
            <p:ph sz="quarter" idx="4"/>
          </p:nvPr>
        </p:nvSpPr>
        <p:spPr/>
        <p:txBody>
          <a:bodyPr>
            <a:normAutofit lnSpcReduction="10000"/>
          </a:bodyPr>
          <a:lstStyle/>
          <a:p>
            <a:r>
              <a:rPr lang="en-US" sz="2600" dirty="0" smtClean="0"/>
              <a:t>1966 Colorado Water Pollution Control Act</a:t>
            </a:r>
          </a:p>
          <a:p>
            <a:r>
              <a:rPr lang="en-US" sz="2600" dirty="0" smtClean="0"/>
              <a:t>1973 Colorado Water Quality Control Act</a:t>
            </a:r>
          </a:p>
          <a:p>
            <a:r>
              <a:rPr lang="en-US" sz="2600" dirty="0" smtClean="0"/>
              <a:t>1985 Colorado Water Quality Control Act Amendments</a:t>
            </a:r>
          </a:p>
          <a:p>
            <a:r>
              <a:rPr lang="en-US" sz="2600" dirty="0" smtClean="0"/>
              <a:t>1989 Colorado Water Quality Control Act Amendments</a:t>
            </a:r>
          </a:p>
          <a:p>
            <a:r>
              <a:rPr lang="en-US" sz="2600" dirty="0" smtClean="0"/>
              <a:t>Several amendments since 1989</a:t>
            </a:r>
          </a:p>
          <a:p>
            <a:endParaRPr lang="en-US" dirty="0"/>
          </a:p>
        </p:txBody>
      </p:sp>
    </p:spTree>
    <p:extLst>
      <p:ext uri="{BB962C8B-B14F-4D97-AF65-F5344CB8AC3E}">
        <p14:creationId xmlns:p14="http://schemas.microsoft.com/office/powerpoint/2010/main" val="3223219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Clean Water Act Goal</a:t>
            </a:r>
            <a:endParaRPr lang="en-US" dirty="0"/>
          </a:p>
        </p:txBody>
      </p:sp>
      <p:sp>
        <p:nvSpPr>
          <p:cNvPr id="8" name="Content Placeholder 7"/>
          <p:cNvSpPr>
            <a:spLocks noGrp="1"/>
          </p:cNvSpPr>
          <p:nvPr>
            <p:ph idx="1"/>
          </p:nvPr>
        </p:nvSpPr>
        <p:spPr/>
        <p:txBody>
          <a:bodyPr/>
          <a:lstStyle/>
          <a:p>
            <a:pPr marL="0" indent="0">
              <a:buNone/>
            </a:pPr>
            <a:r>
              <a:rPr lang="en-US" i="1" dirty="0" smtClean="0"/>
              <a:t>Prevent, reduce, and eliminate pollution in the nation's water in order to "restore and maintain the chemical, physical, and biological integrity of the Nation's waters”. [33 </a:t>
            </a:r>
            <a:r>
              <a:rPr lang="en-US" i="1" dirty="0" err="1" smtClean="0"/>
              <a:t>U.S.C</a:t>
            </a:r>
            <a:r>
              <a:rPr lang="en-US" i="1" dirty="0" smtClean="0"/>
              <a:t>. § 1251(a)]</a:t>
            </a:r>
            <a:endParaRPr lang="en-US" i="1" dirty="0"/>
          </a:p>
        </p:txBody>
      </p:sp>
    </p:spTree>
    <p:extLst>
      <p:ext uri="{BB962C8B-B14F-4D97-AF65-F5344CB8AC3E}">
        <p14:creationId xmlns:p14="http://schemas.microsoft.com/office/powerpoint/2010/main" val="393873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WQCD’s</a:t>
            </a:r>
            <a:r>
              <a:rPr lang="en-US" dirty="0" smtClean="0"/>
              <a:t> Permits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4410649"/>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408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0061717"/>
              </p:ext>
            </p:extLst>
          </p:nvPr>
        </p:nvGraphicFramePr>
        <p:xfrm>
          <a:off x="189180" y="236483"/>
          <a:ext cx="11161987"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a:xfrm>
            <a:off x="1340063" y="630621"/>
            <a:ext cx="4934608" cy="1060067"/>
          </a:xfrm>
        </p:spPr>
        <p:txBody>
          <a:bodyPr>
            <a:normAutofit fontScale="90000"/>
          </a:bodyPr>
          <a:lstStyle/>
          <a:p>
            <a:r>
              <a:rPr lang="en-US" dirty="0" smtClean="0"/>
              <a:t>Penalties</a:t>
            </a:r>
            <a:br>
              <a:rPr lang="en-US" dirty="0" smtClean="0"/>
            </a:br>
            <a:r>
              <a:rPr lang="en-US" dirty="0" smtClean="0"/>
              <a:t>($, per day, per violation)</a:t>
            </a:r>
            <a:endParaRPr lang="en-US" dirty="0"/>
          </a:p>
        </p:txBody>
      </p:sp>
    </p:spTree>
    <p:extLst>
      <p:ext uri="{BB962C8B-B14F-4D97-AF65-F5344CB8AC3E}">
        <p14:creationId xmlns:p14="http://schemas.microsoft.com/office/powerpoint/2010/main" val="3474585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Case Study: Waters of the United States</a:t>
            </a:r>
            <a:endParaRPr lang="en-US" dirty="0"/>
          </a:p>
        </p:txBody>
      </p:sp>
      <p:sp>
        <p:nvSpPr>
          <p:cNvPr id="10" name="Content Placeholder 9"/>
          <p:cNvSpPr>
            <a:spLocks noGrp="1"/>
          </p:cNvSpPr>
          <p:nvPr>
            <p:ph idx="1"/>
          </p:nvPr>
        </p:nvSpPr>
        <p:spPr/>
        <p:txBody>
          <a:bodyPr/>
          <a:lstStyle/>
          <a:p>
            <a:pPr marL="0" indent="0">
              <a:buNone/>
            </a:pPr>
            <a:r>
              <a:rPr lang="en-US" i="1" dirty="0" smtClean="0"/>
              <a:t>The term ‘‘navigable waters’’ means the waters of the United States, including the territorial seas. [33 </a:t>
            </a:r>
            <a:r>
              <a:rPr lang="en-US" i="1" dirty="0" err="1" smtClean="0"/>
              <a:t>U.S.C</a:t>
            </a:r>
            <a:r>
              <a:rPr lang="en-US" i="1" dirty="0" smtClean="0"/>
              <a:t>. § 1362(7)]</a:t>
            </a:r>
          </a:p>
          <a:p>
            <a:pPr marL="0" indent="0">
              <a:buNone/>
            </a:pPr>
            <a:endParaRPr lang="en-US" i="1" dirty="0"/>
          </a:p>
        </p:txBody>
      </p:sp>
    </p:spTree>
    <p:extLst>
      <p:ext uri="{BB962C8B-B14F-4D97-AF65-F5344CB8AC3E}">
        <p14:creationId xmlns:p14="http://schemas.microsoft.com/office/powerpoint/2010/main" val="347867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WOTUS</a:t>
            </a:r>
            <a:r>
              <a:rPr lang="en-US" dirty="0" smtClean="0"/>
              <a:t> History</a:t>
            </a:r>
            <a:endParaRPr lang="en-US" dirty="0"/>
          </a:p>
        </p:txBody>
      </p:sp>
      <p:sp>
        <p:nvSpPr>
          <p:cNvPr id="3" name="Content Placeholder 2"/>
          <p:cNvSpPr>
            <a:spLocks noGrp="1"/>
          </p:cNvSpPr>
          <p:nvPr>
            <p:ph idx="1"/>
          </p:nvPr>
        </p:nvSpPr>
        <p:spPr/>
        <p:txBody>
          <a:bodyPr/>
          <a:lstStyle/>
          <a:p>
            <a:r>
              <a:rPr lang="en-US" dirty="0" smtClean="0"/>
              <a:t>Since </a:t>
            </a:r>
            <a:r>
              <a:rPr lang="en-US" dirty="0" err="1" smtClean="0"/>
              <a:t>1970s</a:t>
            </a:r>
            <a:r>
              <a:rPr lang="en-US" dirty="0" smtClean="0"/>
              <a:t> the Environmental Protection Agency and U.S. Army Corps of Engineers have defined </a:t>
            </a:r>
            <a:r>
              <a:rPr lang="en-US" dirty="0" err="1" smtClean="0"/>
              <a:t>WOTUS</a:t>
            </a:r>
            <a:r>
              <a:rPr lang="en-US" dirty="0" smtClean="0"/>
              <a:t> in regulation and policy</a:t>
            </a:r>
          </a:p>
          <a:p>
            <a:r>
              <a:rPr lang="en-US" dirty="0" smtClean="0"/>
              <a:t>Three supreme court decisions – 2006 case (</a:t>
            </a:r>
            <a:r>
              <a:rPr lang="en-US" dirty="0" err="1" smtClean="0"/>
              <a:t>Rapanos</a:t>
            </a:r>
            <a:r>
              <a:rPr lang="en-US" dirty="0" smtClean="0"/>
              <a:t>) results in 2008 policy that is in effect in Colorado today</a:t>
            </a:r>
          </a:p>
          <a:p>
            <a:r>
              <a:rPr lang="en-US" dirty="0" smtClean="0"/>
              <a:t>2015 Obama Rule</a:t>
            </a:r>
          </a:p>
          <a:p>
            <a:r>
              <a:rPr lang="en-US" dirty="0" smtClean="0"/>
              <a:t>2020 Trump Rule</a:t>
            </a:r>
            <a:endParaRPr lang="en-US" dirty="0"/>
          </a:p>
        </p:txBody>
      </p:sp>
    </p:spTree>
    <p:extLst>
      <p:ext uri="{BB962C8B-B14F-4D97-AF65-F5344CB8AC3E}">
        <p14:creationId xmlns:p14="http://schemas.microsoft.com/office/powerpoint/2010/main" val="230155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Waters</a:t>
            </a:r>
            <a:endParaRPr lang="en-US" dirty="0"/>
          </a:p>
        </p:txBody>
      </p:sp>
      <p:sp>
        <p:nvSpPr>
          <p:cNvPr id="3" name="Content Placeholder 2"/>
          <p:cNvSpPr>
            <a:spLocks noGrp="1"/>
          </p:cNvSpPr>
          <p:nvPr>
            <p:ph idx="1"/>
          </p:nvPr>
        </p:nvSpPr>
        <p:spPr/>
        <p:txBody>
          <a:bodyPr/>
          <a:lstStyle/>
          <a:p>
            <a:pPr marL="0" indent="0">
              <a:buNone/>
            </a:pPr>
            <a:r>
              <a:rPr lang="en-US" i="1" dirty="0" smtClean="0"/>
              <a:t>"State waters" means any and all surface and subsurface waters which are contained in or flow in or through this state, but does not include waters in sewage systems, waters in treatment works of disposal systems, waters in potable water distribution systems, and all water withdrawn for use until use and treatment have been completed. [C.R.S. 25-8-103(19)]</a:t>
            </a:r>
            <a:endParaRPr lang="en-US" i="1" dirty="0"/>
          </a:p>
        </p:txBody>
      </p:sp>
    </p:spTree>
    <p:extLst>
      <p:ext uri="{BB962C8B-B14F-4D97-AF65-F5344CB8AC3E}">
        <p14:creationId xmlns:p14="http://schemas.microsoft.com/office/powerpoint/2010/main" val="387709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4373</TotalTime>
  <Words>575</Words>
  <Application>Microsoft Office PowerPoint</Application>
  <PresentationFormat>Widescreen</PresentationFormat>
  <Paragraphs>81</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Office Theme</vt:lpstr>
      <vt:lpstr>Environmental Aspects of Water Policy &amp; Politics</vt:lpstr>
      <vt:lpstr>Water Quality Control Division Mission:</vt:lpstr>
      <vt:lpstr>History of federal Clean Water Act and Colorado Water Quality Control Act</vt:lpstr>
      <vt:lpstr>Clean Water Act Goal</vt:lpstr>
      <vt:lpstr>WQCD’s Permits</vt:lpstr>
      <vt:lpstr>Penalties ($, per day, per violation)</vt:lpstr>
      <vt:lpstr>Case Study: Waters of the United States</vt:lpstr>
      <vt:lpstr>WOTUS History</vt:lpstr>
      <vt:lpstr>State Waters</vt:lpstr>
      <vt:lpstr>State Waters</vt:lpstr>
      <vt:lpstr>State Waters that are WOTUS under 2008 guidance</vt:lpstr>
      <vt:lpstr>State Waters that are WOTUS under 2008 guidance and 2020 Navigable Waters Protection Rule</vt:lpstr>
      <vt:lpstr>2020 Navigable Waters Protection Rule - District Court of Colorado</vt:lpstr>
      <vt:lpstr>2020 Navigable Waters Protection Rule - 10th Circuit Court of Appeals</vt:lpstr>
      <vt:lpstr>2020 Colorado Legislative Session</vt:lpstr>
      <vt:lpstr>PowerPoint Presentation</vt:lpstr>
      <vt:lpstr>THANK YOU!</vt:lpstr>
    </vt:vector>
  </TitlesOfParts>
  <Company>CDPHE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 Nicole</dc:creator>
  <cp:lastModifiedBy>Rowan, Nicole</cp:lastModifiedBy>
  <cp:revision>36</cp:revision>
  <dcterms:created xsi:type="dcterms:W3CDTF">2020-10-02T15:50:29Z</dcterms:created>
  <dcterms:modified xsi:type="dcterms:W3CDTF">2020-10-05T18:39:52Z</dcterms:modified>
</cp:coreProperties>
</file>