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Lst>
  <p:notesMasterIdLst>
    <p:notesMasterId r:id="rId21"/>
  </p:notesMasterIdLst>
  <p:sldIdLst>
    <p:sldId id="296" r:id="rId5"/>
    <p:sldId id="303" r:id="rId6"/>
    <p:sldId id="305" r:id="rId7"/>
    <p:sldId id="650" r:id="rId8"/>
    <p:sldId id="651" r:id="rId9"/>
    <p:sldId id="652" r:id="rId10"/>
    <p:sldId id="656" r:id="rId11"/>
    <p:sldId id="309" r:id="rId12"/>
    <p:sldId id="653" r:id="rId13"/>
    <p:sldId id="655" r:id="rId14"/>
    <p:sldId id="313" r:id="rId15"/>
    <p:sldId id="314" r:id="rId16"/>
    <p:sldId id="315" r:id="rId17"/>
    <p:sldId id="316" r:id="rId18"/>
    <p:sldId id="654"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6181" autoAdjust="0"/>
  </p:normalViewPr>
  <p:slideViewPr>
    <p:cSldViewPr snapToGrid="0">
      <p:cViewPr varScale="1">
        <p:scale>
          <a:sx n="103" d="100"/>
          <a:sy n="103" d="100"/>
        </p:scale>
        <p:origin x="126"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97A53-CCD1-43BC-9526-47177088327E}" type="datetimeFigureOut">
              <a:rPr lang="en-US" smtClean="0"/>
              <a:t>10/12/2020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23A34-5992-492A-9431-49962DFCD827}" type="slidenum">
              <a:rPr lang="en-US" smtClean="0"/>
              <a:t>‹#›</a:t>
            </a:fld>
            <a:endParaRPr lang="en-US" dirty="0"/>
          </a:p>
        </p:txBody>
      </p:sp>
    </p:spTree>
    <p:extLst>
      <p:ext uri="{BB962C8B-B14F-4D97-AF65-F5344CB8AC3E}">
        <p14:creationId xmlns:p14="http://schemas.microsoft.com/office/powerpoint/2010/main" val="1660915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Since 1937 Ducks Unlimited has conserved over 13.5 million acres of habitat across North America</a:t>
            </a:r>
            <a:r>
              <a:rPr lang="en-US" altLang="en-US" baseline="0" dirty="0"/>
              <a:t> with the goal of sustaining North American waterfowl populations.  We achieve these goals through direct habitat conservation that involves protecting lands through conservation easements, restoration projects (often using public finding to do so), and management of wetlands.  We also provide technical assistance so that people can improve the qualities of their land. </a:t>
            </a:r>
            <a:endParaRPr lang="en-US" altLang="en-US" dirty="0"/>
          </a:p>
          <a:p>
            <a:pPr eaLnBrk="1" hangingPunct="1">
              <a:spcBef>
                <a:spcPct val="0"/>
              </a:spcBef>
            </a:pPr>
            <a:endParaRPr lang="en-US" alt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a:t>We have over 20,000 completed projects in North America but the first 46 years of the company were spent doing restoration work solely in Canada.  </a:t>
            </a:r>
            <a:endParaRPr 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DA0919-FD1B-4DBC-BABB-02339573D6D1}" type="slidenum">
              <a:rPr lang="en-US" altLang="en-US" smtClean="0">
                <a:solidFill>
                  <a:prstClr val="black"/>
                </a:solidFill>
              </a:rPr>
              <a:pPr eaLnBrk="1" hangingPunct="1"/>
              <a:t>2</a:t>
            </a:fld>
            <a:endParaRPr lang="en-US" altLang="en-US" dirty="0">
              <a:solidFill>
                <a:prstClr val="black"/>
              </a:solidFill>
            </a:endParaRPr>
          </a:p>
        </p:txBody>
      </p:sp>
    </p:spTree>
    <p:extLst>
      <p:ext uri="{BB962C8B-B14F-4D97-AF65-F5344CB8AC3E}">
        <p14:creationId xmlns:p14="http://schemas.microsoft.com/office/powerpoint/2010/main" val="5873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years later, the U.S. Supreme court relied in the pledges made through the National Forest Organic Act that created national forests for these purposes to reject the notion that the National Forest reservations were intended to federal instream flow rights.</a:t>
            </a:r>
          </a:p>
          <a:p>
            <a:endParaRPr lang="en-US" dirty="0"/>
          </a:p>
          <a:p>
            <a:r>
              <a:rPr lang="en-US" dirty="0"/>
              <a:t>Water time progresses very slowly.</a:t>
            </a:r>
          </a:p>
          <a:p>
            <a:endParaRPr lang="en-US" dirty="0"/>
          </a:p>
          <a:p>
            <a:r>
              <a:rPr lang="en-US" dirty="0"/>
              <a:t>In fact, it wasn’t until 1979 that the court upheld the constitutionality of the state to enforce minimum </a:t>
            </a:r>
            <a:r>
              <a:rPr lang="en-US" dirty="0" err="1"/>
              <a:t>streamflows</a:t>
            </a:r>
            <a:r>
              <a:rPr lang="en-US" dirty="0"/>
              <a:t> and lake levels, but in accordance with the priority system….therefore very few instream flows actually provide these benefits.</a:t>
            </a:r>
          </a:p>
        </p:txBody>
      </p:sp>
      <p:sp>
        <p:nvSpPr>
          <p:cNvPr id="4" name="Slide Number Placeholder 3"/>
          <p:cNvSpPr>
            <a:spLocks noGrp="1"/>
          </p:cNvSpPr>
          <p:nvPr>
            <p:ph type="sldNum" sz="quarter" idx="5"/>
          </p:nvPr>
        </p:nvSpPr>
        <p:spPr/>
        <p:txBody>
          <a:bodyPr/>
          <a:lstStyle/>
          <a:p>
            <a:fld id="{8AA23A34-5992-492A-9431-49962DFCD827}" type="slidenum">
              <a:rPr lang="en-US" smtClean="0"/>
              <a:t>6</a:t>
            </a:fld>
            <a:endParaRPr lang="en-US" dirty="0"/>
          </a:p>
        </p:txBody>
      </p:sp>
    </p:spTree>
    <p:extLst>
      <p:ext uri="{BB962C8B-B14F-4D97-AF65-F5344CB8AC3E}">
        <p14:creationId xmlns:p14="http://schemas.microsoft.com/office/powerpoint/2010/main" val="1815944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E818AC-8CB3-4851-ACD4-E4C535420C04}"/>
              </a:ext>
            </a:extLst>
          </p:cNvPr>
          <p:cNvSpPr>
            <a:spLocks noGrp="1" noChangeArrowheads="1"/>
          </p:cNvSpPr>
          <p:nvPr>
            <p:ph type="sldNum" sz="quarter" idx="5"/>
          </p:nvPr>
        </p:nvSpPr>
        <p:spPr>
          <a:ln/>
        </p:spPr>
        <p:txBody>
          <a:bodyPr/>
          <a:lstStyle/>
          <a:p>
            <a:fld id="{91DCD22E-7BA6-4C1A-905D-AF41AC8F4E40}" type="slidenum">
              <a:rPr lang="en-US" altLang="en-US"/>
              <a:pPr/>
              <a:t>8</a:t>
            </a:fld>
            <a:endParaRPr lang="en-US" altLang="en-US" dirty="0"/>
          </a:p>
        </p:txBody>
      </p:sp>
      <p:sp>
        <p:nvSpPr>
          <p:cNvPr id="32770" name="Rectangle 2">
            <a:extLst>
              <a:ext uri="{FF2B5EF4-FFF2-40B4-BE49-F238E27FC236}">
                <a16:creationId xmlns:a16="http://schemas.microsoft.com/office/drawing/2014/main" id="{99925545-9F73-4E0E-A3EB-79D4B53C0F1F}"/>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117562D0-DE97-4840-865D-67D4646D3023}"/>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0491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Irrigation Water – can use irrigation water to grow green vegetation.  Requires flooding an impoundment and releasing water every 72 hours.</a:t>
            </a:r>
          </a:p>
          <a:p>
            <a:r>
              <a:rPr lang="en-US" dirty="0"/>
              <a:t>Purchase water rights – expensive, very prohibitive  cost of acquisition, change in water court</a:t>
            </a:r>
          </a:p>
          <a:p>
            <a:r>
              <a:rPr lang="en-US" dirty="0"/>
              <a:t>Innovative Water Trades – we’ll talk about this in some detail</a:t>
            </a:r>
          </a:p>
          <a:p>
            <a:r>
              <a:rPr lang="en-US" dirty="0"/>
              <a:t>Innovative partnerships – talk in detail</a:t>
            </a:r>
          </a:p>
        </p:txBody>
      </p:sp>
      <p:sp>
        <p:nvSpPr>
          <p:cNvPr id="4" name="Slide Number Placeholder 3"/>
          <p:cNvSpPr>
            <a:spLocks noGrp="1"/>
          </p:cNvSpPr>
          <p:nvPr>
            <p:ph type="sldNum" sz="quarter" idx="5"/>
          </p:nvPr>
        </p:nvSpPr>
        <p:spPr/>
        <p:txBody>
          <a:bodyPr/>
          <a:lstStyle/>
          <a:p>
            <a:fld id="{8AA23A34-5992-492A-9431-49962DFCD827}" type="slidenum">
              <a:rPr lang="en-US" smtClean="0"/>
              <a:t>9</a:t>
            </a:fld>
            <a:endParaRPr lang="en-US" dirty="0"/>
          </a:p>
        </p:txBody>
      </p:sp>
    </p:spTree>
    <p:extLst>
      <p:ext uri="{BB962C8B-B14F-4D97-AF65-F5344CB8AC3E}">
        <p14:creationId xmlns:p14="http://schemas.microsoft.com/office/powerpoint/2010/main" val="183148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82C914-5123-4E28-A414-E8802F077AF2}"/>
              </a:ext>
            </a:extLst>
          </p:cNvPr>
          <p:cNvSpPr>
            <a:spLocks noGrp="1" noChangeArrowheads="1"/>
          </p:cNvSpPr>
          <p:nvPr>
            <p:ph type="sldNum" sz="quarter" idx="5"/>
          </p:nvPr>
        </p:nvSpPr>
        <p:spPr>
          <a:ln/>
        </p:spPr>
        <p:txBody>
          <a:bodyPr/>
          <a:lstStyle/>
          <a:p>
            <a:fld id="{21109906-D288-411E-82CA-68902E363334}" type="slidenum">
              <a:rPr lang="en-US" altLang="en-US"/>
              <a:pPr/>
              <a:t>11</a:t>
            </a:fld>
            <a:endParaRPr lang="en-US" altLang="en-US" dirty="0"/>
          </a:p>
        </p:txBody>
      </p:sp>
      <p:sp>
        <p:nvSpPr>
          <p:cNvPr id="43010" name="Rectangle 2">
            <a:extLst>
              <a:ext uri="{FF2B5EF4-FFF2-40B4-BE49-F238E27FC236}">
                <a16:creationId xmlns:a16="http://schemas.microsoft.com/office/drawing/2014/main" id="{80D81957-35C4-4259-AEAB-7A81303DCBBF}"/>
              </a:ext>
            </a:extLst>
          </p:cNvPr>
          <p:cNvSpPr>
            <a:spLocks noGrp="1" noRot="1" noChangeAspect="1" noChangeArrowheads="1" noTextEdit="1"/>
          </p:cNvSpPr>
          <p:nvPr>
            <p:ph type="sldImg"/>
          </p:nvPr>
        </p:nvSpPr>
        <p:spPr>
          <a:xfrm>
            <a:off x="365125" y="674688"/>
            <a:ext cx="6127750" cy="3448050"/>
          </a:xfrm>
          <a:ln/>
        </p:spPr>
      </p:sp>
      <p:sp>
        <p:nvSpPr>
          <p:cNvPr id="43011" name="Rectangle 3">
            <a:extLst>
              <a:ext uri="{FF2B5EF4-FFF2-40B4-BE49-F238E27FC236}">
                <a16:creationId xmlns:a16="http://schemas.microsoft.com/office/drawing/2014/main" id="{973B21C0-A2C7-49FC-A93D-3B9BE343DF3E}"/>
              </a:ext>
            </a:extLst>
          </p:cNvPr>
          <p:cNvSpPr>
            <a:spLocks noGrp="1" noChangeArrowheads="1"/>
          </p:cNvSpPr>
          <p:nvPr>
            <p:ph type="body" idx="1"/>
          </p:nvPr>
        </p:nvSpPr>
        <p:spPr>
          <a:xfrm>
            <a:off x="893763" y="4346575"/>
            <a:ext cx="5070475" cy="4122738"/>
          </a:xfrm>
        </p:spPr>
        <p:txBody>
          <a:bodyPr/>
          <a:lstStyle/>
          <a:p>
            <a:endParaRPr lang="en-US" altLang="en-US" dirty="0"/>
          </a:p>
        </p:txBody>
      </p:sp>
    </p:spTree>
    <p:extLst>
      <p:ext uri="{BB962C8B-B14F-4D97-AF65-F5344CB8AC3E}">
        <p14:creationId xmlns:p14="http://schemas.microsoft.com/office/powerpoint/2010/main" val="15026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FBDAC8-2858-409A-87C2-437E99929B7F}"/>
              </a:ext>
            </a:extLst>
          </p:cNvPr>
          <p:cNvSpPr>
            <a:spLocks noGrp="1" noChangeArrowheads="1"/>
          </p:cNvSpPr>
          <p:nvPr>
            <p:ph type="sldNum" sz="quarter" idx="5"/>
          </p:nvPr>
        </p:nvSpPr>
        <p:spPr>
          <a:ln/>
        </p:spPr>
        <p:txBody>
          <a:bodyPr/>
          <a:lstStyle/>
          <a:p>
            <a:fld id="{9E96FDAE-1B70-49C9-B8E4-3AE45CCEE74C}" type="slidenum">
              <a:rPr lang="en-US" altLang="en-US"/>
              <a:pPr/>
              <a:t>12</a:t>
            </a:fld>
            <a:endParaRPr lang="en-US" altLang="en-US" dirty="0"/>
          </a:p>
        </p:txBody>
      </p:sp>
      <p:sp>
        <p:nvSpPr>
          <p:cNvPr id="45058" name="Rectangle 2">
            <a:extLst>
              <a:ext uri="{FF2B5EF4-FFF2-40B4-BE49-F238E27FC236}">
                <a16:creationId xmlns:a16="http://schemas.microsoft.com/office/drawing/2014/main" id="{9F7266D1-B39E-4288-B495-F3E1C5C948A2}"/>
              </a:ext>
            </a:extLst>
          </p:cNvPr>
          <p:cNvSpPr>
            <a:spLocks noGrp="1" noRot="1" noChangeAspect="1" noChangeArrowheads="1" noTextEdit="1"/>
          </p:cNvSpPr>
          <p:nvPr>
            <p:ph type="sldImg"/>
          </p:nvPr>
        </p:nvSpPr>
        <p:spPr>
          <a:xfrm>
            <a:off x="365125" y="674688"/>
            <a:ext cx="6127750" cy="3448050"/>
          </a:xfrm>
          <a:ln/>
        </p:spPr>
      </p:sp>
      <p:sp>
        <p:nvSpPr>
          <p:cNvPr id="45059" name="Rectangle 3">
            <a:extLst>
              <a:ext uri="{FF2B5EF4-FFF2-40B4-BE49-F238E27FC236}">
                <a16:creationId xmlns:a16="http://schemas.microsoft.com/office/drawing/2014/main" id="{1284D287-BBC6-4F2F-8392-F4436D79BF07}"/>
              </a:ext>
            </a:extLst>
          </p:cNvPr>
          <p:cNvSpPr>
            <a:spLocks noGrp="1" noChangeArrowheads="1"/>
          </p:cNvSpPr>
          <p:nvPr>
            <p:ph type="body" idx="1"/>
          </p:nvPr>
        </p:nvSpPr>
        <p:spPr>
          <a:xfrm>
            <a:off x="893763" y="4346575"/>
            <a:ext cx="5070475" cy="4122738"/>
          </a:xfrm>
        </p:spPr>
        <p:txBody>
          <a:bodyPr/>
          <a:lstStyle/>
          <a:p>
            <a:endParaRPr lang="en-US" altLang="en-US" dirty="0"/>
          </a:p>
        </p:txBody>
      </p:sp>
    </p:spTree>
    <p:extLst>
      <p:ext uri="{BB962C8B-B14F-4D97-AF65-F5344CB8AC3E}">
        <p14:creationId xmlns:p14="http://schemas.microsoft.com/office/powerpoint/2010/main" val="46778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6B975B-E71E-4409-A3B5-7B6FEDA5D6FB}"/>
              </a:ext>
            </a:extLst>
          </p:cNvPr>
          <p:cNvSpPr>
            <a:spLocks noGrp="1" noChangeArrowheads="1"/>
          </p:cNvSpPr>
          <p:nvPr>
            <p:ph type="sldNum" sz="quarter" idx="5"/>
          </p:nvPr>
        </p:nvSpPr>
        <p:spPr>
          <a:ln/>
        </p:spPr>
        <p:txBody>
          <a:bodyPr/>
          <a:lstStyle/>
          <a:p>
            <a:fld id="{68F68E7C-2BE2-4CD2-9E89-FAD198FC78D5}" type="slidenum">
              <a:rPr lang="en-US" altLang="en-US"/>
              <a:pPr/>
              <a:t>13</a:t>
            </a:fld>
            <a:endParaRPr lang="en-US" altLang="en-US" dirty="0"/>
          </a:p>
        </p:txBody>
      </p:sp>
      <p:sp>
        <p:nvSpPr>
          <p:cNvPr id="6146" name="Rectangle 2">
            <a:extLst>
              <a:ext uri="{FF2B5EF4-FFF2-40B4-BE49-F238E27FC236}">
                <a16:creationId xmlns:a16="http://schemas.microsoft.com/office/drawing/2014/main" id="{28349CDB-6E38-448E-A1C8-D35DA55E35AD}"/>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F673418E-D727-42F6-87A9-FD688A0778F5}"/>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60970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C2C8A7-1EF7-4659-B018-ECBE470C939A}"/>
              </a:ext>
            </a:extLst>
          </p:cNvPr>
          <p:cNvSpPr>
            <a:spLocks noGrp="1" noChangeArrowheads="1"/>
          </p:cNvSpPr>
          <p:nvPr>
            <p:ph type="sldNum" sz="quarter" idx="5"/>
          </p:nvPr>
        </p:nvSpPr>
        <p:spPr>
          <a:ln/>
        </p:spPr>
        <p:txBody>
          <a:bodyPr/>
          <a:lstStyle/>
          <a:p>
            <a:fld id="{19007F6F-344F-428B-9E0D-2F93B4E674D1}" type="slidenum">
              <a:rPr lang="en-US" altLang="en-US"/>
              <a:pPr/>
              <a:t>14</a:t>
            </a:fld>
            <a:endParaRPr lang="en-US" altLang="en-US" dirty="0"/>
          </a:p>
        </p:txBody>
      </p:sp>
      <p:sp>
        <p:nvSpPr>
          <p:cNvPr id="8194" name="Rectangle 2">
            <a:extLst>
              <a:ext uri="{FF2B5EF4-FFF2-40B4-BE49-F238E27FC236}">
                <a16:creationId xmlns:a16="http://schemas.microsoft.com/office/drawing/2014/main" id="{0F07AE7D-43F9-4AD5-AF18-CE9AB84C7BE1}"/>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411EA11B-6F88-4F19-8418-4FD7F090A4FC}"/>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4071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BE8D7B8-D665-4EA5-9F53-B878E1BD879D}" type="datetime1">
              <a:rPr lang="en-US" smtClean="0"/>
              <a:t>10/12/2020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4995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0FF78B-0EE1-4253-A47B-E66DB113B670}" type="datetime1">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177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12B4F1-3869-4B87-8389-6C6A85D7697E}" type="datetime1">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452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4BABEE-FFCC-492E-BAF1-EE8D894E55C6}" type="datetime1">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1456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98489-25F8-4464-8C82-FF25873E5412}" type="datetime1">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7654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70E53EE-E867-4B4A-BBF1-4DD2F2D41C78}" type="datetime1">
              <a:rPr lang="en-US" smtClean="0"/>
              <a:t>10/12/2020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5581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BB5A115-D1B9-4E3E-B421-2CF7B732CC84}" type="datetime1">
              <a:rPr lang="en-US" smtClean="0"/>
              <a:t>10/12/2020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299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917741-5970-4AEA-AE5B-09067525263B}" type="datetime1">
              <a:rPr lang="en-US" smtClean="0"/>
              <a:t>10/12/2020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1555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E1DF38-3309-4C6D-9327-02314DA04B23}" type="datetime1">
              <a:rPr lang="en-US" smtClean="0"/>
              <a:t>10/12/2020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9154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838200"/>
          </a:xfr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fld id="{F65F7F0A-434D-47C1-947B-8E5149F8D3C9}" type="datetime1">
              <a:rPr lang="en-US" smtClean="0">
                <a:solidFill>
                  <a:prstClr val="black">
                    <a:tint val="75000"/>
                  </a:prstClr>
                </a:solidFill>
              </a:rPr>
              <a:t>10/12/2020</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A1D1B0BD-6F7F-4A61-8F36-FAFA2032FF8C}"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392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49C98-FE2A-42EF-A3DC-4EAFE57EA136}" type="datetime1">
              <a:rPr lang="en-US" smtClean="0"/>
              <a:t>10/12/2020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324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B9F96B-56F7-49FA-91A1-9ECFB7127C3A}" type="datetime1">
              <a:rPr lang="en-US" smtClean="0"/>
              <a:t>10/12/2020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596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B0CD42-5EB4-40F2-97CA-F08724EC3C65}" type="datetime1">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632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918A5A-D09C-4155-86C6-5FDC3FEEF962}" type="datetime1">
              <a:rPr lang="en-US" smtClean="0"/>
              <a:t>10/12/2020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046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6F3FD1-A3A2-4B47-BD2F-BE206653B6E2}" type="datetime1">
              <a:rPr lang="en-US" smtClean="0"/>
              <a:t>10/12/2020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007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15984-A964-4C03-83F1-BC45ED123621}" type="datetime1">
              <a:rPr lang="en-US" smtClean="0"/>
              <a:t>10/12/2020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547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F9948E-F2FA-41C5-B2BA-7A19E174DFFF}" type="datetime1">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160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7A242B-242F-43D8-83D3-BE18AEBA043D}" type="datetime1">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803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9639D68-59A3-4865-A47E-45AB66DEFC32}" type="datetime1">
              <a:rPr lang="en-US" smtClean="0"/>
              <a:t>10/12/2020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914400"/>
            <a:fld id="{D33323C0-2C0C-47C8-B068-63A8E174148B}" type="slidenum">
              <a:rPr lang="en-US" smtClean="0"/>
              <a:pPr defTabSz="914400"/>
              <a:t>‹#›</a:t>
            </a:fld>
            <a:endParaRPr lang="en-US" dirty="0"/>
          </a:p>
        </p:txBody>
      </p:sp>
    </p:spTree>
    <p:extLst>
      <p:ext uri="{BB962C8B-B14F-4D97-AF65-F5344CB8AC3E}">
        <p14:creationId xmlns:p14="http://schemas.microsoft.com/office/powerpoint/2010/main" val="3631145126"/>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C4792-4F88-44DD-B574-4F29CEC5E27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2407"/>
          <a:stretch/>
        </p:blipFill>
        <p:spPr bwMode="auto">
          <a:xfrm>
            <a:off x="0" y="5578344"/>
            <a:ext cx="12199560" cy="127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4">
            <a:extLst>
              <a:ext uri="{FF2B5EF4-FFF2-40B4-BE49-F238E27FC236}">
                <a16:creationId xmlns:a16="http://schemas.microsoft.com/office/drawing/2014/main" id="{5E8C7D2B-4E4D-4AAA-8AFB-BB58EB33A2C0}"/>
              </a:ext>
            </a:extLst>
          </p:cNvPr>
          <p:cNvSpPr txBox="1">
            <a:spLocks/>
          </p:cNvSpPr>
          <p:nvPr/>
        </p:nvSpPr>
        <p:spPr>
          <a:xfrm>
            <a:off x="649474" y="1002996"/>
            <a:ext cx="10900611" cy="2464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solidFill>
                  <a:schemeClr val="accent6">
                    <a:lumMod val="75000"/>
                  </a:schemeClr>
                </a:solidFill>
              </a:rPr>
              <a:t>Recreational Water Law and Policy:</a:t>
            </a:r>
          </a:p>
          <a:p>
            <a:pPr marL="0" indent="0" algn="ctr">
              <a:buNone/>
            </a:pPr>
            <a:r>
              <a:rPr lang="en-US" sz="5400" dirty="0">
                <a:solidFill>
                  <a:schemeClr val="accent6">
                    <a:lumMod val="75000"/>
                  </a:schemeClr>
                </a:solidFill>
              </a:rPr>
              <a:t>Water, Wetlands, Waterfowl</a:t>
            </a:r>
          </a:p>
        </p:txBody>
      </p:sp>
      <p:sp>
        <p:nvSpPr>
          <p:cNvPr id="9" name="TextBox 8">
            <a:extLst>
              <a:ext uri="{FF2B5EF4-FFF2-40B4-BE49-F238E27FC236}">
                <a16:creationId xmlns:a16="http://schemas.microsoft.com/office/drawing/2014/main" id="{3DF83EAA-FAC1-4F73-B880-7203806A99FB}"/>
              </a:ext>
            </a:extLst>
          </p:cNvPr>
          <p:cNvSpPr txBox="1"/>
          <p:nvPr/>
        </p:nvSpPr>
        <p:spPr>
          <a:xfrm>
            <a:off x="2766869" y="4008684"/>
            <a:ext cx="6665820" cy="1569660"/>
          </a:xfrm>
          <a:prstGeom prst="rect">
            <a:avLst/>
          </a:prstGeom>
          <a:noFill/>
        </p:spPr>
        <p:txBody>
          <a:bodyPr wrap="square" rtlCol="0">
            <a:spAutoFit/>
          </a:bodyPr>
          <a:lstStyle/>
          <a:p>
            <a:pPr algn="ctr"/>
            <a:r>
              <a:rPr lang="en-US" sz="2400" dirty="0">
                <a:solidFill>
                  <a:schemeClr val="accent6">
                    <a:lumMod val="75000"/>
                  </a:schemeClr>
                </a:solidFill>
              </a:rPr>
              <a:t>Greg Kernohan, Director</a:t>
            </a:r>
          </a:p>
          <a:p>
            <a:pPr algn="ctr"/>
            <a:r>
              <a:rPr lang="en-US" sz="2400" dirty="0">
                <a:solidFill>
                  <a:schemeClr val="accent6">
                    <a:lumMod val="75000"/>
                  </a:schemeClr>
                </a:solidFill>
              </a:rPr>
              <a:t>Ducks Unlimited, Inc.</a:t>
            </a:r>
          </a:p>
          <a:p>
            <a:pPr algn="ctr"/>
            <a:r>
              <a:rPr lang="en-US" sz="2400" dirty="0">
                <a:solidFill>
                  <a:schemeClr val="accent6">
                    <a:lumMod val="75000"/>
                  </a:schemeClr>
                </a:solidFill>
              </a:rPr>
              <a:t>Western Water Law, Policy and Institutions</a:t>
            </a:r>
          </a:p>
          <a:p>
            <a:pPr algn="ctr"/>
            <a:r>
              <a:rPr lang="en-US" sz="2400" dirty="0">
                <a:solidFill>
                  <a:schemeClr val="accent6">
                    <a:lumMod val="75000"/>
                  </a:schemeClr>
                </a:solidFill>
              </a:rPr>
              <a:t>October 12, 2020</a:t>
            </a:r>
          </a:p>
        </p:txBody>
      </p:sp>
    </p:spTree>
    <p:extLst>
      <p:ext uri="{BB962C8B-B14F-4D97-AF65-F5344CB8AC3E}">
        <p14:creationId xmlns:p14="http://schemas.microsoft.com/office/powerpoint/2010/main" val="3300127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64A7-9208-4E6D-AE38-A3D991798B48}"/>
              </a:ext>
            </a:extLst>
          </p:cNvPr>
          <p:cNvSpPr>
            <a:spLocks noGrp="1"/>
          </p:cNvSpPr>
          <p:nvPr>
            <p:ph type="title"/>
          </p:nvPr>
        </p:nvSpPr>
        <p:spPr/>
        <p:txBody>
          <a:bodyPr/>
          <a:lstStyle/>
          <a:p>
            <a:r>
              <a:rPr lang="en-US" dirty="0"/>
              <a:t>Irrigated Wetlands</a:t>
            </a:r>
          </a:p>
        </p:txBody>
      </p:sp>
      <p:sp>
        <p:nvSpPr>
          <p:cNvPr id="3" name="Content Placeholder 2">
            <a:extLst>
              <a:ext uri="{FF2B5EF4-FFF2-40B4-BE49-F238E27FC236}">
                <a16:creationId xmlns:a16="http://schemas.microsoft.com/office/drawing/2014/main" id="{724C9E6C-3B1F-46DD-899A-816E2B35E9A1}"/>
              </a:ext>
            </a:extLst>
          </p:cNvPr>
          <p:cNvSpPr>
            <a:spLocks noGrp="1"/>
          </p:cNvSpPr>
          <p:nvPr>
            <p:ph idx="1"/>
          </p:nvPr>
        </p:nvSpPr>
        <p:spPr>
          <a:xfrm>
            <a:off x="838200" y="1560929"/>
            <a:ext cx="4619063" cy="4931945"/>
          </a:xfrm>
        </p:spPr>
        <p:txBody>
          <a:bodyPr/>
          <a:lstStyle/>
          <a:p>
            <a:r>
              <a:rPr lang="en-US" dirty="0"/>
              <a:t>Elliott SWA</a:t>
            </a:r>
          </a:p>
          <a:p>
            <a:pPr marL="0" indent="0">
              <a:buNone/>
            </a:pPr>
            <a:endParaRPr lang="en-US" dirty="0"/>
          </a:p>
          <a:p>
            <a:pPr lvl="1"/>
            <a:r>
              <a:rPr lang="en-US" dirty="0"/>
              <a:t>Purchased Land and Water</a:t>
            </a:r>
          </a:p>
          <a:p>
            <a:pPr marL="457200" lvl="1" indent="0">
              <a:buNone/>
            </a:pPr>
            <a:endParaRPr lang="en-US" dirty="0"/>
          </a:p>
          <a:p>
            <a:pPr lvl="1"/>
            <a:r>
              <a:rPr lang="en-US" dirty="0"/>
              <a:t>Constructed Several Levees</a:t>
            </a:r>
          </a:p>
          <a:p>
            <a:pPr lvl="1"/>
            <a:r>
              <a:rPr lang="en-US" dirty="0"/>
              <a:t>Flood Water Using Union Mutual Ditch Co. Water</a:t>
            </a:r>
          </a:p>
          <a:p>
            <a:pPr marL="457200" lvl="1" indent="0">
              <a:buNone/>
            </a:pPr>
            <a:endParaRPr lang="en-US" dirty="0"/>
          </a:p>
          <a:p>
            <a:pPr lvl="1"/>
            <a:r>
              <a:rPr lang="en-US" dirty="0"/>
              <a:t>Water fills wetlands and is drained every 72 hours</a:t>
            </a:r>
          </a:p>
        </p:txBody>
      </p:sp>
      <p:pic>
        <p:nvPicPr>
          <p:cNvPr id="6" name="Picture 5">
            <a:extLst>
              <a:ext uri="{FF2B5EF4-FFF2-40B4-BE49-F238E27FC236}">
                <a16:creationId xmlns:a16="http://schemas.microsoft.com/office/drawing/2014/main" id="{00144183-9257-47BB-90C6-FBE6148775AE}"/>
              </a:ext>
            </a:extLst>
          </p:cNvPr>
          <p:cNvPicPr>
            <a:picLocks noChangeAspect="1"/>
          </p:cNvPicPr>
          <p:nvPr/>
        </p:nvPicPr>
        <p:blipFill rotWithShape="1">
          <a:blip r:embed="rId2"/>
          <a:srcRect l="27478" t="12216"/>
          <a:stretch/>
        </p:blipFill>
        <p:spPr>
          <a:xfrm>
            <a:off x="5831782" y="1297322"/>
            <a:ext cx="5834839" cy="5429538"/>
          </a:xfrm>
          <a:prstGeom prst="rect">
            <a:avLst/>
          </a:prstGeom>
        </p:spPr>
      </p:pic>
    </p:spTree>
    <p:extLst>
      <p:ext uri="{BB962C8B-B14F-4D97-AF65-F5344CB8AC3E}">
        <p14:creationId xmlns:p14="http://schemas.microsoft.com/office/powerpoint/2010/main" val="3266255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unset ducks spot">
            <a:extLst>
              <a:ext uri="{FF2B5EF4-FFF2-40B4-BE49-F238E27FC236}">
                <a16:creationId xmlns:a16="http://schemas.microsoft.com/office/drawing/2014/main" id="{15067349-BCC7-4EE3-8C65-BAC7EBB58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Arc 3">
            <a:extLst>
              <a:ext uri="{FF2B5EF4-FFF2-40B4-BE49-F238E27FC236}">
                <a16:creationId xmlns:a16="http://schemas.microsoft.com/office/drawing/2014/main" id="{2DE7EE82-E97D-45C5-87C8-05D15A590660}"/>
              </a:ext>
            </a:extLst>
          </p:cNvPr>
          <p:cNvSpPr>
            <a:spLocks/>
          </p:cNvSpPr>
          <p:nvPr/>
        </p:nvSpPr>
        <p:spPr bwMode="auto">
          <a:xfrm rot="20120132">
            <a:off x="5257800" y="3505201"/>
            <a:ext cx="3778250" cy="1641475"/>
          </a:xfrm>
          <a:custGeom>
            <a:avLst/>
            <a:gdLst>
              <a:gd name="G0" fmla="+- 0 0 0"/>
              <a:gd name="G1" fmla="+- 21600 0 0"/>
              <a:gd name="G2" fmla="+- 21600 0 0"/>
              <a:gd name="T0" fmla="*/ 0 w 18952"/>
              <a:gd name="T1" fmla="*/ 0 h 21600"/>
              <a:gd name="T2" fmla="*/ 18952 w 18952"/>
              <a:gd name="T3" fmla="*/ 11238 h 21600"/>
              <a:gd name="T4" fmla="*/ 0 w 18952"/>
              <a:gd name="T5" fmla="*/ 21600 h 21600"/>
            </a:gdLst>
            <a:ahLst/>
            <a:cxnLst>
              <a:cxn ang="0">
                <a:pos x="T0" y="T1"/>
              </a:cxn>
              <a:cxn ang="0">
                <a:pos x="T2" y="T3"/>
              </a:cxn>
              <a:cxn ang="0">
                <a:pos x="T4" y="T5"/>
              </a:cxn>
            </a:cxnLst>
            <a:rect l="0" t="0" r="r" b="b"/>
            <a:pathLst>
              <a:path w="18952" h="21600" fill="none" extrusionOk="0">
                <a:moveTo>
                  <a:pt x="-1" y="0"/>
                </a:moveTo>
                <a:cubicBezTo>
                  <a:pt x="7896" y="0"/>
                  <a:pt x="15163" y="4309"/>
                  <a:pt x="18952" y="11237"/>
                </a:cubicBezTo>
              </a:path>
              <a:path w="18952" h="21600" stroke="0" extrusionOk="0">
                <a:moveTo>
                  <a:pt x="-1" y="0"/>
                </a:moveTo>
                <a:cubicBezTo>
                  <a:pt x="7896" y="0"/>
                  <a:pt x="15163" y="4309"/>
                  <a:pt x="18952" y="11237"/>
                </a:cubicBezTo>
                <a:lnTo>
                  <a:pt x="0" y="21600"/>
                </a:lnTo>
                <a:close/>
              </a:path>
            </a:pathLst>
          </a:custGeom>
          <a:noFill/>
          <a:ln w="5715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988" name="Freeform 4">
            <a:extLst>
              <a:ext uri="{FF2B5EF4-FFF2-40B4-BE49-F238E27FC236}">
                <a16:creationId xmlns:a16="http://schemas.microsoft.com/office/drawing/2014/main" id="{F5CB8B14-410C-48F1-B18A-3023E1224047}"/>
              </a:ext>
            </a:extLst>
          </p:cNvPr>
          <p:cNvSpPr>
            <a:spLocks/>
          </p:cNvSpPr>
          <p:nvPr/>
        </p:nvSpPr>
        <p:spPr bwMode="auto">
          <a:xfrm rot="21170017">
            <a:off x="8991600" y="3429000"/>
            <a:ext cx="1384300" cy="304800"/>
          </a:xfrm>
          <a:custGeom>
            <a:avLst/>
            <a:gdLst>
              <a:gd name="T0" fmla="*/ 8 w 872"/>
              <a:gd name="T1" fmla="*/ 48 h 192"/>
              <a:gd name="T2" fmla="*/ 56 w 872"/>
              <a:gd name="T3" fmla="*/ 144 h 192"/>
              <a:gd name="T4" fmla="*/ 344 w 872"/>
              <a:gd name="T5" fmla="*/ 192 h 192"/>
              <a:gd name="T6" fmla="*/ 536 w 872"/>
              <a:gd name="T7" fmla="*/ 144 h 192"/>
              <a:gd name="T8" fmla="*/ 584 w 872"/>
              <a:gd name="T9" fmla="*/ 96 h 192"/>
              <a:gd name="T10" fmla="*/ 872 w 872"/>
              <a:gd name="T11" fmla="*/ 0 h 192"/>
            </a:gdLst>
            <a:ahLst/>
            <a:cxnLst>
              <a:cxn ang="0">
                <a:pos x="T0" y="T1"/>
              </a:cxn>
              <a:cxn ang="0">
                <a:pos x="T2" y="T3"/>
              </a:cxn>
              <a:cxn ang="0">
                <a:pos x="T4" y="T5"/>
              </a:cxn>
              <a:cxn ang="0">
                <a:pos x="T6" y="T7"/>
              </a:cxn>
              <a:cxn ang="0">
                <a:pos x="T8" y="T9"/>
              </a:cxn>
              <a:cxn ang="0">
                <a:pos x="T10" y="T11"/>
              </a:cxn>
            </a:cxnLst>
            <a:rect l="0" t="0" r="r" b="b"/>
            <a:pathLst>
              <a:path w="872" h="192">
                <a:moveTo>
                  <a:pt x="8" y="48"/>
                </a:moveTo>
                <a:cubicBezTo>
                  <a:pt x="4" y="84"/>
                  <a:pt x="0" y="120"/>
                  <a:pt x="56" y="144"/>
                </a:cubicBezTo>
                <a:cubicBezTo>
                  <a:pt x="112" y="168"/>
                  <a:pt x="264" y="192"/>
                  <a:pt x="344" y="192"/>
                </a:cubicBezTo>
                <a:cubicBezTo>
                  <a:pt x="424" y="192"/>
                  <a:pt x="496" y="160"/>
                  <a:pt x="536" y="144"/>
                </a:cubicBezTo>
                <a:cubicBezTo>
                  <a:pt x="576" y="128"/>
                  <a:pt x="528" y="120"/>
                  <a:pt x="584" y="96"/>
                </a:cubicBezTo>
                <a:cubicBezTo>
                  <a:pt x="640" y="72"/>
                  <a:pt x="824" y="16"/>
                  <a:pt x="872" y="0"/>
                </a:cubicBezTo>
              </a:path>
            </a:pathLst>
          </a:custGeom>
          <a:noFill/>
          <a:ln w="5715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41989" name="Picture 5" descr="wellhead">
            <a:extLst>
              <a:ext uri="{FF2B5EF4-FFF2-40B4-BE49-F238E27FC236}">
                <a16:creationId xmlns:a16="http://schemas.microsoft.com/office/drawing/2014/main" id="{9300BC4C-065B-41CB-9EF0-24B729285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3276600"/>
            <a:ext cx="428625" cy="476250"/>
          </a:xfrm>
          <a:prstGeom prst="rect">
            <a:avLst/>
          </a:prstGeom>
          <a:noFill/>
          <a:extLst>
            <a:ext uri="{909E8E84-426E-40DD-AFC4-6F175D3DCCD1}">
              <a14:hiddenFill xmlns:a14="http://schemas.microsoft.com/office/drawing/2010/main">
                <a:solidFill>
                  <a:srgbClr val="FFFFFF"/>
                </a:solidFill>
              </a14:hiddenFill>
            </a:ext>
          </a:extLst>
        </p:spPr>
      </p:pic>
      <p:sp>
        <p:nvSpPr>
          <p:cNvPr id="41990" name="Rectangle 6">
            <a:extLst>
              <a:ext uri="{FF2B5EF4-FFF2-40B4-BE49-F238E27FC236}">
                <a16:creationId xmlns:a16="http://schemas.microsoft.com/office/drawing/2014/main" id="{06090D00-FCA8-4CEC-AD33-C726195868AE}"/>
              </a:ext>
            </a:extLst>
          </p:cNvPr>
          <p:cNvSpPr>
            <a:spLocks noChangeArrowheads="1"/>
          </p:cNvSpPr>
          <p:nvPr/>
        </p:nvSpPr>
        <p:spPr bwMode="auto">
          <a:xfrm>
            <a:off x="6705600" y="3733800"/>
            <a:ext cx="76200" cy="1828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991" name="Freeform 7">
            <a:extLst>
              <a:ext uri="{FF2B5EF4-FFF2-40B4-BE49-F238E27FC236}">
                <a16:creationId xmlns:a16="http://schemas.microsoft.com/office/drawing/2014/main" id="{568F2A4E-9F60-470E-90F5-AC2C793D5878}"/>
              </a:ext>
            </a:extLst>
          </p:cNvPr>
          <p:cNvSpPr>
            <a:spLocks/>
          </p:cNvSpPr>
          <p:nvPr/>
        </p:nvSpPr>
        <p:spPr bwMode="auto">
          <a:xfrm>
            <a:off x="993155" y="3695700"/>
            <a:ext cx="1295400" cy="304800"/>
          </a:xfrm>
          <a:custGeom>
            <a:avLst/>
            <a:gdLst>
              <a:gd name="T0" fmla="*/ 816 w 816"/>
              <a:gd name="T1" fmla="*/ 192 h 192"/>
              <a:gd name="T2" fmla="*/ 576 w 816"/>
              <a:gd name="T3" fmla="*/ 96 h 192"/>
              <a:gd name="T4" fmla="*/ 0 w 816"/>
              <a:gd name="T5" fmla="*/ 0 h 192"/>
            </a:gdLst>
            <a:ahLst/>
            <a:cxnLst>
              <a:cxn ang="0">
                <a:pos x="T0" y="T1"/>
              </a:cxn>
              <a:cxn ang="0">
                <a:pos x="T2" y="T3"/>
              </a:cxn>
              <a:cxn ang="0">
                <a:pos x="T4" y="T5"/>
              </a:cxn>
            </a:cxnLst>
            <a:rect l="0" t="0" r="r" b="b"/>
            <a:pathLst>
              <a:path w="816" h="192">
                <a:moveTo>
                  <a:pt x="816" y="192"/>
                </a:moveTo>
                <a:cubicBezTo>
                  <a:pt x="764" y="160"/>
                  <a:pt x="712" y="128"/>
                  <a:pt x="576" y="96"/>
                </a:cubicBezTo>
                <a:cubicBezTo>
                  <a:pt x="440" y="64"/>
                  <a:pt x="220" y="32"/>
                  <a:pt x="0" y="0"/>
                </a:cubicBezTo>
              </a:path>
            </a:pathLst>
          </a:custGeom>
          <a:noFill/>
          <a:ln w="5715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2" name="Text Box 8">
            <a:extLst>
              <a:ext uri="{FF2B5EF4-FFF2-40B4-BE49-F238E27FC236}">
                <a16:creationId xmlns:a16="http://schemas.microsoft.com/office/drawing/2014/main" id="{B406F54F-FFE4-48C5-BB4B-63CFC8D8B491}"/>
              </a:ext>
            </a:extLst>
          </p:cNvPr>
          <p:cNvSpPr txBox="1">
            <a:spLocks noChangeArrowheads="1"/>
          </p:cNvSpPr>
          <p:nvPr/>
        </p:nvSpPr>
        <p:spPr bwMode="auto">
          <a:xfrm>
            <a:off x="3471864" y="3733801"/>
            <a:ext cx="870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chemeClr val="bg1"/>
                </a:solidFill>
              </a:rPr>
              <a:t>River</a:t>
            </a:r>
          </a:p>
        </p:txBody>
      </p:sp>
      <p:sp>
        <p:nvSpPr>
          <p:cNvPr id="41993" name="Text Box 9">
            <a:extLst>
              <a:ext uri="{FF2B5EF4-FFF2-40B4-BE49-F238E27FC236}">
                <a16:creationId xmlns:a16="http://schemas.microsoft.com/office/drawing/2014/main" id="{2A65CA2E-F547-447D-B0E2-A0EF6ECFCCE8}"/>
              </a:ext>
            </a:extLst>
          </p:cNvPr>
          <p:cNvSpPr txBox="1">
            <a:spLocks noChangeArrowheads="1"/>
          </p:cNvSpPr>
          <p:nvPr/>
        </p:nvSpPr>
        <p:spPr bwMode="auto">
          <a:xfrm>
            <a:off x="8852974" y="2438400"/>
            <a:ext cx="10583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dirty="0">
                <a:solidFill>
                  <a:schemeClr val="bg1"/>
                </a:solidFill>
              </a:rPr>
              <a:t>Wetland</a:t>
            </a:r>
          </a:p>
          <a:p>
            <a:pPr algn="ctr"/>
            <a:r>
              <a:rPr lang="en-US" altLang="en-US" b="1" dirty="0">
                <a:solidFill>
                  <a:schemeClr val="bg1"/>
                </a:solidFill>
              </a:rPr>
              <a:t>recharge</a:t>
            </a:r>
          </a:p>
          <a:p>
            <a:pPr algn="ctr"/>
            <a:r>
              <a:rPr lang="en-US" altLang="en-US" b="1" dirty="0">
                <a:solidFill>
                  <a:schemeClr val="bg1"/>
                </a:solidFill>
              </a:rPr>
              <a:t>basin</a:t>
            </a:r>
          </a:p>
        </p:txBody>
      </p:sp>
      <p:sp>
        <p:nvSpPr>
          <p:cNvPr id="41994" name="AutoShape 10">
            <a:extLst>
              <a:ext uri="{FF2B5EF4-FFF2-40B4-BE49-F238E27FC236}">
                <a16:creationId xmlns:a16="http://schemas.microsoft.com/office/drawing/2014/main" id="{7F8AB7F7-0962-4CA7-9F05-A3D859DAD6B6}"/>
              </a:ext>
            </a:extLst>
          </p:cNvPr>
          <p:cNvSpPr>
            <a:spLocks noChangeArrowheads="1"/>
          </p:cNvSpPr>
          <p:nvPr/>
        </p:nvSpPr>
        <p:spPr bwMode="auto">
          <a:xfrm rot="10800000" flipH="1">
            <a:off x="4038600" y="4191000"/>
            <a:ext cx="2743200" cy="762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995" name="Rectangle 11">
            <a:extLst>
              <a:ext uri="{FF2B5EF4-FFF2-40B4-BE49-F238E27FC236}">
                <a16:creationId xmlns:a16="http://schemas.microsoft.com/office/drawing/2014/main" id="{11926A59-5CBC-4DA6-9969-30918628C116}"/>
              </a:ext>
            </a:extLst>
          </p:cNvPr>
          <p:cNvSpPr>
            <a:spLocks noChangeArrowheads="1"/>
          </p:cNvSpPr>
          <p:nvPr/>
        </p:nvSpPr>
        <p:spPr bwMode="auto">
          <a:xfrm>
            <a:off x="6781800" y="3352800"/>
            <a:ext cx="2133600" cy="76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996" name="Rectangle 12">
            <a:extLst>
              <a:ext uri="{FF2B5EF4-FFF2-40B4-BE49-F238E27FC236}">
                <a16:creationId xmlns:a16="http://schemas.microsoft.com/office/drawing/2014/main" id="{BE00EA9C-38E0-4F12-A582-13E52F9FF2DC}"/>
              </a:ext>
            </a:extLst>
          </p:cNvPr>
          <p:cNvSpPr>
            <a:spLocks noChangeArrowheads="1"/>
          </p:cNvSpPr>
          <p:nvPr/>
        </p:nvSpPr>
        <p:spPr bwMode="auto">
          <a:xfrm>
            <a:off x="8305800" y="3429000"/>
            <a:ext cx="762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997" name="AutoShape 13">
            <a:extLst>
              <a:ext uri="{FF2B5EF4-FFF2-40B4-BE49-F238E27FC236}">
                <a16:creationId xmlns:a16="http://schemas.microsoft.com/office/drawing/2014/main" id="{894695B3-0DC6-4F1F-AABA-8A537646D91C}"/>
              </a:ext>
            </a:extLst>
          </p:cNvPr>
          <p:cNvSpPr>
            <a:spLocks noChangeArrowheads="1"/>
          </p:cNvSpPr>
          <p:nvPr/>
        </p:nvSpPr>
        <p:spPr bwMode="auto">
          <a:xfrm rot="10800000" flipH="1">
            <a:off x="2667000" y="4419600"/>
            <a:ext cx="4114800" cy="1295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998" name="AutoShape 14">
            <a:extLst>
              <a:ext uri="{FF2B5EF4-FFF2-40B4-BE49-F238E27FC236}">
                <a16:creationId xmlns:a16="http://schemas.microsoft.com/office/drawing/2014/main" id="{86E2BDB2-6D68-415A-8371-E172A132BF57}"/>
              </a:ext>
            </a:extLst>
          </p:cNvPr>
          <p:cNvSpPr>
            <a:spLocks noChangeArrowheads="1"/>
          </p:cNvSpPr>
          <p:nvPr/>
        </p:nvSpPr>
        <p:spPr bwMode="auto">
          <a:xfrm rot="5400000">
            <a:off x="3567113" y="2713197"/>
            <a:ext cx="457200" cy="3048000"/>
          </a:xfrm>
          <a:prstGeom prst="flowChartDelay">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999" name="Text Box 15">
            <a:extLst>
              <a:ext uri="{FF2B5EF4-FFF2-40B4-BE49-F238E27FC236}">
                <a16:creationId xmlns:a16="http://schemas.microsoft.com/office/drawing/2014/main" id="{4D37C373-9D5B-4595-A0A6-CE5BD0B53DDE}"/>
              </a:ext>
            </a:extLst>
          </p:cNvPr>
          <p:cNvSpPr txBox="1">
            <a:spLocks noChangeArrowheads="1"/>
          </p:cNvSpPr>
          <p:nvPr/>
        </p:nvSpPr>
        <p:spPr bwMode="auto">
          <a:xfrm>
            <a:off x="0" y="1"/>
            <a:ext cx="12192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5400" b="1" dirty="0">
                <a:solidFill>
                  <a:schemeClr val="accent6">
                    <a:lumMod val="75000"/>
                  </a:schemeClr>
                </a:solidFill>
              </a:rPr>
              <a:t>Aquifer Recharge</a:t>
            </a:r>
          </a:p>
          <a:p>
            <a:pPr algn="ctr"/>
            <a:r>
              <a:rPr lang="en-US" altLang="en-US" sz="5400" b="1" dirty="0">
                <a:solidFill>
                  <a:schemeClr val="accent6">
                    <a:lumMod val="75000"/>
                  </a:schemeClr>
                </a:solidFill>
              </a:rPr>
              <a:t>Winter/Spring</a:t>
            </a:r>
          </a:p>
        </p:txBody>
      </p:sp>
      <p:sp>
        <p:nvSpPr>
          <p:cNvPr id="42000" name="AutoShape 16">
            <a:extLst>
              <a:ext uri="{FF2B5EF4-FFF2-40B4-BE49-F238E27FC236}">
                <a16:creationId xmlns:a16="http://schemas.microsoft.com/office/drawing/2014/main" id="{CB4B47BE-93D2-45D8-B057-92CDD499357E}"/>
              </a:ext>
            </a:extLst>
          </p:cNvPr>
          <p:cNvSpPr>
            <a:spLocks noChangeArrowheads="1"/>
          </p:cNvSpPr>
          <p:nvPr/>
        </p:nvSpPr>
        <p:spPr bwMode="auto">
          <a:xfrm rot="5400000">
            <a:off x="8940800" y="3352800"/>
            <a:ext cx="203200" cy="254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dirty="0"/>
          </a:p>
        </p:txBody>
      </p:sp>
      <p:sp>
        <p:nvSpPr>
          <p:cNvPr id="42001" name="Rectangle 17">
            <a:extLst>
              <a:ext uri="{FF2B5EF4-FFF2-40B4-BE49-F238E27FC236}">
                <a16:creationId xmlns:a16="http://schemas.microsoft.com/office/drawing/2014/main" id="{D739F59C-767E-4D94-9BF7-DC1C6128E30A}"/>
              </a:ext>
            </a:extLst>
          </p:cNvPr>
          <p:cNvSpPr>
            <a:spLocks noChangeArrowheads="1"/>
          </p:cNvSpPr>
          <p:nvPr/>
        </p:nvSpPr>
        <p:spPr bwMode="auto">
          <a:xfrm>
            <a:off x="6705600" y="3733800"/>
            <a:ext cx="76200" cy="1828800"/>
          </a:xfrm>
          <a:prstGeom prst="rect">
            <a:avLst/>
          </a:prstGeom>
          <a:solidFill>
            <a:srgbClr val="33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002" name="Rectangle 18">
            <a:extLst>
              <a:ext uri="{FF2B5EF4-FFF2-40B4-BE49-F238E27FC236}">
                <a16:creationId xmlns:a16="http://schemas.microsoft.com/office/drawing/2014/main" id="{4BD18A07-AB31-40E0-B915-C2661546861C}"/>
              </a:ext>
            </a:extLst>
          </p:cNvPr>
          <p:cNvSpPr>
            <a:spLocks noChangeArrowheads="1"/>
          </p:cNvSpPr>
          <p:nvPr/>
        </p:nvSpPr>
        <p:spPr bwMode="auto">
          <a:xfrm>
            <a:off x="6781800" y="3352800"/>
            <a:ext cx="2133600" cy="76200"/>
          </a:xfrm>
          <a:prstGeom prst="rect">
            <a:avLst/>
          </a:prstGeom>
          <a:solidFill>
            <a:srgbClr val="33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003" name="AutoShape 19">
            <a:extLst>
              <a:ext uri="{FF2B5EF4-FFF2-40B4-BE49-F238E27FC236}">
                <a16:creationId xmlns:a16="http://schemas.microsoft.com/office/drawing/2014/main" id="{22EA2907-9B95-48FE-A824-204D2C010713}"/>
              </a:ext>
            </a:extLst>
          </p:cNvPr>
          <p:cNvSpPr>
            <a:spLocks noChangeArrowheads="1"/>
          </p:cNvSpPr>
          <p:nvPr/>
        </p:nvSpPr>
        <p:spPr bwMode="auto">
          <a:xfrm rot="5400000">
            <a:off x="9258300" y="3162300"/>
            <a:ext cx="228600" cy="1066800"/>
          </a:xfrm>
          <a:prstGeom prst="flowChartDelay">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004" name="AutoShape 20">
            <a:extLst>
              <a:ext uri="{FF2B5EF4-FFF2-40B4-BE49-F238E27FC236}">
                <a16:creationId xmlns:a16="http://schemas.microsoft.com/office/drawing/2014/main" id="{3D1530A7-E2DF-4316-880F-C7CCE83D064F}"/>
              </a:ext>
            </a:extLst>
          </p:cNvPr>
          <p:cNvSpPr>
            <a:spLocks noChangeArrowheads="1"/>
          </p:cNvSpPr>
          <p:nvPr/>
        </p:nvSpPr>
        <p:spPr bwMode="auto">
          <a:xfrm rot="5400000">
            <a:off x="9258300" y="3162300"/>
            <a:ext cx="228600" cy="1066800"/>
          </a:xfrm>
          <a:prstGeom prst="flowChartDelay">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42005" name="Picture 21" descr="MVC-020F">
            <a:extLst>
              <a:ext uri="{FF2B5EF4-FFF2-40B4-BE49-F238E27FC236}">
                <a16:creationId xmlns:a16="http://schemas.microsoft.com/office/drawing/2014/main" id="{755CC6CF-E4F0-438F-BC33-BD8844BF392E}"/>
              </a:ext>
            </a:extLst>
          </p:cNvPr>
          <p:cNvPicPr>
            <a:picLocks noChangeAspect="1" noChangeArrowheads="1"/>
          </p:cNvPicPr>
          <p:nvPr/>
        </p:nvPicPr>
        <p:blipFill>
          <a:blip r:embed="rId5">
            <a:lum bright="-6000" contrast="10000"/>
            <a:extLst>
              <a:ext uri="{28A0092B-C50C-407E-A947-70E740481C1C}">
                <a14:useLocalDpi xmlns:a14="http://schemas.microsoft.com/office/drawing/2010/main" val="0"/>
              </a:ext>
            </a:extLst>
          </a:blip>
          <a:srcRect/>
          <a:stretch>
            <a:fillRect/>
          </a:stretch>
        </p:blipFill>
        <p:spPr bwMode="auto">
          <a:xfrm>
            <a:off x="6858000" y="3886200"/>
            <a:ext cx="36576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2006" name="Picture 22" descr="platte01-river">
            <a:extLst>
              <a:ext uri="{FF2B5EF4-FFF2-40B4-BE49-F238E27FC236}">
                <a16:creationId xmlns:a16="http://schemas.microsoft.com/office/drawing/2014/main" id="{F4A7EB4F-CDC2-4DD5-9C3F-24C313C05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6102" y="1641447"/>
            <a:ext cx="3831030" cy="255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96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006"/>
                                        </p:tgtEl>
                                        <p:attrNameLst>
                                          <p:attrName>style.visibility</p:attrName>
                                        </p:attrNameLst>
                                      </p:cBhvr>
                                      <p:to>
                                        <p:strVal val="visible"/>
                                      </p:to>
                                    </p:set>
                                    <p:animEffect transition="in" filter="fade">
                                      <p:cBhvr>
                                        <p:cTn id="7" dur="500"/>
                                        <p:tgtEl>
                                          <p:spTgt spid="42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997"/>
                                        </p:tgtEl>
                                        <p:attrNameLst>
                                          <p:attrName>style.visibility</p:attrName>
                                        </p:attrNameLst>
                                      </p:cBhvr>
                                      <p:to>
                                        <p:strVal val="visible"/>
                                      </p:to>
                                    </p:set>
                                    <p:animEffect transition="in" filter="wipe(left)">
                                      <p:cBhvr>
                                        <p:cTn id="12" dur="1000"/>
                                        <p:tgtEl>
                                          <p:spTgt spid="41997"/>
                                        </p:tgtEl>
                                      </p:cBhvr>
                                    </p:animEffect>
                                  </p:childTnLst>
                                </p:cTn>
                              </p:par>
                              <p:par>
                                <p:cTn id="13" presetID="22" presetClass="entr" presetSubtype="8" fill="hold" nodeType="withEffect">
                                  <p:stCondLst>
                                    <p:cond delay="0"/>
                                  </p:stCondLst>
                                  <p:childTnLst>
                                    <p:set>
                                      <p:cBhvr>
                                        <p:cTn id="14" dur="1" fill="hold">
                                          <p:stCondLst>
                                            <p:cond delay="0"/>
                                          </p:stCondLst>
                                        </p:cTn>
                                        <p:tgtEl>
                                          <p:spTgt spid="41994"/>
                                        </p:tgtEl>
                                        <p:attrNameLst>
                                          <p:attrName>style.visibility</p:attrName>
                                        </p:attrNameLst>
                                      </p:cBhvr>
                                      <p:to>
                                        <p:strVal val="visible"/>
                                      </p:to>
                                    </p:set>
                                    <p:animEffect transition="in" filter="wipe(left)">
                                      <p:cBhvr>
                                        <p:cTn id="15" dur="1000"/>
                                        <p:tgtEl>
                                          <p:spTgt spid="419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2001"/>
                                        </p:tgtEl>
                                        <p:attrNameLst>
                                          <p:attrName>style.visibility</p:attrName>
                                        </p:attrNameLst>
                                      </p:cBhvr>
                                      <p:to>
                                        <p:strVal val="visible"/>
                                      </p:to>
                                    </p:set>
                                    <p:animEffect transition="in" filter="wipe(down)">
                                      <p:cBhvr>
                                        <p:cTn id="20" dur="500"/>
                                        <p:tgtEl>
                                          <p:spTgt spid="42001"/>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42002"/>
                                        </p:tgtEl>
                                        <p:attrNameLst>
                                          <p:attrName>style.visibility</p:attrName>
                                        </p:attrNameLst>
                                      </p:cBhvr>
                                      <p:to>
                                        <p:strVal val="visible"/>
                                      </p:to>
                                    </p:set>
                                    <p:animEffect transition="in" filter="wipe(left)">
                                      <p:cBhvr>
                                        <p:cTn id="24" dur="500"/>
                                        <p:tgtEl>
                                          <p:spTgt spid="42002"/>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2000"/>
                                        </p:tgtEl>
                                        <p:attrNameLst>
                                          <p:attrName>style.visibility</p:attrName>
                                        </p:attrNameLst>
                                      </p:cBhvr>
                                      <p:to>
                                        <p:strVal val="visible"/>
                                      </p:to>
                                    </p:set>
                                    <p:animEffect transition="in" filter="wipe(left)">
                                      <p:cBhvr>
                                        <p:cTn id="28" dur="500"/>
                                        <p:tgtEl>
                                          <p:spTgt spid="42000"/>
                                        </p:tgtEl>
                                      </p:cBhvr>
                                    </p:animEffect>
                                  </p:childTnLst>
                                </p:cTn>
                              </p:par>
                            </p:childTnLst>
                          </p:cTn>
                        </p:par>
                        <p:par>
                          <p:cTn id="29" fill="hold" nodeType="afterGroup">
                            <p:stCondLst>
                              <p:cond delay="1500"/>
                            </p:stCondLst>
                            <p:childTnLst>
                              <p:par>
                                <p:cTn id="30" presetID="22" presetClass="entr" presetSubtype="4" fill="hold" nodeType="afterEffect">
                                  <p:stCondLst>
                                    <p:cond delay="0"/>
                                  </p:stCondLst>
                                  <p:childTnLst>
                                    <p:set>
                                      <p:cBhvr>
                                        <p:cTn id="31" dur="1" fill="hold">
                                          <p:stCondLst>
                                            <p:cond delay="0"/>
                                          </p:stCondLst>
                                        </p:cTn>
                                        <p:tgtEl>
                                          <p:spTgt spid="42004"/>
                                        </p:tgtEl>
                                        <p:attrNameLst>
                                          <p:attrName>style.visibility</p:attrName>
                                        </p:attrNameLst>
                                      </p:cBhvr>
                                      <p:to>
                                        <p:strVal val="visible"/>
                                      </p:to>
                                    </p:set>
                                    <p:animEffect transition="in" filter="wipe(down)">
                                      <p:cBhvr>
                                        <p:cTn id="32" dur="500"/>
                                        <p:tgtEl>
                                          <p:spTgt spid="42004"/>
                                        </p:tgtEl>
                                      </p:cBhvr>
                                    </p:animEffect>
                                  </p:childTnLst>
                                </p:cTn>
                              </p:par>
                            </p:childTnLst>
                          </p:cTn>
                        </p:par>
                        <p:par>
                          <p:cTn id="33" fill="hold" nodeType="afterGroup">
                            <p:stCondLst>
                              <p:cond delay="2000"/>
                            </p:stCondLst>
                            <p:childTnLst>
                              <p:par>
                                <p:cTn id="34" presetID="10" presetClass="entr" presetSubtype="0" fill="hold" nodeType="afterEffect">
                                  <p:stCondLst>
                                    <p:cond delay="0"/>
                                  </p:stCondLst>
                                  <p:childTnLst>
                                    <p:set>
                                      <p:cBhvr>
                                        <p:cTn id="35" dur="1" fill="hold">
                                          <p:stCondLst>
                                            <p:cond delay="0"/>
                                          </p:stCondLst>
                                        </p:cTn>
                                        <p:tgtEl>
                                          <p:spTgt spid="42005"/>
                                        </p:tgtEl>
                                        <p:attrNameLst>
                                          <p:attrName>style.visibility</p:attrName>
                                        </p:attrNameLst>
                                      </p:cBhvr>
                                      <p:to>
                                        <p:strVal val="visible"/>
                                      </p:to>
                                    </p:set>
                                    <p:animEffect transition="in" filter="fade">
                                      <p:cBhvr>
                                        <p:cTn id="36" dur="500"/>
                                        <p:tgtEl>
                                          <p:spTgt spid="42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unset ducks spot">
            <a:extLst>
              <a:ext uri="{FF2B5EF4-FFF2-40B4-BE49-F238E27FC236}">
                <a16:creationId xmlns:a16="http://schemas.microsoft.com/office/drawing/2014/main" id="{4C07893D-2EEF-41AD-A9CF-10D0B417D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AutoShape 3">
            <a:extLst>
              <a:ext uri="{FF2B5EF4-FFF2-40B4-BE49-F238E27FC236}">
                <a16:creationId xmlns:a16="http://schemas.microsoft.com/office/drawing/2014/main" id="{36312ECC-3073-4CF2-A85A-CC9DA716986F}"/>
              </a:ext>
            </a:extLst>
          </p:cNvPr>
          <p:cNvSpPr>
            <a:spLocks noChangeArrowheads="1"/>
          </p:cNvSpPr>
          <p:nvPr/>
        </p:nvSpPr>
        <p:spPr bwMode="auto">
          <a:xfrm rot="10800000">
            <a:off x="3712673" y="3733800"/>
            <a:ext cx="6193327" cy="990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36" name="Arc 4">
            <a:extLst>
              <a:ext uri="{FF2B5EF4-FFF2-40B4-BE49-F238E27FC236}">
                <a16:creationId xmlns:a16="http://schemas.microsoft.com/office/drawing/2014/main" id="{15D1F7C9-914E-465C-9D9A-BC71C7B0021A}"/>
              </a:ext>
            </a:extLst>
          </p:cNvPr>
          <p:cNvSpPr>
            <a:spLocks/>
          </p:cNvSpPr>
          <p:nvPr/>
        </p:nvSpPr>
        <p:spPr bwMode="auto">
          <a:xfrm rot="20480584">
            <a:off x="4109899" y="3316784"/>
            <a:ext cx="4691948" cy="2340121"/>
          </a:xfrm>
          <a:custGeom>
            <a:avLst/>
            <a:gdLst>
              <a:gd name="G0" fmla="+- 0 0 0"/>
              <a:gd name="G1" fmla="+- 21600 0 0"/>
              <a:gd name="G2" fmla="+- 21600 0 0"/>
              <a:gd name="T0" fmla="*/ 0 w 18952"/>
              <a:gd name="T1" fmla="*/ 0 h 21600"/>
              <a:gd name="T2" fmla="*/ 18952 w 18952"/>
              <a:gd name="T3" fmla="*/ 11238 h 21600"/>
              <a:gd name="T4" fmla="*/ 0 w 18952"/>
              <a:gd name="T5" fmla="*/ 21600 h 21600"/>
            </a:gdLst>
            <a:ahLst/>
            <a:cxnLst>
              <a:cxn ang="0">
                <a:pos x="T0" y="T1"/>
              </a:cxn>
              <a:cxn ang="0">
                <a:pos x="T2" y="T3"/>
              </a:cxn>
              <a:cxn ang="0">
                <a:pos x="T4" y="T5"/>
              </a:cxn>
            </a:cxnLst>
            <a:rect l="0" t="0" r="r" b="b"/>
            <a:pathLst>
              <a:path w="18952" h="21600" fill="none" extrusionOk="0">
                <a:moveTo>
                  <a:pt x="-1" y="0"/>
                </a:moveTo>
                <a:cubicBezTo>
                  <a:pt x="7896" y="0"/>
                  <a:pt x="15163" y="4309"/>
                  <a:pt x="18952" y="11237"/>
                </a:cubicBezTo>
              </a:path>
              <a:path w="18952" h="21600" stroke="0" extrusionOk="0">
                <a:moveTo>
                  <a:pt x="-1" y="0"/>
                </a:moveTo>
                <a:cubicBezTo>
                  <a:pt x="7896" y="0"/>
                  <a:pt x="15163" y="4309"/>
                  <a:pt x="18952" y="11237"/>
                </a:cubicBezTo>
                <a:lnTo>
                  <a:pt x="0" y="21600"/>
                </a:lnTo>
                <a:close/>
              </a:path>
            </a:pathLst>
          </a:custGeom>
          <a:noFill/>
          <a:ln w="5715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37" name="Freeform 5">
            <a:extLst>
              <a:ext uri="{FF2B5EF4-FFF2-40B4-BE49-F238E27FC236}">
                <a16:creationId xmlns:a16="http://schemas.microsoft.com/office/drawing/2014/main" id="{ED6798D7-3265-4620-887E-A300B4C7619F}"/>
              </a:ext>
            </a:extLst>
          </p:cNvPr>
          <p:cNvSpPr>
            <a:spLocks/>
          </p:cNvSpPr>
          <p:nvPr/>
        </p:nvSpPr>
        <p:spPr bwMode="auto">
          <a:xfrm rot="21170017">
            <a:off x="8991600" y="3429000"/>
            <a:ext cx="1384300" cy="304800"/>
          </a:xfrm>
          <a:custGeom>
            <a:avLst/>
            <a:gdLst>
              <a:gd name="T0" fmla="*/ 8 w 872"/>
              <a:gd name="T1" fmla="*/ 48 h 192"/>
              <a:gd name="T2" fmla="*/ 56 w 872"/>
              <a:gd name="T3" fmla="*/ 144 h 192"/>
              <a:gd name="T4" fmla="*/ 344 w 872"/>
              <a:gd name="T5" fmla="*/ 192 h 192"/>
              <a:gd name="T6" fmla="*/ 536 w 872"/>
              <a:gd name="T7" fmla="*/ 144 h 192"/>
              <a:gd name="T8" fmla="*/ 584 w 872"/>
              <a:gd name="T9" fmla="*/ 96 h 192"/>
              <a:gd name="T10" fmla="*/ 872 w 872"/>
              <a:gd name="T11" fmla="*/ 0 h 192"/>
            </a:gdLst>
            <a:ahLst/>
            <a:cxnLst>
              <a:cxn ang="0">
                <a:pos x="T0" y="T1"/>
              </a:cxn>
              <a:cxn ang="0">
                <a:pos x="T2" y="T3"/>
              </a:cxn>
              <a:cxn ang="0">
                <a:pos x="T4" y="T5"/>
              </a:cxn>
              <a:cxn ang="0">
                <a:pos x="T6" y="T7"/>
              </a:cxn>
              <a:cxn ang="0">
                <a:pos x="T8" y="T9"/>
              </a:cxn>
              <a:cxn ang="0">
                <a:pos x="T10" y="T11"/>
              </a:cxn>
            </a:cxnLst>
            <a:rect l="0" t="0" r="r" b="b"/>
            <a:pathLst>
              <a:path w="872" h="192">
                <a:moveTo>
                  <a:pt x="8" y="48"/>
                </a:moveTo>
                <a:cubicBezTo>
                  <a:pt x="4" y="84"/>
                  <a:pt x="0" y="120"/>
                  <a:pt x="56" y="144"/>
                </a:cubicBezTo>
                <a:cubicBezTo>
                  <a:pt x="112" y="168"/>
                  <a:pt x="264" y="192"/>
                  <a:pt x="344" y="192"/>
                </a:cubicBezTo>
                <a:cubicBezTo>
                  <a:pt x="424" y="192"/>
                  <a:pt x="496" y="160"/>
                  <a:pt x="536" y="144"/>
                </a:cubicBezTo>
                <a:cubicBezTo>
                  <a:pt x="576" y="128"/>
                  <a:pt x="528" y="120"/>
                  <a:pt x="584" y="96"/>
                </a:cubicBezTo>
                <a:cubicBezTo>
                  <a:pt x="640" y="72"/>
                  <a:pt x="824" y="16"/>
                  <a:pt x="872" y="0"/>
                </a:cubicBezTo>
              </a:path>
            </a:pathLst>
          </a:custGeom>
          <a:noFill/>
          <a:ln w="5715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038" name="AutoShape 6">
            <a:extLst>
              <a:ext uri="{FF2B5EF4-FFF2-40B4-BE49-F238E27FC236}">
                <a16:creationId xmlns:a16="http://schemas.microsoft.com/office/drawing/2014/main" id="{BE9411ED-6D73-46D5-8429-93032715B9A2}"/>
              </a:ext>
            </a:extLst>
          </p:cNvPr>
          <p:cNvSpPr>
            <a:spLocks noChangeArrowheads="1"/>
          </p:cNvSpPr>
          <p:nvPr/>
        </p:nvSpPr>
        <p:spPr bwMode="auto">
          <a:xfrm rot="5400000">
            <a:off x="2836373" y="3162300"/>
            <a:ext cx="228600" cy="1905000"/>
          </a:xfrm>
          <a:prstGeom prst="flowChartDelay">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39" name="Rectangle 7">
            <a:extLst>
              <a:ext uri="{FF2B5EF4-FFF2-40B4-BE49-F238E27FC236}">
                <a16:creationId xmlns:a16="http://schemas.microsoft.com/office/drawing/2014/main" id="{08FF316E-5AC0-48CD-A569-E3598085F1F8}"/>
              </a:ext>
            </a:extLst>
          </p:cNvPr>
          <p:cNvSpPr>
            <a:spLocks noChangeArrowheads="1"/>
          </p:cNvSpPr>
          <p:nvPr/>
        </p:nvSpPr>
        <p:spPr bwMode="auto">
          <a:xfrm>
            <a:off x="5814980" y="3649823"/>
            <a:ext cx="76200" cy="1828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40" name="Freeform 8">
            <a:extLst>
              <a:ext uri="{FF2B5EF4-FFF2-40B4-BE49-F238E27FC236}">
                <a16:creationId xmlns:a16="http://schemas.microsoft.com/office/drawing/2014/main" id="{31634FC0-37B6-402D-B050-52510DBC6AE6}"/>
              </a:ext>
            </a:extLst>
          </p:cNvPr>
          <p:cNvSpPr>
            <a:spLocks/>
          </p:cNvSpPr>
          <p:nvPr/>
        </p:nvSpPr>
        <p:spPr bwMode="auto">
          <a:xfrm>
            <a:off x="740873" y="3733800"/>
            <a:ext cx="1295400" cy="304800"/>
          </a:xfrm>
          <a:custGeom>
            <a:avLst/>
            <a:gdLst>
              <a:gd name="T0" fmla="*/ 816 w 816"/>
              <a:gd name="T1" fmla="*/ 192 h 192"/>
              <a:gd name="T2" fmla="*/ 576 w 816"/>
              <a:gd name="T3" fmla="*/ 96 h 192"/>
              <a:gd name="T4" fmla="*/ 0 w 816"/>
              <a:gd name="T5" fmla="*/ 0 h 192"/>
            </a:gdLst>
            <a:ahLst/>
            <a:cxnLst>
              <a:cxn ang="0">
                <a:pos x="T0" y="T1"/>
              </a:cxn>
              <a:cxn ang="0">
                <a:pos x="T2" y="T3"/>
              </a:cxn>
              <a:cxn ang="0">
                <a:pos x="T4" y="T5"/>
              </a:cxn>
            </a:cxnLst>
            <a:rect l="0" t="0" r="r" b="b"/>
            <a:pathLst>
              <a:path w="816" h="192">
                <a:moveTo>
                  <a:pt x="816" y="192"/>
                </a:moveTo>
                <a:cubicBezTo>
                  <a:pt x="764" y="160"/>
                  <a:pt x="712" y="128"/>
                  <a:pt x="576" y="96"/>
                </a:cubicBezTo>
                <a:cubicBezTo>
                  <a:pt x="440" y="64"/>
                  <a:pt x="220" y="32"/>
                  <a:pt x="0" y="0"/>
                </a:cubicBezTo>
              </a:path>
            </a:pathLst>
          </a:custGeom>
          <a:noFill/>
          <a:ln w="57150" cmpd="sng">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041" name="Text Box 9">
            <a:extLst>
              <a:ext uri="{FF2B5EF4-FFF2-40B4-BE49-F238E27FC236}">
                <a16:creationId xmlns:a16="http://schemas.microsoft.com/office/drawing/2014/main" id="{8091EA67-4CDC-4B98-8A9E-160CA37E700B}"/>
              </a:ext>
            </a:extLst>
          </p:cNvPr>
          <p:cNvSpPr txBox="1">
            <a:spLocks noChangeArrowheads="1"/>
          </p:cNvSpPr>
          <p:nvPr/>
        </p:nvSpPr>
        <p:spPr bwMode="auto">
          <a:xfrm>
            <a:off x="2465804" y="3541067"/>
            <a:ext cx="870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solidFill>
                  <a:schemeClr val="accent6">
                    <a:lumMod val="75000"/>
                  </a:schemeClr>
                </a:solidFill>
              </a:rPr>
              <a:t>River</a:t>
            </a:r>
          </a:p>
        </p:txBody>
      </p:sp>
      <p:sp>
        <p:nvSpPr>
          <p:cNvPr id="44042" name="Text Box 10">
            <a:extLst>
              <a:ext uri="{FF2B5EF4-FFF2-40B4-BE49-F238E27FC236}">
                <a16:creationId xmlns:a16="http://schemas.microsoft.com/office/drawing/2014/main" id="{FBE21971-5EA2-435F-8A43-0FCFE74A702A}"/>
              </a:ext>
            </a:extLst>
          </p:cNvPr>
          <p:cNvSpPr txBox="1">
            <a:spLocks noChangeArrowheads="1"/>
          </p:cNvSpPr>
          <p:nvPr/>
        </p:nvSpPr>
        <p:spPr bwMode="auto">
          <a:xfrm>
            <a:off x="8865674" y="2286000"/>
            <a:ext cx="10583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dirty="0">
                <a:solidFill>
                  <a:schemeClr val="bg1"/>
                </a:solidFill>
              </a:rPr>
              <a:t>Wetland</a:t>
            </a:r>
          </a:p>
          <a:p>
            <a:pPr algn="ctr"/>
            <a:r>
              <a:rPr lang="en-US" altLang="en-US" b="1" dirty="0">
                <a:solidFill>
                  <a:schemeClr val="bg1"/>
                </a:solidFill>
              </a:rPr>
              <a:t>recharge</a:t>
            </a:r>
          </a:p>
          <a:p>
            <a:pPr algn="ctr"/>
            <a:r>
              <a:rPr lang="en-US" altLang="en-US" b="1" dirty="0">
                <a:solidFill>
                  <a:schemeClr val="bg1"/>
                </a:solidFill>
              </a:rPr>
              <a:t>basin</a:t>
            </a:r>
          </a:p>
        </p:txBody>
      </p:sp>
      <p:sp>
        <p:nvSpPr>
          <p:cNvPr id="44043" name="Freeform 11">
            <a:extLst>
              <a:ext uri="{FF2B5EF4-FFF2-40B4-BE49-F238E27FC236}">
                <a16:creationId xmlns:a16="http://schemas.microsoft.com/office/drawing/2014/main" id="{5C4AC161-B631-494F-AD9C-357302053656}"/>
              </a:ext>
            </a:extLst>
          </p:cNvPr>
          <p:cNvSpPr>
            <a:spLocks/>
          </p:cNvSpPr>
          <p:nvPr/>
        </p:nvSpPr>
        <p:spPr bwMode="auto">
          <a:xfrm>
            <a:off x="8003653" y="3608837"/>
            <a:ext cx="842350" cy="533400"/>
          </a:xfrm>
          <a:custGeom>
            <a:avLst/>
            <a:gdLst>
              <a:gd name="T0" fmla="*/ 96 w 384"/>
              <a:gd name="T1" fmla="*/ 336 h 336"/>
              <a:gd name="T2" fmla="*/ 288 w 384"/>
              <a:gd name="T3" fmla="*/ 240 h 336"/>
              <a:gd name="T4" fmla="*/ 336 w 384"/>
              <a:gd name="T5" fmla="*/ 192 h 336"/>
              <a:gd name="T6" fmla="*/ 384 w 384"/>
              <a:gd name="T7" fmla="*/ 144 h 336"/>
              <a:gd name="T8" fmla="*/ 384 w 384"/>
              <a:gd name="T9" fmla="*/ 96 h 336"/>
              <a:gd name="T10" fmla="*/ 384 w 384"/>
              <a:gd name="T11" fmla="*/ 0 h 336"/>
              <a:gd name="T12" fmla="*/ 48 w 384"/>
              <a:gd name="T13" fmla="*/ 0 h 336"/>
              <a:gd name="T14" fmla="*/ 0 w 384"/>
              <a:gd name="T15" fmla="*/ 336 h 336"/>
              <a:gd name="T16" fmla="*/ 144 w 384"/>
              <a:gd name="T17" fmla="*/ 336 h 336"/>
              <a:gd name="T18" fmla="*/ 96 w 384"/>
              <a:gd name="T19"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36">
                <a:moveTo>
                  <a:pt x="96" y="336"/>
                </a:moveTo>
                <a:lnTo>
                  <a:pt x="288" y="240"/>
                </a:lnTo>
                <a:lnTo>
                  <a:pt x="336" y="192"/>
                </a:lnTo>
                <a:lnTo>
                  <a:pt x="384" y="144"/>
                </a:lnTo>
                <a:lnTo>
                  <a:pt x="384" y="96"/>
                </a:lnTo>
                <a:lnTo>
                  <a:pt x="384" y="0"/>
                </a:lnTo>
                <a:lnTo>
                  <a:pt x="48" y="0"/>
                </a:lnTo>
                <a:lnTo>
                  <a:pt x="0" y="336"/>
                </a:lnTo>
                <a:lnTo>
                  <a:pt x="144" y="336"/>
                </a:lnTo>
                <a:lnTo>
                  <a:pt x="96" y="336"/>
                </a:lnTo>
                <a:close/>
              </a:path>
            </a:pathLst>
          </a:custGeom>
          <a:solidFill>
            <a:srgbClr val="FF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044" name="Rectangle 12">
            <a:extLst>
              <a:ext uri="{FF2B5EF4-FFF2-40B4-BE49-F238E27FC236}">
                <a16:creationId xmlns:a16="http://schemas.microsoft.com/office/drawing/2014/main" id="{2F6FE7AC-298C-4FD4-96C0-5809F62DB520}"/>
              </a:ext>
            </a:extLst>
          </p:cNvPr>
          <p:cNvSpPr>
            <a:spLocks noChangeArrowheads="1"/>
          </p:cNvSpPr>
          <p:nvPr/>
        </p:nvSpPr>
        <p:spPr bwMode="auto">
          <a:xfrm>
            <a:off x="5825709" y="4022802"/>
            <a:ext cx="76200" cy="1447800"/>
          </a:xfrm>
          <a:prstGeom prst="rect">
            <a:avLst/>
          </a:prstGeom>
          <a:solidFill>
            <a:srgbClr val="33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45" name="Text Box 13">
            <a:extLst>
              <a:ext uri="{FF2B5EF4-FFF2-40B4-BE49-F238E27FC236}">
                <a16:creationId xmlns:a16="http://schemas.microsoft.com/office/drawing/2014/main" id="{660F5103-303D-4E79-BB1E-F4D0F5B2A1E4}"/>
              </a:ext>
            </a:extLst>
          </p:cNvPr>
          <p:cNvSpPr txBox="1">
            <a:spLocks noChangeArrowheads="1"/>
          </p:cNvSpPr>
          <p:nvPr/>
        </p:nvSpPr>
        <p:spPr bwMode="auto">
          <a:xfrm>
            <a:off x="3001976" y="76201"/>
            <a:ext cx="620233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5400" b="1" dirty="0">
                <a:solidFill>
                  <a:schemeClr val="accent6">
                    <a:lumMod val="75000"/>
                  </a:schemeClr>
                </a:solidFill>
              </a:rPr>
              <a:t>River Augmentation</a:t>
            </a:r>
          </a:p>
          <a:p>
            <a:pPr algn="ctr"/>
            <a:r>
              <a:rPr lang="en-US" altLang="en-US" sz="5400" b="1" dirty="0">
                <a:solidFill>
                  <a:schemeClr val="accent6">
                    <a:lumMod val="75000"/>
                  </a:schemeClr>
                </a:solidFill>
              </a:rPr>
              <a:t>Summer/Fall</a:t>
            </a:r>
          </a:p>
        </p:txBody>
      </p:sp>
      <p:sp>
        <p:nvSpPr>
          <p:cNvPr id="44046" name="AutoShape 14">
            <a:extLst>
              <a:ext uri="{FF2B5EF4-FFF2-40B4-BE49-F238E27FC236}">
                <a16:creationId xmlns:a16="http://schemas.microsoft.com/office/drawing/2014/main" id="{BADF843F-9880-41AA-9C8A-352F2198A95E}"/>
              </a:ext>
            </a:extLst>
          </p:cNvPr>
          <p:cNvSpPr>
            <a:spLocks noChangeArrowheads="1"/>
          </p:cNvSpPr>
          <p:nvPr/>
        </p:nvSpPr>
        <p:spPr bwMode="auto">
          <a:xfrm rot="5400000">
            <a:off x="9258300" y="3162300"/>
            <a:ext cx="228600" cy="1066800"/>
          </a:xfrm>
          <a:prstGeom prst="flowChartDelay">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47" name="Freeform 15">
            <a:extLst>
              <a:ext uri="{FF2B5EF4-FFF2-40B4-BE49-F238E27FC236}">
                <a16:creationId xmlns:a16="http://schemas.microsoft.com/office/drawing/2014/main" id="{92274330-1B87-4289-B082-842B10975426}"/>
              </a:ext>
            </a:extLst>
          </p:cNvPr>
          <p:cNvSpPr>
            <a:spLocks/>
          </p:cNvSpPr>
          <p:nvPr/>
        </p:nvSpPr>
        <p:spPr bwMode="auto">
          <a:xfrm>
            <a:off x="8382000" y="3733800"/>
            <a:ext cx="546100" cy="469900"/>
          </a:xfrm>
          <a:custGeom>
            <a:avLst/>
            <a:gdLst>
              <a:gd name="T0" fmla="*/ 0 w 344"/>
              <a:gd name="T1" fmla="*/ 288 h 296"/>
              <a:gd name="T2" fmla="*/ 48 w 344"/>
              <a:gd name="T3" fmla="*/ 288 h 296"/>
              <a:gd name="T4" fmla="*/ 144 w 344"/>
              <a:gd name="T5" fmla="*/ 240 h 296"/>
              <a:gd name="T6" fmla="*/ 240 w 344"/>
              <a:gd name="T7" fmla="*/ 192 h 296"/>
              <a:gd name="T8" fmla="*/ 288 w 344"/>
              <a:gd name="T9" fmla="*/ 144 h 296"/>
              <a:gd name="T10" fmla="*/ 336 w 344"/>
              <a:gd name="T11" fmla="*/ 96 h 296"/>
              <a:gd name="T12" fmla="*/ 336 w 344"/>
              <a:gd name="T13" fmla="*/ 0 h 296"/>
            </a:gdLst>
            <a:ahLst/>
            <a:cxnLst>
              <a:cxn ang="0">
                <a:pos x="T0" y="T1"/>
              </a:cxn>
              <a:cxn ang="0">
                <a:pos x="T2" y="T3"/>
              </a:cxn>
              <a:cxn ang="0">
                <a:pos x="T4" y="T5"/>
              </a:cxn>
              <a:cxn ang="0">
                <a:pos x="T6" y="T7"/>
              </a:cxn>
              <a:cxn ang="0">
                <a:pos x="T8" y="T9"/>
              </a:cxn>
              <a:cxn ang="0">
                <a:pos x="T10" y="T11"/>
              </a:cxn>
              <a:cxn ang="0">
                <a:pos x="T12" y="T13"/>
              </a:cxn>
            </a:cxnLst>
            <a:rect l="0" t="0" r="r" b="b"/>
            <a:pathLst>
              <a:path w="344" h="296">
                <a:moveTo>
                  <a:pt x="0" y="288"/>
                </a:moveTo>
                <a:cubicBezTo>
                  <a:pt x="12" y="292"/>
                  <a:pt x="24" y="296"/>
                  <a:pt x="48" y="288"/>
                </a:cubicBezTo>
                <a:cubicBezTo>
                  <a:pt x="72" y="280"/>
                  <a:pt x="112" y="256"/>
                  <a:pt x="144" y="240"/>
                </a:cubicBezTo>
                <a:cubicBezTo>
                  <a:pt x="176" y="224"/>
                  <a:pt x="216" y="208"/>
                  <a:pt x="240" y="192"/>
                </a:cubicBezTo>
                <a:cubicBezTo>
                  <a:pt x="264" y="176"/>
                  <a:pt x="272" y="160"/>
                  <a:pt x="288" y="144"/>
                </a:cubicBezTo>
                <a:cubicBezTo>
                  <a:pt x="304" y="128"/>
                  <a:pt x="328" y="120"/>
                  <a:pt x="336" y="96"/>
                </a:cubicBezTo>
                <a:cubicBezTo>
                  <a:pt x="344" y="72"/>
                  <a:pt x="336" y="16"/>
                  <a:pt x="33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048" name="Line 16">
            <a:extLst>
              <a:ext uri="{FF2B5EF4-FFF2-40B4-BE49-F238E27FC236}">
                <a16:creationId xmlns:a16="http://schemas.microsoft.com/office/drawing/2014/main" id="{93CAC309-93B5-4DAE-83F6-29809103503F}"/>
              </a:ext>
            </a:extLst>
          </p:cNvPr>
          <p:cNvSpPr>
            <a:spLocks noChangeShapeType="1"/>
          </p:cNvSpPr>
          <p:nvPr/>
        </p:nvSpPr>
        <p:spPr bwMode="auto">
          <a:xfrm flipV="1">
            <a:off x="5726890" y="3579042"/>
            <a:ext cx="304800" cy="76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44049" name="Picture 17" descr="PICT1220">
            <a:extLst>
              <a:ext uri="{FF2B5EF4-FFF2-40B4-BE49-F238E27FC236}">
                <a16:creationId xmlns:a16="http://schemas.microsoft.com/office/drawing/2014/main" id="{A4D6C6B2-74F6-4B1C-9D5F-2471C4439179}"/>
              </a:ext>
            </a:extLst>
          </p:cNvPr>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7955436" y="4686274"/>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18" descr="Platte-dry3">
            <a:extLst>
              <a:ext uri="{FF2B5EF4-FFF2-40B4-BE49-F238E27FC236}">
                <a16:creationId xmlns:a16="http://schemas.microsoft.com/office/drawing/2014/main" id="{145F39FF-7D9D-4C4C-9D1C-0B12C17EA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55" y="1371839"/>
            <a:ext cx="3505200" cy="2170112"/>
          </a:xfrm>
          <a:prstGeom prst="rect">
            <a:avLst/>
          </a:prstGeom>
          <a:noFill/>
          <a:extLst>
            <a:ext uri="{909E8E84-426E-40DD-AFC4-6F175D3DCCD1}">
              <a14:hiddenFill xmlns:a14="http://schemas.microsoft.com/office/drawing/2010/main">
                <a:solidFill>
                  <a:srgbClr val="FFFFFF"/>
                </a:solidFill>
              </a14:hiddenFill>
            </a:ext>
          </a:extLst>
        </p:spPr>
      </p:pic>
      <p:pic>
        <p:nvPicPr>
          <p:cNvPr id="44051" name="Picture 19" descr="wellhead">
            <a:extLst>
              <a:ext uri="{FF2B5EF4-FFF2-40B4-BE49-F238E27FC236}">
                <a16:creationId xmlns:a16="http://schemas.microsoft.com/office/drawing/2014/main" id="{D9EC29E7-4E88-417B-AF38-5E39224D8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8491" y="3109662"/>
            <a:ext cx="428625" cy="476250"/>
          </a:xfrm>
          <a:prstGeom prst="rect">
            <a:avLst/>
          </a:prstGeom>
          <a:noFill/>
          <a:extLst>
            <a:ext uri="{909E8E84-426E-40DD-AFC4-6F175D3DCCD1}">
              <a14:hiddenFill xmlns:a14="http://schemas.microsoft.com/office/drawing/2010/main">
                <a:solidFill>
                  <a:srgbClr val="FFFFFF"/>
                </a:solidFill>
              </a14:hiddenFill>
            </a:ext>
          </a:extLst>
        </p:spPr>
      </p:pic>
      <p:sp>
        <p:nvSpPr>
          <p:cNvPr id="44052" name="Rectangle 20">
            <a:extLst>
              <a:ext uri="{FF2B5EF4-FFF2-40B4-BE49-F238E27FC236}">
                <a16:creationId xmlns:a16="http://schemas.microsoft.com/office/drawing/2014/main" id="{0EE49733-160E-41A9-9F36-6BF895CF637A}"/>
              </a:ext>
            </a:extLst>
          </p:cNvPr>
          <p:cNvSpPr>
            <a:spLocks noChangeArrowheads="1"/>
          </p:cNvSpPr>
          <p:nvPr/>
        </p:nvSpPr>
        <p:spPr bwMode="auto">
          <a:xfrm>
            <a:off x="6027116" y="3239592"/>
            <a:ext cx="2133600" cy="76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53" name="Rectangle 21">
            <a:extLst>
              <a:ext uri="{FF2B5EF4-FFF2-40B4-BE49-F238E27FC236}">
                <a16:creationId xmlns:a16="http://schemas.microsoft.com/office/drawing/2014/main" id="{E1D28447-9D14-4835-8D44-6FF1592EB67B}"/>
              </a:ext>
            </a:extLst>
          </p:cNvPr>
          <p:cNvSpPr>
            <a:spLocks noChangeArrowheads="1"/>
          </p:cNvSpPr>
          <p:nvPr/>
        </p:nvSpPr>
        <p:spPr bwMode="auto">
          <a:xfrm>
            <a:off x="8305800" y="3429000"/>
            <a:ext cx="762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54" name="Rectangle 22">
            <a:extLst>
              <a:ext uri="{FF2B5EF4-FFF2-40B4-BE49-F238E27FC236}">
                <a16:creationId xmlns:a16="http://schemas.microsoft.com/office/drawing/2014/main" id="{90C3AB7E-519C-4F4B-8CF4-DF36EDE106B4}"/>
              </a:ext>
            </a:extLst>
          </p:cNvPr>
          <p:cNvSpPr>
            <a:spLocks noChangeArrowheads="1"/>
          </p:cNvSpPr>
          <p:nvPr/>
        </p:nvSpPr>
        <p:spPr bwMode="auto">
          <a:xfrm>
            <a:off x="6027116" y="3231237"/>
            <a:ext cx="2133600" cy="76200"/>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44055" name="Picture 23" descr="Platte-bars">
            <a:extLst>
              <a:ext uri="{FF2B5EF4-FFF2-40B4-BE49-F238E27FC236}">
                <a16:creationId xmlns:a16="http://schemas.microsoft.com/office/drawing/2014/main" id="{350AAE8B-52DC-43FF-8B71-0C492D5397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500" y="4648200"/>
            <a:ext cx="33147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682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wipe(right)">
                                      <p:cBhvr>
                                        <p:cTn id="7" dur="1000"/>
                                        <p:tgtEl>
                                          <p:spTgt spid="44035"/>
                                        </p:tgtEl>
                                      </p:cBhvr>
                                    </p:animEffect>
                                  </p:childTnLst>
                                </p:cTn>
                              </p:par>
                              <p:par>
                                <p:cTn id="8" presetID="22" presetClass="entr" presetSubtype="2" fill="hold" nodeType="withEffect">
                                  <p:stCondLst>
                                    <p:cond delay="0"/>
                                  </p:stCondLst>
                                  <p:childTnLst>
                                    <p:set>
                                      <p:cBhvr>
                                        <p:cTn id="9" dur="1" fill="hold">
                                          <p:stCondLst>
                                            <p:cond delay="0"/>
                                          </p:stCondLst>
                                        </p:cTn>
                                        <p:tgtEl>
                                          <p:spTgt spid="44047"/>
                                        </p:tgtEl>
                                        <p:attrNameLst>
                                          <p:attrName>style.visibility</p:attrName>
                                        </p:attrNameLst>
                                      </p:cBhvr>
                                      <p:to>
                                        <p:strVal val="visible"/>
                                      </p:to>
                                    </p:set>
                                    <p:animEffect transition="in" filter="wipe(right)">
                                      <p:cBhvr>
                                        <p:cTn id="10" dur="500"/>
                                        <p:tgtEl>
                                          <p:spTgt spid="44047"/>
                                        </p:tgtEl>
                                      </p:cBhvr>
                                    </p:animEffect>
                                  </p:childTnLst>
                                </p:cTn>
                              </p:par>
                              <p:par>
                                <p:cTn id="11" presetID="10" presetClass="entr" presetSubtype="0" fill="hold" nodeType="withEffect">
                                  <p:stCondLst>
                                    <p:cond delay="0"/>
                                  </p:stCondLst>
                                  <p:childTnLst>
                                    <p:set>
                                      <p:cBhvr>
                                        <p:cTn id="12" dur="1" fill="hold">
                                          <p:stCondLst>
                                            <p:cond delay="0"/>
                                          </p:stCondLst>
                                        </p:cTn>
                                        <p:tgtEl>
                                          <p:spTgt spid="44044"/>
                                        </p:tgtEl>
                                        <p:attrNameLst>
                                          <p:attrName>style.visibility</p:attrName>
                                        </p:attrNameLst>
                                      </p:cBhvr>
                                      <p:to>
                                        <p:strVal val="visible"/>
                                      </p:to>
                                    </p:set>
                                    <p:animEffect transition="in" filter="fade">
                                      <p:cBhvr>
                                        <p:cTn id="13" dur="1000"/>
                                        <p:tgtEl>
                                          <p:spTgt spid="44044"/>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44055"/>
                                        </p:tgtEl>
                                        <p:attrNameLst>
                                          <p:attrName>style.visibility</p:attrName>
                                        </p:attrNameLst>
                                      </p:cBhvr>
                                      <p:to>
                                        <p:strVal val="visible"/>
                                      </p:to>
                                    </p:set>
                                    <p:animEffect transition="in" filter="fade">
                                      <p:cBhvr>
                                        <p:cTn id="17" dur="1000"/>
                                        <p:tgtEl>
                                          <p:spTgt spid="44055"/>
                                        </p:tgtEl>
                                      </p:cBhvr>
                                    </p:animEffect>
                                  </p:childTnLst>
                                </p:cTn>
                              </p:par>
                            </p:childTnLst>
                          </p:cTn>
                        </p:par>
                        <p:par>
                          <p:cTn id="18" fill="hold" nodeType="afterGroup">
                            <p:stCondLst>
                              <p:cond delay="2000"/>
                            </p:stCondLst>
                            <p:childTnLst>
                              <p:par>
                                <p:cTn id="19" presetID="22" presetClass="entr" presetSubtype="8" fill="hold" nodeType="afterEffect">
                                  <p:stCondLst>
                                    <p:cond delay="0"/>
                                  </p:stCondLst>
                                  <p:childTnLst>
                                    <p:set>
                                      <p:cBhvr>
                                        <p:cTn id="20" dur="1" fill="hold">
                                          <p:stCondLst>
                                            <p:cond delay="0"/>
                                          </p:stCondLst>
                                        </p:cTn>
                                        <p:tgtEl>
                                          <p:spTgt spid="44054"/>
                                        </p:tgtEl>
                                        <p:attrNameLst>
                                          <p:attrName>style.visibility</p:attrName>
                                        </p:attrNameLst>
                                      </p:cBhvr>
                                      <p:to>
                                        <p:strVal val="visible"/>
                                      </p:to>
                                    </p:set>
                                    <p:animEffect transition="in" filter="wipe(left)">
                                      <p:cBhvr>
                                        <p:cTn id="21" dur="500"/>
                                        <p:tgtEl>
                                          <p:spTgt spid="44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WT spot">
            <a:extLst>
              <a:ext uri="{FF2B5EF4-FFF2-40B4-BE49-F238E27FC236}">
                <a16:creationId xmlns:a16="http://schemas.microsoft.com/office/drawing/2014/main" id="{287442FB-C8BE-4C8F-8F30-76FD6D03B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a:extLst>
              <a:ext uri="{FF2B5EF4-FFF2-40B4-BE49-F238E27FC236}">
                <a16:creationId xmlns:a16="http://schemas.microsoft.com/office/drawing/2014/main" id="{DDF1EE91-A986-445D-BFC4-9A8795CC4383}"/>
              </a:ext>
            </a:extLst>
          </p:cNvPr>
          <p:cNvSpPr>
            <a:spLocks noGrp="1" noChangeArrowheads="1"/>
          </p:cNvSpPr>
          <p:nvPr>
            <p:ph type="body" idx="1"/>
          </p:nvPr>
        </p:nvSpPr>
        <p:spPr>
          <a:xfrm>
            <a:off x="668338" y="1832810"/>
            <a:ext cx="4691063" cy="2971800"/>
          </a:xfrm>
        </p:spPr>
        <p:txBody>
          <a:bodyPr>
            <a:noAutofit/>
          </a:bodyPr>
          <a:lstStyle/>
          <a:p>
            <a:pPr>
              <a:buFontTx/>
              <a:buNone/>
            </a:pPr>
            <a:r>
              <a:rPr lang="en-US" altLang="en-US" sz="3200" dirty="0">
                <a:solidFill>
                  <a:schemeClr val="accent6">
                    <a:lumMod val="75000"/>
                  </a:schemeClr>
                </a:solidFill>
              </a:rPr>
              <a:t>Property Description</a:t>
            </a:r>
          </a:p>
          <a:p>
            <a:pPr lvl="1">
              <a:buFontTx/>
              <a:buChar char="•"/>
            </a:pPr>
            <a:r>
              <a:rPr lang="en-US" altLang="en-US" sz="3200" dirty="0">
                <a:solidFill>
                  <a:schemeClr val="accent6">
                    <a:lumMod val="75000"/>
                  </a:schemeClr>
                </a:solidFill>
              </a:rPr>
              <a:t>Riparian Corridor</a:t>
            </a:r>
          </a:p>
          <a:p>
            <a:pPr lvl="1">
              <a:buFontTx/>
              <a:buChar char="•"/>
            </a:pPr>
            <a:r>
              <a:rPr lang="en-US" altLang="en-US" sz="3200" dirty="0">
                <a:solidFill>
                  <a:schemeClr val="accent6">
                    <a:lumMod val="75000"/>
                  </a:schemeClr>
                </a:solidFill>
              </a:rPr>
              <a:t>Warm-water sloughs</a:t>
            </a:r>
          </a:p>
          <a:p>
            <a:pPr lvl="1">
              <a:buFontTx/>
              <a:buChar char="•"/>
            </a:pPr>
            <a:r>
              <a:rPr lang="en-US" altLang="en-US" sz="3200" dirty="0">
                <a:solidFill>
                  <a:schemeClr val="accent6">
                    <a:lumMod val="75000"/>
                  </a:schemeClr>
                </a:solidFill>
              </a:rPr>
              <a:t>Dryland Crops</a:t>
            </a:r>
          </a:p>
          <a:p>
            <a:pPr lvl="1">
              <a:buFontTx/>
              <a:buChar char="•"/>
            </a:pPr>
            <a:r>
              <a:rPr lang="en-US" altLang="en-US" sz="3200" dirty="0">
                <a:solidFill>
                  <a:schemeClr val="accent6">
                    <a:lumMod val="75000"/>
                  </a:schemeClr>
                </a:solidFill>
              </a:rPr>
              <a:t>Native Prairie</a:t>
            </a:r>
          </a:p>
          <a:p>
            <a:pPr lvl="1">
              <a:buFontTx/>
              <a:buChar char="•"/>
            </a:pPr>
            <a:r>
              <a:rPr lang="en-US" altLang="en-US" sz="3200" dirty="0">
                <a:solidFill>
                  <a:schemeClr val="accent6">
                    <a:lumMod val="75000"/>
                  </a:schemeClr>
                </a:solidFill>
              </a:rPr>
              <a:t>NO WATER RIGHTS!</a:t>
            </a:r>
          </a:p>
          <a:p>
            <a:pPr lvl="1">
              <a:buFontTx/>
              <a:buNone/>
            </a:pPr>
            <a:r>
              <a:rPr lang="en-US" altLang="en-US" sz="3200" dirty="0">
                <a:solidFill>
                  <a:schemeClr val="accent6">
                    <a:lumMod val="75000"/>
                  </a:schemeClr>
                </a:solidFill>
              </a:rPr>
              <a:t>	</a:t>
            </a:r>
          </a:p>
        </p:txBody>
      </p:sp>
      <p:sp>
        <p:nvSpPr>
          <p:cNvPr id="5124" name="Rectangle 4">
            <a:extLst>
              <a:ext uri="{FF2B5EF4-FFF2-40B4-BE49-F238E27FC236}">
                <a16:creationId xmlns:a16="http://schemas.microsoft.com/office/drawing/2014/main" id="{9EB997AD-265B-46E4-94BB-76D86C364301}"/>
              </a:ext>
            </a:extLst>
          </p:cNvPr>
          <p:cNvSpPr>
            <a:spLocks noGrp="1" noChangeArrowheads="1"/>
          </p:cNvSpPr>
          <p:nvPr>
            <p:ph type="title"/>
          </p:nvPr>
        </p:nvSpPr>
        <p:spPr>
          <a:xfrm>
            <a:off x="2166938" y="228600"/>
            <a:ext cx="7772400" cy="1143000"/>
          </a:xfrm>
          <a:noFill/>
          <a:ln/>
        </p:spPr>
        <p:txBody>
          <a:bodyPr>
            <a:noAutofit/>
          </a:bodyPr>
          <a:lstStyle/>
          <a:p>
            <a:r>
              <a:rPr lang="en-US" altLang="en-US" dirty="0">
                <a:solidFill>
                  <a:schemeClr val="accent6">
                    <a:lumMod val="75000"/>
                  </a:schemeClr>
                </a:solidFill>
              </a:rPr>
              <a:t>South Platte River Ranch</a:t>
            </a:r>
            <a:br>
              <a:rPr lang="en-US" altLang="en-US" dirty="0">
                <a:solidFill>
                  <a:schemeClr val="accent6">
                    <a:lumMod val="75000"/>
                  </a:schemeClr>
                </a:solidFill>
              </a:rPr>
            </a:br>
            <a:endParaRPr lang="en-US" altLang="en-US" dirty="0">
              <a:solidFill>
                <a:schemeClr val="accent6">
                  <a:lumMod val="75000"/>
                </a:schemeClr>
              </a:solidFill>
            </a:endParaRPr>
          </a:p>
        </p:txBody>
      </p:sp>
      <p:pic>
        <p:nvPicPr>
          <p:cNvPr id="5125" name="Picture 5" descr="Heyborne_ProjectMap">
            <a:extLst>
              <a:ext uri="{FF2B5EF4-FFF2-40B4-BE49-F238E27FC236}">
                <a16:creationId xmlns:a16="http://schemas.microsoft.com/office/drawing/2014/main" id="{B287101B-CEE4-4362-B72C-E2D7557EE8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276" t="1266" r="3345" b="26582"/>
          <a:stretch>
            <a:fillRect/>
          </a:stretch>
        </p:blipFill>
        <p:spPr bwMode="auto">
          <a:xfrm>
            <a:off x="6545096" y="800100"/>
            <a:ext cx="4640262"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849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WT spot">
            <a:extLst>
              <a:ext uri="{FF2B5EF4-FFF2-40B4-BE49-F238E27FC236}">
                <a16:creationId xmlns:a16="http://schemas.microsoft.com/office/drawing/2014/main" id="{D052E4C1-08A4-4FB8-A375-225115CB6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1" name="Rectangle 3">
            <a:extLst>
              <a:ext uri="{FF2B5EF4-FFF2-40B4-BE49-F238E27FC236}">
                <a16:creationId xmlns:a16="http://schemas.microsoft.com/office/drawing/2014/main" id="{99D3E387-1ED7-4D86-9149-084358806554}"/>
              </a:ext>
            </a:extLst>
          </p:cNvPr>
          <p:cNvSpPr>
            <a:spLocks noGrp="1" noChangeArrowheads="1"/>
          </p:cNvSpPr>
          <p:nvPr>
            <p:ph type="body" idx="1"/>
          </p:nvPr>
        </p:nvSpPr>
        <p:spPr>
          <a:xfrm>
            <a:off x="702469" y="1943100"/>
            <a:ext cx="4691063" cy="2971800"/>
          </a:xfrm>
        </p:spPr>
        <p:txBody>
          <a:bodyPr>
            <a:noAutofit/>
          </a:bodyPr>
          <a:lstStyle/>
          <a:p>
            <a:pPr>
              <a:buFontTx/>
              <a:buNone/>
            </a:pPr>
            <a:r>
              <a:rPr lang="en-US" altLang="en-US" sz="3200" dirty="0">
                <a:solidFill>
                  <a:schemeClr val="accent6">
                    <a:lumMod val="75000"/>
                  </a:schemeClr>
                </a:solidFill>
              </a:rPr>
              <a:t>Project Summary</a:t>
            </a:r>
          </a:p>
          <a:p>
            <a:pPr lvl="1">
              <a:buFontTx/>
              <a:buChar char="•"/>
            </a:pPr>
            <a:r>
              <a:rPr lang="en-US" altLang="en-US" sz="3200" dirty="0">
                <a:solidFill>
                  <a:schemeClr val="accent6">
                    <a:lumMod val="75000"/>
                  </a:schemeClr>
                </a:solidFill>
              </a:rPr>
              <a:t>NEW WATER RIGHTS</a:t>
            </a:r>
          </a:p>
          <a:p>
            <a:pPr lvl="1">
              <a:buFontTx/>
              <a:buChar char="•"/>
            </a:pPr>
            <a:r>
              <a:rPr lang="en-US" altLang="en-US" sz="3200" dirty="0">
                <a:solidFill>
                  <a:schemeClr val="accent6">
                    <a:lumMod val="75000"/>
                  </a:schemeClr>
                </a:solidFill>
              </a:rPr>
              <a:t>40 Acres of Wetlands</a:t>
            </a:r>
          </a:p>
          <a:p>
            <a:pPr lvl="1">
              <a:buFontTx/>
              <a:buChar char="•"/>
            </a:pPr>
            <a:r>
              <a:rPr lang="en-US" altLang="en-US" sz="3200" dirty="0">
                <a:solidFill>
                  <a:schemeClr val="accent6">
                    <a:lumMod val="75000"/>
                  </a:schemeClr>
                </a:solidFill>
              </a:rPr>
              <a:t>1.5 Miles Pipeline</a:t>
            </a:r>
          </a:p>
          <a:p>
            <a:pPr lvl="1">
              <a:buFontTx/>
              <a:buChar char="•"/>
            </a:pPr>
            <a:r>
              <a:rPr lang="en-US" altLang="en-US" sz="3200" dirty="0">
                <a:solidFill>
                  <a:schemeClr val="accent6">
                    <a:lumMod val="75000"/>
                  </a:schemeClr>
                </a:solidFill>
              </a:rPr>
              <a:t>3,000 GPM Pump</a:t>
            </a:r>
          </a:p>
          <a:p>
            <a:pPr lvl="1">
              <a:buFontTx/>
              <a:buChar char="•"/>
            </a:pPr>
            <a:r>
              <a:rPr lang="en-US" altLang="en-US" sz="3200" dirty="0">
                <a:solidFill>
                  <a:schemeClr val="accent6">
                    <a:lumMod val="75000"/>
                  </a:schemeClr>
                </a:solidFill>
              </a:rPr>
              <a:t>70 acre-feet minimum river flows</a:t>
            </a:r>
          </a:p>
          <a:p>
            <a:pPr lvl="1">
              <a:buFontTx/>
              <a:buNone/>
            </a:pPr>
            <a:r>
              <a:rPr lang="en-US" altLang="en-US" sz="3200" dirty="0">
                <a:solidFill>
                  <a:schemeClr val="accent6">
                    <a:lumMod val="75000"/>
                  </a:schemeClr>
                </a:solidFill>
              </a:rPr>
              <a:t>	</a:t>
            </a:r>
          </a:p>
        </p:txBody>
      </p:sp>
      <p:sp>
        <p:nvSpPr>
          <p:cNvPr id="7172" name="Rectangle 4">
            <a:extLst>
              <a:ext uri="{FF2B5EF4-FFF2-40B4-BE49-F238E27FC236}">
                <a16:creationId xmlns:a16="http://schemas.microsoft.com/office/drawing/2014/main" id="{DFB4E9EF-2F4D-4158-97D3-E34BF86AD1E9}"/>
              </a:ext>
            </a:extLst>
          </p:cNvPr>
          <p:cNvSpPr>
            <a:spLocks noGrp="1" noChangeArrowheads="1"/>
          </p:cNvSpPr>
          <p:nvPr>
            <p:ph type="title"/>
          </p:nvPr>
        </p:nvSpPr>
        <p:spPr>
          <a:xfrm>
            <a:off x="1507332" y="400050"/>
            <a:ext cx="7772400" cy="1143000"/>
          </a:xfrm>
          <a:noFill/>
          <a:ln/>
        </p:spPr>
        <p:txBody>
          <a:bodyPr>
            <a:noAutofit/>
          </a:bodyPr>
          <a:lstStyle/>
          <a:p>
            <a:r>
              <a:rPr lang="en-US" altLang="en-US" dirty="0">
                <a:solidFill>
                  <a:schemeClr val="accent6">
                    <a:lumMod val="75000"/>
                  </a:schemeClr>
                </a:solidFill>
              </a:rPr>
              <a:t>South Platte River Ranch</a:t>
            </a:r>
            <a:br>
              <a:rPr lang="en-US" altLang="en-US" dirty="0">
                <a:solidFill>
                  <a:schemeClr val="accent6">
                    <a:lumMod val="75000"/>
                  </a:schemeClr>
                </a:solidFill>
              </a:rPr>
            </a:br>
            <a:endParaRPr lang="en-US" altLang="en-US" dirty="0">
              <a:solidFill>
                <a:schemeClr val="accent6">
                  <a:lumMod val="75000"/>
                </a:schemeClr>
              </a:solidFill>
            </a:endParaRPr>
          </a:p>
        </p:txBody>
      </p:sp>
      <p:pic>
        <p:nvPicPr>
          <p:cNvPr id="7173" name="Picture 5" descr="Heyborne_BasicRechargePonds">
            <a:extLst>
              <a:ext uri="{FF2B5EF4-FFF2-40B4-BE49-F238E27FC236}">
                <a16:creationId xmlns:a16="http://schemas.microsoft.com/office/drawing/2014/main" id="{D0AFC1CC-FC67-481B-811A-B8A3DC71830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2836" y="1257300"/>
            <a:ext cx="429848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25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1D7C-F87E-47FF-997D-2EF44240F677}"/>
              </a:ext>
            </a:extLst>
          </p:cNvPr>
          <p:cNvSpPr>
            <a:spLocks noGrp="1"/>
          </p:cNvSpPr>
          <p:nvPr>
            <p:ph type="title"/>
          </p:nvPr>
        </p:nvSpPr>
        <p:spPr/>
        <p:txBody>
          <a:bodyPr/>
          <a:lstStyle/>
          <a:p>
            <a:r>
              <a:rPr lang="en-US" dirty="0"/>
              <a:t>Politics of Wetland Water</a:t>
            </a:r>
          </a:p>
        </p:txBody>
      </p:sp>
      <p:sp>
        <p:nvSpPr>
          <p:cNvPr id="3" name="Content Placeholder 2">
            <a:extLst>
              <a:ext uri="{FF2B5EF4-FFF2-40B4-BE49-F238E27FC236}">
                <a16:creationId xmlns:a16="http://schemas.microsoft.com/office/drawing/2014/main" id="{2445418A-4CB8-47BC-B4D0-B4A4AFDEF5A4}"/>
              </a:ext>
            </a:extLst>
          </p:cNvPr>
          <p:cNvSpPr>
            <a:spLocks noGrp="1"/>
          </p:cNvSpPr>
          <p:nvPr>
            <p:ph idx="1"/>
          </p:nvPr>
        </p:nvSpPr>
        <p:spPr/>
        <p:txBody>
          <a:bodyPr/>
          <a:lstStyle/>
          <a:p>
            <a:r>
              <a:rPr lang="en-US" dirty="0"/>
              <a:t>Laws, Policy, and Institutions are only one element of the politics of water</a:t>
            </a:r>
          </a:p>
          <a:p>
            <a:r>
              <a:rPr lang="en-US" dirty="0"/>
              <a:t>The complex nature of Colorado’s Private Property Water Rights makes it difficult to navigate and finalize deals</a:t>
            </a:r>
          </a:p>
          <a:p>
            <a:pPr lvl="1"/>
            <a:r>
              <a:rPr lang="en-US" dirty="0"/>
              <a:t>Landowners, Water/Irrigation Districts, Grant Makers, State Engineer</a:t>
            </a:r>
          </a:p>
          <a:p>
            <a:r>
              <a:rPr lang="en-US" dirty="0"/>
              <a:t>RELATIONSHIPS MATTER</a:t>
            </a:r>
          </a:p>
          <a:p>
            <a:pPr lvl="1"/>
            <a:r>
              <a:rPr lang="en-US" dirty="0"/>
              <a:t>Reputation, Success, Feeling that loss was avoided (WIN Scenarios)</a:t>
            </a:r>
          </a:p>
          <a:p>
            <a:r>
              <a:rPr lang="en-US"/>
              <a:t>MONEY MATTERS</a:t>
            </a:r>
          </a:p>
          <a:p>
            <a:pPr lvl="1"/>
            <a:endParaRPr lang="en-US" dirty="0"/>
          </a:p>
        </p:txBody>
      </p:sp>
    </p:spTree>
    <p:extLst>
      <p:ext uri="{BB962C8B-B14F-4D97-AF65-F5344CB8AC3E}">
        <p14:creationId xmlns:p14="http://schemas.microsoft.com/office/powerpoint/2010/main" val="1957482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C4792-4F88-44DD-B574-4F29CEC5E27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2407"/>
          <a:stretch/>
        </p:blipFill>
        <p:spPr bwMode="auto">
          <a:xfrm>
            <a:off x="0" y="5578344"/>
            <a:ext cx="12199560" cy="127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a:extLst>
              <a:ext uri="{FF2B5EF4-FFF2-40B4-BE49-F238E27FC236}">
                <a16:creationId xmlns:a16="http://schemas.microsoft.com/office/drawing/2014/main" id="{3770139D-303D-4F09-A4A8-7FD07BD9C86B}"/>
              </a:ext>
            </a:extLst>
          </p:cNvPr>
          <p:cNvSpPr txBox="1">
            <a:spLocks noChangeArrowheads="1"/>
          </p:cNvSpPr>
          <p:nvPr/>
        </p:nvSpPr>
        <p:spPr>
          <a:xfrm rot="21026754">
            <a:off x="-1603810" y="834162"/>
            <a:ext cx="9862418" cy="11430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dirty="0">
                <a:solidFill>
                  <a:schemeClr val="accent6">
                    <a:lumMod val="75000"/>
                  </a:schemeClr>
                </a:solidFill>
                <a:effectLst>
                  <a:outerShdw blurRad="38100" dist="38100" dir="2700000" algn="tl">
                    <a:srgbClr val="000000">
                      <a:alpha val="43137"/>
                    </a:srgbClr>
                  </a:outerShdw>
                </a:effectLst>
                <a:latin typeface="Calibri"/>
              </a:rPr>
              <a:t>Thank You!</a:t>
            </a:r>
            <a:endParaRPr lang="en-US" sz="8800" dirty="0">
              <a:solidFill>
                <a:schemeClr val="accent6">
                  <a:lumMod val="75000"/>
                </a:schemeClr>
              </a:solidFill>
              <a:latin typeface="Calibri"/>
            </a:endParaRPr>
          </a:p>
        </p:txBody>
      </p:sp>
      <p:pic>
        <p:nvPicPr>
          <p:cNvPr id="8" name="Picture 7">
            <a:extLst>
              <a:ext uri="{FF2B5EF4-FFF2-40B4-BE49-F238E27FC236}">
                <a16:creationId xmlns:a16="http://schemas.microsoft.com/office/drawing/2014/main" id="{DE4ED5AB-F712-42F3-8BE1-16FD4434E818}"/>
              </a:ext>
            </a:extLst>
          </p:cNvPr>
          <p:cNvPicPr>
            <a:picLocks noChangeAspect="1"/>
          </p:cNvPicPr>
          <p:nvPr/>
        </p:nvPicPr>
        <p:blipFill rotWithShape="1">
          <a:blip r:embed="rId3">
            <a:extLst>
              <a:ext uri="{28A0092B-C50C-407E-A947-70E740481C1C}">
                <a14:useLocalDpi xmlns:a14="http://schemas.microsoft.com/office/drawing/2010/main" val="0"/>
              </a:ext>
            </a:extLst>
          </a:blip>
          <a:srcRect r="33827"/>
          <a:stretch/>
        </p:blipFill>
        <p:spPr>
          <a:xfrm>
            <a:off x="6654800" y="-2922"/>
            <a:ext cx="5537200" cy="5581266"/>
          </a:xfrm>
          <a:prstGeom prst="rect">
            <a:avLst/>
          </a:prstGeom>
        </p:spPr>
      </p:pic>
      <p:sp>
        <p:nvSpPr>
          <p:cNvPr id="2" name="TextBox 1">
            <a:extLst>
              <a:ext uri="{FF2B5EF4-FFF2-40B4-BE49-F238E27FC236}">
                <a16:creationId xmlns:a16="http://schemas.microsoft.com/office/drawing/2014/main" id="{83FE907E-B100-4431-BC0F-A9DDA8604B45}"/>
              </a:ext>
            </a:extLst>
          </p:cNvPr>
          <p:cNvSpPr txBox="1"/>
          <p:nvPr/>
        </p:nvSpPr>
        <p:spPr>
          <a:xfrm>
            <a:off x="575353" y="3285459"/>
            <a:ext cx="4086375" cy="1569660"/>
          </a:xfrm>
          <a:prstGeom prst="rect">
            <a:avLst/>
          </a:prstGeom>
          <a:noFill/>
        </p:spPr>
        <p:txBody>
          <a:bodyPr wrap="none" rtlCol="0">
            <a:spAutoFit/>
          </a:bodyPr>
          <a:lstStyle/>
          <a:p>
            <a:r>
              <a:rPr lang="en-US" sz="3200" dirty="0">
                <a:solidFill>
                  <a:schemeClr val="accent6">
                    <a:lumMod val="75000"/>
                  </a:schemeClr>
                </a:solidFill>
              </a:rPr>
              <a:t>Greg Kernohan</a:t>
            </a:r>
          </a:p>
          <a:p>
            <a:r>
              <a:rPr lang="en-US" sz="3200" dirty="0">
                <a:solidFill>
                  <a:schemeClr val="accent6">
                    <a:lumMod val="75000"/>
                  </a:schemeClr>
                </a:solidFill>
              </a:rPr>
              <a:t>970-481-7793</a:t>
            </a:r>
          </a:p>
          <a:p>
            <a:r>
              <a:rPr lang="en-US" sz="3200" dirty="0">
                <a:solidFill>
                  <a:schemeClr val="accent6">
                    <a:lumMod val="75000"/>
                  </a:schemeClr>
                </a:solidFill>
              </a:rPr>
              <a:t>gkernohan@ducks.org</a:t>
            </a:r>
          </a:p>
        </p:txBody>
      </p:sp>
    </p:spTree>
    <p:extLst>
      <p:ext uri="{BB962C8B-B14F-4D97-AF65-F5344CB8AC3E}">
        <p14:creationId xmlns:p14="http://schemas.microsoft.com/office/powerpoint/2010/main" val="253019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noGrp="1"/>
          </p:cNvSpPr>
          <p:nvPr>
            <p:ph type="title"/>
          </p:nvPr>
        </p:nvSpPr>
        <p:spPr>
          <a:xfrm>
            <a:off x="1524000" y="1006618"/>
            <a:ext cx="9143999" cy="528221"/>
          </a:xfrm>
          <a:prstGeom prst="rect">
            <a:avLst/>
          </a:prstGeom>
          <a:ln>
            <a:noFill/>
          </a:ln>
        </p:spPr>
        <p:txBody>
          <a:bodyPr vert="horz" lIns="0" tIns="0" rIns="18288" bIns="0" rtlCol="0" anchor="b">
            <a:noAutofit/>
            <a:scene3d>
              <a:camera prst="orthographicFront"/>
              <a:lightRig rig="freezing" dir="t">
                <a:rot lat="0" lon="0" rev="5640000"/>
              </a:lightRig>
            </a:scene3d>
            <a:sp3d prstMaterial="flat">
              <a:bevelT w="38100" h="38100"/>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defRPr/>
            </a:pPr>
            <a:r>
              <a:rPr lang="en-US" sz="5400" b="1" dirty="0">
                <a:solidFill>
                  <a:schemeClr val="accent6">
                    <a:lumMod val="75000"/>
                  </a:schemeClr>
                </a:solidFill>
                <a:effectLst>
                  <a:outerShdw blurRad="38100" dist="25400" dir="5400000" algn="tl" rotWithShape="0">
                    <a:srgbClr val="000000">
                      <a:alpha val="43000"/>
                    </a:srgbClr>
                  </a:outerShdw>
                </a:effectLst>
              </a:rPr>
              <a:t>Wetland Conservation Organization</a:t>
            </a:r>
          </a:p>
        </p:txBody>
      </p:sp>
      <p:pic>
        <p:nvPicPr>
          <p:cNvPr id="13" name="Picture 2" descr="IMG_244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69" t="18838" r="40019" b="21649"/>
          <a:stretch/>
        </p:blipFill>
        <p:spPr bwMode="auto">
          <a:xfrm>
            <a:off x="4394893" y="1579947"/>
            <a:ext cx="2865000" cy="18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11AP00912_ArapahoNWR_Photo6"/>
          <p:cNvPicPr/>
          <p:nvPr/>
        </p:nvPicPr>
        <p:blipFill>
          <a:blip r:embed="rId4"/>
          <a:srcRect l="13499" t="10201" r="27000" b="4201"/>
          <a:stretch>
            <a:fillRect/>
          </a:stretch>
        </p:blipFill>
        <p:spPr bwMode="auto">
          <a:xfrm>
            <a:off x="970459" y="1579946"/>
            <a:ext cx="2865000" cy="1867385"/>
          </a:xfrm>
          <a:prstGeom prst="rect">
            <a:avLst/>
          </a:prstGeom>
          <a:noFill/>
          <a:ln w="12700">
            <a:noFill/>
            <a:miter lim="800000"/>
            <a:headEnd/>
            <a:tailEnd/>
          </a:ln>
        </p:spPr>
      </p:pic>
      <p:pic>
        <p:nvPicPr>
          <p:cNvPr id="7" name="Picture 6">
            <a:extLst>
              <a:ext uri="{FF2B5EF4-FFF2-40B4-BE49-F238E27FC236}">
                <a16:creationId xmlns:a16="http://schemas.microsoft.com/office/drawing/2014/main" id="{D411E5D5-D343-481F-BD4E-BEDAED977E5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82407"/>
          <a:stretch/>
        </p:blipFill>
        <p:spPr bwMode="auto">
          <a:xfrm>
            <a:off x="0" y="5578344"/>
            <a:ext cx="12199560" cy="127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2FC23005-4DF3-42F9-9019-DB955F85BB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2959" y="3588369"/>
            <a:ext cx="2865000" cy="1899761"/>
          </a:xfrm>
          <a:prstGeom prst="rect">
            <a:avLst/>
          </a:prstGeom>
        </p:spPr>
      </p:pic>
      <p:pic>
        <p:nvPicPr>
          <p:cNvPr id="6155" name="Picture 11" descr="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0918" y="2207658"/>
            <a:ext cx="4319512" cy="431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0F1C55-ECF2-43A7-90D6-1E480FF92AC7}"/>
              </a:ext>
            </a:extLst>
          </p:cNvPr>
          <p:cNvSpPr txBox="1"/>
          <p:nvPr/>
        </p:nvSpPr>
        <p:spPr>
          <a:xfrm>
            <a:off x="7829006" y="5084020"/>
            <a:ext cx="975360" cy="369332"/>
          </a:xfrm>
          <a:prstGeom prst="rect">
            <a:avLst/>
          </a:prstGeom>
          <a:solidFill>
            <a:srgbClr val="002060"/>
          </a:solidFill>
        </p:spPr>
        <p:txBody>
          <a:bodyPr wrap="square" rtlCol="0">
            <a:spAutoFit/>
          </a:bodyPr>
          <a:lstStyle/>
          <a:p>
            <a:endParaRPr lang="en-US" dirty="0"/>
          </a:p>
        </p:txBody>
      </p:sp>
    </p:spTree>
    <p:extLst>
      <p:ext uri="{BB962C8B-B14F-4D97-AF65-F5344CB8AC3E}">
        <p14:creationId xmlns:p14="http://schemas.microsoft.com/office/powerpoint/2010/main" val="1153080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mv="urn:schemas-microsoft-com:mac:vml">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Level1_2_Map500_hotlinks">
            <a:extLst>
              <a:ext uri="{FF2B5EF4-FFF2-40B4-BE49-F238E27FC236}">
                <a16:creationId xmlns:a16="http://schemas.microsoft.com/office/drawing/2014/main" id="{425EEDC9-9ED0-48B7-A0A0-4B1EDE03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338" y="1325181"/>
            <a:ext cx="5670884" cy="42531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BB76BB-AEF4-49F3-8173-83379FCC92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82407"/>
          <a:stretch/>
        </p:blipFill>
        <p:spPr bwMode="auto">
          <a:xfrm>
            <a:off x="0" y="5578344"/>
            <a:ext cx="12199560" cy="127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32B41F69-CCEB-41CC-9452-D7055687A59E}"/>
              </a:ext>
            </a:extLst>
          </p:cNvPr>
          <p:cNvSpPr txBox="1">
            <a:spLocks noGrp="1"/>
          </p:cNvSpPr>
          <p:nvPr>
            <p:ph type="title"/>
          </p:nvPr>
        </p:nvSpPr>
        <p:spPr>
          <a:xfrm>
            <a:off x="1524001" y="392578"/>
            <a:ext cx="9143999" cy="528221"/>
          </a:xfrm>
          <a:prstGeom prst="rect">
            <a:avLst/>
          </a:prstGeom>
          <a:ln>
            <a:noFill/>
          </a:ln>
        </p:spPr>
        <p:txBody>
          <a:bodyPr vert="horz" lIns="0" tIns="0" rIns="18288" bIns="0" rtlCol="0" anchor="b">
            <a:noAutofit/>
            <a:scene3d>
              <a:camera prst="orthographicFront"/>
              <a:lightRig rig="freezing" dir="t">
                <a:rot lat="0" lon="0" rev="5640000"/>
              </a:lightRig>
            </a:scene3d>
            <a:sp3d prstMaterial="flat">
              <a:bevelT w="38100" h="38100"/>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defRPr/>
            </a:pPr>
            <a:r>
              <a:rPr lang="en-US" sz="5400" b="1" dirty="0">
                <a:solidFill>
                  <a:schemeClr val="accent6">
                    <a:lumMod val="75000"/>
                  </a:schemeClr>
                </a:solidFill>
                <a:effectLst>
                  <a:outerShdw blurRad="38100" dist="25400" dir="5400000" algn="tl" rotWithShape="0">
                    <a:srgbClr val="000000">
                      <a:alpha val="43000"/>
                    </a:srgbClr>
                  </a:outerShdw>
                </a:effectLst>
              </a:rPr>
              <a:t>Focused Conservation</a:t>
            </a:r>
          </a:p>
        </p:txBody>
      </p:sp>
      <p:sp>
        <p:nvSpPr>
          <p:cNvPr id="2" name="Rectangle 1">
            <a:extLst>
              <a:ext uri="{FF2B5EF4-FFF2-40B4-BE49-F238E27FC236}">
                <a16:creationId xmlns:a16="http://schemas.microsoft.com/office/drawing/2014/main" id="{F4751DFC-C27F-4BC9-B55F-A86F1287139A}"/>
              </a:ext>
            </a:extLst>
          </p:cNvPr>
          <p:cNvSpPr/>
          <p:nvPr/>
        </p:nvSpPr>
        <p:spPr>
          <a:xfrm>
            <a:off x="5545015" y="3781613"/>
            <a:ext cx="984739" cy="9896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5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76F8-284A-4C86-93C3-940EF4FDAF34}"/>
              </a:ext>
            </a:extLst>
          </p:cNvPr>
          <p:cNvSpPr>
            <a:spLocks noGrp="1"/>
          </p:cNvSpPr>
          <p:nvPr>
            <p:ph type="title"/>
          </p:nvPr>
        </p:nvSpPr>
        <p:spPr>
          <a:xfrm>
            <a:off x="838200" y="336353"/>
            <a:ext cx="10515600" cy="1325563"/>
          </a:xfrm>
        </p:spPr>
        <p:txBody>
          <a:bodyPr/>
          <a:lstStyle/>
          <a:p>
            <a:r>
              <a:rPr lang="en-US" dirty="0"/>
              <a:t>Loss of Breeding Birds – 30%</a:t>
            </a:r>
          </a:p>
        </p:txBody>
      </p:sp>
      <p:sp>
        <p:nvSpPr>
          <p:cNvPr id="3" name="Content Placeholder 2">
            <a:extLst>
              <a:ext uri="{FF2B5EF4-FFF2-40B4-BE49-F238E27FC236}">
                <a16:creationId xmlns:a16="http://schemas.microsoft.com/office/drawing/2014/main" id="{51EF1DC1-AC0F-44A3-8DCA-938DCDC27E1A}"/>
              </a:ext>
            </a:extLst>
          </p:cNvPr>
          <p:cNvSpPr>
            <a:spLocks noGrp="1"/>
          </p:cNvSpPr>
          <p:nvPr>
            <p:ph idx="1"/>
          </p:nvPr>
        </p:nvSpPr>
        <p:spPr>
          <a:xfrm>
            <a:off x="5082858" y="2383793"/>
            <a:ext cx="7094621" cy="2642811"/>
          </a:xfrm>
        </p:spPr>
        <p:txBody>
          <a:bodyPr>
            <a:normAutofit/>
          </a:bodyPr>
          <a:lstStyle/>
          <a:p>
            <a:pPr marL="0" indent="0">
              <a:buNone/>
            </a:pPr>
            <a:r>
              <a:rPr lang="en-US" dirty="0"/>
              <a:t>"The numbers of ducks and geese are larger than they've ever been, and that's not an accident," says Rosenberg. "It's because </a:t>
            </a:r>
            <a:r>
              <a:rPr lang="en-US" i="1" u="sng" dirty="0"/>
              <a:t>hunters</a:t>
            </a:r>
            <a:r>
              <a:rPr lang="en-US" dirty="0"/>
              <a:t> who primarily want to see healthy waterfowl populations for recreational hunting have raised their voices.“  </a:t>
            </a:r>
            <a:r>
              <a:rPr lang="en-US" sz="1800" dirty="0"/>
              <a:t>Journal of Science, September 2019</a:t>
            </a:r>
          </a:p>
        </p:txBody>
      </p:sp>
      <p:pic>
        <p:nvPicPr>
          <p:cNvPr id="4" name="Picture 3">
            <a:extLst>
              <a:ext uri="{FF2B5EF4-FFF2-40B4-BE49-F238E27FC236}">
                <a16:creationId xmlns:a16="http://schemas.microsoft.com/office/drawing/2014/main" id="{E94844D5-BAAE-4F2B-9148-583362D3A06F}"/>
              </a:ext>
            </a:extLst>
          </p:cNvPr>
          <p:cNvPicPr>
            <a:picLocks noChangeAspect="1"/>
          </p:cNvPicPr>
          <p:nvPr/>
        </p:nvPicPr>
        <p:blipFill rotWithShape="1">
          <a:blip r:embed="rId2"/>
          <a:srcRect l="16381" t="14291" r="33684" b="3606"/>
          <a:stretch/>
        </p:blipFill>
        <p:spPr>
          <a:xfrm rot="21154829">
            <a:off x="387515" y="1955636"/>
            <a:ext cx="4457669" cy="3970081"/>
          </a:xfrm>
          <a:prstGeom prst="rect">
            <a:avLst/>
          </a:prstGeom>
        </p:spPr>
      </p:pic>
    </p:spTree>
    <p:extLst>
      <p:ext uri="{BB962C8B-B14F-4D97-AF65-F5344CB8AC3E}">
        <p14:creationId xmlns:p14="http://schemas.microsoft.com/office/powerpoint/2010/main" val="285407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F9A3-13BD-44A5-9763-CD102D6DAE63}"/>
              </a:ext>
            </a:extLst>
          </p:cNvPr>
          <p:cNvSpPr>
            <a:spLocks noGrp="1"/>
          </p:cNvSpPr>
          <p:nvPr>
            <p:ph type="title"/>
          </p:nvPr>
        </p:nvSpPr>
        <p:spPr/>
        <p:txBody>
          <a:bodyPr/>
          <a:lstStyle/>
          <a:p>
            <a:r>
              <a:rPr lang="en-US" dirty="0"/>
              <a:t>Transformational Change</a:t>
            </a:r>
          </a:p>
        </p:txBody>
      </p:sp>
      <p:pic>
        <p:nvPicPr>
          <p:cNvPr id="6" name="Content Placeholder 5" descr="A close up of a sign&#10;&#10;Description automatically generated">
            <a:extLst>
              <a:ext uri="{FF2B5EF4-FFF2-40B4-BE49-F238E27FC236}">
                <a16:creationId xmlns:a16="http://schemas.microsoft.com/office/drawing/2014/main" id="{4430AB26-BD2C-4F2B-8480-6C79D97D9BF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439193">
            <a:off x="6526778" y="1631841"/>
            <a:ext cx="3747864" cy="4869612"/>
          </a:xfrm>
        </p:spPr>
      </p:pic>
      <p:pic>
        <p:nvPicPr>
          <p:cNvPr id="4" name="Picture 3">
            <a:extLst>
              <a:ext uri="{FF2B5EF4-FFF2-40B4-BE49-F238E27FC236}">
                <a16:creationId xmlns:a16="http://schemas.microsoft.com/office/drawing/2014/main" id="{8381C3B9-9281-41F9-BC51-0792A5C750D5}"/>
              </a:ext>
            </a:extLst>
          </p:cNvPr>
          <p:cNvPicPr>
            <a:picLocks noChangeAspect="1"/>
          </p:cNvPicPr>
          <p:nvPr/>
        </p:nvPicPr>
        <p:blipFill rotWithShape="1">
          <a:blip r:embed="rId3"/>
          <a:srcRect l="24445" t="14013" r="26816" b="2994"/>
          <a:stretch/>
        </p:blipFill>
        <p:spPr>
          <a:xfrm rot="21208339">
            <a:off x="1731659" y="1482933"/>
            <a:ext cx="3947578" cy="5167431"/>
          </a:xfrm>
          <a:prstGeom prst="rect">
            <a:avLst/>
          </a:prstGeom>
        </p:spPr>
      </p:pic>
    </p:spTree>
    <p:extLst>
      <p:ext uri="{BB962C8B-B14F-4D97-AF65-F5344CB8AC3E}">
        <p14:creationId xmlns:p14="http://schemas.microsoft.com/office/powerpoint/2010/main" val="2195658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17F2-D2FE-412F-931B-8668BA35A2F8}"/>
              </a:ext>
            </a:extLst>
          </p:cNvPr>
          <p:cNvSpPr>
            <a:spLocks noGrp="1"/>
          </p:cNvSpPr>
          <p:nvPr>
            <p:ph type="title"/>
          </p:nvPr>
        </p:nvSpPr>
        <p:spPr/>
        <p:txBody>
          <a:bodyPr/>
          <a:lstStyle/>
          <a:p>
            <a:r>
              <a:rPr lang="en-US" dirty="0"/>
              <a:t>Politics of Water</a:t>
            </a:r>
          </a:p>
        </p:txBody>
      </p:sp>
      <p:sp>
        <p:nvSpPr>
          <p:cNvPr id="3" name="Content Placeholder 2">
            <a:extLst>
              <a:ext uri="{FF2B5EF4-FFF2-40B4-BE49-F238E27FC236}">
                <a16:creationId xmlns:a16="http://schemas.microsoft.com/office/drawing/2014/main" id="{1864DD1F-2E52-47A6-BA46-D5C5B67DF5C7}"/>
              </a:ext>
            </a:extLst>
          </p:cNvPr>
          <p:cNvSpPr>
            <a:spLocks noGrp="1"/>
          </p:cNvSpPr>
          <p:nvPr>
            <p:ph idx="1"/>
          </p:nvPr>
        </p:nvSpPr>
        <p:spPr/>
        <p:txBody>
          <a:bodyPr>
            <a:normAutofit lnSpcReduction="10000"/>
          </a:bodyPr>
          <a:lstStyle/>
          <a:p>
            <a:r>
              <a:rPr lang="en-US" dirty="0"/>
              <a:t>The attitude of Coloradans toward </a:t>
            </a:r>
            <a:r>
              <a:rPr lang="en-US" b="1" dirty="0"/>
              <a:t>Roosevelt and Pincho</a:t>
            </a:r>
            <a:r>
              <a:rPr lang="en-US" dirty="0"/>
              <a:t>t clearly illustrated the </a:t>
            </a:r>
            <a:r>
              <a:rPr lang="en-US" b="1" dirty="0"/>
              <a:t>divergence of opinion</a:t>
            </a:r>
            <a:r>
              <a:rPr lang="en-US" dirty="0"/>
              <a:t> that existed in the state over the conservation issue. For while the two men were accorded </a:t>
            </a:r>
            <a:r>
              <a:rPr lang="en-US" b="1" dirty="0"/>
              <a:t>widespread contempt in the Colorado backwoods</a:t>
            </a:r>
            <a:r>
              <a:rPr lang="en-US" dirty="0"/>
              <a:t>, they also commanded a large following all across the state. </a:t>
            </a:r>
            <a:r>
              <a:rPr lang="en-US" b="1" dirty="0"/>
              <a:t>Roosevelt’s support came primarily from urban centers</a:t>
            </a:r>
            <a:r>
              <a:rPr lang="en-US" dirty="0"/>
              <a:t>, plains cities such as Denver, Colorado Springs, and Pueblo and Western Slope settlements like Delta and Montrose, </a:t>
            </a:r>
            <a:r>
              <a:rPr lang="en-US" b="1" dirty="0"/>
              <a:t>areas dependent on the preservation of mountain watersheds</a:t>
            </a:r>
            <a:r>
              <a:rPr lang="en-US" dirty="0"/>
              <a:t> for irrigation and water supplies (1897).  </a:t>
            </a:r>
          </a:p>
          <a:p>
            <a:pPr lvl="8"/>
            <a:r>
              <a:rPr lang="en-US" dirty="0"/>
              <a:t>Source: Hobbs, Justice Gregory J.  Colorado Water Law: An Historical Overview.  1997</a:t>
            </a:r>
          </a:p>
        </p:txBody>
      </p:sp>
    </p:spTree>
    <p:extLst>
      <p:ext uri="{BB962C8B-B14F-4D97-AF65-F5344CB8AC3E}">
        <p14:creationId xmlns:p14="http://schemas.microsoft.com/office/powerpoint/2010/main" val="114561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3746-FF67-49FF-8A84-D1E753155C52}"/>
              </a:ext>
            </a:extLst>
          </p:cNvPr>
          <p:cNvSpPr>
            <a:spLocks noGrp="1"/>
          </p:cNvSpPr>
          <p:nvPr>
            <p:ph type="title"/>
          </p:nvPr>
        </p:nvSpPr>
        <p:spPr/>
        <p:txBody>
          <a:bodyPr/>
          <a:lstStyle/>
          <a:p>
            <a:r>
              <a:rPr lang="en-US" dirty="0"/>
              <a:t>Private Property Right</a:t>
            </a:r>
          </a:p>
        </p:txBody>
      </p:sp>
      <p:sp>
        <p:nvSpPr>
          <p:cNvPr id="3" name="Content Placeholder 2">
            <a:extLst>
              <a:ext uri="{FF2B5EF4-FFF2-40B4-BE49-F238E27FC236}">
                <a16:creationId xmlns:a16="http://schemas.microsoft.com/office/drawing/2014/main" id="{BA1526C8-982D-4454-A412-8D1C395343DE}"/>
              </a:ext>
            </a:extLst>
          </p:cNvPr>
          <p:cNvSpPr>
            <a:spLocks noGrp="1"/>
          </p:cNvSpPr>
          <p:nvPr>
            <p:ph idx="1"/>
          </p:nvPr>
        </p:nvSpPr>
        <p:spPr>
          <a:xfrm>
            <a:off x="960439" y="1583029"/>
            <a:ext cx="6336100" cy="4351338"/>
          </a:xfrm>
        </p:spPr>
        <p:txBody>
          <a:bodyPr/>
          <a:lstStyle/>
          <a:p>
            <a:r>
              <a:rPr lang="en-US" dirty="0"/>
              <a:t>“Running water in its natural course is “the property of the public”</a:t>
            </a:r>
          </a:p>
          <a:p>
            <a:r>
              <a:rPr lang="en-US" dirty="0"/>
              <a:t>However, the “right to it’s use…will be regarded and protected as property”</a:t>
            </a:r>
          </a:p>
          <a:p>
            <a:r>
              <a:rPr lang="en-US" dirty="0"/>
              <a:t>Provides the right to divert and use water and may be conveyed and transferred like any other private property right.</a:t>
            </a:r>
          </a:p>
        </p:txBody>
      </p:sp>
      <p:pic>
        <p:nvPicPr>
          <p:cNvPr id="5" name="Picture 4">
            <a:extLst>
              <a:ext uri="{FF2B5EF4-FFF2-40B4-BE49-F238E27FC236}">
                <a16:creationId xmlns:a16="http://schemas.microsoft.com/office/drawing/2014/main" id="{A642F830-E96C-4431-8404-81AE77CE1645}"/>
              </a:ext>
            </a:extLst>
          </p:cNvPr>
          <p:cNvPicPr>
            <a:picLocks noChangeAspect="1"/>
          </p:cNvPicPr>
          <p:nvPr/>
        </p:nvPicPr>
        <p:blipFill>
          <a:blip r:embed="rId2"/>
          <a:stretch>
            <a:fillRect/>
          </a:stretch>
        </p:blipFill>
        <p:spPr>
          <a:xfrm>
            <a:off x="7045105" y="3429001"/>
            <a:ext cx="5146895" cy="3429000"/>
          </a:xfrm>
          <a:prstGeom prst="rect">
            <a:avLst/>
          </a:prstGeom>
        </p:spPr>
      </p:pic>
    </p:spTree>
    <p:extLst>
      <p:ext uri="{BB962C8B-B14F-4D97-AF65-F5344CB8AC3E}">
        <p14:creationId xmlns:p14="http://schemas.microsoft.com/office/powerpoint/2010/main" val="426733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a:extLst>
              <a:ext uri="{FF2B5EF4-FFF2-40B4-BE49-F238E27FC236}">
                <a16:creationId xmlns:a16="http://schemas.microsoft.com/office/drawing/2014/main" id="{8CA6BB0B-0695-46BA-A0DC-BD7571158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073" y="70338"/>
            <a:ext cx="10266727" cy="671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Rectangle 2">
            <a:extLst>
              <a:ext uri="{FF2B5EF4-FFF2-40B4-BE49-F238E27FC236}">
                <a16:creationId xmlns:a16="http://schemas.microsoft.com/office/drawing/2014/main" id="{7F38CA6D-B09A-4F08-90A9-9B4F6C1CF158}"/>
              </a:ext>
            </a:extLst>
          </p:cNvPr>
          <p:cNvSpPr>
            <a:spLocks noGrp="1" noChangeArrowheads="1"/>
          </p:cNvSpPr>
          <p:nvPr>
            <p:ph type="title"/>
          </p:nvPr>
        </p:nvSpPr>
        <p:spPr/>
        <p:txBody>
          <a:bodyPr/>
          <a:lstStyle/>
          <a:p>
            <a:endParaRPr lang="en-US" altLang="en-US" dirty="0"/>
          </a:p>
        </p:txBody>
      </p:sp>
      <p:sp>
        <p:nvSpPr>
          <p:cNvPr id="31747" name="Rectangle 3">
            <a:extLst>
              <a:ext uri="{FF2B5EF4-FFF2-40B4-BE49-F238E27FC236}">
                <a16:creationId xmlns:a16="http://schemas.microsoft.com/office/drawing/2014/main" id="{0235801B-91D7-44D9-9AEF-17B042379348}"/>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35711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B2F70-E512-4679-9705-938384A48C0E}"/>
              </a:ext>
            </a:extLst>
          </p:cNvPr>
          <p:cNvSpPr>
            <a:spLocks noGrp="1"/>
          </p:cNvSpPr>
          <p:nvPr>
            <p:ph type="title"/>
          </p:nvPr>
        </p:nvSpPr>
        <p:spPr>
          <a:xfrm>
            <a:off x="4702628" y="365125"/>
            <a:ext cx="6651171" cy="1325563"/>
          </a:xfrm>
        </p:spPr>
        <p:txBody>
          <a:bodyPr>
            <a:normAutofit/>
          </a:bodyPr>
          <a:lstStyle/>
          <a:p>
            <a:r>
              <a:rPr lang="en-US"/>
              <a:t>Piggybacking on Laws</a:t>
            </a:r>
          </a:p>
        </p:txBody>
      </p:sp>
      <p:sp>
        <p:nvSpPr>
          <p:cNvPr id="3" name="Content Placeholder 2">
            <a:extLst>
              <a:ext uri="{FF2B5EF4-FFF2-40B4-BE49-F238E27FC236}">
                <a16:creationId xmlns:a16="http://schemas.microsoft.com/office/drawing/2014/main" id="{2F8EA831-B929-44B6-B1B2-0E1837C4AE6F}"/>
              </a:ext>
            </a:extLst>
          </p:cNvPr>
          <p:cNvSpPr>
            <a:spLocks noGrp="1"/>
          </p:cNvSpPr>
          <p:nvPr>
            <p:ph idx="1"/>
          </p:nvPr>
        </p:nvSpPr>
        <p:spPr>
          <a:xfrm>
            <a:off x="4983480" y="1825625"/>
            <a:ext cx="6487886" cy="4351338"/>
          </a:xfrm>
        </p:spPr>
        <p:txBody>
          <a:bodyPr>
            <a:normAutofit/>
          </a:bodyPr>
          <a:lstStyle/>
          <a:p>
            <a:r>
              <a:rPr lang="en-US"/>
              <a:t>Colorado does not provide protections for wetlands</a:t>
            </a:r>
          </a:p>
          <a:p>
            <a:pPr lvl="1"/>
            <a:r>
              <a:rPr lang="en-US"/>
              <a:t>Irrigation Water Rights to Irrigate Wetland Plants</a:t>
            </a:r>
          </a:p>
          <a:p>
            <a:pPr lvl="1"/>
            <a:r>
              <a:rPr lang="en-US"/>
              <a:t>Purchase Water Rights and Change the Right to Wildlife, Recreation</a:t>
            </a:r>
          </a:p>
          <a:p>
            <a:pPr lvl="1"/>
            <a:r>
              <a:rPr lang="en-US"/>
              <a:t>Innovative Water Trades</a:t>
            </a:r>
          </a:p>
          <a:p>
            <a:pPr lvl="1"/>
            <a:r>
              <a:rPr lang="en-US"/>
              <a:t>Innovative Partnerships</a:t>
            </a:r>
          </a:p>
        </p:txBody>
      </p:sp>
      <p:pic>
        <p:nvPicPr>
          <p:cNvPr id="5" name="Picture 4" descr="A picture containing outdoor, water, dog, grass&#10;&#10;Description automatically generated">
            <a:extLst>
              <a:ext uri="{FF2B5EF4-FFF2-40B4-BE49-F238E27FC236}">
                <a16:creationId xmlns:a16="http://schemas.microsoft.com/office/drawing/2014/main" id="{51E91D98-8907-49B4-A591-821D63249353}"/>
              </a:ext>
            </a:extLst>
          </p:cNvPr>
          <p:cNvPicPr>
            <a:picLocks noChangeAspect="1"/>
          </p:cNvPicPr>
          <p:nvPr/>
        </p:nvPicPr>
        <p:blipFill rotWithShape="1">
          <a:blip r:embed="rId4">
            <a:extLst>
              <a:ext uri="{28A0092B-C50C-407E-A947-70E740481C1C}">
                <a14:useLocalDpi xmlns:a14="http://schemas.microsoft.com/office/drawing/2010/main" val="0"/>
              </a:ext>
            </a:extLst>
          </a:blip>
          <a:srcRect l="18704" r="39020" b="-1"/>
          <a:stretch/>
        </p:blipFill>
        <p:spPr>
          <a:xfrm>
            <a:off x="20" y="10"/>
            <a:ext cx="4343380" cy="6857990"/>
          </a:xfrm>
          <a:prstGeom prst="rect">
            <a:avLst/>
          </a:prstGeom>
        </p:spPr>
      </p:pic>
    </p:spTree>
    <p:extLst>
      <p:ext uri="{BB962C8B-B14F-4D97-AF65-F5344CB8AC3E}">
        <p14:creationId xmlns:p14="http://schemas.microsoft.com/office/powerpoint/2010/main" val="23822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92F1D7D8444A40BB8612DAD6D1E573" ma:contentTypeVersion="13" ma:contentTypeDescription="Create a new document." ma:contentTypeScope="" ma:versionID="5144caadebff52868559d8e0a82e2813">
  <xsd:schema xmlns:xsd="http://www.w3.org/2001/XMLSchema" xmlns:xs="http://www.w3.org/2001/XMLSchema" xmlns:p="http://schemas.microsoft.com/office/2006/metadata/properties" xmlns:ns3="c8e66dad-3f38-49e3-a98c-09c66b919878" xmlns:ns4="6582ee36-6724-4048-a1cb-8ea75ab51659" targetNamespace="http://schemas.microsoft.com/office/2006/metadata/properties" ma:root="true" ma:fieldsID="e7de485a36251243edb790a26ab6565e" ns3:_="" ns4:_="">
    <xsd:import namespace="c8e66dad-3f38-49e3-a98c-09c66b919878"/>
    <xsd:import namespace="6582ee36-6724-4048-a1cb-8ea75ab5165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e66dad-3f38-49e3-a98c-09c66b91987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82ee36-6724-4048-a1cb-8ea75ab5165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D0DF95-8843-4B72-87A9-A33586EB095E}">
  <ds:schemaRefs>
    <ds:schemaRef ds:uri="http://schemas.microsoft.com/sharepoint/v3/contenttype/forms"/>
  </ds:schemaRefs>
</ds:datastoreItem>
</file>

<file path=customXml/itemProps2.xml><?xml version="1.0" encoding="utf-8"?>
<ds:datastoreItem xmlns:ds="http://schemas.openxmlformats.org/officeDocument/2006/customXml" ds:itemID="{86B07F8B-E643-4CDC-B06A-6A7BC99C2301}">
  <ds:schemaRefs>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 ds:uri="6582ee36-6724-4048-a1cb-8ea75ab51659"/>
    <ds:schemaRef ds:uri="c8e66dad-3f38-49e3-a98c-09c66b919878"/>
    <ds:schemaRef ds:uri="http://schemas.microsoft.com/office/2006/metadata/properties"/>
  </ds:schemaRefs>
</ds:datastoreItem>
</file>

<file path=customXml/itemProps3.xml><?xml version="1.0" encoding="utf-8"?>
<ds:datastoreItem xmlns:ds="http://schemas.openxmlformats.org/officeDocument/2006/customXml" ds:itemID="{F01E25E0-783B-4E12-BE78-3816E10382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e66dad-3f38-49e3-a98c-09c66b919878"/>
    <ds:schemaRef ds:uri="6582ee36-6724-4048-a1cb-8ea75ab51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TotalTime>
  <Words>722</Words>
  <Application>Microsoft Office PowerPoint</Application>
  <PresentationFormat>Widescreen</PresentationFormat>
  <Paragraphs>92</Paragraphs>
  <Slides>16</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Corbel</vt:lpstr>
      <vt:lpstr>Depth</vt:lpstr>
      <vt:lpstr>PowerPoint Presentation</vt:lpstr>
      <vt:lpstr>Wetland Conservation Organization</vt:lpstr>
      <vt:lpstr>Focused Conservation</vt:lpstr>
      <vt:lpstr>Loss of Breeding Birds – 30%</vt:lpstr>
      <vt:lpstr>Transformational Change</vt:lpstr>
      <vt:lpstr>Politics of Water</vt:lpstr>
      <vt:lpstr>Private Property Right</vt:lpstr>
      <vt:lpstr>PowerPoint Presentation</vt:lpstr>
      <vt:lpstr>Piggybacking on Laws</vt:lpstr>
      <vt:lpstr>Irrigated Wetlands</vt:lpstr>
      <vt:lpstr>PowerPoint Presentation</vt:lpstr>
      <vt:lpstr>PowerPoint Presentation</vt:lpstr>
      <vt:lpstr>South Platte River Ranch </vt:lpstr>
      <vt:lpstr>South Platte River Ranch </vt:lpstr>
      <vt:lpstr>Politics of Wetland Water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Kernohan</dc:creator>
  <cp:lastModifiedBy>Greg Kernohan</cp:lastModifiedBy>
  <cp:revision>4</cp:revision>
  <dcterms:created xsi:type="dcterms:W3CDTF">2020-10-11T23:47:22Z</dcterms:created>
  <dcterms:modified xsi:type="dcterms:W3CDTF">2020-10-12T16:21:36Z</dcterms:modified>
</cp:coreProperties>
</file>