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9FC_D693EE8B.xml" ContentType="application/vnd.ms-powerpoint.comments+xml"/>
  <Override PartName="/ppt/notesSlides/notesSlide13.xml" ContentType="application/vnd.openxmlformats-officedocument.presentationml.notesSlide+xml"/>
  <Override PartName="/ppt/comments/modernComment_AE8_2D41D5D1.xml" ContentType="application/vnd.ms-powerpoint.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4" r:id="rId5"/>
    <p:sldMasterId id="2147483695" r:id="rId6"/>
  </p:sldMasterIdLst>
  <p:notesMasterIdLst>
    <p:notesMasterId r:id="rId28"/>
  </p:notesMasterIdLst>
  <p:handoutMasterIdLst>
    <p:handoutMasterId r:id="rId29"/>
  </p:handoutMasterIdLst>
  <p:sldIdLst>
    <p:sldId id="2524" r:id="rId7"/>
    <p:sldId id="2798" r:id="rId8"/>
    <p:sldId id="2570" r:id="rId9"/>
    <p:sldId id="2793" r:id="rId10"/>
    <p:sldId id="2541" r:id="rId11"/>
    <p:sldId id="2766" r:id="rId12"/>
    <p:sldId id="2767" r:id="rId13"/>
    <p:sldId id="2602" r:id="rId14"/>
    <p:sldId id="2800" r:id="rId15"/>
    <p:sldId id="2791" r:id="rId16"/>
    <p:sldId id="2549" r:id="rId17"/>
    <p:sldId id="2572" r:id="rId18"/>
    <p:sldId id="2556" r:id="rId19"/>
    <p:sldId id="2792" r:id="rId20"/>
    <p:sldId id="2735" r:id="rId21"/>
    <p:sldId id="257" r:id="rId22"/>
    <p:sldId id="2786" r:id="rId23"/>
    <p:sldId id="2789" r:id="rId24"/>
    <p:sldId id="2799" r:id="rId25"/>
    <p:sldId id="2795" r:id="rId26"/>
    <p:sldId id="2564"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D3E8F92-5BF8-1494-0C8E-3B44DA55976E}" name="Marielle Cowdin" initials="MC" userId="S::mcowdin@crwcd.org::58157eed-bcfe-4b29-b715-44c870ad5f8b" providerId="AD"/>
  <p188:author id="{DBCA47E8-EFC8-5CC5-5EEF-4FA4EB6DB0EC}" name="Lindsay DeFrates" initials="LD" userId="S::ldefrates@crwcd.org::ec3a1798-670d-4344-8c24-89df8bec395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7CB6C4"/>
    <a:srgbClr val="3397D3"/>
    <a:srgbClr val="00C7FF"/>
    <a:srgbClr val="B69550"/>
    <a:srgbClr val="ACED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414" autoAdjust="0"/>
  </p:normalViewPr>
  <p:slideViewPr>
    <p:cSldViewPr snapToGrid="0">
      <p:cViewPr varScale="1">
        <p:scale>
          <a:sx n="65" d="100"/>
          <a:sy n="65" d="100"/>
        </p:scale>
        <p:origin x="1330" y="58"/>
      </p:cViewPr>
      <p:guideLst/>
    </p:cSldViewPr>
  </p:slideViewPr>
  <p:notesTextViewPr>
    <p:cViewPr>
      <p:scale>
        <a:sx n="3" d="2"/>
        <a:sy n="3" d="2"/>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microsoft.com/office/2018/10/relationships/authors" Target="author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presProps" Target="presProps.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https://crwcd.sharepoint.com/sites/EATeam/EA%20Files/Presentation%20Drafts/LFnatFlow1906-2022.2022.1.2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crwcd.sharepoint.com/sites/EATeam/EA%20Files/Presentation%20Drafts/LFnatFlow1906-2022.2022.1.27.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5.8504873422210203E-2"/>
          <c:y val="0.25630573604527174"/>
          <c:w val="0.93269779386189156"/>
          <c:h val="0.59513842573918696"/>
        </c:manualLayout>
      </c:layout>
      <c:barChart>
        <c:barDir val="col"/>
        <c:grouping val="clustered"/>
        <c:varyColors val="0"/>
        <c:ser>
          <c:idx val="0"/>
          <c:order val="0"/>
          <c:spPr>
            <a:solidFill>
              <a:srgbClr val="3398D4"/>
            </a:solidFill>
            <a:ln>
              <a:solidFill>
                <a:schemeClr val="tx2"/>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14"/>
            <c:invertIfNegative val="0"/>
            <c:bubble3D val="0"/>
            <c:spPr>
              <a:solidFill>
                <a:schemeClr val="accent2"/>
              </a:solidFill>
              <a:ln>
                <a:solidFill>
                  <a:schemeClr val="tx2"/>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8846-4F95-BA03-620B97C8B9BF}"/>
              </c:ext>
            </c:extLst>
          </c:dPt>
          <c:dPt>
            <c:idx val="115"/>
            <c:invertIfNegative val="0"/>
            <c:bubble3D val="0"/>
            <c:spPr>
              <a:solidFill>
                <a:schemeClr val="accent2"/>
              </a:solidFill>
              <a:ln>
                <a:solidFill>
                  <a:schemeClr val="tx2"/>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2-8846-4F95-BA03-620B97C8B9BF}"/>
              </c:ext>
            </c:extLst>
          </c:dPt>
          <c:cat>
            <c:numRef>
              <c:f>'Water Year'!$A$4:$A$119</c:f>
              <c:numCache>
                <c:formatCode>General</c:formatCode>
                <c:ptCount val="116"/>
                <c:pt idx="0">
                  <c:v>1906</c:v>
                </c:pt>
                <c:pt idx="1">
                  <c:v>1907</c:v>
                </c:pt>
                <c:pt idx="2">
                  <c:v>1908</c:v>
                </c:pt>
                <c:pt idx="3">
                  <c:v>1909</c:v>
                </c:pt>
                <c:pt idx="4">
                  <c:v>1910</c:v>
                </c:pt>
                <c:pt idx="5">
                  <c:v>1911</c:v>
                </c:pt>
                <c:pt idx="6">
                  <c:v>1912</c:v>
                </c:pt>
                <c:pt idx="7">
                  <c:v>1913</c:v>
                </c:pt>
                <c:pt idx="8">
                  <c:v>1914</c:v>
                </c:pt>
                <c:pt idx="9">
                  <c:v>1915</c:v>
                </c:pt>
                <c:pt idx="10">
                  <c:v>1916</c:v>
                </c:pt>
                <c:pt idx="11">
                  <c:v>1917</c:v>
                </c:pt>
                <c:pt idx="12">
                  <c:v>1918</c:v>
                </c:pt>
                <c:pt idx="13">
                  <c:v>1919</c:v>
                </c:pt>
                <c:pt idx="14">
                  <c:v>1920</c:v>
                </c:pt>
                <c:pt idx="15">
                  <c:v>1921</c:v>
                </c:pt>
                <c:pt idx="16">
                  <c:v>1922</c:v>
                </c:pt>
                <c:pt idx="17">
                  <c:v>1923</c:v>
                </c:pt>
                <c:pt idx="18">
                  <c:v>1924</c:v>
                </c:pt>
                <c:pt idx="19">
                  <c:v>1925</c:v>
                </c:pt>
                <c:pt idx="20">
                  <c:v>1926</c:v>
                </c:pt>
                <c:pt idx="21">
                  <c:v>1927</c:v>
                </c:pt>
                <c:pt idx="22">
                  <c:v>1928</c:v>
                </c:pt>
                <c:pt idx="23">
                  <c:v>1929</c:v>
                </c:pt>
                <c:pt idx="24">
                  <c:v>1930</c:v>
                </c:pt>
                <c:pt idx="25">
                  <c:v>1931</c:v>
                </c:pt>
                <c:pt idx="26">
                  <c:v>1932</c:v>
                </c:pt>
                <c:pt idx="27">
                  <c:v>1933</c:v>
                </c:pt>
                <c:pt idx="28">
                  <c:v>1934</c:v>
                </c:pt>
                <c:pt idx="29">
                  <c:v>1935</c:v>
                </c:pt>
                <c:pt idx="30">
                  <c:v>1936</c:v>
                </c:pt>
                <c:pt idx="31">
                  <c:v>1937</c:v>
                </c:pt>
                <c:pt idx="32">
                  <c:v>1938</c:v>
                </c:pt>
                <c:pt idx="33">
                  <c:v>1939</c:v>
                </c:pt>
                <c:pt idx="34">
                  <c:v>1940</c:v>
                </c:pt>
                <c:pt idx="35">
                  <c:v>1941</c:v>
                </c:pt>
                <c:pt idx="36">
                  <c:v>1942</c:v>
                </c:pt>
                <c:pt idx="37">
                  <c:v>1943</c:v>
                </c:pt>
                <c:pt idx="38">
                  <c:v>1944</c:v>
                </c:pt>
                <c:pt idx="39">
                  <c:v>1945</c:v>
                </c:pt>
                <c:pt idx="40">
                  <c:v>1946</c:v>
                </c:pt>
                <c:pt idx="41">
                  <c:v>1947</c:v>
                </c:pt>
                <c:pt idx="42">
                  <c:v>1948</c:v>
                </c:pt>
                <c:pt idx="43">
                  <c:v>1949</c:v>
                </c:pt>
                <c:pt idx="44">
                  <c:v>1950</c:v>
                </c:pt>
                <c:pt idx="45">
                  <c:v>1951</c:v>
                </c:pt>
                <c:pt idx="46">
                  <c:v>1952</c:v>
                </c:pt>
                <c:pt idx="47">
                  <c:v>1953</c:v>
                </c:pt>
                <c:pt idx="48">
                  <c:v>1954</c:v>
                </c:pt>
                <c:pt idx="49">
                  <c:v>1955</c:v>
                </c:pt>
                <c:pt idx="50">
                  <c:v>1956</c:v>
                </c:pt>
                <c:pt idx="51">
                  <c:v>1957</c:v>
                </c:pt>
                <c:pt idx="52">
                  <c:v>1958</c:v>
                </c:pt>
                <c:pt idx="53">
                  <c:v>1959</c:v>
                </c:pt>
                <c:pt idx="54">
                  <c:v>1960</c:v>
                </c:pt>
                <c:pt idx="55">
                  <c:v>1961</c:v>
                </c:pt>
                <c:pt idx="56">
                  <c:v>1962</c:v>
                </c:pt>
                <c:pt idx="57">
                  <c:v>1963</c:v>
                </c:pt>
                <c:pt idx="58">
                  <c:v>1964</c:v>
                </c:pt>
                <c:pt idx="59">
                  <c:v>1965</c:v>
                </c:pt>
                <c:pt idx="60">
                  <c:v>1966</c:v>
                </c:pt>
                <c:pt idx="61">
                  <c:v>1967</c:v>
                </c:pt>
                <c:pt idx="62">
                  <c:v>1968</c:v>
                </c:pt>
                <c:pt idx="63">
                  <c:v>1969</c:v>
                </c:pt>
                <c:pt idx="64">
                  <c:v>1970</c:v>
                </c:pt>
                <c:pt idx="65">
                  <c:v>1971</c:v>
                </c:pt>
                <c:pt idx="66">
                  <c:v>1972</c:v>
                </c:pt>
                <c:pt idx="67">
                  <c:v>1973</c:v>
                </c:pt>
                <c:pt idx="68">
                  <c:v>1974</c:v>
                </c:pt>
                <c:pt idx="69">
                  <c:v>1975</c:v>
                </c:pt>
                <c:pt idx="70">
                  <c:v>1976</c:v>
                </c:pt>
                <c:pt idx="71">
                  <c:v>1977</c:v>
                </c:pt>
                <c:pt idx="72">
                  <c:v>1978</c:v>
                </c:pt>
                <c:pt idx="73">
                  <c:v>1979</c:v>
                </c:pt>
                <c:pt idx="74">
                  <c:v>1980</c:v>
                </c:pt>
                <c:pt idx="75">
                  <c:v>1981</c:v>
                </c:pt>
                <c:pt idx="76">
                  <c:v>1982</c:v>
                </c:pt>
                <c:pt idx="77">
                  <c:v>1983</c:v>
                </c:pt>
                <c:pt idx="78">
                  <c:v>1984</c:v>
                </c:pt>
                <c:pt idx="79">
                  <c:v>1985</c:v>
                </c:pt>
                <c:pt idx="80">
                  <c:v>1986</c:v>
                </c:pt>
                <c:pt idx="81">
                  <c:v>1987</c:v>
                </c:pt>
                <c:pt idx="82">
                  <c:v>1988</c:v>
                </c:pt>
                <c:pt idx="83">
                  <c:v>1989</c:v>
                </c:pt>
                <c:pt idx="84">
                  <c:v>1990</c:v>
                </c:pt>
                <c:pt idx="85">
                  <c:v>1991</c:v>
                </c:pt>
                <c:pt idx="86">
                  <c:v>1992</c:v>
                </c:pt>
                <c:pt idx="87">
                  <c:v>1993</c:v>
                </c:pt>
                <c:pt idx="88">
                  <c:v>1994</c:v>
                </c:pt>
                <c:pt idx="89">
                  <c:v>1995</c:v>
                </c:pt>
                <c:pt idx="90">
                  <c:v>1996</c:v>
                </c:pt>
                <c:pt idx="91">
                  <c:v>1997</c:v>
                </c:pt>
                <c:pt idx="92">
                  <c:v>1998</c:v>
                </c:pt>
                <c:pt idx="93">
                  <c:v>1999</c:v>
                </c:pt>
                <c:pt idx="94">
                  <c:v>2000</c:v>
                </c:pt>
                <c:pt idx="95">
                  <c:v>2001</c:v>
                </c:pt>
                <c:pt idx="96">
                  <c:v>2002</c:v>
                </c:pt>
                <c:pt idx="97">
                  <c:v>2003</c:v>
                </c:pt>
                <c:pt idx="98">
                  <c:v>2004</c:v>
                </c:pt>
                <c:pt idx="99">
                  <c:v>2005</c:v>
                </c:pt>
                <c:pt idx="100">
                  <c:v>2006</c:v>
                </c:pt>
                <c:pt idx="101">
                  <c:v>2007</c:v>
                </c:pt>
                <c:pt idx="102">
                  <c:v>2008</c:v>
                </c:pt>
                <c:pt idx="103">
                  <c:v>2009</c:v>
                </c:pt>
                <c:pt idx="104">
                  <c:v>2010</c:v>
                </c:pt>
                <c:pt idx="105">
                  <c:v>2011</c:v>
                </c:pt>
                <c:pt idx="106">
                  <c:v>2012</c:v>
                </c:pt>
                <c:pt idx="107">
                  <c:v>2013</c:v>
                </c:pt>
                <c:pt idx="108">
                  <c:v>2014</c:v>
                </c:pt>
                <c:pt idx="109">
                  <c:v>2015</c:v>
                </c:pt>
                <c:pt idx="110">
                  <c:v>2016</c:v>
                </c:pt>
                <c:pt idx="111">
                  <c:v>2017</c:v>
                </c:pt>
                <c:pt idx="112">
                  <c:v>2018</c:v>
                </c:pt>
                <c:pt idx="113">
                  <c:v>2019</c:v>
                </c:pt>
                <c:pt idx="114">
                  <c:v>2020</c:v>
                </c:pt>
                <c:pt idx="115">
                  <c:v>2021</c:v>
                </c:pt>
              </c:numCache>
            </c:numRef>
          </c:cat>
          <c:val>
            <c:numRef>
              <c:f>'Water Year'!$B$4:$B$119</c:f>
              <c:numCache>
                <c:formatCode>_(* #,##0_);_(* \(#,##0\);_(* "-"??_);_(@_)</c:formatCode>
                <c:ptCount val="116"/>
                <c:pt idx="0">
                  <c:v>18214678</c:v>
                </c:pt>
                <c:pt idx="1">
                  <c:v>21234305</c:v>
                </c:pt>
                <c:pt idx="2">
                  <c:v>11773952</c:v>
                </c:pt>
                <c:pt idx="3">
                  <c:v>21841427</c:v>
                </c:pt>
                <c:pt idx="4">
                  <c:v>14736670</c:v>
                </c:pt>
                <c:pt idx="5">
                  <c:v>15125081</c:v>
                </c:pt>
                <c:pt idx="6">
                  <c:v>19082127</c:v>
                </c:pt>
                <c:pt idx="7">
                  <c:v>14472192</c:v>
                </c:pt>
                <c:pt idx="8">
                  <c:v>21066767</c:v>
                </c:pt>
                <c:pt idx="9">
                  <c:v>14137603</c:v>
                </c:pt>
                <c:pt idx="10">
                  <c:v>19187542</c:v>
                </c:pt>
                <c:pt idx="11">
                  <c:v>23849259</c:v>
                </c:pt>
                <c:pt idx="12">
                  <c:v>15750724</c:v>
                </c:pt>
                <c:pt idx="13">
                  <c:v>12951469</c:v>
                </c:pt>
                <c:pt idx="14">
                  <c:v>21927976</c:v>
                </c:pt>
                <c:pt idx="15">
                  <c:v>22703070</c:v>
                </c:pt>
                <c:pt idx="16">
                  <c:v>18524420</c:v>
                </c:pt>
                <c:pt idx="17">
                  <c:v>18327468</c:v>
                </c:pt>
                <c:pt idx="18">
                  <c:v>14650942</c:v>
                </c:pt>
                <c:pt idx="19">
                  <c:v>13514438</c:v>
                </c:pt>
                <c:pt idx="20">
                  <c:v>16248626</c:v>
                </c:pt>
                <c:pt idx="21">
                  <c:v>18689765</c:v>
                </c:pt>
                <c:pt idx="22">
                  <c:v>17770602</c:v>
                </c:pt>
                <c:pt idx="23">
                  <c:v>21791156</c:v>
                </c:pt>
                <c:pt idx="24">
                  <c:v>15130571</c:v>
                </c:pt>
                <c:pt idx="25">
                  <c:v>8868682</c:v>
                </c:pt>
                <c:pt idx="26">
                  <c:v>17809509</c:v>
                </c:pt>
                <c:pt idx="27">
                  <c:v>12312744</c:v>
                </c:pt>
                <c:pt idx="28">
                  <c:v>6589700</c:v>
                </c:pt>
                <c:pt idx="29">
                  <c:v>12248940</c:v>
                </c:pt>
                <c:pt idx="30">
                  <c:v>14521432</c:v>
                </c:pt>
                <c:pt idx="31">
                  <c:v>14159154</c:v>
                </c:pt>
                <c:pt idx="32">
                  <c:v>17918453</c:v>
                </c:pt>
                <c:pt idx="33">
                  <c:v>11699708</c:v>
                </c:pt>
                <c:pt idx="34">
                  <c:v>9422918</c:v>
                </c:pt>
                <c:pt idx="35">
                  <c:v>18269619</c:v>
                </c:pt>
                <c:pt idx="36">
                  <c:v>19333147</c:v>
                </c:pt>
                <c:pt idx="37">
                  <c:v>13613558</c:v>
                </c:pt>
                <c:pt idx="38">
                  <c:v>15422647</c:v>
                </c:pt>
                <c:pt idx="39">
                  <c:v>14040218</c:v>
                </c:pt>
                <c:pt idx="40">
                  <c:v>11000258</c:v>
                </c:pt>
                <c:pt idx="41">
                  <c:v>15851265</c:v>
                </c:pt>
                <c:pt idx="42">
                  <c:v>15761665</c:v>
                </c:pt>
                <c:pt idx="43">
                  <c:v>16733517</c:v>
                </c:pt>
                <c:pt idx="44">
                  <c:v>13111501</c:v>
                </c:pt>
                <c:pt idx="45">
                  <c:v>12445707</c:v>
                </c:pt>
                <c:pt idx="46">
                  <c:v>20850053</c:v>
                </c:pt>
                <c:pt idx="47">
                  <c:v>11154855</c:v>
                </c:pt>
                <c:pt idx="48">
                  <c:v>8304000</c:v>
                </c:pt>
                <c:pt idx="49">
                  <c:v>9709235</c:v>
                </c:pt>
                <c:pt idx="50">
                  <c:v>11622348</c:v>
                </c:pt>
                <c:pt idx="51">
                  <c:v>20211418</c:v>
                </c:pt>
                <c:pt idx="52">
                  <c:v>16870816</c:v>
                </c:pt>
                <c:pt idx="53">
                  <c:v>9245100</c:v>
                </c:pt>
                <c:pt idx="54">
                  <c:v>11977277</c:v>
                </c:pt>
                <c:pt idx="55">
                  <c:v>9199061</c:v>
                </c:pt>
                <c:pt idx="56">
                  <c:v>17760809</c:v>
                </c:pt>
                <c:pt idx="57">
                  <c:v>9115209</c:v>
                </c:pt>
                <c:pt idx="58">
                  <c:v>10381353</c:v>
                </c:pt>
                <c:pt idx="59">
                  <c:v>18358969</c:v>
                </c:pt>
                <c:pt idx="60">
                  <c:v>11060726</c:v>
                </c:pt>
                <c:pt idx="61">
                  <c:v>11708544</c:v>
                </c:pt>
                <c:pt idx="62">
                  <c:v>13338625</c:v>
                </c:pt>
                <c:pt idx="63">
                  <c:v>14452503</c:v>
                </c:pt>
                <c:pt idx="64">
                  <c:v>15055808</c:v>
                </c:pt>
                <c:pt idx="65">
                  <c:v>14845450</c:v>
                </c:pt>
                <c:pt idx="66">
                  <c:v>12398440</c:v>
                </c:pt>
                <c:pt idx="67">
                  <c:v>19271376</c:v>
                </c:pt>
                <c:pt idx="68">
                  <c:v>12965679</c:v>
                </c:pt>
                <c:pt idx="69">
                  <c:v>16565941</c:v>
                </c:pt>
                <c:pt idx="70">
                  <c:v>11201164</c:v>
                </c:pt>
                <c:pt idx="71">
                  <c:v>5435281</c:v>
                </c:pt>
                <c:pt idx="72">
                  <c:v>14892801</c:v>
                </c:pt>
                <c:pt idx="73">
                  <c:v>17609595</c:v>
                </c:pt>
                <c:pt idx="74">
                  <c:v>17309701</c:v>
                </c:pt>
                <c:pt idx="75">
                  <c:v>8638712</c:v>
                </c:pt>
                <c:pt idx="76">
                  <c:v>16724911</c:v>
                </c:pt>
                <c:pt idx="77">
                  <c:v>23729841</c:v>
                </c:pt>
                <c:pt idx="78">
                  <c:v>24177981</c:v>
                </c:pt>
                <c:pt idx="79">
                  <c:v>21044575</c:v>
                </c:pt>
                <c:pt idx="80">
                  <c:v>22368445</c:v>
                </c:pt>
                <c:pt idx="81">
                  <c:v>16596465</c:v>
                </c:pt>
                <c:pt idx="82">
                  <c:v>11668810</c:v>
                </c:pt>
                <c:pt idx="83">
                  <c:v>9552232</c:v>
                </c:pt>
                <c:pt idx="84">
                  <c:v>8974011</c:v>
                </c:pt>
                <c:pt idx="85">
                  <c:v>12344601</c:v>
                </c:pt>
                <c:pt idx="86">
                  <c:v>11068530</c:v>
                </c:pt>
                <c:pt idx="87">
                  <c:v>18697528</c:v>
                </c:pt>
                <c:pt idx="88">
                  <c:v>10611249</c:v>
                </c:pt>
                <c:pt idx="89">
                  <c:v>19872761</c:v>
                </c:pt>
                <c:pt idx="90">
                  <c:v>14052945</c:v>
                </c:pt>
                <c:pt idx="91">
                  <c:v>21184925</c:v>
                </c:pt>
                <c:pt idx="92">
                  <c:v>16968573</c:v>
                </c:pt>
                <c:pt idx="93">
                  <c:v>16452831</c:v>
                </c:pt>
                <c:pt idx="94">
                  <c:v>10541308</c:v>
                </c:pt>
                <c:pt idx="95">
                  <c:v>11023149</c:v>
                </c:pt>
                <c:pt idx="96">
                  <c:v>5870736</c:v>
                </c:pt>
                <c:pt idx="97">
                  <c:v>10455249</c:v>
                </c:pt>
                <c:pt idx="98">
                  <c:v>9443222</c:v>
                </c:pt>
                <c:pt idx="99">
                  <c:v>17117932</c:v>
                </c:pt>
                <c:pt idx="100">
                  <c:v>12627808</c:v>
                </c:pt>
                <c:pt idx="101">
                  <c:v>12567529</c:v>
                </c:pt>
                <c:pt idx="102">
                  <c:v>16315600</c:v>
                </c:pt>
                <c:pt idx="103">
                  <c:v>14306982</c:v>
                </c:pt>
                <c:pt idx="104">
                  <c:v>12326232</c:v>
                </c:pt>
                <c:pt idx="105">
                  <c:v>20207163</c:v>
                </c:pt>
                <c:pt idx="106">
                  <c:v>8442054</c:v>
                </c:pt>
                <c:pt idx="107">
                  <c:v>8973286</c:v>
                </c:pt>
                <c:pt idx="108">
                  <c:v>14100670</c:v>
                </c:pt>
                <c:pt idx="109">
                  <c:v>13433124</c:v>
                </c:pt>
                <c:pt idx="110">
                  <c:v>13477814</c:v>
                </c:pt>
                <c:pt idx="111">
                  <c:v>16476397</c:v>
                </c:pt>
                <c:pt idx="112">
                  <c:v>8614203</c:v>
                </c:pt>
                <c:pt idx="113">
                  <c:v>17750093</c:v>
                </c:pt>
                <c:pt idx="114">
                  <c:v>9608496.573868487</c:v>
                </c:pt>
                <c:pt idx="115">
                  <c:v>6680000</c:v>
                </c:pt>
              </c:numCache>
            </c:numRef>
          </c:val>
          <c:extLst>
            <c:ext xmlns:c16="http://schemas.microsoft.com/office/drawing/2014/chart" uri="{C3380CC4-5D6E-409C-BE32-E72D297353CC}">
              <c16:uniqueId val="{00000000-0040-4D5F-870D-3EB42F09907B}"/>
            </c:ext>
          </c:extLst>
        </c:ser>
        <c:dLbls>
          <c:showLegendKey val="0"/>
          <c:showVal val="0"/>
          <c:showCatName val="0"/>
          <c:showSerName val="0"/>
          <c:showPercent val="0"/>
          <c:showBubbleSize val="0"/>
        </c:dLbls>
        <c:gapWidth val="100"/>
        <c:overlap val="-24"/>
        <c:axId val="565473887"/>
        <c:axId val="565471807"/>
      </c:barChart>
      <c:catAx>
        <c:axId val="565473887"/>
        <c:scaling>
          <c:orientation val="minMax"/>
        </c:scaling>
        <c:delete val="0"/>
        <c:axPos val="b"/>
        <c:numFmt formatCode="General" sourceLinked="1"/>
        <c:majorTickMark val="none"/>
        <c:minorTickMark val="none"/>
        <c:tickLblPos val="nextTo"/>
        <c:spPr>
          <a:solidFill>
            <a:schemeClr val="bg1"/>
          </a:solidFill>
          <a:ln w="12700" cap="flat" cmpd="sng" algn="ctr">
            <a:solidFill>
              <a:schemeClr val="tx1"/>
            </a:solidFill>
            <a:round/>
          </a:ln>
          <a:effectLst/>
        </c:spPr>
        <c:txPr>
          <a:bodyPr rot="-60000000" spcFirstLastPara="1" vertOverflow="ellipsis" vert="horz" wrap="square" anchor="ctr" anchorCtr="1"/>
          <a:lstStyle/>
          <a:p>
            <a:pPr>
              <a:defRPr sz="1100" b="0" i="0" u="none" strike="noStrike" kern="1200" spc="30" baseline="0">
                <a:solidFill>
                  <a:schemeClr val="tx1"/>
                </a:solidFill>
                <a:latin typeface="+mn-lt"/>
                <a:ea typeface="+mn-ea"/>
                <a:cs typeface="+mn-cs"/>
              </a:defRPr>
            </a:pPr>
            <a:endParaRPr lang="en-US"/>
          </a:p>
        </c:txPr>
        <c:crossAx val="565471807"/>
        <c:crosses val="autoZero"/>
        <c:auto val="1"/>
        <c:lblAlgn val="ctr"/>
        <c:lblOffset val="100"/>
        <c:noMultiLvlLbl val="0"/>
      </c:catAx>
      <c:valAx>
        <c:axId val="565471807"/>
        <c:scaling>
          <c:orientation val="minMax"/>
          <c:max val="25000000"/>
        </c:scaling>
        <c:delete val="0"/>
        <c:axPos val="l"/>
        <c:majorGridlines>
          <c:spPr>
            <a:ln w="34925" cap="flat" cmpd="sng" algn="ctr">
              <a:solidFill>
                <a:schemeClr val="tx2">
                  <a:alpha val="11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spc="-100" baseline="0">
                <a:solidFill>
                  <a:schemeClr val="tx1"/>
                </a:solidFill>
                <a:latin typeface="+mn-lt"/>
                <a:ea typeface="+mn-ea"/>
                <a:cs typeface="+mn-cs"/>
              </a:defRPr>
            </a:pPr>
            <a:endParaRPr lang="en-US"/>
          </a:p>
        </c:txPr>
        <c:crossAx val="565473887"/>
        <c:crosses val="autoZero"/>
        <c:crossBetween val="between"/>
      </c:valAx>
      <c:spPr>
        <a:gradFill>
          <a:gsLst>
            <a:gs pos="0">
              <a:schemeClr val="bg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94387466272596"/>
          <c:y val="0.27829230390393001"/>
          <c:w val="0.75805612533727407"/>
          <c:h val="0.71056858371229326"/>
        </c:manualLayout>
      </c:layout>
      <c:lineChart>
        <c:grouping val="standard"/>
        <c:varyColors val="0"/>
        <c:ser>
          <c:idx val="0"/>
          <c:order val="0"/>
          <c:spPr>
            <a:ln w="60325" cap="rnd">
              <a:solidFill>
                <a:schemeClr val="accent6"/>
              </a:solidFill>
              <a:round/>
            </a:ln>
            <a:effectLst/>
          </c:spPr>
          <c:marker>
            <c:symbol val="none"/>
          </c:marker>
          <c:val>
            <c:numRef>
              <c:f>'Water Year'!$E$13:$E$119</c:f>
              <c:numCache>
                <c:formatCode>_(* #,##0_);_(* \(#,##0\);_(* "-"??_);_(@_)</c:formatCode>
                <c:ptCount val="107"/>
                <c:pt idx="0">
                  <c:v>17168480.199999999</c:v>
                </c:pt>
                <c:pt idx="1">
                  <c:v>17265766.600000001</c:v>
                </c:pt>
                <c:pt idx="2">
                  <c:v>17527262</c:v>
                </c:pt>
                <c:pt idx="3">
                  <c:v>17924939.199999999</c:v>
                </c:pt>
                <c:pt idx="4">
                  <c:v>17035943.399999999</c:v>
                </c:pt>
                <c:pt idx="5">
                  <c:v>17755074</c:v>
                </c:pt>
                <c:pt idx="6">
                  <c:v>18512872.899999999</c:v>
                </c:pt>
                <c:pt idx="7">
                  <c:v>18457102.199999999</c:v>
                </c:pt>
                <c:pt idx="8">
                  <c:v>18842629.800000001</c:v>
                </c:pt>
                <c:pt idx="9">
                  <c:v>18201047.300000001</c:v>
                </c:pt>
                <c:pt idx="10">
                  <c:v>18138730.800000001</c:v>
                </c:pt>
                <c:pt idx="11">
                  <c:v>17844839.199999999</c:v>
                </c:pt>
                <c:pt idx="12">
                  <c:v>17328889.800000001</c:v>
                </c:pt>
                <c:pt idx="13">
                  <c:v>17530877.600000001</c:v>
                </c:pt>
                <c:pt idx="14">
                  <c:v>18414846.300000001</c:v>
                </c:pt>
                <c:pt idx="15">
                  <c:v>17735105.800000001</c:v>
                </c:pt>
                <c:pt idx="16">
                  <c:v>16351667</c:v>
                </c:pt>
                <c:pt idx="17">
                  <c:v>16280175.9</c:v>
                </c:pt>
                <c:pt idx="18">
                  <c:v>15678703.5</c:v>
                </c:pt>
                <c:pt idx="19">
                  <c:v>14872579.300000001</c:v>
                </c:pt>
                <c:pt idx="20">
                  <c:v>14746029.5</c:v>
                </c:pt>
                <c:pt idx="21">
                  <c:v>14573310.1</c:v>
                </c:pt>
                <c:pt idx="22">
                  <c:v>14120249</c:v>
                </c:pt>
                <c:pt idx="23">
                  <c:v>14135034.1</c:v>
                </c:pt>
                <c:pt idx="24">
                  <c:v>13125889.300000001</c:v>
                </c:pt>
                <c:pt idx="25">
                  <c:v>12555124</c:v>
                </c:pt>
                <c:pt idx="26">
                  <c:v>13495217.699999999</c:v>
                </c:pt>
                <c:pt idx="27">
                  <c:v>13647581.5</c:v>
                </c:pt>
                <c:pt idx="28">
                  <c:v>13777662.9</c:v>
                </c:pt>
                <c:pt idx="29">
                  <c:v>14660957.6</c:v>
                </c:pt>
                <c:pt idx="30">
                  <c:v>14840085.4</c:v>
                </c:pt>
                <c:pt idx="31">
                  <c:v>14487968</c:v>
                </c:pt>
                <c:pt idx="32">
                  <c:v>14657179.1</c:v>
                </c:pt>
                <c:pt idx="33">
                  <c:v>14441500.300000001</c:v>
                </c:pt>
                <c:pt idx="34">
                  <c:v>14944881.199999999</c:v>
                </c:pt>
                <c:pt idx="35">
                  <c:v>15313739.5</c:v>
                </c:pt>
                <c:pt idx="36">
                  <c:v>14731348.300000001</c:v>
                </c:pt>
                <c:pt idx="37">
                  <c:v>14883038.9</c:v>
                </c:pt>
                <c:pt idx="38">
                  <c:v>14637168.6</c:v>
                </c:pt>
                <c:pt idx="39">
                  <c:v>13925303.9</c:v>
                </c:pt>
                <c:pt idx="40">
                  <c:v>13492205.6</c:v>
                </c:pt>
                <c:pt idx="41">
                  <c:v>13554414.6</c:v>
                </c:pt>
                <c:pt idx="42">
                  <c:v>13990429.9</c:v>
                </c:pt>
                <c:pt idx="43">
                  <c:v>14101345</c:v>
                </c:pt>
                <c:pt idx="44">
                  <c:v>13352503.300000001</c:v>
                </c:pt>
                <c:pt idx="45">
                  <c:v>13239080.9</c:v>
                </c:pt>
                <c:pt idx="46">
                  <c:v>12914416.300000001</c:v>
                </c:pt>
                <c:pt idx="47">
                  <c:v>12605491.9</c:v>
                </c:pt>
                <c:pt idx="48">
                  <c:v>12401527.300000001</c:v>
                </c:pt>
                <c:pt idx="49">
                  <c:v>12609262.6</c:v>
                </c:pt>
                <c:pt idx="50">
                  <c:v>13474236</c:v>
                </c:pt>
                <c:pt idx="51">
                  <c:v>13418073.800000001</c:v>
                </c:pt>
                <c:pt idx="52">
                  <c:v>12567786.4</c:v>
                </c:pt>
                <c:pt idx="53">
                  <c:v>12214567.300000001</c:v>
                </c:pt>
                <c:pt idx="54">
                  <c:v>12735307.6</c:v>
                </c:pt>
                <c:pt idx="55">
                  <c:v>13043160.699999999</c:v>
                </c:pt>
                <c:pt idx="56">
                  <c:v>13607799.6</c:v>
                </c:pt>
                <c:pt idx="57">
                  <c:v>13071562.699999999</c:v>
                </c:pt>
                <c:pt idx="58">
                  <c:v>14087179.4</c:v>
                </c:pt>
                <c:pt idx="59">
                  <c:v>14345612</c:v>
                </c:pt>
                <c:pt idx="60">
                  <c:v>14166309.199999999</c:v>
                </c:pt>
                <c:pt idx="61">
                  <c:v>14180353</c:v>
                </c:pt>
                <c:pt idx="62">
                  <c:v>13553026.699999999</c:v>
                </c:pt>
                <c:pt idx="63">
                  <c:v>13708444.300000001</c:v>
                </c:pt>
                <c:pt idx="64">
                  <c:v>14024153.5</c:v>
                </c:pt>
                <c:pt idx="65">
                  <c:v>14249542.800000001</c:v>
                </c:pt>
                <c:pt idx="66">
                  <c:v>13628869</c:v>
                </c:pt>
                <c:pt idx="67">
                  <c:v>14061516.1</c:v>
                </c:pt>
                <c:pt idx="68">
                  <c:v>14507362.6</c:v>
                </c:pt>
                <c:pt idx="69">
                  <c:v>15628592.800000001</c:v>
                </c:pt>
                <c:pt idx="70">
                  <c:v>16076456.199999999</c:v>
                </c:pt>
                <c:pt idx="71">
                  <c:v>17193184.300000001</c:v>
                </c:pt>
                <c:pt idx="72">
                  <c:v>18309302.699999999</c:v>
                </c:pt>
                <c:pt idx="73">
                  <c:v>17986903.600000001</c:v>
                </c:pt>
                <c:pt idx="74">
                  <c:v>17181167.300000001</c:v>
                </c:pt>
                <c:pt idx="75">
                  <c:v>16347598.300000001</c:v>
                </c:pt>
                <c:pt idx="76">
                  <c:v>16718187.199999999</c:v>
                </c:pt>
                <c:pt idx="77">
                  <c:v>16152549.1</c:v>
                </c:pt>
                <c:pt idx="78">
                  <c:v>15649317.800000001</c:v>
                </c:pt>
                <c:pt idx="79">
                  <c:v>14292644.6</c:v>
                </c:pt>
                <c:pt idx="80">
                  <c:v>14175463.199999999</c:v>
                </c:pt>
                <c:pt idx="81">
                  <c:v>13343913.199999999</c:v>
                </c:pt>
                <c:pt idx="82">
                  <c:v>13802759.199999999</c:v>
                </c:pt>
                <c:pt idx="83">
                  <c:v>14332735.5</c:v>
                </c:pt>
                <c:pt idx="84">
                  <c:v>15022795.4</c:v>
                </c:pt>
                <c:pt idx="85">
                  <c:v>15179525.1</c:v>
                </c:pt>
                <c:pt idx="86">
                  <c:v>15047379.9</c:v>
                </c:pt>
                <c:pt idx="87">
                  <c:v>14527600.5</c:v>
                </c:pt>
                <c:pt idx="88">
                  <c:v>13703372.6</c:v>
                </c:pt>
                <c:pt idx="89">
                  <c:v>13586569.9</c:v>
                </c:pt>
                <c:pt idx="90">
                  <c:v>13311087</c:v>
                </c:pt>
                <c:pt idx="91">
                  <c:v>13168573.300000001</c:v>
                </c:pt>
                <c:pt idx="92">
                  <c:v>12306833.699999999</c:v>
                </c:pt>
                <c:pt idx="93">
                  <c:v>12241536.4</c:v>
                </c:pt>
                <c:pt idx="94">
                  <c:v>12026951.5</c:v>
                </c:pt>
                <c:pt idx="95">
                  <c:v>12205443.9</c:v>
                </c:pt>
                <c:pt idx="96">
                  <c:v>13123845.300000001</c:v>
                </c:pt>
                <c:pt idx="97">
                  <c:v>13380977.1</c:v>
                </c:pt>
                <c:pt idx="98">
                  <c:v>13232780.800000001</c:v>
                </c:pt>
                <c:pt idx="99">
                  <c:v>13698525.6</c:v>
                </c:pt>
                <c:pt idx="100">
                  <c:v>13330044.800000001</c:v>
                </c:pt>
                <c:pt idx="101">
                  <c:v>13415045.4</c:v>
                </c:pt>
                <c:pt idx="102">
                  <c:v>13805932.199999999</c:v>
                </c:pt>
                <c:pt idx="103">
                  <c:v>13035792.5</c:v>
                </c:pt>
                <c:pt idx="104">
                  <c:v>13380103.6</c:v>
                </c:pt>
                <c:pt idx="105">
                  <c:v>13108330.057386849</c:v>
                </c:pt>
                <c:pt idx="106">
                  <c:v>11755613.757386848</c:v>
                </c:pt>
              </c:numCache>
            </c:numRef>
          </c:val>
          <c:smooth val="0"/>
          <c:extLst>
            <c:ext xmlns:c16="http://schemas.microsoft.com/office/drawing/2014/chart" uri="{C3380CC4-5D6E-409C-BE32-E72D297353CC}">
              <c16:uniqueId val="{00000000-8127-4E3C-8AA4-A8754FFCCA19}"/>
            </c:ext>
          </c:extLst>
        </c:ser>
        <c:dLbls>
          <c:showLegendKey val="0"/>
          <c:showVal val="0"/>
          <c:showCatName val="0"/>
          <c:showSerName val="0"/>
          <c:showPercent val="0"/>
          <c:showBubbleSize val="0"/>
        </c:dLbls>
        <c:smooth val="0"/>
        <c:axId val="565475551"/>
        <c:axId val="565483039"/>
      </c:lineChart>
      <c:catAx>
        <c:axId val="565475551"/>
        <c:scaling>
          <c:orientation val="minMax"/>
        </c:scaling>
        <c:delete val="1"/>
        <c:axPos val="b"/>
        <c:numFmt formatCode="General" sourceLinked="1"/>
        <c:majorTickMark val="none"/>
        <c:minorTickMark val="none"/>
        <c:tickLblPos val="nextTo"/>
        <c:crossAx val="565483039"/>
        <c:crosses val="autoZero"/>
        <c:auto val="1"/>
        <c:lblAlgn val="ctr"/>
        <c:lblOffset val="100"/>
        <c:noMultiLvlLbl val="0"/>
      </c:catAx>
      <c:valAx>
        <c:axId val="565483039"/>
        <c:scaling>
          <c:orientation val="minMax"/>
        </c:scaling>
        <c:delete val="1"/>
        <c:axPos val="l"/>
        <c:majorGridlines>
          <c:spPr>
            <a:ln w="9525" cap="flat" cmpd="sng" algn="ctr">
              <a:noFill/>
              <a:round/>
            </a:ln>
            <a:effectLst/>
          </c:spPr>
        </c:majorGridlines>
        <c:numFmt formatCode="_(* #,##0_);_(* \(#,##0\);_(* &quot;-&quot;??_);_(@_)" sourceLinked="1"/>
        <c:majorTickMark val="none"/>
        <c:minorTickMark val="none"/>
        <c:tickLblPos val="nextTo"/>
        <c:crossAx val="56547555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acrossLinear" id="1">
  <a:schemeClr val="dk1">
    <a:tint val="88000"/>
  </a:schemeClr>
  <a:schemeClr val="dk1">
    <a:tint val="55000"/>
  </a:schemeClr>
  <a:schemeClr val="dk1">
    <a:tint val="78000"/>
  </a:schemeClr>
  <a:schemeClr val="dk1">
    <a:tint val="92000"/>
  </a:schemeClr>
  <a:schemeClr val="dk1">
    <a:tint val="70000"/>
  </a:schemeClr>
  <a:schemeClr val="dk1">
    <a:tint val="30000"/>
  </a:schemeClr>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9FC_D693EE8B.xml><?xml version="1.0" encoding="utf-8"?>
<p188:cmLst xmlns:a="http://schemas.openxmlformats.org/drawingml/2006/main" xmlns:r="http://schemas.openxmlformats.org/officeDocument/2006/relationships" xmlns:p188="http://schemas.microsoft.com/office/powerpoint/2018/8/main">
  <p188:cm id="{F52ED6C7-903C-4A96-8352-BDAA99BA458E}" authorId="{DBCA47E8-EFC8-5CC5-5EEF-4FA4EB6DB0EC}" status="resolved" created="2022-03-11T17:56:10.339">
    <pc:sldMkLst xmlns:pc="http://schemas.microsoft.com/office/powerpoint/2013/main/command">
      <pc:docMk/>
      <pc:sldMk cId="3600019083" sldId="2556"/>
    </pc:sldMkLst>
    <p188:replyLst>
      <p188:reply id="{77C289F5-4A38-4375-B1A6-3675D665D7C9}" authorId="{DBCA47E8-EFC8-5CC5-5EEF-4FA4EB6DB0EC}" created="2022-03-11T19:23:15.776">
        <p188:txBody>
          <a:bodyPr/>
          <a:lstStyle/>
          <a:p>
            <a:r>
              <a:rPr lang="en-US"/>
              <a:t>Combine with soil moisture slide</a:t>
            </a:r>
          </a:p>
        </p188:txBody>
      </p188:reply>
    </p188:replyLst>
    <p188:txBody>
      <a:bodyPr/>
      <a:lstStyle/>
      <a:p>
        <a:r>
          <a:rPr lang="en-US"/>
          <a:t>https://www.sciencedirect.com/science/article/pii/S2589915521000018</a:t>
        </a:r>
      </a:p>
    </p188:txBody>
  </p188:cm>
</p188:cmLst>
</file>

<file path=ppt/comments/modernComment_AE8_2D41D5D1.xml><?xml version="1.0" encoding="utf-8"?>
<p188:cmLst xmlns:a="http://schemas.openxmlformats.org/drawingml/2006/main" xmlns:r="http://schemas.openxmlformats.org/officeDocument/2006/relationships" xmlns:p188="http://schemas.microsoft.com/office/powerpoint/2018/8/main">
  <p188:cm id="{28228ED3-A430-46AC-BAB3-0BA9A02EC6FE}" authorId="{6D3E8F92-5BF8-1494-0C8E-3B44DA55976E}" created="2022-03-15T18:59:26.070">
    <pc:sldMkLst xmlns:pc="http://schemas.microsoft.com/office/powerpoint/2013/main/command">
      <pc:docMk/>
      <pc:sldMk cId="759289297" sldId="2792"/>
    </pc:sldMkLst>
    <p188:txBody>
      <a:bodyPr/>
      <a:lstStyle/>
      <a:p>
        <a:r>
          <a:rPr lang="en-US"/>
          <a:t>Follow up slide idea: 2021 89% snowpack; 32% inflow at Lake Powell</a:t>
        </a:r>
      </a:p>
    </p188:txBody>
  </p188:cm>
</p188:cmLst>
</file>

<file path=ppt/drawings/drawing1.xml><?xml version="1.0" encoding="utf-8"?>
<c:userShapes xmlns:c="http://schemas.openxmlformats.org/drawingml/2006/chart">
  <cdr:relSizeAnchor xmlns:cdr="http://schemas.openxmlformats.org/drawingml/2006/chartDrawing">
    <cdr:from>
      <cdr:x>0.25513</cdr:x>
      <cdr:y>0.03033</cdr:y>
    </cdr:from>
    <cdr:to>
      <cdr:x>0.29582</cdr:x>
      <cdr:y>0.03033</cdr:y>
    </cdr:to>
    <cdr:cxnSp macro="">
      <cdr:nvCxnSpPr>
        <cdr:cNvPr id="3" name="Straight Connector 2">
          <a:extLst xmlns:a="http://schemas.openxmlformats.org/drawingml/2006/main">
            <a:ext uri="{FF2B5EF4-FFF2-40B4-BE49-F238E27FC236}">
              <a16:creationId xmlns:a16="http://schemas.microsoft.com/office/drawing/2014/main" id="{7EB33B66-FC80-4030-9FA6-2211C8023B17}"/>
            </a:ext>
          </a:extLst>
        </cdr:cNvPr>
        <cdr:cNvCxnSpPr/>
      </cdr:nvCxnSpPr>
      <cdr:spPr>
        <a:xfrm xmlns:a="http://schemas.openxmlformats.org/drawingml/2006/main">
          <a:off x="3470182" y="138301"/>
          <a:ext cx="553453" cy="0"/>
        </a:xfrm>
        <a:prstGeom xmlns:a="http://schemas.openxmlformats.org/drawingml/2006/main" prst="line">
          <a:avLst/>
        </a:prstGeom>
        <a:ln xmlns:a="http://schemas.openxmlformats.org/drawingml/2006/main" w="50800">
          <a:solidFill>
            <a:schemeClr val="accent6"/>
          </a:solidFill>
        </a:ln>
        <a:effectLst xmlns:a="http://schemas.openxmlformats.org/drawingml/2006/main">
          <a:outerShdw blurRad="50800" dist="38100" dir="2700000" algn="tl" rotWithShape="0">
            <a:prstClr val="black">
              <a:alpha val="40000"/>
            </a:prstClr>
          </a:outerShdw>
        </a:effectLst>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0.29542</cdr:x>
      <cdr:y>0</cdr:y>
    </cdr:from>
    <cdr:to>
      <cdr:x>0.36264</cdr:x>
      <cdr:y>0.2005</cdr:y>
    </cdr:to>
    <cdr:sp macro="" textlink="">
      <cdr:nvSpPr>
        <cdr:cNvPr id="4" name="TextBox 3">
          <a:extLst xmlns:a="http://schemas.openxmlformats.org/drawingml/2006/main">
            <a:ext uri="{FF2B5EF4-FFF2-40B4-BE49-F238E27FC236}">
              <a16:creationId xmlns:a16="http://schemas.microsoft.com/office/drawing/2014/main" id="{65632DE4-6C0A-419C-8338-2BEB8EBDCE30}"/>
            </a:ext>
          </a:extLst>
        </cdr:cNvPr>
        <cdr:cNvSpPr txBox="1"/>
      </cdr:nvSpPr>
      <cdr:spPr>
        <a:xfrm xmlns:a="http://schemas.openxmlformats.org/drawingml/2006/main">
          <a:off x="4018151" y="-171456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a:solidFill>
                <a:schemeClr val="accent6"/>
              </a:solidFill>
              <a:latin typeface="Arial Black" panose="020B0A04020102020204" pitchFamily="34" charset="0"/>
            </a:rPr>
            <a:t>10-year Running </a:t>
          </a:r>
        </a:p>
        <a:p xmlns:a="http://schemas.openxmlformats.org/drawingml/2006/main">
          <a:r>
            <a:rPr lang="en-US" sz="1600">
              <a:solidFill>
                <a:schemeClr val="accent6"/>
              </a:solidFill>
              <a:latin typeface="Arial Black" panose="020B0A04020102020204" pitchFamily="34" charset="0"/>
            </a:rPr>
            <a:t>Average</a:t>
          </a:r>
          <a:endParaRPr lang="en-US" sz="1600" dirty="0">
            <a:solidFill>
              <a:schemeClr val="accent6"/>
            </a:solidFill>
            <a:latin typeface="Arial Black" panose="020B0A04020102020204" pitchFamily="34" charset="0"/>
          </a:endParaRPr>
        </a:p>
      </cdr:txBody>
    </cdr:sp>
  </cdr:relSizeAnchor>
  <cdr:relSizeAnchor xmlns:cdr="http://schemas.openxmlformats.org/drawingml/2006/chartDrawing">
    <cdr:from>
      <cdr:x>0.55462</cdr:x>
      <cdr:y>0</cdr:y>
    </cdr:from>
    <cdr:to>
      <cdr:x>0.62185</cdr:x>
      <cdr:y>0.2005</cdr:y>
    </cdr:to>
    <cdr:sp macro="" textlink="">
      <cdr:nvSpPr>
        <cdr:cNvPr id="5" name="TextBox 4">
          <a:extLst xmlns:a="http://schemas.openxmlformats.org/drawingml/2006/main">
            <a:ext uri="{FF2B5EF4-FFF2-40B4-BE49-F238E27FC236}">
              <a16:creationId xmlns:a16="http://schemas.microsoft.com/office/drawing/2014/main" id="{3B099FF4-0274-4BF5-A03A-575C956C6007}"/>
            </a:ext>
          </a:extLst>
        </cdr:cNvPr>
        <cdr:cNvSpPr txBox="1"/>
      </cdr:nvSpPr>
      <cdr:spPr>
        <a:xfrm xmlns:a="http://schemas.openxmlformats.org/drawingml/2006/main">
          <a:off x="7543800" y="-1714562"/>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600" dirty="0">
            <a:solidFill>
              <a:schemeClr val="accent4"/>
            </a:solidFill>
            <a:latin typeface="Arial Black" panose="020B0A04020102020204" pitchFamily="34" charset="0"/>
          </a:endParaRPr>
        </a:p>
      </cdr:txBody>
    </cdr:sp>
  </cdr:relSizeAnchor>
  <cdr:relSizeAnchor xmlns:cdr="http://schemas.openxmlformats.org/drawingml/2006/chartDrawing">
    <cdr:from>
      <cdr:x>0.846</cdr:x>
      <cdr:y>0</cdr:y>
    </cdr:from>
    <cdr:to>
      <cdr:x>0.91322</cdr:x>
      <cdr:y>0.07868</cdr:y>
    </cdr:to>
    <cdr:sp macro="" textlink="">
      <cdr:nvSpPr>
        <cdr:cNvPr id="11" name="TextBox 10">
          <a:extLst xmlns:a="http://schemas.openxmlformats.org/drawingml/2006/main">
            <a:ext uri="{FF2B5EF4-FFF2-40B4-BE49-F238E27FC236}">
              <a16:creationId xmlns:a16="http://schemas.microsoft.com/office/drawing/2014/main" id="{1736D96B-EDB4-406B-AB86-C1EC69F285FD}"/>
            </a:ext>
          </a:extLst>
        </cdr:cNvPr>
        <cdr:cNvSpPr txBox="1"/>
      </cdr:nvSpPr>
      <cdr:spPr>
        <a:xfrm xmlns:a="http://schemas.openxmlformats.org/drawingml/2006/main">
          <a:off x="11506971" y="-1714562"/>
          <a:ext cx="914400" cy="3588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600" dirty="0">
            <a:solidFill>
              <a:srgbClr val="C00000"/>
            </a:solidFill>
            <a:latin typeface="Arial Black" panose="020B0A04020102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9345F7-62BC-44B5-9895-AE970438595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56A6DBE-4206-4C12-AE40-CA116D0FE45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79D22C-65A7-47CF-AF73-B2684E261C31}" type="datetimeFigureOut">
              <a:rPr lang="en-US" smtClean="0"/>
              <a:t>9/14/2022</a:t>
            </a:fld>
            <a:endParaRPr lang="en-US"/>
          </a:p>
        </p:txBody>
      </p:sp>
      <p:sp>
        <p:nvSpPr>
          <p:cNvPr id="4" name="Footer Placeholder 3">
            <a:extLst>
              <a:ext uri="{FF2B5EF4-FFF2-40B4-BE49-F238E27FC236}">
                <a16:creationId xmlns:a16="http://schemas.microsoft.com/office/drawing/2014/main" id="{7FD0F0A9-F4EE-44EE-B3B0-417C6D513AB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0323B15-C8F2-480B-ACAD-4EFF235BDD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FEB1B69-E520-4B32-BCFB-35382803F954}" type="slidenum">
              <a:rPr lang="en-US" smtClean="0"/>
              <a:t>‹#›</a:t>
            </a:fld>
            <a:endParaRPr lang="en-US"/>
          </a:p>
        </p:txBody>
      </p:sp>
    </p:spTree>
    <p:extLst>
      <p:ext uri="{BB962C8B-B14F-4D97-AF65-F5344CB8AC3E}">
        <p14:creationId xmlns:p14="http://schemas.microsoft.com/office/powerpoint/2010/main" val="16071846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FC601E-7597-4D1A-B8F1-F32772EF4462}"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83B4C-D2C6-40FA-9127-1C112F5600C3}" type="slidenum">
              <a:rPr lang="en-US" smtClean="0"/>
              <a:t>‹#›</a:t>
            </a:fld>
            <a:endParaRPr lang="en-US"/>
          </a:p>
        </p:txBody>
      </p:sp>
    </p:spTree>
    <p:extLst>
      <p:ext uri="{BB962C8B-B14F-4D97-AF65-F5344CB8AC3E}">
        <p14:creationId xmlns:p14="http://schemas.microsoft.com/office/powerpoint/2010/main" val="1968403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Welcome, Introduction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Thank [Russ]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Bringing together familiar and new faces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Shared concern and priorities</a:t>
            </a:r>
          </a:p>
          <a:p>
            <a:endParaRPr lang="en-US" dirty="0"/>
          </a:p>
        </p:txBody>
      </p:sp>
    </p:spTree>
    <p:extLst>
      <p:ext uri="{BB962C8B-B14F-4D97-AF65-F5344CB8AC3E}">
        <p14:creationId xmlns:p14="http://schemas.microsoft.com/office/powerpoint/2010/main" val="3249664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2658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86120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Temperature increases vary from 1.8 to 4 degrees above average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early, hot summers,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natural shortages review</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Last year, 89% average snowpack only equaled 32% inflow into Lake Powell </a:t>
            </a:r>
          </a:p>
        </p:txBody>
      </p:sp>
      <p:sp>
        <p:nvSpPr>
          <p:cNvPr id="4" name="Slide Number Placeholder 3"/>
          <p:cNvSpPr>
            <a:spLocks noGrp="1"/>
          </p:cNvSpPr>
          <p:nvPr>
            <p:ph type="sldNum" sz="quarter" idx="5"/>
          </p:nvPr>
        </p:nvSpPr>
        <p:spPr/>
        <p:txBody>
          <a:bodyPr/>
          <a:lstStyle/>
          <a:p>
            <a:fld id="{3CFA0038-7055-434C-B6C4-B8C69565C600}" type="slidenum">
              <a:rPr lang="en-US" smtClean="0"/>
              <a:t>13</a:t>
            </a:fld>
            <a:endParaRPr lang="en-US"/>
          </a:p>
        </p:txBody>
      </p:sp>
    </p:spTree>
    <p:extLst>
      <p:ext uri="{BB962C8B-B14F-4D97-AF65-F5344CB8AC3E}">
        <p14:creationId xmlns:p14="http://schemas.microsoft.com/office/powerpoint/2010/main" val="3007826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- 2021 looks cheerful by comparison</a:t>
            </a:r>
          </a:p>
          <a:p>
            <a:pPr marL="0" marR="0" indent="0">
              <a:lnSpc>
                <a:spcPct val="107000"/>
              </a:lnSpc>
              <a:spcBef>
                <a:spcPts val="0"/>
              </a:spcBef>
              <a:spcAft>
                <a:spcPts val="800"/>
              </a:spcAft>
              <a:buFontTx/>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Font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Snowpack must meet soil deficit first</a:t>
            </a:r>
          </a:p>
          <a:p>
            <a:pPr marL="285750" marR="0" lvl="0" indent="-285750" algn="l" defTabSz="914400" rtl="0" eaLnBrk="1" fontAlgn="auto" latinLnBrk="0" hangingPunct="1">
              <a:lnSpc>
                <a:spcPct val="107000"/>
              </a:lnSpc>
              <a:spcBef>
                <a:spcPts val="0"/>
              </a:spcBef>
              <a:spcAft>
                <a:spcPts val="80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Last year, 89% average snowpack only equaled 32% inflow into Lake Powell </a:t>
            </a:r>
          </a:p>
          <a:p>
            <a:pPr marL="285750" marR="0" indent="-285750">
              <a:lnSpc>
                <a:spcPct val="107000"/>
              </a:lnSpc>
              <a:spcBef>
                <a:spcPts val="0"/>
              </a:spcBef>
              <a:spcAft>
                <a:spcPts val="800"/>
              </a:spcAft>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 This year 94% snowpack and only 60% of average runoff</a:t>
            </a:r>
          </a:p>
        </p:txBody>
      </p:sp>
      <p:sp>
        <p:nvSpPr>
          <p:cNvPr id="4" name="Slide Number Placeholder 3"/>
          <p:cNvSpPr>
            <a:spLocks noGrp="1"/>
          </p:cNvSpPr>
          <p:nvPr>
            <p:ph type="sldNum" sz="quarter" idx="5"/>
          </p:nvPr>
        </p:nvSpPr>
        <p:spPr/>
        <p:txBody>
          <a:bodyPr/>
          <a:lstStyle/>
          <a:p>
            <a:fld id="{98E83B4C-D2C6-40FA-9127-1C112F5600C3}" type="slidenum">
              <a:rPr lang="en-US" smtClean="0"/>
              <a:t>14</a:t>
            </a:fld>
            <a:endParaRPr lang="en-US"/>
          </a:p>
        </p:txBody>
      </p:sp>
    </p:spTree>
    <p:extLst>
      <p:ext uri="{BB962C8B-B14F-4D97-AF65-F5344CB8AC3E}">
        <p14:creationId xmlns:p14="http://schemas.microsoft.com/office/powerpoint/2010/main" val="2153349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-Another stressor- everyone wants to live where it’s sunny</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Current Colorado population: 5.5 million</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Current Colorado Basin population: 40+ million</a:t>
            </a:r>
          </a:p>
          <a:p>
            <a:pPr marL="342900" marR="0" lvl="0" indent="-342900">
              <a:lnSpc>
                <a:spcPct val="107000"/>
              </a:lnSpc>
              <a:spcBef>
                <a:spcPts val="0"/>
              </a:spcBef>
              <a:spcAft>
                <a:spcPts val="800"/>
              </a:spcAft>
              <a:buFont typeface="Calibri" panose="020F050202020403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Keep in mind, river district population is barely 500,000- CRD unites that voice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037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Founders over-estimated flows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discuss graph (what do these numbers mean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x and y axis</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98E83B4C-D2C6-40FA-9127-1C112F5600C3}" type="slidenum">
              <a:rPr lang="en-US" smtClean="0"/>
              <a:t>16</a:t>
            </a:fld>
            <a:endParaRPr lang="en-US"/>
          </a:p>
        </p:txBody>
      </p:sp>
    </p:spTree>
    <p:extLst>
      <p:ext uri="{BB962C8B-B14F-4D97-AF65-F5344CB8AC3E}">
        <p14:creationId xmlns:p14="http://schemas.microsoft.com/office/powerpoint/2010/main" val="33285467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-over delivered to the lower basin over the last ten years, with about 90 million over ten currently on our credit, (changing soon) </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-guidelines and negotiations have gotten us here. (Walk through the various levels of each reservoir). </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Mexico is also owed about 1.5 million acre-feet. In wet years, from the Lower basin</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In dry it’s a fifty-fifty split, bringing our obligation up closer to 8.23 million. </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there would be surplus still in the system if the Lower Basin had not been allowed to continue their overuse, supreme court reference</a:t>
            </a:r>
          </a:p>
          <a:p>
            <a:pPr marL="342900" marR="0" lvl="0" indent="-342900">
              <a:lnSpc>
                <a:spcPct val="107000"/>
              </a:lnSpc>
              <a:spcBef>
                <a:spcPts val="0"/>
              </a:spcBef>
              <a:spcAft>
                <a:spcPts val="800"/>
              </a:spcAft>
              <a:buFont typeface="Times New Roman" panose="02020603050405020304" pitchFamily="18" charset="0"/>
              <a:buChar char="-"/>
              <a:tabLst>
                <a:tab pos="457200" algn="l"/>
              </a:tabLst>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not willing to face curtailment, or reduce our uses even further to meet the compact obligation while the lower basin continues to leave the tap running.</a:t>
            </a:r>
          </a:p>
          <a:p>
            <a:endParaRPr lang="en-US" dirty="0"/>
          </a:p>
        </p:txBody>
      </p:sp>
      <p:sp>
        <p:nvSpPr>
          <p:cNvPr id="4" name="Slide Number Placeholder 3"/>
          <p:cNvSpPr>
            <a:spLocks noGrp="1"/>
          </p:cNvSpPr>
          <p:nvPr>
            <p:ph type="sldNum" sz="quarter" idx="5"/>
          </p:nvPr>
        </p:nvSpPr>
        <p:spPr/>
        <p:txBody>
          <a:bodyPr/>
          <a:lstStyle/>
          <a:p>
            <a:fld id="{98E83B4C-D2C6-40FA-9127-1C112F5600C3}" type="slidenum">
              <a:rPr lang="en-US" smtClean="0"/>
              <a:t>17</a:t>
            </a:fld>
            <a:endParaRPr lang="en-US"/>
          </a:p>
        </p:txBody>
      </p:sp>
    </p:spTree>
    <p:extLst>
      <p:ext uri="{BB962C8B-B14F-4D97-AF65-F5344CB8AC3E}">
        <p14:creationId xmlns:p14="http://schemas.microsoft.com/office/powerpoint/2010/main" val="4021011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Headlines, discuss</a:t>
            </a:r>
          </a:p>
          <a:p>
            <a:pPr marL="285750" marR="0" indent="-285750">
              <a:lnSpc>
                <a:spcPct val="107000"/>
              </a:lnSpc>
              <a:spcBef>
                <a:spcPts val="0"/>
              </a:spcBef>
              <a:spcAft>
                <a:spcPts val="800"/>
              </a:spcAft>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recently dropped below 3525 target elevation established to protect power generation</a:t>
            </a:r>
          </a:p>
          <a:p>
            <a:pPr marL="285750" marR="0" indent="-285750">
              <a:lnSpc>
                <a:spcPct val="107000"/>
              </a:lnSpc>
              <a:spcBef>
                <a:spcPts val="0"/>
              </a:spcBef>
              <a:spcAft>
                <a:spcPts val="800"/>
              </a:spcAft>
              <a:buFontTx/>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Tx/>
              <a:buChar char="-"/>
            </a:pPr>
            <a:r>
              <a:rPr lang="en-US" sz="1800" dirty="0" err="1">
                <a:effectLst/>
                <a:latin typeface="Calibri" panose="020F0502020204030204" pitchFamily="34" charset="0"/>
                <a:ea typeface="Calibri" panose="020F0502020204030204" pitchFamily="34" charset="0"/>
                <a:cs typeface="Times New Roman" panose="02020603050405020304" pitchFamily="18" charset="0"/>
              </a:rPr>
              <a:t>BoR</a:t>
            </a:r>
            <a:r>
              <a:rPr lang="en-US" sz="1800" dirty="0">
                <a:effectLst/>
                <a:latin typeface="Calibri" panose="020F0502020204030204" pitchFamily="34" charset="0"/>
                <a:ea typeface="Calibri" panose="020F0502020204030204" pitchFamily="34" charset="0"/>
                <a:cs typeface="Times New Roman" panose="02020603050405020304" pitchFamily="18" charset="0"/>
              </a:rPr>
              <a:t> Drought Response Plan 2022. 7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maf</a:t>
            </a:r>
            <a:r>
              <a:rPr lang="en-US" sz="1800" dirty="0">
                <a:effectLst/>
                <a:latin typeface="Calibri" panose="020F0502020204030204" pitchFamily="34" charset="0"/>
                <a:ea typeface="Calibri" panose="020F0502020204030204" pitchFamily="34" charset="0"/>
                <a:cs typeface="Times New Roman" panose="02020603050405020304" pitchFamily="18" charset="0"/>
              </a:rPr>
              <a:t> release from Powell, extra 500k from Flaming Gorge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5409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Mission adapting riff</a:t>
            </a:r>
          </a:p>
          <a:p>
            <a:pPr marL="45720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Interim guideline re-negotiation -were agreed upon in 2007, expiring in 2026. We’re at the table so that West Slope water isn’t ON the table.</a:t>
            </a:r>
          </a:p>
          <a:p>
            <a:pPr marL="457200" marR="0">
              <a:lnSpc>
                <a:spcPct val="107000"/>
              </a:lnSpc>
              <a:spcBef>
                <a:spcPts val="0"/>
              </a:spcBef>
              <a:spcAft>
                <a:spcPts val="0"/>
              </a:spcAft>
            </a:pPr>
            <a:r>
              <a:rPr lang="en-US" sz="1800">
                <a:effectLst/>
                <a:latin typeface="Calibri" panose="020F0502020204030204" pitchFamily="34" charset="0"/>
                <a:ea typeface="Calibri" panose="020F0502020204030204" pitchFamily="34" charset="0"/>
                <a:cs typeface="Times New Roman" panose="02020603050405020304" pitchFamily="18" charset="0"/>
              </a:rPr>
              <a:t>- We, along with the SWCD are doing a lot modeling to look at how these operations will affect the rivers and our communities. </a:t>
            </a:r>
          </a:p>
          <a:p>
            <a:pPr marL="45720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We want to make sure that the data and the understanding is at such a level that our representatives understand what they are getting themselves into as they balance our needs with those of the other states involved.</a:t>
            </a:r>
          </a:p>
          <a:p>
            <a:endParaRPr lang="en-US"/>
          </a:p>
        </p:txBody>
      </p:sp>
      <p:sp>
        <p:nvSpPr>
          <p:cNvPr id="4" name="Slide Number Placeholder 3"/>
          <p:cNvSpPr>
            <a:spLocks noGrp="1"/>
          </p:cNvSpPr>
          <p:nvPr>
            <p:ph type="sldNum" sz="quarter" idx="5"/>
          </p:nvPr>
        </p:nvSpPr>
        <p:spPr/>
        <p:txBody>
          <a:bodyPr/>
          <a:lstStyle/>
          <a:p>
            <a:fld id="{98E83B4C-D2C6-40FA-9127-1C112F5600C3}" type="slidenum">
              <a:rPr lang="en-US" smtClean="0"/>
              <a:t>20</a:t>
            </a:fld>
            <a:endParaRPr lang="en-US"/>
          </a:p>
        </p:txBody>
      </p:sp>
    </p:spTree>
    <p:extLst>
      <p:ext uri="{BB962C8B-B14F-4D97-AF65-F5344CB8AC3E}">
        <p14:creationId xmlns:p14="http://schemas.microsoft.com/office/powerpoint/2010/main" val="1013640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3024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Mission – “To lead in the protection, conservation, use, and development of the water resources of the Colorado River basin for the welfare of the District, and to safeguard for Colorado all waters of the Colorado River to which the state is entitled.”</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 Dual mission</a:t>
            </a:r>
          </a:p>
          <a:p>
            <a:endParaRPr lang="en-US"/>
          </a:p>
        </p:txBody>
      </p:sp>
    </p:spTree>
    <p:extLst>
      <p:ext uri="{BB962C8B-B14F-4D97-AF65-F5344CB8AC3E}">
        <p14:creationId xmlns:p14="http://schemas.microsoft.com/office/powerpoint/2010/main" val="3154235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FA0038-7055-434C-B6C4-B8C69565C60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686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 look at the basin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Our fifteen-county district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- 65% of the natural flow, plus Southwest = 70%</a:t>
            </a:r>
          </a:p>
          <a:p>
            <a:pPr marL="285750" marR="0" indent="-285750">
              <a:lnSpc>
                <a:spcPct val="107000"/>
              </a:lnSpc>
              <a:spcBef>
                <a:spcPts val="0"/>
              </a:spcBef>
              <a:spcAft>
                <a:spcPts val="800"/>
              </a:spcAft>
              <a:buFontTx/>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Seven </a:t>
            </a:r>
            <a:r>
              <a:rPr lang="en-US" sz="1800" dirty="0">
                <a:effectLst/>
                <a:latin typeface="Calibri" panose="020F0502020204030204" pitchFamily="34" charset="0"/>
                <a:ea typeface="Calibri" panose="020F0502020204030204" pitchFamily="34" charset="0"/>
                <a:cs typeface="Times New Roman" panose="02020603050405020304" pitchFamily="18" charset="0"/>
              </a:rPr>
              <a:t>states</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285750" marR="0" indent="-285750">
              <a:lnSpc>
                <a:spcPct val="107000"/>
              </a:lnSpc>
              <a:spcBef>
                <a:spcPts val="0"/>
              </a:spcBef>
              <a:spcAft>
                <a:spcPts val="800"/>
              </a:spcAft>
              <a:buFontTx/>
              <a:buChar char="-"/>
            </a:pPr>
            <a:r>
              <a:rPr lang="en-US" sz="1800">
                <a:effectLst/>
                <a:latin typeface="Calibri" panose="020F0502020204030204" pitchFamily="34" charset="0"/>
                <a:ea typeface="Calibri" panose="020F0502020204030204" pitchFamily="34" charset="0"/>
                <a:cs typeface="Times New Roman" panose="02020603050405020304" pitchFamily="18" charset="0"/>
              </a:rPr>
              <a:t>gray </a:t>
            </a:r>
            <a:r>
              <a:rPr lang="en-US" sz="1800" dirty="0">
                <a:effectLst/>
                <a:latin typeface="Calibri" panose="020F0502020204030204" pitchFamily="34" charset="0"/>
                <a:ea typeface="Calibri" panose="020F0502020204030204" pitchFamily="34" charset="0"/>
                <a:cs typeface="Times New Roman" panose="02020603050405020304" pitchFamily="18" charset="0"/>
              </a:rPr>
              <a:t>areas = population relying on trans-basin diversion (Front Range, Salt Lake, Los Angeles/San Diego)</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Lees Ferry was the split of the calculated flows (17 million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af</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p>
          <a:p>
            <a:pPr defTabSz="910285">
              <a:defRPr/>
            </a:pPr>
            <a:endParaRPr lang="en-US" baseline="0" dirty="0"/>
          </a:p>
        </p:txBody>
      </p:sp>
      <p:sp>
        <p:nvSpPr>
          <p:cNvPr id="4" name="Slide Number Placeholder 3"/>
          <p:cNvSpPr>
            <a:spLocks noGrp="1"/>
          </p:cNvSpPr>
          <p:nvPr>
            <p:ph type="sldNum" sz="quarter" idx="10"/>
          </p:nvPr>
        </p:nvSpPr>
        <p:spPr/>
        <p:txBody>
          <a:bodyPr/>
          <a:lstStyle/>
          <a:p>
            <a:fld id="{778BF10A-CD81-462A-A8B3-E66000B951E1}" type="slidenum">
              <a:rPr lang="en-US" smtClean="0"/>
              <a:t>6</a:t>
            </a:fld>
            <a:endParaRPr lang="en-US"/>
          </a:p>
        </p:txBody>
      </p:sp>
    </p:spTree>
    <p:extLst>
      <p:ext uri="{BB962C8B-B14F-4D97-AF65-F5344CB8AC3E}">
        <p14:creationId xmlns:p14="http://schemas.microsoft.com/office/powerpoint/2010/main" val="4208207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-Problems in Lake Powell and Lake Mead are our problems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same system, thanks to these guys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Prior appropriation would have shut us out (blame southern CA)</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- 1922 Compact established separate development</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Foundational law of the river which also includes numerous compacts, federal laws, an international treaty, court decisions and decrees, contracts, and regulatory guidelines</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All this supports basin with 40 million people</a:t>
            </a:r>
          </a:p>
          <a:p>
            <a:endParaRPr lang="en-US" dirty="0"/>
          </a:p>
        </p:txBody>
      </p:sp>
      <p:sp>
        <p:nvSpPr>
          <p:cNvPr id="4" name="Slide Number Placeholder 3"/>
          <p:cNvSpPr>
            <a:spLocks noGrp="1"/>
          </p:cNvSpPr>
          <p:nvPr>
            <p:ph type="sldNum" sz="quarter" idx="5"/>
          </p:nvPr>
        </p:nvSpPr>
        <p:spPr/>
        <p:txBody>
          <a:bodyPr/>
          <a:lstStyle/>
          <a:p>
            <a:fld id="{98E83B4C-D2C6-40FA-9127-1C112F5600C3}" type="slidenum">
              <a:rPr lang="en-US" smtClean="0"/>
              <a:t>7</a:t>
            </a:fld>
            <a:endParaRPr lang="en-US"/>
          </a:p>
        </p:txBody>
      </p:sp>
    </p:spTree>
    <p:extLst>
      <p:ext uri="{BB962C8B-B14F-4D97-AF65-F5344CB8AC3E}">
        <p14:creationId xmlns:p14="http://schemas.microsoft.com/office/powerpoint/2010/main" val="25443096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a:t>
            </a:r>
            <a:r>
              <a:rPr lang="en-US" baseline="0" dirty="0"/>
              <a:t> Non-Depletion Obligation of 75 MAF / 10</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BF10A-CD81-462A-A8B3-E66000B951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0711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UB</a:t>
            </a:r>
            <a:r>
              <a:rPr lang="en-US" baseline="0" dirty="0"/>
              <a:t> Non-Depletion Obligation of 75 MAF / 10</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BF10A-CD81-462A-A8B3-E66000B951E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207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81000" y="685800"/>
            <a:ext cx="6096000" cy="3429000"/>
          </a:xfrm>
        </p:spPr>
      </p:sp>
      <p:sp>
        <p:nvSpPr>
          <p:cNvPr id="3" name="Заметки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SLOW DOWN</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System not recovering</a:t>
            </a: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yes highly variable, but exceptional drought</a:t>
            </a:r>
          </a:p>
          <a:p>
            <a:pPr marL="285750" marR="0" indent="-285750">
              <a:lnSpc>
                <a:spcPct val="107000"/>
              </a:lnSpc>
              <a:spcBef>
                <a:spcPts val="0"/>
              </a:spcBef>
              <a:spcAft>
                <a:spcPts val="800"/>
              </a:spcAft>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multi-decadal drought worst in 1200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yrs</a:t>
            </a:r>
            <a:r>
              <a:rPr lang="en-US" sz="1800" dirty="0">
                <a:effectLst/>
                <a:latin typeface="Calibri" panose="020F0502020204030204" pitchFamily="34" charset="0"/>
                <a:ea typeface="Calibri" panose="020F0502020204030204" pitchFamily="34" charset="0"/>
                <a:cs typeface="Times New Roman" panose="02020603050405020304" pitchFamily="18" charset="0"/>
              </a:rPr>
              <a:t> according to tree rings</a:t>
            </a:r>
          </a:p>
          <a:p>
            <a:pPr marL="285750" marR="0" indent="-285750">
              <a:lnSpc>
                <a:spcPct val="107000"/>
              </a:lnSpc>
              <a:spcBef>
                <a:spcPts val="0"/>
              </a:spcBef>
              <a:spcAft>
                <a:spcPts val="800"/>
              </a:spcAft>
              <a:buFontTx/>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We are bound by the hydrology, we know what that looks like</a:t>
            </a:r>
          </a:p>
          <a:p>
            <a:pPr marL="285750" marR="0" lvl="0" indent="-285750" algn="l" defTabSz="914400" rtl="0" eaLnBrk="1" fontAlgn="auto" latinLnBrk="0" hangingPunct="1">
              <a:lnSpc>
                <a:spcPct val="107000"/>
              </a:lnSpc>
              <a:spcBef>
                <a:spcPts val="0"/>
              </a:spcBef>
              <a:spcAft>
                <a:spcPts val="800"/>
              </a:spcAft>
              <a:buClrTx/>
              <a:buSzTx/>
              <a:buFontTx/>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Living with Less- </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Water users in the UB have been living on the front lines of climate change. Taking water cuts for 20 years, while continuing to meet our Compact obligations.</a:t>
            </a:r>
          </a:p>
          <a:p>
            <a:pPr marL="0" marR="0" indent="0">
              <a:lnSpc>
                <a:spcPct val="107000"/>
              </a:lnSpc>
              <a:spcBef>
                <a:spcPts val="0"/>
              </a:spcBef>
              <a:spcAft>
                <a:spcPts val="800"/>
              </a:spcAft>
              <a:buFontTx/>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2875000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B51E46-6DAA-488B-B9F7-C7F1B149C8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487"/>
          <a:stretch/>
        </p:blipFill>
        <p:spPr>
          <a:xfrm>
            <a:off x="3590423" y="-8499"/>
            <a:ext cx="8601577" cy="6866499"/>
          </a:xfrm>
          <a:prstGeom prst="rect">
            <a:avLst/>
          </a:prstGeom>
        </p:spPr>
      </p:pic>
      <p:sp>
        <p:nvSpPr>
          <p:cNvPr id="7" name="Rectangle 6">
            <a:extLst>
              <a:ext uri="{FF2B5EF4-FFF2-40B4-BE49-F238E27FC236}">
                <a16:creationId xmlns:a16="http://schemas.microsoft.com/office/drawing/2014/main" id="{A4BDB606-B5A1-4E27-A10C-35132BB9E782}"/>
              </a:ext>
            </a:extLst>
          </p:cNvPr>
          <p:cNvSpPr/>
          <p:nvPr userDrawn="1"/>
        </p:nvSpPr>
        <p:spPr>
          <a:xfrm>
            <a:off x="-62144" y="-31072"/>
            <a:ext cx="10049523" cy="6920144"/>
          </a:xfrm>
          <a:prstGeom prst="rect">
            <a:avLst/>
          </a:prstGeom>
          <a:gradFill>
            <a:gsLst>
              <a:gs pos="38000">
                <a:schemeClr val="tx2">
                  <a:lumMod val="75000"/>
                  <a:lumOff val="25000"/>
                </a:schemeClr>
              </a:gs>
              <a:gs pos="0">
                <a:schemeClr val="tx2">
                  <a:lumMod val="75000"/>
                  <a:lumOff val="25000"/>
                </a:schemeClr>
              </a:gs>
              <a:gs pos="56000">
                <a:schemeClr val="tx2">
                  <a:lumMod val="75000"/>
                  <a:lumOff val="25000"/>
                  <a:alpha val="83000"/>
                </a:schemeClr>
              </a:gs>
              <a:gs pos="99351">
                <a:srgbClr val="3F3F3F">
                  <a:alpha val="0"/>
                </a:srgbClr>
              </a:gs>
              <a:gs pos="75000">
                <a:schemeClr val="tx2">
                  <a:lumMod val="75000"/>
                  <a:lumOff val="25000"/>
                  <a:alpha val="52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3619A6-3066-487E-9AEF-97A1D4C0E853}"/>
              </a:ext>
            </a:extLst>
          </p:cNvPr>
          <p:cNvSpPr>
            <a:spLocks noGrp="1"/>
          </p:cNvSpPr>
          <p:nvPr>
            <p:ph type="ctrTitle" hasCustomPrompt="1"/>
          </p:nvPr>
        </p:nvSpPr>
        <p:spPr>
          <a:xfrm>
            <a:off x="423169" y="1655023"/>
            <a:ext cx="4918229" cy="2387600"/>
          </a:xfrm>
        </p:spPr>
        <p:txBody>
          <a:bodyPr anchor="b">
            <a:normAutofit/>
          </a:bodyPr>
          <a:lstStyle>
            <a:lvl1pPr algn="l">
              <a:defRPr sz="4800">
                <a:solidFill>
                  <a:schemeClr val="bg1"/>
                </a:solidFill>
              </a:defRPr>
            </a:lvl1pPr>
          </a:lstStyle>
          <a:p>
            <a:r>
              <a:rPr lang="en-US"/>
              <a:t>Protecting West Slope water in times of uncertainty </a:t>
            </a:r>
          </a:p>
        </p:txBody>
      </p:sp>
      <p:sp>
        <p:nvSpPr>
          <p:cNvPr id="3" name="Subtitle 2">
            <a:extLst>
              <a:ext uri="{FF2B5EF4-FFF2-40B4-BE49-F238E27FC236}">
                <a16:creationId xmlns:a16="http://schemas.microsoft.com/office/drawing/2014/main" id="{B4A3C538-3BCC-481E-B9DF-03254F27A9F7}"/>
              </a:ext>
            </a:extLst>
          </p:cNvPr>
          <p:cNvSpPr>
            <a:spLocks noGrp="1"/>
          </p:cNvSpPr>
          <p:nvPr>
            <p:ph type="subTitle" idx="1" hasCustomPrompt="1"/>
          </p:nvPr>
        </p:nvSpPr>
        <p:spPr>
          <a:xfrm>
            <a:off x="423169" y="4587459"/>
            <a:ext cx="9144000" cy="1655762"/>
          </a:xfrm>
        </p:spPr>
        <p:txBody>
          <a:bodyPr>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a:t>
            </a:r>
            <a:r>
              <a:rPr lang="en-US" err="1"/>
              <a:t>NAME</a:t>
            </a:r>
            <a:br>
              <a:rPr lang="en-US"/>
            </a:br>
            <a:r>
              <a:rPr lang="en-US"/>
              <a:t>TITLE </a:t>
            </a:r>
            <a:br>
              <a:rPr lang="en-US"/>
            </a:br>
            <a:r>
              <a:rPr lang="en-US"/>
              <a:t>Colorado River District</a:t>
            </a:r>
          </a:p>
        </p:txBody>
      </p:sp>
      <p:pic>
        <p:nvPicPr>
          <p:cNvPr id="9" name="Picture 8">
            <a:extLst>
              <a:ext uri="{FF2B5EF4-FFF2-40B4-BE49-F238E27FC236}">
                <a16:creationId xmlns:a16="http://schemas.microsoft.com/office/drawing/2014/main" id="{9A4BCB44-C555-4915-9809-31373DC8E2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169" y="5723010"/>
            <a:ext cx="4091681" cy="938272"/>
          </a:xfrm>
          <a:prstGeom prst="rect">
            <a:avLst/>
          </a:prstGeom>
        </p:spPr>
      </p:pic>
      <p:cxnSp>
        <p:nvCxnSpPr>
          <p:cNvPr id="11" name="Straight Connector 10">
            <a:extLst>
              <a:ext uri="{FF2B5EF4-FFF2-40B4-BE49-F238E27FC236}">
                <a16:creationId xmlns:a16="http://schemas.microsoft.com/office/drawing/2014/main" id="{F7A0F864-EFA6-43BC-90D0-8A8B95EC6F07}"/>
              </a:ext>
            </a:extLst>
          </p:cNvPr>
          <p:cNvCxnSpPr/>
          <p:nvPr userDrawn="1"/>
        </p:nvCxnSpPr>
        <p:spPr>
          <a:xfrm>
            <a:off x="423169" y="4324350"/>
            <a:ext cx="4787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89479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a:normAutofit/>
          </a:bodyPr>
          <a:lstStyle>
            <a:lvl1pPr marL="0" indent="0">
              <a:buNone/>
              <a:defRPr sz="1600" spc="300"/>
            </a:lvl1pPr>
          </a:lstStyle>
          <a:p>
            <a:pPr lvl="0"/>
            <a:r>
              <a:rPr lang="en-US"/>
              <a:t>WEBSITE GOES HERE</a:t>
            </a:r>
          </a:p>
        </p:txBody>
      </p:sp>
    </p:spTree>
    <p:extLst>
      <p:ext uri="{BB962C8B-B14F-4D97-AF65-F5344CB8AC3E}">
        <p14:creationId xmlns:p14="http://schemas.microsoft.com/office/powerpoint/2010/main" val="1941198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B51E46-6DAA-488B-B9F7-C7F1B149C8E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16487"/>
          <a:stretch/>
        </p:blipFill>
        <p:spPr>
          <a:xfrm>
            <a:off x="3590423" y="-8499"/>
            <a:ext cx="8601577" cy="6866499"/>
          </a:xfrm>
          <a:prstGeom prst="rect">
            <a:avLst/>
          </a:prstGeom>
        </p:spPr>
      </p:pic>
      <p:sp>
        <p:nvSpPr>
          <p:cNvPr id="7" name="Rectangle 6">
            <a:extLst>
              <a:ext uri="{FF2B5EF4-FFF2-40B4-BE49-F238E27FC236}">
                <a16:creationId xmlns:a16="http://schemas.microsoft.com/office/drawing/2014/main" id="{A4BDB606-B5A1-4E27-A10C-35132BB9E782}"/>
              </a:ext>
            </a:extLst>
          </p:cNvPr>
          <p:cNvSpPr/>
          <p:nvPr userDrawn="1"/>
        </p:nvSpPr>
        <p:spPr>
          <a:xfrm>
            <a:off x="-62144" y="-31072"/>
            <a:ext cx="10049523" cy="6920144"/>
          </a:xfrm>
          <a:prstGeom prst="rect">
            <a:avLst/>
          </a:prstGeom>
          <a:gradFill>
            <a:gsLst>
              <a:gs pos="38000">
                <a:schemeClr val="tx2">
                  <a:lumMod val="75000"/>
                  <a:lumOff val="25000"/>
                </a:schemeClr>
              </a:gs>
              <a:gs pos="0">
                <a:schemeClr val="tx2">
                  <a:lumMod val="75000"/>
                  <a:lumOff val="25000"/>
                </a:schemeClr>
              </a:gs>
              <a:gs pos="56000">
                <a:schemeClr val="tx2">
                  <a:lumMod val="75000"/>
                  <a:lumOff val="25000"/>
                  <a:alpha val="83000"/>
                </a:schemeClr>
              </a:gs>
              <a:gs pos="99351">
                <a:srgbClr val="3F3F3F">
                  <a:alpha val="0"/>
                </a:srgbClr>
              </a:gs>
              <a:gs pos="75000">
                <a:schemeClr val="tx2">
                  <a:lumMod val="75000"/>
                  <a:lumOff val="25000"/>
                  <a:alpha val="52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3619A6-3066-487E-9AEF-97A1D4C0E853}"/>
              </a:ext>
            </a:extLst>
          </p:cNvPr>
          <p:cNvSpPr>
            <a:spLocks noGrp="1"/>
          </p:cNvSpPr>
          <p:nvPr>
            <p:ph type="ctrTitle" hasCustomPrompt="1"/>
          </p:nvPr>
        </p:nvSpPr>
        <p:spPr>
          <a:xfrm>
            <a:off x="423169" y="1655023"/>
            <a:ext cx="4918229" cy="2387600"/>
          </a:xfrm>
        </p:spPr>
        <p:txBody>
          <a:bodyPr anchor="b">
            <a:normAutofit/>
          </a:bodyPr>
          <a:lstStyle>
            <a:lvl1pPr algn="l">
              <a:defRPr sz="4800">
                <a:solidFill>
                  <a:schemeClr val="bg1"/>
                </a:solidFill>
              </a:defRPr>
            </a:lvl1pPr>
          </a:lstStyle>
          <a:p>
            <a:r>
              <a:rPr lang="en-US"/>
              <a:t>Protecting West Slope water in times of uncertainty </a:t>
            </a:r>
          </a:p>
        </p:txBody>
      </p:sp>
      <p:sp>
        <p:nvSpPr>
          <p:cNvPr id="3" name="Subtitle 2">
            <a:extLst>
              <a:ext uri="{FF2B5EF4-FFF2-40B4-BE49-F238E27FC236}">
                <a16:creationId xmlns:a16="http://schemas.microsoft.com/office/drawing/2014/main" id="{B4A3C538-3BCC-481E-B9DF-03254F27A9F7}"/>
              </a:ext>
            </a:extLst>
          </p:cNvPr>
          <p:cNvSpPr>
            <a:spLocks noGrp="1"/>
          </p:cNvSpPr>
          <p:nvPr>
            <p:ph type="subTitle" idx="1" hasCustomPrompt="1"/>
          </p:nvPr>
        </p:nvSpPr>
        <p:spPr>
          <a:xfrm>
            <a:off x="423169" y="4587459"/>
            <a:ext cx="9144000" cy="1655762"/>
          </a:xfrm>
        </p:spPr>
        <p:txBody>
          <a:bodyPr>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NAME </a:t>
            </a:r>
            <a:r>
              <a:rPr lang="en-US" err="1"/>
              <a:t>NAME</a:t>
            </a:r>
            <a:br>
              <a:rPr lang="en-US"/>
            </a:br>
            <a:r>
              <a:rPr lang="en-US"/>
              <a:t>TITLE </a:t>
            </a:r>
            <a:br>
              <a:rPr lang="en-US"/>
            </a:br>
            <a:r>
              <a:rPr lang="en-US"/>
              <a:t>Colorado River District</a:t>
            </a:r>
          </a:p>
        </p:txBody>
      </p:sp>
      <p:pic>
        <p:nvPicPr>
          <p:cNvPr id="9" name="Picture 8">
            <a:extLst>
              <a:ext uri="{FF2B5EF4-FFF2-40B4-BE49-F238E27FC236}">
                <a16:creationId xmlns:a16="http://schemas.microsoft.com/office/drawing/2014/main" id="{9A4BCB44-C555-4915-9809-31373DC8E20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3169" y="5723010"/>
            <a:ext cx="4091681" cy="938272"/>
          </a:xfrm>
          <a:prstGeom prst="rect">
            <a:avLst/>
          </a:prstGeom>
        </p:spPr>
      </p:pic>
      <p:cxnSp>
        <p:nvCxnSpPr>
          <p:cNvPr id="11" name="Straight Connector 10">
            <a:extLst>
              <a:ext uri="{FF2B5EF4-FFF2-40B4-BE49-F238E27FC236}">
                <a16:creationId xmlns:a16="http://schemas.microsoft.com/office/drawing/2014/main" id="{F7A0F864-EFA6-43BC-90D0-8A8B95EC6F07}"/>
              </a:ext>
            </a:extLst>
          </p:cNvPr>
          <p:cNvCxnSpPr/>
          <p:nvPr userDrawn="1"/>
        </p:nvCxnSpPr>
        <p:spPr>
          <a:xfrm>
            <a:off x="423169" y="4324350"/>
            <a:ext cx="478700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631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RWCD Map">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C3DB8F-844F-4E00-9FA7-B1048417C6F1}"/>
              </a:ext>
            </a:extLst>
          </p:cNvPr>
          <p:cNvSpPr>
            <a:spLocks noGrp="1"/>
          </p:cNvSpPr>
          <p:nvPr>
            <p:ph idx="1"/>
          </p:nvPr>
        </p:nvSpPr>
        <p:spPr>
          <a:xfrm>
            <a:off x="6773958" y="758824"/>
            <a:ext cx="4541742" cy="485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0A76C663-8761-48E4-8A9D-A3BBD79706B2}"/>
              </a:ext>
            </a:extLst>
          </p:cNvPr>
          <p:cNvSpPr/>
          <p:nvPr userDrawn="1"/>
        </p:nvSpPr>
        <p:spPr>
          <a:xfrm>
            <a:off x="-2522451" y="-1562014"/>
            <a:ext cx="9108960" cy="958327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8" name="Picture 7">
            <a:extLst>
              <a:ext uri="{FF2B5EF4-FFF2-40B4-BE49-F238E27FC236}">
                <a16:creationId xmlns:a16="http://schemas.microsoft.com/office/drawing/2014/main" id="{09DC70BE-7EB0-45B5-A620-876F63C22A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0242" y="163501"/>
            <a:ext cx="5935758" cy="6530997"/>
          </a:xfrm>
          <a:prstGeom prst="rect">
            <a:avLst/>
          </a:prstGeom>
        </p:spPr>
      </p:pic>
      <p:pic>
        <p:nvPicPr>
          <p:cNvPr id="9" name="Picture 8">
            <a:extLst>
              <a:ext uri="{FF2B5EF4-FFF2-40B4-BE49-F238E27FC236}">
                <a16:creationId xmlns:a16="http://schemas.microsoft.com/office/drawing/2014/main" id="{2A0A3683-7AE4-4270-A03F-19F7A123FE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Tree>
    <p:extLst>
      <p:ext uri="{BB962C8B-B14F-4D97-AF65-F5344CB8AC3E}">
        <p14:creationId xmlns:p14="http://schemas.microsoft.com/office/powerpoint/2010/main" val="2406883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no titles ">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C6B831-E9E0-4C43-8E1A-2F800756B63A}"/>
              </a:ext>
            </a:extLst>
          </p:cNvPr>
          <p:cNvSpPr>
            <a:spLocks noGrp="1"/>
          </p:cNvSpPr>
          <p:nvPr>
            <p:ph type="pic" sz="quarter" idx="10"/>
          </p:nvPr>
        </p:nvSpPr>
        <p:spPr>
          <a:xfrm>
            <a:off x="-2522451" y="1"/>
            <a:ext cx="9108959" cy="6858000"/>
          </a:xfrm>
          <a:custGeom>
            <a:avLst/>
            <a:gdLst>
              <a:gd name="connsiteX0" fmla="*/ 1190270 w 9108959"/>
              <a:gd name="connsiteY0" fmla="*/ 0 h 6858000"/>
              <a:gd name="connsiteX1" fmla="*/ 7918690 w 9108959"/>
              <a:gd name="connsiteY1" fmla="*/ 0 h 6858000"/>
              <a:gd name="connsiteX2" fmla="*/ 7925789 w 9108959"/>
              <a:gd name="connsiteY2" fmla="*/ 7834 h 6858000"/>
              <a:gd name="connsiteX3" fmla="*/ 9103034 w 9108959"/>
              <a:gd name="connsiteY3" fmla="*/ 2983044 h 6858000"/>
              <a:gd name="connsiteX4" fmla="*/ 9108959 w 9108959"/>
              <a:gd name="connsiteY4" fmla="*/ 3229582 h 6858000"/>
              <a:gd name="connsiteX5" fmla="*/ 9108959 w 9108959"/>
              <a:gd name="connsiteY5" fmla="*/ 3229660 h 6858000"/>
              <a:gd name="connsiteX6" fmla="*/ 9103034 w 9108959"/>
              <a:gd name="connsiteY6" fmla="*/ 3476198 h 6858000"/>
              <a:gd name="connsiteX7" fmla="*/ 7616810 w 9108959"/>
              <a:gd name="connsiteY7" fmla="*/ 6776477 h 6858000"/>
              <a:gd name="connsiteX8" fmla="*/ 7527354 w 9108959"/>
              <a:gd name="connsiteY8" fmla="*/ 6858000 h 6858000"/>
              <a:gd name="connsiteX9" fmla="*/ 1581606 w 9108959"/>
              <a:gd name="connsiteY9" fmla="*/ 6858000 h 6858000"/>
              <a:gd name="connsiteX10" fmla="*/ 1492151 w 9108959"/>
              <a:gd name="connsiteY10" fmla="*/ 6776477 h 6858000"/>
              <a:gd name="connsiteX11" fmla="*/ 0 w 9108959"/>
              <a:gd name="connsiteY11" fmla="*/ 3229621 h 6858000"/>
              <a:gd name="connsiteX12" fmla="*/ 1183172 w 9108959"/>
              <a:gd name="connsiteY12" fmla="*/ 7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8959" h="6858000">
                <a:moveTo>
                  <a:pt x="1190270" y="0"/>
                </a:moveTo>
                <a:lnTo>
                  <a:pt x="7918690" y="0"/>
                </a:lnTo>
                <a:lnTo>
                  <a:pt x="7925789" y="7834"/>
                </a:lnTo>
                <a:cubicBezTo>
                  <a:pt x="8611905" y="802038"/>
                  <a:pt x="9047945" y="1839671"/>
                  <a:pt x="9103034" y="2983044"/>
                </a:cubicBezTo>
                <a:lnTo>
                  <a:pt x="9108959" y="3229582"/>
                </a:lnTo>
                <a:lnTo>
                  <a:pt x="9108959" y="3229660"/>
                </a:lnTo>
                <a:lnTo>
                  <a:pt x="9103034" y="3476198"/>
                </a:lnTo>
                <a:cubicBezTo>
                  <a:pt x="9040075" y="4782911"/>
                  <a:pt x="8479548" y="5951513"/>
                  <a:pt x="7616810" y="6776477"/>
                </a:cubicBezTo>
                <a:lnTo>
                  <a:pt x="7527354" y="6858000"/>
                </a:lnTo>
                <a:lnTo>
                  <a:pt x="1581606" y="6858000"/>
                </a:lnTo>
                <a:lnTo>
                  <a:pt x="1492151" y="6776477"/>
                </a:lnTo>
                <a:cubicBezTo>
                  <a:pt x="575491" y="5899953"/>
                  <a:pt x="0" y="4635493"/>
                  <a:pt x="0" y="3229621"/>
                </a:cubicBezTo>
                <a:cubicBezTo>
                  <a:pt x="0" y="1989146"/>
                  <a:pt x="448047" y="858767"/>
                  <a:pt x="1183172" y="7834"/>
                </a:cubicBezTo>
                <a:close/>
              </a:path>
            </a:pathLst>
          </a:custGeom>
        </p:spPr>
        <p:txBody>
          <a:bodyPr wrap="square">
            <a:noAutofit/>
          </a:bodyPr>
          <a:lstStyle/>
          <a:p>
            <a:endParaRPr lang="en-US"/>
          </a:p>
        </p:txBody>
      </p:sp>
      <p:sp>
        <p:nvSpPr>
          <p:cNvPr id="3" name="Content Placeholder 2">
            <a:extLst>
              <a:ext uri="{FF2B5EF4-FFF2-40B4-BE49-F238E27FC236}">
                <a16:creationId xmlns:a16="http://schemas.microsoft.com/office/drawing/2014/main" id="{2CC3DB8F-844F-4E00-9FA7-B1048417C6F1}"/>
              </a:ext>
            </a:extLst>
          </p:cNvPr>
          <p:cNvSpPr>
            <a:spLocks noGrp="1"/>
          </p:cNvSpPr>
          <p:nvPr>
            <p:ph idx="1"/>
          </p:nvPr>
        </p:nvSpPr>
        <p:spPr>
          <a:xfrm>
            <a:off x="6773958" y="758824"/>
            <a:ext cx="4541742" cy="485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A0A3683-7AE4-4270-A03F-19F7A123FE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Tree>
    <p:extLst>
      <p:ext uri="{BB962C8B-B14F-4D97-AF65-F5344CB8AC3E}">
        <p14:creationId xmlns:p14="http://schemas.microsoft.com/office/powerpoint/2010/main" val="3760823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one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C6B831-E9E0-4C43-8E1A-2F800756B63A}"/>
              </a:ext>
            </a:extLst>
          </p:cNvPr>
          <p:cNvSpPr>
            <a:spLocks noGrp="1"/>
          </p:cNvSpPr>
          <p:nvPr>
            <p:ph type="pic" sz="quarter" idx="10"/>
          </p:nvPr>
        </p:nvSpPr>
        <p:spPr>
          <a:xfrm>
            <a:off x="-2522451" y="1"/>
            <a:ext cx="9108959" cy="6858000"/>
          </a:xfrm>
          <a:custGeom>
            <a:avLst/>
            <a:gdLst>
              <a:gd name="connsiteX0" fmla="*/ 1190270 w 9108959"/>
              <a:gd name="connsiteY0" fmla="*/ 0 h 6858000"/>
              <a:gd name="connsiteX1" fmla="*/ 7918690 w 9108959"/>
              <a:gd name="connsiteY1" fmla="*/ 0 h 6858000"/>
              <a:gd name="connsiteX2" fmla="*/ 7925789 w 9108959"/>
              <a:gd name="connsiteY2" fmla="*/ 7834 h 6858000"/>
              <a:gd name="connsiteX3" fmla="*/ 9103034 w 9108959"/>
              <a:gd name="connsiteY3" fmla="*/ 2983044 h 6858000"/>
              <a:gd name="connsiteX4" fmla="*/ 9108959 w 9108959"/>
              <a:gd name="connsiteY4" fmla="*/ 3229582 h 6858000"/>
              <a:gd name="connsiteX5" fmla="*/ 9108959 w 9108959"/>
              <a:gd name="connsiteY5" fmla="*/ 3229660 h 6858000"/>
              <a:gd name="connsiteX6" fmla="*/ 9103034 w 9108959"/>
              <a:gd name="connsiteY6" fmla="*/ 3476198 h 6858000"/>
              <a:gd name="connsiteX7" fmla="*/ 7616810 w 9108959"/>
              <a:gd name="connsiteY7" fmla="*/ 6776477 h 6858000"/>
              <a:gd name="connsiteX8" fmla="*/ 7527354 w 9108959"/>
              <a:gd name="connsiteY8" fmla="*/ 6858000 h 6858000"/>
              <a:gd name="connsiteX9" fmla="*/ 1581606 w 9108959"/>
              <a:gd name="connsiteY9" fmla="*/ 6858000 h 6858000"/>
              <a:gd name="connsiteX10" fmla="*/ 1492151 w 9108959"/>
              <a:gd name="connsiteY10" fmla="*/ 6776477 h 6858000"/>
              <a:gd name="connsiteX11" fmla="*/ 0 w 9108959"/>
              <a:gd name="connsiteY11" fmla="*/ 3229621 h 6858000"/>
              <a:gd name="connsiteX12" fmla="*/ 1183172 w 9108959"/>
              <a:gd name="connsiteY12" fmla="*/ 7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8959" h="6858000">
                <a:moveTo>
                  <a:pt x="1190270" y="0"/>
                </a:moveTo>
                <a:lnTo>
                  <a:pt x="7918690" y="0"/>
                </a:lnTo>
                <a:lnTo>
                  <a:pt x="7925789" y="7834"/>
                </a:lnTo>
                <a:cubicBezTo>
                  <a:pt x="8611905" y="802038"/>
                  <a:pt x="9047945" y="1839671"/>
                  <a:pt x="9103034" y="2983044"/>
                </a:cubicBezTo>
                <a:lnTo>
                  <a:pt x="9108959" y="3229582"/>
                </a:lnTo>
                <a:lnTo>
                  <a:pt x="9108959" y="3229660"/>
                </a:lnTo>
                <a:lnTo>
                  <a:pt x="9103034" y="3476198"/>
                </a:lnTo>
                <a:cubicBezTo>
                  <a:pt x="9040075" y="4782911"/>
                  <a:pt x="8479548" y="5951513"/>
                  <a:pt x="7616810" y="6776477"/>
                </a:cubicBezTo>
                <a:lnTo>
                  <a:pt x="7527354" y="6858000"/>
                </a:lnTo>
                <a:lnTo>
                  <a:pt x="1581606" y="6858000"/>
                </a:lnTo>
                <a:lnTo>
                  <a:pt x="1492151" y="6776477"/>
                </a:lnTo>
                <a:cubicBezTo>
                  <a:pt x="575491" y="5899953"/>
                  <a:pt x="0" y="4635493"/>
                  <a:pt x="0" y="3229621"/>
                </a:cubicBezTo>
                <a:cubicBezTo>
                  <a:pt x="0" y="1989146"/>
                  <a:pt x="448047" y="858767"/>
                  <a:pt x="1183172" y="7834"/>
                </a:cubicBezTo>
                <a:close/>
              </a:path>
            </a:pathLst>
          </a:custGeom>
        </p:spPr>
        <p:txBody>
          <a:bodyPr wrap="square">
            <a:noAutofit/>
          </a:bodyPr>
          <a:lstStyle/>
          <a:p>
            <a:endParaRPr lang="en-US"/>
          </a:p>
        </p:txBody>
      </p:sp>
      <p:sp>
        <p:nvSpPr>
          <p:cNvPr id="7" name="Text Placeholder 6">
            <a:extLst>
              <a:ext uri="{FF2B5EF4-FFF2-40B4-BE49-F238E27FC236}">
                <a16:creationId xmlns:a16="http://schemas.microsoft.com/office/drawing/2014/main" id="{A8B09012-E8C8-4B3D-A957-F5632849F8AD}"/>
              </a:ext>
            </a:extLst>
          </p:cNvPr>
          <p:cNvSpPr>
            <a:spLocks noGrp="1"/>
          </p:cNvSpPr>
          <p:nvPr>
            <p:ph type="body" sz="quarter" idx="11" hasCustomPrompt="1"/>
          </p:nvPr>
        </p:nvSpPr>
        <p:spPr>
          <a:xfrm>
            <a:off x="6811442" y="1824640"/>
            <a:ext cx="5050040" cy="4300538"/>
          </a:xfrm>
        </p:spPr>
        <p:txBody>
          <a:bodyPr/>
          <a:lstStyle>
            <a:lvl1pPr marL="0" indent="0">
              <a:lnSpc>
                <a:spcPct val="150000"/>
              </a:lnSpc>
              <a:buFont typeface="Arial" panose="020B0604020202020204" pitchFamily="34" charset="0"/>
              <a:buNone/>
              <a:defRPr/>
            </a:lvl1pPr>
          </a:lstStyle>
          <a:p>
            <a:pPr marL="285750" indent="-285750">
              <a:lnSpc>
                <a:spcPct val="150000"/>
              </a:lnSpc>
              <a:buFont typeface="Arial" panose="020B0604020202020204" pitchFamily="34" charset="0"/>
              <a:buChar char="•"/>
            </a:pPr>
            <a:r>
              <a:rPr lang="en-US" sz="2800"/>
              <a:t>Use this slide with a short title above the bullet points. </a:t>
            </a:r>
          </a:p>
          <a:p>
            <a:pPr marL="285750" indent="-285750">
              <a:lnSpc>
                <a:spcPct val="150000"/>
              </a:lnSpc>
              <a:buFont typeface="Arial" panose="020B0604020202020204" pitchFamily="34" charset="0"/>
              <a:buChar char="•"/>
            </a:pPr>
            <a:r>
              <a:rPr lang="en-US" sz="2800"/>
              <a:t>You can change any of the pictures in this presentation </a:t>
            </a:r>
          </a:p>
          <a:p>
            <a:pPr marL="285750" indent="-285750">
              <a:lnSpc>
                <a:spcPct val="150000"/>
              </a:lnSpc>
              <a:buFont typeface="Arial" panose="020B0604020202020204" pitchFamily="34" charset="0"/>
              <a:buChar char="•"/>
            </a:pPr>
            <a:r>
              <a:rPr lang="en-US" sz="2800"/>
              <a:t>Here is another bullet point. </a:t>
            </a:r>
          </a:p>
          <a:p>
            <a:pPr marL="285750" indent="-285750">
              <a:lnSpc>
                <a:spcPct val="150000"/>
              </a:lnSpc>
              <a:buFont typeface="Arial" panose="020B0604020202020204" pitchFamily="34" charset="0"/>
              <a:buChar char="•"/>
            </a:pPr>
            <a:endParaRPr lang="en-US"/>
          </a:p>
        </p:txBody>
      </p:sp>
      <p:sp>
        <p:nvSpPr>
          <p:cNvPr id="8" name="Title 7">
            <a:extLst>
              <a:ext uri="{FF2B5EF4-FFF2-40B4-BE49-F238E27FC236}">
                <a16:creationId xmlns:a16="http://schemas.microsoft.com/office/drawing/2014/main" id="{E23B1C04-7767-4E36-AFEB-AC4A8392FC99}"/>
              </a:ext>
            </a:extLst>
          </p:cNvPr>
          <p:cNvSpPr>
            <a:spLocks noGrp="1"/>
          </p:cNvSpPr>
          <p:nvPr>
            <p:ph type="title"/>
          </p:nvPr>
        </p:nvSpPr>
        <p:spPr>
          <a:xfrm>
            <a:off x="6811442" y="247170"/>
            <a:ext cx="5050040" cy="1325563"/>
          </a:xfrm>
        </p:spPr>
        <p:txBody>
          <a:bodyPr>
            <a:normAutofit/>
          </a:bodyPr>
          <a:lstStyle>
            <a:lvl1pPr>
              <a:defRPr sz="4000" b="1">
                <a:latin typeface="+mj-lt"/>
              </a:defRPr>
            </a:lvl1pPr>
          </a:lstStyle>
          <a:p>
            <a:r>
              <a:rPr lang="en-US"/>
              <a:t>Click to edit Master title style</a:t>
            </a:r>
          </a:p>
        </p:txBody>
      </p:sp>
      <p:pic>
        <p:nvPicPr>
          <p:cNvPr id="9" name="Picture 8">
            <a:extLst>
              <a:ext uri="{FF2B5EF4-FFF2-40B4-BE49-F238E27FC236}">
                <a16:creationId xmlns:a16="http://schemas.microsoft.com/office/drawing/2014/main" id="{2A0A3683-7AE4-4270-A03F-19F7A123FE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Tree>
    <p:extLst>
      <p:ext uri="{BB962C8B-B14F-4D97-AF65-F5344CB8AC3E}">
        <p14:creationId xmlns:p14="http://schemas.microsoft.com/office/powerpoint/2010/main" val="1516723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two titl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C6B831-E9E0-4C43-8E1A-2F800756B63A}"/>
              </a:ext>
            </a:extLst>
          </p:cNvPr>
          <p:cNvSpPr>
            <a:spLocks noGrp="1"/>
          </p:cNvSpPr>
          <p:nvPr>
            <p:ph type="pic" sz="quarter" idx="10"/>
          </p:nvPr>
        </p:nvSpPr>
        <p:spPr>
          <a:xfrm>
            <a:off x="-2522451" y="1"/>
            <a:ext cx="9108959" cy="6858000"/>
          </a:xfrm>
          <a:custGeom>
            <a:avLst/>
            <a:gdLst>
              <a:gd name="connsiteX0" fmla="*/ 1190270 w 9108959"/>
              <a:gd name="connsiteY0" fmla="*/ 0 h 6858000"/>
              <a:gd name="connsiteX1" fmla="*/ 7918690 w 9108959"/>
              <a:gd name="connsiteY1" fmla="*/ 0 h 6858000"/>
              <a:gd name="connsiteX2" fmla="*/ 7925789 w 9108959"/>
              <a:gd name="connsiteY2" fmla="*/ 7834 h 6858000"/>
              <a:gd name="connsiteX3" fmla="*/ 9103034 w 9108959"/>
              <a:gd name="connsiteY3" fmla="*/ 2983044 h 6858000"/>
              <a:gd name="connsiteX4" fmla="*/ 9108959 w 9108959"/>
              <a:gd name="connsiteY4" fmla="*/ 3229582 h 6858000"/>
              <a:gd name="connsiteX5" fmla="*/ 9108959 w 9108959"/>
              <a:gd name="connsiteY5" fmla="*/ 3229660 h 6858000"/>
              <a:gd name="connsiteX6" fmla="*/ 9103034 w 9108959"/>
              <a:gd name="connsiteY6" fmla="*/ 3476198 h 6858000"/>
              <a:gd name="connsiteX7" fmla="*/ 7616810 w 9108959"/>
              <a:gd name="connsiteY7" fmla="*/ 6776477 h 6858000"/>
              <a:gd name="connsiteX8" fmla="*/ 7527354 w 9108959"/>
              <a:gd name="connsiteY8" fmla="*/ 6858000 h 6858000"/>
              <a:gd name="connsiteX9" fmla="*/ 1581606 w 9108959"/>
              <a:gd name="connsiteY9" fmla="*/ 6858000 h 6858000"/>
              <a:gd name="connsiteX10" fmla="*/ 1492151 w 9108959"/>
              <a:gd name="connsiteY10" fmla="*/ 6776477 h 6858000"/>
              <a:gd name="connsiteX11" fmla="*/ 0 w 9108959"/>
              <a:gd name="connsiteY11" fmla="*/ 3229621 h 6858000"/>
              <a:gd name="connsiteX12" fmla="*/ 1183172 w 9108959"/>
              <a:gd name="connsiteY12" fmla="*/ 7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8959" h="6858000">
                <a:moveTo>
                  <a:pt x="1190270" y="0"/>
                </a:moveTo>
                <a:lnTo>
                  <a:pt x="7918690" y="0"/>
                </a:lnTo>
                <a:lnTo>
                  <a:pt x="7925789" y="7834"/>
                </a:lnTo>
                <a:cubicBezTo>
                  <a:pt x="8611905" y="802038"/>
                  <a:pt x="9047945" y="1839671"/>
                  <a:pt x="9103034" y="2983044"/>
                </a:cubicBezTo>
                <a:lnTo>
                  <a:pt x="9108959" y="3229582"/>
                </a:lnTo>
                <a:lnTo>
                  <a:pt x="9108959" y="3229660"/>
                </a:lnTo>
                <a:lnTo>
                  <a:pt x="9103034" y="3476198"/>
                </a:lnTo>
                <a:cubicBezTo>
                  <a:pt x="9040075" y="4782911"/>
                  <a:pt x="8479548" y="5951513"/>
                  <a:pt x="7616810" y="6776477"/>
                </a:cubicBezTo>
                <a:lnTo>
                  <a:pt x="7527354" y="6858000"/>
                </a:lnTo>
                <a:lnTo>
                  <a:pt x="1581606" y="6858000"/>
                </a:lnTo>
                <a:lnTo>
                  <a:pt x="1492151" y="6776477"/>
                </a:lnTo>
                <a:cubicBezTo>
                  <a:pt x="575491" y="5899953"/>
                  <a:pt x="0" y="4635493"/>
                  <a:pt x="0" y="3229621"/>
                </a:cubicBezTo>
                <a:cubicBezTo>
                  <a:pt x="0" y="1989146"/>
                  <a:pt x="448047" y="858767"/>
                  <a:pt x="1183172" y="7834"/>
                </a:cubicBezTo>
                <a:close/>
              </a:path>
            </a:pathLst>
          </a:custGeom>
        </p:spPr>
        <p:txBody>
          <a:bodyPr wrap="square">
            <a:noAutofit/>
          </a:bodyPr>
          <a:lstStyle/>
          <a:p>
            <a:endParaRPr lang="en-US"/>
          </a:p>
        </p:txBody>
      </p:sp>
      <p:sp>
        <p:nvSpPr>
          <p:cNvPr id="5" name="Text Placeholder 4">
            <a:extLst>
              <a:ext uri="{FF2B5EF4-FFF2-40B4-BE49-F238E27FC236}">
                <a16:creationId xmlns:a16="http://schemas.microsoft.com/office/drawing/2014/main" id="{B4D3E197-D706-4E7D-84FF-C88060DCD073}"/>
              </a:ext>
            </a:extLst>
          </p:cNvPr>
          <p:cNvSpPr>
            <a:spLocks noGrp="1"/>
          </p:cNvSpPr>
          <p:nvPr>
            <p:ph type="body" sz="quarter" idx="11" hasCustomPrompt="1"/>
          </p:nvPr>
        </p:nvSpPr>
        <p:spPr>
          <a:xfrm>
            <a:off x="6924039" y="1920240"/>
            <a:ext cx="5070475" cy="4571399"/>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This slide can be used to convey ideas under one topic for multiple slides. </a:t>
            </a:r>
          </a:p>
          <a:p>
            <a:pPr lvl="0"/>
            <a:r>
              <a:rPr lang="en-US"/>
              <a:t>For text over the photo, use black font over light photos and white font over dark photos. </a:t>
            </a:r>
          </a:p>
        </p:txBody>
      </p:sp>
      <p:sp>
        <p:nvSpPr>
          <p:cNvPr id="14" name="Title 13">
            <a:extLst>
              <a:ext uri="{FF2B5EF4-FFF2-40B4-BE49-F238E27FC236}">
                <a16:creationId xmlns:a16="http://schemas.microsoft.com/office/drawing/2014/main" id="{4AF4D929-01E2-4740-96B3-8328126DED33}"/>
              </a:ext>
            </a:extLst>
          </p:cNvPr>
          <p:cNvSpPr>
            <a:spLocks noGrp="1"/>
          </p:cNvSpPr>
          <p:nvPr>
            <p:ph type="title"/>
          </p:nvPr>
        </p:nvSpPr>
        <p:spPr>
          <a:xfrm>
            <a:off x="6924038" y="365125"/>
            <a:ext cx="5070475" cy="1325563"/>
          </a:xfrm>
        </p:spPr>
        <p:txBody>
          <a:bodyPr>
            <a:normAutofit/>
          </a:bodyPr>
          <a:lstStyle>
            <a:lvl1pPr>
              <a:defRPr sz="4000"/>
            </a:lvl1pPr>
          </a:lstStyle>
          <a:p>
            <a:r>
              <a:rPr lang="en-US"/>
              <a:t>Click to edit Master title style</a:t>
            </a:r>
          </a:p>
        </p:txBody>
      </p:sp>
      <p:sp>
        <p:nvSpPr>
          <p:cNvPr id="16" name="Text Placeholder 15">
            <a:extLst>
              <a:ext uri="{FF2B5EF4-FFF2-40B4-BE49-F238E27FC236}">
                <a16:creationId xmlns:a16="http://schemas.microsoft.com/office/drawing/2014/main" id="{73E9BD5E-1AB3-4E5F-9422-0D33BBEE29E7}"/>
              </a:ext>
            </a:extLst>
          </p:cNvPr>
          <p:cNvSpPr>
            <a:spLocks noGrp="1"/>
          </p:cNvSpPr>
          <p:nvPr>
            <p:ph type="body" sz="quarter" idx="12" hasCustomPrompt="1"/>
          </p:nvPr>
        </p:nvSpPr>
        <p:spPr>
          <a:xfrm>
            <a:off x="1033833" y="2163921"/>
            <a:ext cx="5318125" cy="2530157"/>
          </a:xfrm>
        </p:spPr>
        <p:txBody>
          <a:bodyPr anchor="ctr">
            <a:noAutofit/>
          </a:bodyPr>
          <a:lstStyle>
            <a:lvl1pPr marL="0" indent="0">
              <a:buNone/>
              <a:defRPr sz="5400">
                <a:latin typeface="+mj-lt"/>
              </a:defRPr>
            </a:lvl1pPr>
            <a:lvl2pPr marL="457200" indent="0">
              <a:buNone/>
              <a:defRPr sz="5400">
                <a:latin typeface="+mj-lt"/>
              </a:defRPr>
            </a:lvl2pPr>
            <a:lvl3pPr marL="914400" indent="0">
              <a:buNone/>
              <a:defRPr sz="5400">
                <a:latin typeface="+mj-lt"/>
              </a:defRPr>
            </a:lvl3pPr>
            <a:lvl4pPr marL="1371600" indent="0">
              <a:buNone/>
              <a:defRPr sz="5400">
                <a:latin typeface="+mj-lt"/>
              </a:defRPr>
            </a:lvl4pPr>
            <a:lvl5pPr marL="1828800" indent="0">
              <a:buNone/>
              <a:defRPr sz="5400">
                <a:latin typeface="+mj-lt"/>
              </a:defRPr>
            </a:lvl5pPr>
          </a:lstStyle>
          <a:p>
            <a:pPr lvl="0"/>
            <a:r>
              <a:rPr lang="en-US"/>
              <a:t>Financial </a:t>
            </a:r>
          </a:p>
          <a:p>
            <a:pPr lvl="0"/>
            <a:r>
              <a:rPr lang="en-US"/>
              <a:t>challenges</a:t>
            </a:r>
          </a:p>
        </p:txBody>
      </p:sp>
      <p:pic>
        <p:nvPicPr>
          <p:cNvPr id="9" name="Picture 8">
            <a:extLst>
              <a:ext uri="{FF2B5EF4-FFF2-40B4-BE49-F238E27FC236}">
                <a16:creationId xmlns:a16="http://schemas.microsoft.com/office/drawing/2014/main" id="{2A0A3683-7AE4-4270-A03F-19F7A123FE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Tree>
    <p:extLst>
      <p:ext uri="{BB962C8B-B14F-4D97-AF65-F5344CB8AC3E}">
        <p14:creationId xmlns:p14="http://schemas.microsoft.com/office/powerpoint/2010/main" val="24484675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3FDF156-941A-499D-90B8-7996CF9BDAD8}"/>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868036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ingle Image">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129415B-36CA-4FA4-967D-C60039E03CD2}"/>
              </a:ext>
            </a:extLst>
          </p:cNvPr>
          <p:cNvSpPr txBox="1"/>
          <p:nvPr userDrawn="1"/>
        </p:nvSpPr>
        <p:spPr>
          <a:xfrm>
            <a:off x="10418440" y="6488425"/>
            <a:ext cx="1685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Infrastructure</a:t>
            </a:r>
          </a:p>
        </p:txBody>
      </p:sp>
    </p:spTree>
    <p:extLst>
      <p:ext uri="{BB962C8B-B14F-4D97-AF65-F5344CB8AC3E}">
        <p14:creationId xmlns:p14="http://schemas.microsoft.com/office/powerpoint/2010/main" val="141806650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04800" y="1600203"/>
            <a:ext cx="11582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316544802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Single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A9295395-4EC9-4A2A-A4BF-5B0E3F1E9072}"/>
              </a:ext>
            </a:extLst>
          </p:cNvPr>
          <p:cNvSpPr>
            <a:spLocks noGrp="1"/>
          </p:cNvSpPr>
          <p:nvPr>
            <p:ph type="pic" sz="quarter" idx="12"/>
          </p:nvPr>
        </p:nvSpPr>
        <p:spPr>
          <a:xfrm>
            <a:off x="1275221" y="0"/>
            <a:ext cx="12489180" cy="6858000"/>
          </a:xfrm>
          <a:custGeom>
            <a:avLst/>
            <a:gdLst>
              <a:gd name="connsiteX0" fmla="*/ 0 w 11353800"/>
              <a:gd name="connsiteY0" fmla="*/ 0 h 6858000"/>
              <a:gd name="connsiteX1" fmla="*/ 11353800 w 11353800"/>
              <a:gd name="connsiteY1" fmla="*/ 0 h 6858000"/>
              <a:gd name="connsiteX2" fmla="*/ 11353800 w 11353800"/>
              <a:gd name="connsiteY2" fmla="*/ 4947138 h 6858000"/>
              <a:gd name="connsiteX3" fmla="*/ 7133492 w 11353800"/>
              <a:gd name="connsiteY3" fmla="*/ 4947138 h 6858000"/>
              <a:gd name="connsiteX4" fmla="*/ 7133492 w 11353800"/>
              <a:gd name="connsiteY4" fmla="*/ 6858000 h 6858000"/>
              <a:gd name="connsiteX5" fmla="*/ 0 w 11353800"/>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53800" h="6858000">
                <a:moveTo>
                  <a:pt x="0" y="0"/>
                </a:moveTo>
                <a:lnTo>
                  <a:pt x="11353800" y="0"/>
                </a:lnTo>
                <a:lnTo>
                  <a:pt x="11353800" y="4947138"/>
                </a:lnTo>
                <a:lnTo>
                  <a:pt x="7133492" y="4947138"/>
                </a:lnTo>
                <a:lnTo>
                  <a:pt x="7133492" y="6858000"/>
                </a:lnTo>
                <a:lnTo>
                  <a:pt x="0" y="6858000"/>
                </a:lnTo>
                <a:close/>
              </a:path>
            </a:pathLst>
          </a:custGeom>
        </p:spPr>
        <p:txBody>
          <a:bodyPr wrap="square">
            <a:noAutofit/>
          </a:bodyPr>
          <a:lstStyle>
            <a:lvl1pPr marL="0" indent="0" algn="ctr">
              <a:buNone/>
              <a:defRPr/>
            </a:lvl1pPr>
          </a:lstStyle>
          <a:p>
            <a:r>
              <a:rPr lang="en-US"/>
              <a:t>Click icon to add picture</a:t>
            </a:r>
          </a:p>
        </p:txBody>
      </p:sp>
      <p:sp>
        <p:nvSpPr>
          <p:cNvPr id="5" name="Text Placeholder 4">
            <a:extLst>
              <a:ext uri="{FF2B5EF4-FFF2-40B4-BE49-F238E27FC236}">
                <a16:creationId xmlns:a16="http://schemas.microsoft.com/office/drawing/2014/main" id="{4C6DA884-7C48-8D49-9DFE-4CE990C95A09}"/>
              </a:ext>
            </a:extLst>
          </p:cNvPr>
          <p:cNvSpPr>
            <a:spLocks noGrp="1"/>
          </p:cNvSpPr>
          <p:nvPr>
            <p:ph type="body" sz="quarter" idx="11" hasCustomPrompt="1"/>
          </p:nvPr>
        </p:nvSpPr>
        <p:spPr>
          <a:xfrm>
            <a:off x="8281989" y="5829950"/>
            <a:ext cx="3558320" cy="628650"/>
          </a:xfrm>
        </p:spPr>
        <p:txBody>
          <a:bodyPr>
            <a:normAutofit/>
          </a:bodyPr>
          <a:lstStyle>
            <a:lvl1pPr marL="0" indent="0" algn="ctr">
              <a:buNone/>
              <a:defRPr sz="1200"/>
            </a:lvl1pPr>
            <a:lvl2pPr marL="457200" indent="0">
              <a:buNone/>
              <a:defRPr sz="900"/>
            </a:lvl2pPr>
            <a:lvl3pPr marL="914400" indent="0">
              <a:buNone/>
              <a:defRPr sz="800"/>
            </a:lvl3pPr>
            <a:lvl4pPr marL="1371600" indent="0">
              <a:buNone/>
              <a:defRPr sz="700"/>
            </a:lvl4pPr>
            <a:lvl5pPr marL="1828800" indent="0">
              <a:buNone/>
              <a:defRPr sz="700"/>
            </a:lvl5pPr>
          </a:lstStyle>
          <a:p>
            <a:pPr lvl="0"/>
            <a:r>
              <a:rPr lang="en-US"/>
              <a:t>Caption Goes Here</a:t>
            </a:r>
          </a:p>
        </p:txBody>
      </p:sp>
      <p:sp>
        <p:nvSpPr>
          <p:cNvPr id="6" name="Title 1">
            <a:extLst>
              <a:ext uri="{FF2B5EF4-FFF2-40B4-BE49-F238E27FC236}">
                <a16:creationId xmlns:a16="http://schemas.microsoft.com/office/drawing/2014/main" id="{EEFCCE50-D1A9-1249-AF64-BA06424C8034}"/>
              </a:ext>
            </a:extLst>
          </p:cNvPr>
          <p:cNvSpPr>
            <a:spLocks noGrp="1"/>
          </p:cNvSpPr>
          <p:nvPr>
            <p:ph type="title" hasCustomPrompt="1"/>
          </p:nvPr>
        </p:nvSpPr>
        <p:spPr>
          <a:xfrm>
            <a:off x="8296179" y="5250600"/>
            <a:ext cx="3545503" cy="564335"/>
          </a:xfrm>
        </p:spPr>
        <p:txBody>
          <a:bodyPr>
            <a:normAutofit/>
          </a:bodyPr>
          <a:lstStyle>
            <a:lvl1pPr algn="ctr">
              <a:defRPr sz="2800"/>
            </a:lvl1pPr>
          </a:lstStyle>
          <a:p>
            <a:r>
              <a:rPr lang="en-US"/>
              <a:t>TITLE GOES HERE</a:t>
            </a:r>
          </a:p>
        </p:txBody>
      </p:sp>
    </p:spTree>
    <p:extLst>
      <p:ext uri="{BB962C8B-B14F-4D97-AF65-F5344CB8AC3E}">
        <p14:creationId xmlns:p14="http://schemas.microsoft.com/office/powerpoint/2010/main" val="8012556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RWCD Map">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CC3DB8F-844F-4E00-9FA7-B1048417C6F1}"/>
              </a:ext>
            </a:extLst>
          </p:cNvPr>
          <p:cNvSpPr>
            <a:spLocks noGrp="1"/>
          </p:cNvSpPr>
          <p:nvPr>
            <p:ph idx="1"/>
          </p:nvPr>
        </p:nvSpPr>
        <p:spPr>
          <a:xfrm>
            <a:off x="6773958" y="758824"/>
            <a:ext cx="4541742" cy="485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0A76C663-8761-48E4-8A9D-A3BBD79706B2}"/>
              </a:ext>
            </a:extLst>
          </p:cNvPr>
          <p:cNvSpPr/>
          <p:nvPr userDrawn="1"/>
        </p:nvSpPr>
        <p:spPr>
          <a:xfrm>
            <a:off x="-2522451" y="-1562014"/>
            <a:ext cx="9108960" cy="9583271"/>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a:t>
            </a:r>
          </a:p>
        </p:txBody>
      </p:sp>
      <p:pic>
        <p:nvPicPr>
          <p:cNvPr id="8" name="Picture 7">
            <a:extLst>
              <a:ext uri="{FF2B5EF4-FFF2-40B4-BE49-F238E27FC236}">
                <a16:creationId xmlns:a16="http://schemas.microsoft.com/office/drawing/2014/main" id="{09DC70BE-7EB0-45B5-A620-876F63C22A5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60242" y="163501"/>
            <a:ext cx="5935758" cy="6530997"/>
          </a:xfrm>
          <a:prstGeom prst="rect">
            <a:avLst/>
          </a:prstGeom>
        </p:spPr>
      </p:pic>
      <p:pic>
        <p:nvPicPr>
          <p:cNvPr id="9" name="Picture 8">
            <a:extLst>
              <a:ext uri="{FF2B5EF4-FFF2-40B4-BE49-F238E27FC236}">
                <a16:creationId xmlns:a16="http://schemas.microsoft.com/office/drawing/2014/main" id="{2A0A3683-7AE4-4270-A03F-19F7A123FE9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Tree>
    <p:extLst>
      <p:ext uri="{BB962C8B-B14F-4D97-AF65-F5344CB8AC3E}">
        <p14:creationId xmlns:p14="http://schemas.microsoft.com/office/powerpoint/2010/main" val="30973837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49BF2D20-DAE2-42DC-9AB8-77B7B38D7307}"/>
              </a:ext>
            </a:extLst>
          </p:cNvPr>
          <p:cNvSpPr>
            <a:spLocks noGrp="1"/>
          </p:cNvSpPr>
          <p:nvPr>
            <p:ph type="pic" sz="quarter" idx="13"/>
          </p:nvPr>
        </p:nvSpPr>
        <p:spPr>
          <a:xfrm>
            <a:off x="838200" y="0"/>
            <a:ext cx="11353800" cy="5791201"/>
          </a:xfrm>
          <a:custGeom>
            <a:avLst/>
            <a:gdLst>
              <a:gd name="connsiteX0" fmla="*/ 1 w 11353800"/>
              <a:gd name="connsiteY0" fmla="*/ 5791200 h 5791201"/>
              <a:gd name="connsiteX1" fmla="*/ 6662737 w 11353800"/>
              <a:gd name="connsiteY1" fmla="*/ 5791200 h 5791201"/>
              <a:gd name="connsiteX2" fmla="*/ 6662737 w 11353800"/>
              <a:gd name="connsiteY2" fmla="*/ 5791201 h 5791201"/>
              <a:gd name="connsiteX3" fmla="*/ 1 w 11353800"/>
              <a:gd name="connsiteY3" fmla="*/ 5791201 h 5791201"/>
              <a:gd name="connsiteX4" fmla="*/ 0 w 11353800"/>
              <a:gd name="connsiteY4" fmla="*/ 0 h 5791201"/>
              <a:gd name="connsiteX5" fmla="*/ 11353800 w 11353800"/>
              <a:gd name="connsiteY5" fmla="*/ 0 h 5791201"/>
              <a:gd name="connsiteX6" fmla="*/ 11353800 w 11353800"/>
              <a:gd name="connsiteY6" fmla="*/ 5791200 h 5791201"/>
              <a:gd name="connsiteX7" fmla="*/ 6662737 w 11353800"/>
              <a:gd name="connsiteY7" fmla="*/ 5791200 h 5791201"/>
              <a:gd name="connsiteX8" fmla="*/ 6662737 w 11353800"/>
              <a:gd name="connsiteY8" fmla="*/ 2531373 h 5791201"/>
              <a:gd name="connsiteX9" fmla="*/ 1 w 11353800"/>
              <a:gd name="connsiteY9" fmla="*/ 2531373 h 5791201"/>
              <a:gd name="connsiteX10" fmla="*/ 1 w 11353800"/>
              <a:gd name="connsiteY10" fmla="*/ 5791200 h 5791201"/>
              <a:gd name="connsiteX11" fmla="*/ 0 w 11353800"/>
              <a:gd name="connsiteY11" fmla="*/ 5791200 h 5791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53800" h="5791201">
                <a:moveTo>
                  <a:pt x="1" y="5791200"/>
                </a:moveTo>
                <a:lnTo>
                  <a:pt x="6662737" y="5791200"/>
                </a:lnTo>
                <a:lnTo>
                  <a:pt x="6662737" y="5791201"/>
                </a:lnTo>
                <a:lnTo>
                  <a:pt x="1" y="5791201"/>
                </a:lnTo>
                <a:close/>
                <a:moveTo>
                  <a:pt x="0" y="0"/>
                </a:moveTo>
                <a:lnTo>
                  <a:pt x="11353800" y="0"/>
                </a:lnTo>
                <a:lnTo>
                  <a:pt x="11353800" y="5791200"/>
                </a:lnTo>
                <a:lnTo>
                  <a:pt x="6662737" y="5791200"/>
                </a:lnTo>
                <a:lnTo>
                  <a:pt x="6662737" y="2531373"/>
                </a:lnTo>
                <a:lnTo>
                  <a:pt x="1" y="2531373"/>
                </a:lnTo>
                <a:lnTo>
                  <a:pt x="1" y="5791200"/>
                </a:lnTo>
                <a:lnTo>
                  <a:pt x="0" y="5791200"/>
                </a:lnTo>
                <a:close/>
              </a:path>
            </a:pathLst>
          </a:custGeom>
          <a:solidFill>
            <a:schemeClr val="bg2"/>
          </a:solidFill>
        </p:spPr>
        <p:txBody>
          <a:bodyPr wrap="square" anchor="t">
            <a:noAutofit/>
          </a:bodyPr>
          <a:lstStyle>
            <a:lvl1pPr marL="0" indent="0" algn="ctr">
              <a:buNone/>
              <a:defRPr/>
            </a:lvl1pPr>
          </a:lstStyle>
          <a:p>
            <a:r>
              <a:rPr lang="en-US"/>
              <a:t>Click icon to add picture</a:t>
            </a:r>
          </a:p>
        </p:txBody>
      </p:sp>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838200" y="2655077"/>
            <a:ext cx="6548438" cy="2831323"/>
          </a:xfrm>
        </p:spPr>
        <p:txBody>
          <a:bodyPr anchor="b">
            <a:noAutofit/>
          </a:bodyPr>
          <a:lstStyle>
            <a:lvl1pPr>
              <a:defRPr sz="6000"/>
            </a:lvl1pPr>
          </a:lstStyle>
          <a:p>
            <a:r>
              <a:rPr lang="en-US"/>
              <a:t>CLICK TO EDIT MASTER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838200" y="5486400"/>
            <a:ext cx="6548438" cy="304801"/>
          </a:xfrm>
        </p:spPr>
        <p:txBody>
          <a:bodyPr>
            <a:normAutofit/>
          </a:bodyPr>
          <a:lstStyle>
            <a:lvl1pPr marL="0" indent="0">
              <a:buNone/>
              <a:defRPr sz="1600" spc="300"/>
            </a:lvl1pPr>
          </a:lstStyle>
          <a:p>
            <a:pPr lvl="0"/>
            <a:r>
              <a:rPr lang="en-US"/>
              <a:t>WEBSITE GOES HERE</a:t>
            </a:r>
          </a:p>
        </p:txBody>
      </p:sp>
    </p:spTree>
    <p:extLst>
      <p:ext uri="{BB962C8B-B14F-4D97-AF65-F5344CB8AC3E}">
        <p14:creationId xmlns:p14="http://schemas.microsoft.com/office/powerpoint/2010/main" val="28428757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C71B4-47E5-8344-8E66-0D310E1201F8}"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641F8B-FFD9-F843-84CD-D1B985A7FE58}" type="slidenum">
              <a:rPr lang="en-US" smtClean="0"/>
              <a:t>‹#›</a:t>
            </a:fld>
            <a:endParaRPr lang="en-US"/>
          </a:p>
        </p:txBody>
      </p:sp>
    </p:spTree>
    <p:extLst>
      <p:ext uri="{BB962C8B-B14F-4D97-AF65-F5344CB8AC3E}">
        <p14:creationId xmlns:p14="http://schemas.microsoft.com/office/powerpoint/2010/main" val="17288441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39CC0-21D5-40AF-A5F2-B14FFD7EC5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D27A8AE-4034-4F34-9DFB-C964E36354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F8DC8E-B2DE-408C-9CF8-FE057316B3F7}"/>
              </a:ext>
            </a:extLst>
          </p:cNvPr>
          <p:cNvSpPr>
            <a:spLocks noGrp="1"/>
          </p:cNvSpPr>
          <p:nvPr>
            <p:ph type="dt" sz="half" idx="10"/>
          </p:nvPr>
        </p:nvSpPr>
        <p:spPr/>
        <p:txBody>
          <a:bodyPr/>
          <a:lstStyle/>
          <a:p>
            <a:fld id="{26A4879F-24CF-4B84-B667-8EC59FF76EB0}" type="datetimeFigureOut">
              <a:rPr lang="en-US" smtClean="0"/>
              <a:t>9/14/2022</a:t>
            </a:fld>
            <a:endParaRPr lang="en-US"/>
          </a:p>
        </p:txBody>
      </p:sp>
      <p:sp>
        <p:nvSpPr>
          <p:cNvPr id="5" name="Footer Placeholder 4">
            <a:extLst>
              <a:ext uri="{FF2B5EF4-FFF2-40B4-BE49-F238E27FC236}">
                <a16:creationId xmlns:a16="http://schemas.microsoft.com/office/drawing/2014/main" id="{0A530C69-C96F-4DF7-9A64-BDCCABA8B9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B0F0F1-A460-45EC-A84F-9C84E6A3849E}"/>
              </a:ext>
            </a:extLst>
          </p:cNvPr>
          <p:cNvSpPr>
            <a:spLocks noGrp="1"/>
          </p:cNvSpPr>
          <p:nvPr>
            <p:ph type="sldNum" sz="quarter" idx="12"/>
          </p:nvPr>
        </p:nvSpPr>
        <p:spPr/>
        <p:txBody>
          <a:bodyPr/>
          <a:lstStyle/>
          <a:p>
            <a:fld id="{B299139C-207F-4D22-A6C5-DB17D38BE066}" type="slidenum">
              <a:rPr lang="en-US" smtClean="0"/>
              <a:t>‹#›</a:t>
            </a:fld>
            <a:endParaRPr lang="en-US"/>
          </a:p>
        </p:txBody>
      </p:sp>
    </p:spTree>
    <p:extLst>
      <p:ext uri="{BB962C8B-B14F-4D97-AF65-F5344CB8AC3E}">
        <p14:creationId xmlns:p14="http://schemas.microsoft.com/office/powerpoint/2010/main" val="2448275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985C2-8A22-41A6-BBA9-D7BC135E79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BE0EAB-9D56-4FFF-8E78-3570173AF3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BA0291-050E-4D9F-9232-200151FB31D8}"/>
              </a:ext>
            </a:extLst>
          </p:cNvPr>
          <p:cNvSpPr>
            <a:spLocks noGrp="1"/>
          </p:cNvSpPr>
          <p:nvPr>
            <p:ph type="dt" sz="half" idx="10"/>
          </p:nvPr>
        </p:nvSpPr>
        <p:spPr/>
        <p:txBody>
          <a:bodyPr/>
          <a:lstStyle/>
          <a:p>
            <a:fld id="{26A4879F-24CF-4B84-B667-8EC59FF76EB0}" type="datetimeFigureOut">
              <a:rPr lang="en-US" smtClean="0"/>
              <a:t>9/14/2022</a:t>
            </a:fld>
            <a:endParaRPr lang="en-US"/>
          </a:p>
        </p:txBody>
      </p:sp>
      <p:sp>
        <p:nvSpPr>
          <p:cNvPr id="5" name="Footer Placeholder 4">
            <a:extLst>
              <a:ext uri="{FF2B5EF4-FFF2-40B4-BE49-F238E27FC236}">
                <a16:creationId xmlns:a16="http://schemas.microsoft.com/office/drawing/2014/main" id="{D5EFAF08-1208-4E73-9386-1B06A97099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246D69-AABB-4D11-B140-BEB39EB72243}"/>
              </a:ext>
            </a:extLst>
          </p:cNvPr>
          <p:cNvSpPr>
            <a:spLocks noGrp="1"/>
          </p:cNvSpPr>
          <p:nvPr>
            <p:ph type="sldNum" sz="quarter" idx="12"/>
          </p:nvPr>
        </p:nvSpPr>
        <p:spPr/>
        <p:txBody>
          <a:bodyPr/>
          <a:lstStyle/>
          <a:p>
            <a:fld id="{B299139C-207F-4D22-A6C5-DB17D38BE066}" type="slidenum">
              <a:rPr lang="en-US" smtClean="0"/>
              <a:t>‹#›</a:t>
            </a:fld>
            <a:endParaRPr lang="en-US"/>
          </a:p>
        </p:txBody>
      </p:sp>
    </p:spTree>
    <p:extLst>
      <p:ext uri="{BB962C8B-B14F-4D97-AF65-F5344CB8AC3E}">
        <p14:creationId xmlns:p14="http://schemas.microsoft.com/office/powerpoint/2010/main" val="37116248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C5FC3-C3BD-4B04-812C-72858C8F44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F1D99AA-9B98-4083-8EE2-D273C238AF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5CAE5E-570B-490E-B6A3-01AF8FCFD969}"/>
              </a:ext>
            </a:extLst>
          </p:cNvPr>
          <p:cNvSpPr>
            <a:spLocks noGrp="1"/>
          </p:cNvSpPr>
          <p:nvPr>
            <p:ph type="dt" sz="half" idx="10"/>
          </p:nvPr>
        </p:nvSpPr>
        <p:spPr/>
        <p:txBody>
          <a:bodyPr/>
          <a:lstStyle/>
          <a:p>
            <a:fld id="{26A4879F-24CF-4B84-B667-8EC59FF76EB0}" type="datetimeFigureOut">
              <a:rPr lang="en-US" smtClean="0"/>
              <a:t>9/14/2022</a:t>
            </a:fld>
            <a:endParaRPr lang="en-US"/>
          </a:p>
        </p:txBody>
      </p:sp>
      <p:sp>
        <p:nvSpPr>
          <p:cNvPr id="5" name="Footer Placeholder 4">
            <a:extLst>
              <a:ext uri="{FF2B5EF4-FFF2-40B4-BE49-F238E27FC236}">
                <a16:creationId xmlns:a16="http://schemas.microsoft.com/office/drawing/2014/main" id="{A23B6677-1DAE-45C4-A29A-D8C0DE5A0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FA2ED-99E7-4BA8-B0F9-C43515F46DC6}"/>
              </a:ext>
            </a:extLst>
          </p:cNvPr>
          <p:cNvSpPr>
            <a:spLocks noGrp="1"/>
          </p:cNvSpPr>
          <p:nvPr>
            <p:ph type="sldNum" sz="quarter" idx="12"/>
          </p:nvPr>
        </p:nvSpPr>
        <p:spPr/>
        <p:txBody>
          <a:bodyPr/>
          <a:lstStyle/>
          <a:p>
            <a:fld id="{B299139C-207F-4D22-A6C5-DB17D38BE066}" type="slidenum">
              <a:rPr lang="en-US" smtClean="0"/>
              <a:t>‹#›</a:t>
            </a:fld>
            <a:endParaRPr lang="en-US"/>
          </a:p>
        </p:txBody>
      </p:sp>
    </p:spTree>
    <p:extLst>
      <p:ext uri="{BB962C8B-B14F-4D97-AF65-F5344CB8AC3E}">
        <p14:creationId xmlns:p14="http://schemas.microsoft.com/office/powerpoint/2010/main" val="1401387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EBCAC-1F31-41E8-BC1D-5E7EB66652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B1DE25-35F7-4E8B-8B9F-0A1ECA301F1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E1F422-EA30-4C86-B34A-22ACD86271E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8C32CB-BEA7-410F-9730-1CDF8608D3B6}"/>
              </a:ext>
            </a:extLst>
          </p:cNvPr>
          <p:cNvSpPr>
            <a:spLocks noGrp="1"/>
          </p:cNvSpPr>
          <p:nvPr>
            <p:ph type="dt" sz="half" idx="10"/>
          </p:nvPr>
        </p:nvSpPr>
        <p:spPr/>
        <p:txBody>
          <a:bodyPr/>
          <a:lstStyle/>
          <a:p>
            <a:fld id="{26A4879F-24CF-4B84-B667-8EC59FF76EB0}" type="datetimeFigureOut">
              <a:rPr lang="en-US" smtClean="0"/>
              <a:t>9/14/2022</a:t>
            </a:fld>
            <a:endParaRPr lang="en-US"/>
          </a:p>
        </p:txBody>
      </p:sp>
      <p:sp>
        <p:nvSpPr>
          <p:cNvPr id="6" name="Footer Placeholder 5">
            <a:extLst>
              <a:ext uri="{FF2B5EF4-FFF2-40B4-BE49-F238E27FC236}">
                <a16:creationId xmlns:a16="http://schemas.microsoft.com/office/drawing/2014/main" id="{22E20E4A-600B-402B-B328-A8A9C7FF2A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26E751-D532-4EE0-8B9B-AF49E0F8B6C3}"/>
              </a:ext>
            </a:extLst>
          </p:cNvPr>
          <p:cNvSpPr>
            <a:spLocks noGrp="1"/>
          </p:cNvSpPr>
          <p:nvPr>
            <p:ph type="sldNum" sz="quarter" idx="12"/>
          </p:nvPr>
        </p:nvSpPr>
        <p:spPr/>
        <p:txBody>
          <a:bodyPr/>
          <a:lstStyle/>
          <a:p>
            <a:fld id="{B299139C-207F-4D22-A6C5-DB17D38BE066}" type="slidenum">
              <a:rPr lang="en-US" smtClean="0"/>
              <a:t>‹#›</a:t>
            </a:fld>
            <a:endParaRPr lang="en-US"/>
          </a:p>
        </p:txBody>
      </p:sp>
    </p:spTree>
    <p:extLst>
      <p:ext uri="{BB962C8B-B14F-4D97-AF65-F5344CB8AC3E}">
        <p14:creationId xmlns:p14="http://schemas.microsoft.com/office/powerpoint/2010/main" val="24604540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7495FC-0095-429E-93D7-F451E403BA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5B5076-7E0A-4EE9-BAA9-4BF9C4156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FF433DF-9C93-4849-8876-CAFDEDF33A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3CEA70-B990-4966-BEB1-C99A2403E0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192CA05-6DBD-44F1-9953-C5EC87ACB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DF8888-3EE9-494A-8DED-344312130157}"/>
              </a:ext>
            </a:extLst>
          </p:cNvPr>
          <p:cNvSpPr>
            <a:spLocks noGrp="1"/>
          </p:cNvSpPr>
          <p:nvPr>
            <p:ph type="dt" sz="half" idx="10"/>
          </p:nvPr>
        </p:nvSpPr>
        <p:spPr/>
        <p:txBody>
          <a:bodyPr/>
          <a:lstStyle/>
          <a:p>
            <a:fld id="{26A4879F-24CF-4B84-B667-8EC59FF76EB0}" type="datetimeFigureOut">
              <a:rPr lang="en-US" smtClean="0"/>
              <a:t>9/14/2022</a:t>
            </a:fld>
            <a:endParaRPr lang="en-US"/>
          </a:p>
        </p:txBody>
      </p:sp>
      <p:sp>
        <p:nvSpPr>
          <p:cNvPr id="8" name="Footer Placeholder 7">
            <a:extLst>
              <a:ext uri="{FF2B5EF4-FFF2-40B4-BE49-F238E27FC236}">
                <a16:creationId xmlns:a16="http://schemas.microsoft.com/office/drawing/2014/main" id="{0FA0597E-43B7-43AD-8088-3C6847E553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C1E0E8-FD42-4CD3-97F6-556C07534C6F}"/>
              </a:ext>
            </a:extLst>
          </p:cNvPr>
          <p:cNvSpPr>
            <a:spLocks noGrp="1"/>
          </p:cNvSpPr>
          <p:nvPr>
            <p:ph type="sldNum" sz="quarter" idx="12"/>
          </p:nvPr>
        </p:nvSpPr>
        <p:spPr/>
        <p:txBody>
          <a:bodyPr/>
          <a:lstStyle/>
          <a:p>
            <a:fld id="{B299139C-207F-4D22-A6C5-DB17D38BE066}" type="slidenum">
              <a:rPr lang="en-US" smtClean="0"/>
              <a:t>‹#›</a:t>
            </a:fld>
            <a:endParaRPr lang="en-US"/>
          </a:p>
        </p:txBody>
      </p:sp>
    </p:spTree>
    <p:extLst>
      <p:ext uri="{BB962C8B-B14F-4D97-AF65-F5344CB8AC3E}">
        <p14:creationId xmlns:p14="http://schemas.microsoft.com/office/powerpoint/2010/main" val="32338890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F4984-DC01-4412-9F87-DBD49808A8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082C291-BB2F-4554-A42D-FD28FC745D3D}"/>
              </a:ext>
            </a:extLst>
          </p:cNvPr>
          <p:cNvSpPr>
            <a:spLocks noGrp="1"/>
          </p:cNvSpPr>
          <p:nvPr>
            <p:ph type="dt" sz="half" idx="10"/>
          </p:nvPr>
        </p:nvSpPr>
        <p:spPr/>
        <p:txBody>
          <a:bodyPr/>
          <a:lstStyle/>
          <a:p>
            <a:fld id="{26A4879F-24CF-4B84-B667-8EC59FF76EB0}" type="datetimeFigureOut">
              <a:rPr lang="en-US" smtClean="0"/>
              <a:t>9/14/2022</a:t>
            </a:fld>
            <a:endParaRPr lang="en-US"/>
          </a:p>
        </p:txBody>
      </p:sp>
      <p:sp>
        <p:nvSpPr>
          <p:cNvPr id="4" name="Footer Placeholder 3">
            <a:extLst>
              <a:ext uri="{FF2B5EF4-FFF2-40B4-BE49-F238E27FC236}">
                <a16:creationId xmlns:a16="http://schemas.microsoft.com/office/drawing/2014/main" id="{75F3D009-75D0-4D24-950B-1D19BD7C4AA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128830-B70B-4A21-97C9-6A7A2B617D82}"/>
              </a:ext>
            </a:extLst>
          </p:cNvPr>
          <p:cNvSpPr>
            <a:spLocks noGrp="1"/>
          </p:cNvSpPr>
          <p:nvPr>
            <p:ph type="sldNum" sz="quarter" idx="12"/>
          </p:nvPr>
        </p:nvSpPr>
        <p:spPr/>
        <p:txBody>
          <a:bodyPr/>
          <a:lstStyle/>
          <a:p>
            <a:fld id="{B299139C-207F-4D22-A6C5-DB17D38BE066}" type="slidenum">
              <a:rPr lang="en-US" smtClean="0"/>
              <a:t>‹#›</a:t>
            </a:fld>
            <a:endParaRPr lang="en-US"/>
          </a:p>
        </p:txBody>
      </p:sp>
    </p:spTree>
    <p:extLst>
      <p:ext uri="{BB962C8B-B14F-4D97-AF65-F5344CB8AC3E}">
        <p14:creationId xmlns:p14="http://schemas.microsoft.com/office/powerpoint/2010/main" val="10498755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D0839C8-DD97-41FD-8F9B-5C3F8162CF63}"/>
              </a:ext>
            </a:extLst>
          </p:cNvPr>
          <p:cNvSpPr>
            <a:spLocks noGrp="1"/>
          </p:cNvSpPr>
          <p:nvPr>
            <p:ph type="dt" sz="half" idx="10"/>
          </p:nvPr>
        </p:nvSpPr>
        <p:spPr/>
        <p:txBody>
          <a:bodyPr/>
          <a:lstStyle/>
          <a:p>
            <a:fld id="{26A4879F-24CF-4B84-B667-8EC59FF76EB0}" type="datetimeFigureOut">
              <a:rPr lang="en-US" smtClean="0"/>
              <a:t>9/14/2022</a:t>
            </a:fld>
            <a:endParaRPr lang="en-US"/>
          </a:p>
        </p:txBody>
      </p:sp>
      <p:sp>
        <p:nvSpPr>
          <p:cNvPr id="3" name="Footer Placeholder 2">
            <a:extLst>
              <a:ext uri="{FF2B5EF4-FFF2-40B4-BE49-F238E27FC236}">
                <a16:creationId xmlns:a16="http://schemas.microsoft.com/office/drawing/2014/main" id="{F87EEF2B-FDD8-4831-B5A5-A161FFF232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6A45640-A1DF-4170-AB43-469DE9FC5BE9}"/>
              </a:ext>
            </a:extLst>
          </p:cNvPr>
          <p:cNvSpPr>
            <a:spLocks noGrp="1"/>
          </p:cNvSpPr>
          <p:nvPr>
            <p:ph type="sldNum" sz="quarter" idx="12"/>
          </p:nvPr>
        </p:nvSpPr>
        <p:spPr/>
        <p:txBody>
          <a:bodyPr/>
          <a:lstStyle/>
          <a:p>
            <a:fld id="{B299139C-207F-4D22-A6C5-DB17D38BE066}" type="slidenum">
              <a:rPr lang="en-US" smtClean="0"/>
              <a:t>‹#›</a:t>
            </a:fld>
            <a:endParaRPr lang="en-US"/>
          </a:p>
        </p:txBody>
      </p:sp>
    </p:spTree>
    <p:extLst>
      <p:ext uri="{BB962C8B-B14F-4D97-AF65-F5344CB8AC3E}">
        <p14:creationId xmlns:p14="http://schemas.microsoft.com/office/powerpoint/2010/main" val="32635181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520DD1-0116-47CA-BF28-1BC5D702E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414D00-3ADD-405F-BE0B-5B3D1987C2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107AF7-9DFE-4ADA-B148-B8AF7C1E70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9E5DD3-4CC7-49D8-A869-F254FEC41766}"/>
              </a:ext>
            </a:extLst>
          </p:cNvPr>
          <p:cNvSpPr>
            <a:spLocks noGrp="1"/>
          </p:cNvSpPr>
          <p:nvPr>
            <p:ph type="dt" sz="half" idx="10"/>
          </p:nvPr>
        </p:nvSpPr>
        <p:spPr/>
        <p:txBody>
          <a:bodyPr/>
          <a:lstStyle/>
          <a:p>
            <a:fld id="{26A4879F-24CF-4B84-B667-8EC59FF76EB0}" type="datetimeFigureOut">
              <a:rPr lang="en-US" smtClean="0"/>
              <a:t>9/14/2022</a:t>
            </a:fld>
            <a:endParaRPr lang="en-US"/>
          </a:p>
        </p:txBody>
      </p:sp>
      <p:sp>
        <p:nvSpPr>
          <p:cNvPr id="6" name="Footer Placeholder 5">
            <a:extLst>
              <a:ext uri="{FF2B5EF4-FFF2-40B4-BE49-F238E27FC236}">
                <a16:creationId xmlns:a16="http://schemas.microsoft.com/office/drawing/2014/main" id="{AA00914D-155C-4337-9520-C4CEE63D60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C4C364-D5B6-4D1F-8C99-94653328919C}"/>
              </a:ext>
            </a:extLst>
          </p:cNvPr>
          <p:cNvSpPr>
            <a:spLocks noGrp="1"/>
          </p:cNvSpPr>
          <p:nvPr>
            <p:ph type="sldNum" sz="quarter" idx="12"/>
          </p:nvPr>
        </p:nvSpPr>
        <p:spPr/>
        <p:txBody>
          <a:bodyPr/>
          <a:lstStyle/>
          <a:p>
            <a:fld id="{B299139C-207F-4D22-A6C5-DB17D38BE066}" type="slidenum">
              <a:rPr lang="en-US" smtClean="0"/>
              <a:t>‹#›</a:t>
            </a:fld>
            <a:endParaRPr lang="en-US"/>
          </a:p>
        </p:txBody>
      </p:sp>
    </p:spTree>
    <p:extLst>
      <p:ext uri="{BB962C8B-B14F-4D97-AF65-F5344CB8AC3E}">
        <p14:creationId xmlns:p14="http://schemas.microsoft.com/office/powerpoint/2010/main" val="1780523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icture with no titles ">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C6B831-E9E0-4C43-8E1A-2F800756B63A}"/>
              </a:ext>
            </a:extLst>
          </p:cNvPr>
          <p:cNvSpPr>
            <a:spLocks noGrp="1"/>
          </p:cNvSpPr>
          <p:nvPr>
            <p:ph type="pic" sz="quarter" idx="10"/>
          </p:nvPr>
        </p:nvSpPr>
        <p:spPr>
          <a:xfrm>
            <a:off x="-2522451" y="1"/>
            <a:ext cx="9108959" cy="6858000"/>
          </a:xfrm>
          <a:custGeom>
            <a:avLst/>
            <a:gdLst>
              <a:gd name="connsiteX0" fmla="*/ 1190270 w 9108959"/>
              <a:gd name="connsiteY0" fmla="*/ 0 h 6858000"/>
              <a:gd name="connsiteX1" fmla="*/ 7918690 w 9108959"/>
              <a:gd name="connsiteY1" fmla="*/ 0 h 6858000"/>
              <a:gd name="connsiteX2" fmla="*/ 7925789 w 9108959"/>
              <a:gd name="connsiteY2" fmla="*/ 7834 h 6858000"/>
              <a:gd name="connsiteX3" fmla="*/ 9103034 w 9108959"/>
              <a:gd name="connsiteY3" fmla="*/ 2983044 h 6858000"/>
              <a:gd name="connsiteX4" fmla="*/ 9108959 w 9108959"/>
              <a:gd name="connsiteY4" fmla="*/ 3229582 h 6858000"/>
              <a:gd name="connsiteX5" fmla="*/ 9108959 w 9108959"/>
              <a:gd name="connsiteY5" fmla="*/ 3229660 h 6858000"/>
              <a:gd name="connsiteX6" fmla="*/ 9103034 w 9108959"/>
              <a:gd name="connsiteY6" fmla="*/ 3476198 h 6858000"/>
              <a:gd name="connsiteX7" fmla="*/ 7616810 w 9108959"/>
              <a:gd name="connsiteY7" fmla="*/ 6776477 h 6858000"/>
              <a:gd name="connsiteX8" fmla="*/ 7527354 w 9108959"/>
              <a:gd name="connsiteY8" fmla="*/ 6858000 h 6858000"/>
              <a:gd name="connsiteX9" fmla="*/ 1581606 w 9108959"/>
              <a:gd name="connsiteY9" fmla="*/ 6858000 h 6858000"/>
              <a:gd name="connsiteX10" fmla="*/ 1492151 w 9108959"/>
              <a:gd name="connsiteY10" fmla="*/ 6776477 h 6858000"/>
              <a:gd name="connsiteX11" fmla="*/ 0 w 9108959"/>
              <a:gd name="connsiteY11" fmla="*/ 3229621 h 6858000"/>
              <a:gd name="connsiteX12" fmla="*/ 1183172 w 9108959"/>
              <a:gd name="connsiteY12" fmla="*/ 7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8959" h="6858000">
                <a:moveTo>
                  <a:pt x="1190270" y="0"/>
                </a:moveTo>
                <a:lnTo>
                  <a:pt x="7918690" y="0"/>
                </a:lnTo>
                <a:lnTo>
                  <a:pt x="7925789" y="7834"/>
                </a:lnTo>
                <a:cubicBezTo>
                  <a:pt x="8611905" y="802038"/>
                  <a:pt x="9047945" y="1839671"/>
                  <a:pt x="9103034" y="2983044"/>
                </a:cubicBezTo>
                <a:lnTo>
                  <a:pt x="9108959" y="3229582"/>
                </a:lnTo>
                <a:lnTo>
                  <a:pt x="9108959" y="3229660"/>
                </a:lnTo>
                <a:lnTo>
                  <a:pt x="9103034" y="3476198"/>
                </a:lnTo>
                <a:cubicBezTo>
                  <a:pt x="9040075" y="4782911"/>
                  <a:pt x="8479548" y="5951513"/>
                  <a:pt x="7616810" y="6776477"/>
                </a:cubicBezTo>
                <a:lnTo>
                  <a:pt x="7527354" y="6858000"/>
                </a:lnTo>
                <a:lnTo>
                  <a:pt x="1581606" y="6858000"/>
                </a:lnTo>
                <a:lnTo>
                  <a:pt x="1492151" y="6776477"/>
                </a:lnTo>
                <a:cubicBezTo>
                  <a:pt x="575491" y="5899953"/>
                  <a:pt x="0" y="4635493"/>
                  <a:pt x="0" y="3229621"/>
                </a:cubicBezTo>
                <a:cubicBezTo>
                  <a:pt x="0" y="1989146"/>
                  <a:pt x="448047" y="858767"/>
                  <a:pt x="1183172" y="7834"/>
                </a:cubicBezTo>
                <a:close/>
              </a:path>
            </a:pathLst>
          </a:custGeom>
        </p:spPr>
        <p:txBody>
          <a:bodyPr wrap="square">
            <a:noAutofit/>
          </a:bodyPr>
          <a:lstStyle/>
          <a:p>
            <a:endParaRPr lang="en-US"/>
          </a:p>
        </p:txBody>
      </p:sp>
      <p:sp>
        <p:nvSpPr>
          <p:cNvPr id="3" name="Content Placeholder 2">
            <a:extLst>
              <a:ext uri="{FF2B5EF4-FFF2-40B4-BE49-F238E27FC236}">
                <a16:creationId xmlns:a16="http://schemas.microsoft.com/office/drawing/2014/main" id="{2CC3DB8F-844F-4E00-9FA7-B1048417C6F1}"/>
              </a:ext>
            </a:extLst>
          </p:cNvPr>
          <p:cNvSpPr>
            <a:spLocks noGrp="1"/>
          </p:cNvSpPr>
          <p:nvPr>
            <p:ph idx="1"/>
          </p:nvPr>
        </p:nvSpPr>
        <p:spPr>
          <a:xfrm>
            <a:off x="6773958" y="758824"/>
            <a:ext cx="4541742" cy="485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2A0A3683-7AE4-4270-A03F-19F7A123FE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Tree>
    <p:extLst>
      <p:ext uri="{BB962C8B-B14F-4D97-AF65-F5344CB8AC3E}">
        <p14:creationId xmlns:p14="http://schemas.microsoft.com/office/powerpoint/2010/main" val="1344594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9478C-89AD-4178-BEBF-D1BA4190A8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8D6BA9-1DC3-490E-80E3-727EA60AD9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D5100DE-96D1-4626-9A94-C681971DCD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A59A44-A238-45C0-8E28-4328AFDE1007}"/>
              </a:ext>
            </a:extLst>
          </p:cNvPr>
          <p:cNvSpPr>
            <a:spLocks noGrp="1"/>
          </p:cNvSpPr>
          <p:nvPr>
            <p:ph type="dt" sz="half" idx="10"/>
          </p:nvPr>
        </p:nvSpPr>
        <p:spPr/>
        <p:txBody>
          <a:bodyPr/>
          <a:lstStyle/>
          <a:p>
            <a:fld id="{26A4879F-24CF-4B84-B667-8EC59FF76EB0}" type="datetimeFigureOut">
              <a:rPr lang="en-US" smtClean="0"/>
              <a:t>9/14/2022</a:t>
            </a:fld>
            <a:endParaRPr lang="en-US"/>
          </a:p>
        </p:txBody>
      </p:sp>
      <p:sp>
        <p:nvSpPr>
          <p:cNvPr id="6" name="Footer Placeholder 5">
            <a:extLst>
              <a:ext uri="{FF2B5EF4-FFF2-40B4-BE49-F238E27FC236}">
                <a16:creationId xmlns:a16="http://schemas.microsoft.com/office/drawing/2014/main" id="{4F6B9899-290A-4C1F-B6F8-C2225AD283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7E8448-A2F1-4888-9D23-E539668CED59}"/>
              </a:ext>
            </a:extLst>
          </p:cNvPr>
          <p:cNvSpPr>
            <a:spLocks noGrp="1"/>
          </p:cNvSpPr>
          <p:nvPr>
            <p:ph type="sldNum" sz="quarter" idx="12"/>
          </p:nvPr>
        </p:nvSpPr>
        <p:spPr/>
        <p:txBody>
          <a:bodyPr/>
          <a:lstStyle/>
          <a:p>
            <a:fld id="{B299139C-207F-4D22-A6C5-DB17D38BE066}" type="slidenum">
              <a:rPr lang="en-US" smtClean="0"/>
              <a:t>‹#›</a:t>
            </a:fld>
            <a:endParaRPr lang="en-US"/>
          </a:p>
        </p:txBody>
      </p:sp>
    </p:spTree>
    <p:extLst>
      <p:ext uri="{BB962C8B-B14F-4D97-AF65-F5344CB8AC3E}">
        <p14:creationId xmlns:p14="http://schemas.microsoft.com/office/powerpoint/2010/main" val="1590765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6D838-7ED8-401A-BBC8-8CE0557538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9B2961-D833-4E01-A05A-41F17C5E188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412A10-40FE-4B3E-BBA9-FB1EACA56B2D}"/>
              </a:ext>
            </a:extLst>
          </p:cNvPr>
          <p:cNvSpPr>
            <a:spLocks noGrp="1"/>
          </p:cNvSpPr>
          <p:nvPr>
            <p:ph type="dt" sz="half" idx="10"/>
          </p:nvPr>
        </p:nvSpPr>
        <p:spPr/>
        <p:txBody>
          <a:bodyPr/>
          <a:lstStyle/>
          <a:p>
            <a:fld id="{26A4879F-24CF-4B84-B667-8EC59FF76EB0}" type="datetimeFigureOut">
              <a:rPr lang="en-US" smtClean="0"/>
              <a:t>9/14/2022</a:t>
            </a:fld>
            <a:endParaRPr lang="en-US"/>
          </a:p>
        </p:txBody>
      </p:sp>
      <p:sp>
        <p:nvSpPr>
          <p:cNvPr id="5" name="Footer Placeholder 4">
            <a:extLst>
              <a:ext uri="{FF2B5EF4-FFF2-40B4-BE49-F238E27FC236}">
                <a16:creationId xmlns:a16="http://schemas.microsoft.com/office/drawing/2014/main" id="{0BC09582-C6E8-4E9A-81AA-4BD5C6892C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442D1B-9D90-47F2-8340-AD95486D3F55}"/>
              </a:ext>
            </a:extLst>
          </p:cNvPr>
          <p:cNvSpPr>
            <a:spLocks noGrp="1"/>
          </p:cNvSpPr>
          <p:nvPr>
            <p:ph type="sldNum" sz="quarter" idx="12"/>
          </p:nvPr>
        </p:nvSpPr>
        <p:spPr/>
        <p:txBody>
          <a:bodyPr/>
          <a:lstStyle/>
          <a:p>
            <a:fld id="{B299139C-207F-4D22-A6C5-DB17D38BE066}" type="slidenum">
              <a:rPr lang="en-US" smtClean="0"/>
              <a:t>‹#›</a:t>
            </a:fld>
            <a:endParaRPr lang="en-US"/>
          </a:p>
        </p:txBody>
      </p:sp>
    </p:spTree>
    <p:extLst>
      <p:ext uri="{BB962C8B-B14F-4D97-AF65-F5344CB8AC3E}">
        <p14:creationId xmlns:p14="http://schemas.microsoft.com/office/powerpoint/2010/main" val="2302221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DC8F3F-F701-4E14-941A-BD65E759B1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F1051-4248-4796-82B4-3F5FB9EBDE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A174A-A05D-420D-AC96-741C22B1142F}"/>
              </a:ext>
            </a:extLst>
          </p:cNvPr>
          <p:cNvSpPr>
            <a:spLocks noGrp="1"/>
          </p:cNvSpPr>
          <p:nvPr>
            <p:ph type="dt" sz="half" idx="10"/>
          </p:nvPr>
        </p:nvSpPr>
        <p:spPr/>
        <p:txBody>
          <a:bodyPr/>
          <a:lstStyle/>
          <a:p>
            <a:fld id="{26A4879F-24CF-4B84-B667-8EC59FF76EB0}" type="datetimeFigureOut">
              <a:rPr lang="en-US" smtClean="0"/>
              <a:t>9/14/2022</a:t>
            </a:fld>
            <a:endParaRPr lang="en-US"/>
          </a:p>
        </p:txBody>
      </p:sp>
      <p:sp>
        <p:nvSpPr>
          <p:cNvPr id="5" name="Footer Placeholder 4">
            <a:extLst>
              <a:ext uri="{FF2B5EF4-FFF2-40B4-BE49-F238E27FC236}">
                <a16:creationId xmlns:a16="http://schemas.microsoft.com/office/drawing/2014/main" id="{347CD6F2-D575-417E-B563-9920E3DECA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F74E0-29C1-47B2-9DD4-A41394CE0590}"/>
              </a:ext>
            </a:extLst>
          </p:cNvPr>
          <p:cNvSpPr>
            <a:spLocks noGrp="1"/>
          </p:cNvSpPr>
          <p:nvPr>
            <p:ph type="sldNum" sz="quarter" idx="12"/>
          </p:nvPr>
        </p:nvSpPr>
        <p:spPr/>
        <p:txBody>
          <a:bodyPr/>
          <a:lstStyle/>
          <a:p>
            <a:fld id="{B299139C-207F-4D22-A6C5-DB17D38BE066}" type="slidenum">
              <a:rPr lang="en-US" smtClean="0"/>
              <a:t>‹#›</a:t>
            </a:fld>
            <a:endParaRPr lang="en-US"/>
          </a:p>
        </p:txBody>
      </p:sp>
    </p:spTree>
    <p:extLst>
      <p:ext uri="{BB962C8B-B14F-4D97-AF65-F5344CB8AC3E}">
        <p14:creationId xmlns:p14="http://schemas.microsoft.com/office/powerpoint/2010/main" val="15520916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one titl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C6B831-E9E0-4C43-8E1A-2F800756B63A}"/>
              </a:ext>
            </a:extLst>
          </p:cNvPr>
          <p:cNvSpPr>
            <a:spLocks noGrp="1"/>
          </p:cNvSpPr>
          <p:nvPr>
            <p:ph type="pic" sz="quarter" idx="10"/>
          </p:nvPr>
        </p:nvSpPr>
        <p:spPr>
          <a:xfrm>
            <a:off x="-2522451" y="1"/>
            <a:ext cx="9108959" cy="6858000"/>
          </a:xfrm>
          <a:custGeom>
            <a:avLst/>
            <a:gdLst>
              <a:gd name="connsiteX0" fmla="*/ 1190270 w 9108959"/>
              <a:gd name="connsiteY0" fmla="*/ 0 h 6858000"/>
              <a:gd name="connsiteX1" fmla="*/ 7918690 w 9108959"/>
              <a:gd name="connsiteY1" fmla="*/ 0 h 6858000"/>
              <a:gd name="connsiteX2" fmla="*/ 7925789 w 9108959"/>
              <a:gd name="connsiteY2" fmla="*/ 7834 h 6858000"/>
              <a:gd name="connsiteX3" fmla="*/ 9103034 w 9108959"/>
              <a:gd name="connsiteY3" fmla="*/ 2983044 h 6858000"/>
              <a:gd name="connsiteX4" fmla="*/ 9108959 w 9108959"/>
              <a:gd name="connsiteY4" fmla="*/ 3229582 h 6858000"/>
              <a:gd name="connsiteX5" fmla="*/ 9108959 w 9108959"/>
              <a:gd name="connsiteY5" fmla="*/ 3229660 h 6858000"/>
              <a:gd name="connsiteX6" fmla="*/ 9103034 w 9108959"/>
              <a:gd name="connsiteY6" fmla="*/ 3476198 h 6858000"/>
              <a:gd name="connsiteX7" fmla="*/ 7616810 w 9108959"/>
              <a:gd name="connsiteY7" fmla="*/ 6776477 h 6858000"/>
              <a:gd name="connsiteX8" fmla="*/ 7527354 w 9108959"/>
              <a:gd name="connsiteY8" fmla="*/ 6858000 h 6858000"/>
              <a:gd name="connsiteX9" fmla="*/ 1581606 w 9108959"/>
              <a:gd name="connsiteY9" fmla="*/ 6858000 h 6858000"/>
              <a:gd name="connsiteX10" fmla="*/ 1492151 w 9108959"/>
              <a:gd name="connsiteY10" fmla="*/ 6776477 h 6858000"/>
              <a:gd name="connsiteX11" fmla="*/ 0 w 9108959"/>
              <a:gd name="connsiteY11" fmla="*/ 3229621 h 6858000"/>
              <a:gd name="connsiteX12" fmla="*/ 1183172 w 9108959"/>
              <a:gd name="connsiteY12" fmla="*/ 7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8959" h="6858000">
                <a:moveTo>
                  <a:pt x="1190270" y="0"/>
                </a:moveTo>
                <a:lnTo>
                  <a:pt x="7918690" y="0"/>
                </a:lnTo>
                <a:lnTo>
                  <a:pt x="7925789" y="7834"/>
                </a:lnTo>
                <a:cubicBezTo>
                  <a:pt x="8611905" y="802038"/>
                  <a:pt x="9047945" y="1839671"/>
                  <a:pt x="9103034" y="2983044"/>
                </a:cubicBezTo>
                <a:lnTo>
                  <a:pt x="9108959" y="3229582"/>
                </a:lnTo>
                <a:lnTo>
                  <a:pt x="9108959" y="3229660"/>
                </a:lnTo>
                <a:lnTo>
                  <a:pt x="9103034" y="3476198"/>
                </a:lnTo>
                <a:cubicBezTo>
                  <a:pt x="9040075" y="4782911"/>
                  <a:pt x="8479548" y="5951513"/>
                  <a:pt x="7616810" y="6776477"/>
                </a:cubicBezTo>
                <a:lnTo>
                  <a:pt x="7527354" y="6858000"/>
                </a:lnTo>
                <a:lnTo>
                  <a:pt x="1581606" y="6858000"/>
                </a:lnTo>
                <a:lnTo>
                  <a:pt x="1492151" y="6776477"/>
                </a:lnTo>
                <a:cubicBezTo>
                  <a:pt x="575491" y="5899953"/>
                  <a:pt x="0" y="4635493"/>
                  <a:pt x="0" y="3229621"/>
                </a:cubicBezTo>
                <a:cubicBezTo>
                  <a:pt x="0" y="1989146"/>
                  <a:pt x="448047" y="858767"/>
                  <a:pt x="1183172" y="7834"/>
                </a:cubicBezTo>
                <a:close/>
              </a:path>
            </a:pathLst>
          </a:custGeom>
        </p:spPr>
        <p:txBody>
          <a:bodyPr wrap="square">
            <a:noAutofit/>
          </a:bodyPr>
          <a:lstStyle/>
          <a:p>
            <a:endParaRPr lang="en-US"/>
          </a:p>
        </p:txBody>
      </p:sp>
      <p:sp>
        <p:nvSpPr>
          <p:cNvPr id="7" name="Text Placeholder 6">
            <a:extLst>
              <a:ext uri="{FF2B5EF4-FFF2-40B4-BE49-F238E27FC236}">
                <a16:creationId xmlns:a16="http://schemas.microsoft.com/office/drawing/2014/main" id="{A8B09012-E8C8-4B3D-A957-F5632849F8AD}"/>
              </a:ext>
            </a:extLst>
          </p:cNvPr>
          <p:cNvSpPr>
            <a:spLocks noGrp="1"/>
          </p:cNvSpPr>
          <p:nvPr>
            <p:ph type="body" sz="quarter" idx="11" hasCustomPrompt="1"/>
          </p:nvPr>
        </p:nvSpPr>
        <p:spPr>
          <a:xfrm>
            <a:off x="6811442" y="1824640"/>
            <a:ext cx="5050040" cy="4300538"/>
          </a:xfrm>
        </p:spPr>
        <p:txBody>
          <a:bodyPr/>
          <a:lstStyle>
            <a:lvl1pPr marL="0" indent="0">
              <a:lnSpc>
                <a:spcPct val="150000"/>
              </a:lnSpc>
              <a:buFont typeface="Arial" panose="020B0604020202020204" pitchFamily="34" charset="0"/>
              <a:buNone/>
              <a:defRPr/>
            </a:lvl1pPr>
          </a:lstStyle>
          <a:p>
            <a:pPr marL="285750" indent="-285750">
              <a:lnSpc>
                <a:spcPct val="150000"/>
              </a:lnSpc>
              <a:buFont typeface="Arial" panose="020B0604020202020204" pitchFamily="34" charset="0"/>
              <a:buChar char="•"/>
            </a:pPr>
            <a:r>
              <a:rPr lang="en-US" sz="2800"/>
              <a:t>Use this slide with a short title above the bullet points. </a:t>
            </a:r>
          </a:p>
          <a:p>
            <a:pPr marL="285750" indent="-285750">
              <a:lnSpc>
                <a:spcPct val="150000"/>
              </a:lnSpc>
              <a:buFont typeface="Arial" panose="020B0604020202020204" pitchFamily="34" charset="0"/>
              <a:buChar char="•"/>
            </a:pPr>
            <a:r>
              <a:rPr lang="en-US" sz="2800"/>
              <a:t>You can change any of the pictures in this presentation </a:t>
            </a:r>
          </a:p>
          <a:p>
            <a:pPr marL="285750" indent="-285750">
              <a:lnSpc>
                <a:spcPct val="150000"/>
              </a:lnSpc>
              <a:buFont typeface="Arial" panose="020B0604020202020204" pitchFamily="34" charset="0"/>
              <a:buChar char="•"/>
            </a:pPr>
            <a:r>
              <a:rPr lang="en-US" sz="2800"/>
              <a:t>Here is another bullet point. </a:t>
            </a:r>
          </a:p>
          <a:p>
            <a:pPr marL="285750" indent="-285750">
              <a:lnSpc>
                <a:spcPct val="150000"/>
              </a:lnSpc>
              <a:buFont typeface="Arial" panose="020B0604020202020204" pitchFamily="34" charset="0"/>
              <a:buChar char="•"/>
            </a:pPr>
            <a:endParaRPr lang="en-US"/>
          </a:p>
        </p:txBody>
      </p:sp>
      <p:sp>
        <p:nvSpPr>
          <p:cNvPr id="8" name="Title 7">
            <a:extLst>
              <a:ext uri="{FF2B5EF4-FFF2-40B4-BE49-F238E27FC236}">
                <a16:creationId xmlns:a16="http://schemas.microsoft.com/office/drawing/2014/main" id="{E23B1C04-7767-4E36-AFEB-AC4A8392FC99}"/>
              </a:ext>
            </a:extLst>
          </p:cNvPr>
          <p:cNvSpPr>
            <a:spLocks noGrp="1"/>
          </p:cNvSpPr>
          <p:nvPr>
            <p:ph type="title"/>
          </p:nvPr>
        </p:nvSpPr>
        <p:spPr>
          <a:xfrm>
            <a:off x="6811442" y="247170"/>
            <a:ext cx="5050040" cy="1325563"/>
          </a:xfrm>
        </p:spPr>
        <p:txBody>
          <a:bodyPr>
            <a:normAutofit/>
          </a:bodyPr>
          <a:lstStyle>
            <a:lvl1pPr>
              <a:defRPr sz="4000" b="1">
                <a:latin typeface="+mj-lt"/>
              </a:defRPr>
            </a:lvl1pPr>
          </a:lstStyle>
          <a:p>
            <a:r>
              <a:rPr lang="en-US"/>
              <a:t>Click to edit Master title style</a:t>
            </a:r>
          </a:p>
        </p:txBody>
      </p:sp>
      <p:pic>
        <p:nvPicPr>
          <p:cNvPr id="9" name="Picture 8">
            <a:extLst>
              <a:ext uri="{FF2B5EF4-FFF2-40B4-BE49-F238E27FC236}">
                <a16:creationId xmlns:a16="http://schemas.microsoft.com/office/drawing/2014/main" id="{2A0A3683-7AE4-4270-A03F-19F7A123FE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Tree>
    <p:extLst>
      <p:ext uri="{BB962C8B-B14F-4D97-AF65-F5344CB8AC3E}">
        <p14:creationId xmlns:p14="http://schemas.microsoft.com/office/powerpoint/2010/main" val="3493791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two titl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C6B831-E9E0-4C43-8E1A-2F800756B63A}"/>
              </a:ext>
            </a:extLst>
          </p:cNvPr>
          <p:cNvSpPr>
            <a:spLocks noGrp="1"/>
          </p:cNvSpPr>
          <p:nvPr>
            <p:ph type="pic" sz="quarter" idx="10"/>
          </p:nvPr>
        </p:nvSpPr>
        <p:spPr>
          <a:xfrm>
            <a:off x="-2522451" y="1"/>
            <a:ext cx="9108959" cy="6858000"/>
          </a:xfrm>
          <a:custGeom>
            <a:avLst/>
            <a:gdLst>
              <a:gd name="connsiteX0" fmla="*/ 1190270 w 9108959"/>
              <a:gd name="connsiteY0" fmla="*/ 0 h 6858000"/>
              <a:gd name="connsiteX1" fmla="*/ 7918690 w 9108959"/>
              <a:gd name="connsiteY1" fmla="*/ 0 h 6858000"/>
              <a:gd name="connsiteX2" fmla="*/ 7925789 w 9108959"/>
              <a:gd name="connsiteY2" fmla="*/ 7834 h 6858000"/>
              <a:gd name="connsiteX3" fmla="*/ 9103034 w 9108959"/>
              <a:gd name="connsiteY3" fmla="*/ 2983044 h 6858000"/>
              <a:gd name="connsiteX4" fmla="*/ 9108959 w 9108959"/>
              <a:gd name="connsiteY4" fmla="*/ 3229582 h 6858000"/>
              <a:gd name="connsiteX5" fmla="*/ 9108959 w 9108959"/>
              <a:gd name="connsiteY5" fmla="*/ 3229660 h 6858000"/>
              <a:gd name="connsiteX6" fmla="*/ 9103034 w 9108959"/>
              <a:gd name="connsiteY6" fmla="*/ 3476198 h 6858000"/>
              <a:gd name="connsiteX7" fmla="*/ 7616810 w 9108959"/>
              <a:gd name="connsiteY7" fmla="*/ 6776477 h 6858000"/>
              <a:gd name="connsiteX8" fmla="*/ 7527354 w 9108959"/>
              <a:gd name="connsiteY8" fmla="*/ 6858000 h 6858000"/>
              <a:gd name="connsiteX9" fmla="*/ 1581606 w 9108959"/>
              <a:gd name="connsiteY9" fmla="*/ 6858000 h 6858000"/>
              <a:gd name="connsiteX10" fmla="*/ 1492151 w 9108959"/>
              <a:gd name="connsiteY10" fmla="*/ 6776477 h 6858000"/>
              <a:gd name="connsiteX11" fmla="*/ 0 w 9108959"/>
              <a:gd name="connsiteY11" fmla="*/ 3229621 h 6858000"/>
              <a:gd name="connsiteX12" fmla="*/ 1183172 w 9108959"/>
              <a:gd name="connsiteY12" fmla="*/ 7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08959" h="6858000">
                <a:moveTo>
                  <a:pt x="1190270" y="0"/>
                </a:moveTo>
                <a:lnTo>
                  <a:pt x="7918690" y="0"/>
                </a:lnTo>
                <a:lnTo>
                  <a:pt x="7925789" y="7834"/>
                </a:lnTo>
                <a:cubicBezTo>
                  <a:pt x="8611905" y="802038"/>
                  <a:pt x="9047945" y="1839671"/>
                  <a:pt x="9103034" y="2983044"/>
                </a:cubicBezTo>
                <a:lnTo>
                  <a:pt x="9108959" y="3229582"/>
                </a:lnTo>
                <a:lnTo>
                  <a:pt x="9108959" y="3229660"/>
                </a:lnTo>
                <a:lnTo>
                  <a:pt x="9103034" y="3476198"/>
                </a:lnTo>
                <a:cubicBezTo>
                  <a:pt x="9040075" y="4782911"/>
                  <a:pt x="8479548" y="5951513"/>
                  <a:pt x="7616810" y="6776477"/>
                </a:cubicBezTo>
                <a:lnTo>
                  <a:pt x="7527354" y="6858000"/>
                </a:lnTo>
                <a:lnTo>
                  <a:pt x="1581606" y="6858000"/>
                </a:lnTo>
                <a:lnTo>
                  <a:pt x="1492151" y="6776477"/>
                </a:lnTo>
                <a:cubicBezTo>
                  <a:pt x="575491" y="5899953"/>
                  <a:pt x="0" y="4635493"/>
                  <a:pt x="0" y="3229621"/>
                </a:cubicBezTo>
                <a:cubicBezTo>
                  <a:pt x="0" y="1989146"/>
                  <a:pt x="448047" y="858767"/>
                  <a:pt x="1183172" y="7834"/>
                </a:cubicBezTo>
                <a:close/>
              </a:path>
            </a:pathLst>
          </a:custGeom>
        </p:spPr>
        <p:txBody>
          <a:bodyPr wrap="square">
            <a:noAutofit/>
          </a:bodyPr>
          <a:lstStyle/>
          <a:p>
            <a:endParaRPr lang="en-US"/>
          </a:p>
        </p:txBody>
      </p:sp>
      <p:sp>
        <p:nvSpPr>
          <p:cNvPr id="5" name="Text Placeholder 4">
            <a:extLst>
              <a:ext uri="{FF2B5EF4-FFF2-40B4-BE49-F238E27FC236}">
                <a16:creationId xmlns:a16="http://schemas.microsoft.com/office/drawing/2014/main" id="{B4D3E197-D706-4E7D-84FF-C88060DCD073}"/>
              </a:ext>
            </a:extLst>
          </p:cNvPr>
          <p:cNvSpPr>
            <a:spLocks noGrp="1"/>
          </p:cNvSpPr>
          <p:nvPr>
            <p:ph type="body" sz="quarter" idx="11" hasCustomPrompt="1"/>
          </p:nvPr>
        </p:nvSpPr>
        <p:spPr>
          <a:xfrm>
            <a:off x="6924039" y="1920240"/>
            <a:ext cx="5070475" cy="4571399"/>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This slide can be used to convey ideas under one topic for multiple slides. </a:t>
            </a:r>
          </a:p>
          <a:p>
            <a:pPr lvl="0"/>
            <a:r>
              <a:rPr lang="en-US"/>
              <a:t>For text over the photo, use black font over light photos and white font over dark photos. </a:t>
            </a:r>
          </a:p>
        </p:txBody>
      </p:sp>
      <p:sp>
        <p:nvSpPr>
          <p:cNvPr id="14" name="Title 13">
            <a:extLst>
              <a:ext uri="{FF2B5EF4-FFF2-40B4-BE49-F238E27FC236}">
                <a16:creationId xmlns:a16="http://schemas.microsoft.com/office/drawing/2014/main" id="{4AF4D929-01E2-4740-96B3-8328126DED33}"/>
              </a:ext>
            </a:extLst>
          </p:cNvPr>
          <p:cNvSpPr>
            <a:spLocks noGrp="1"/>
          </p:cNvSpPr>
          <p:nvPr>
            <p:ph type="title"/>
          </p:nvPr>
        </p:nvSpPr>
        <p:spPr>
          <a:xfrm>
            <a:off x="6924038" y="365125"/>
            <a:ext cx="5070475" cy="1325563"/>
          </a:xfrm>
        </p:spPr>
        <p:txBody>
          <a:bodyPr>
            <a:normAutofit/>
          </a:bodyPr>
          <a:lstStyle>
            <a:lvl1pPr>
              <a:defRPr sz="4000"/>
            </a:lvl1pPr>
          </a:lstStyle>
          <a:p>
            <a:r>
              <a:rPr lang="en-US"/>
              <a:t>Click to edit Master title style</a:t>
            </a:r>
          </a:p>
        </p:txBody>
      </p:sp>
      <p:sp>
        <p:nvSpPr>
          <p:cNvPr id="16" name="Text Placeholder 15">
            <a:extLst>
              <a:ext uri="{FF2B5EF4-FFF2-40B4-BE49-F238E27FC236}">
                <a16:creationId xmlns:a16="http://schemas.microsoft.com/office/drawing/2014/main" id="{73E9BD5E-1AB3-4E5F-9422-0D33BBEE29E7}"/>
              </a:ext>
            </a:extLst>
          </p:cNvPr>
          <p:cNvSpPr>
            <a:spLocks noGrp="1"/>
          </p:cNvSpPr>
          <p:nvPr>
            <p:ph type="body" sz="quarter" idx="12" hasCustomPrompt="1"/>
          </p:nvPr>
        </p:nvSpPr>
        <p:spPr>
          <a:xfrm>
            <a:off x="1033833" y="2163921"/>
            <a:ext cx="5318125" cy="2530157"/>
          </a:xfrm>
        </p:spPr>
        <p:txBody>
          <a:bodyPr anchor="ctr">
            <a:noAutofit/>
          </a:bodyPr>
          <a:lstStyle>
            <a:lvl1pPr marL="0" indent="0">
              <a:buNone/>
              <a:defRPr sz="5400">
                <a:latin typeface="+mj-lt"/>
              </a:defRPr>
            </a:lvl1pPr>
            <a:lvl2pPr marL="457200" indent="0">
              <a:buNone/>
              <a:defRPr sz="5400">
                <a:latin typeface="+mj-lt"/>
              </a:defRPr>
            </a:lvl2pPr>
            <a:lvl3pPr marL="914400" indent="0">
              <a:buNone/>
              <a:defRPr sz="5400">
                <a:latin typeface="+mj-lt"/>
              </a:defRPr>
            </a:lvl3pPr>
            <a:lvl4pPr marL="1371600" indent="0">
              <a:buNone/>
              <a:defRPr sz="5400">
                <a:latin typeface="+mj-lt"/>
              </a:defRPr>
            </a:lvl4pPr>
            <a:lvl5pPr marL="1828800" indent="0">
              <a:buNone/>
              <a:defRPr sz="5400">
                <a:latin typeface="+mj-lt"/>
              </a:defRPr>
            </a:lvl5pPr>
          </a:lstStyle>
          <a:p>
            <a:pPr lvl="0"/>
            <a:r>
              <a:rPr lang="en-US"/>
              <a:t>Financial </a:t>
            </a:r>
          </a:p>
          <a:p>
            <a:pPr lvl="0"/>
            <a:r>
              <a:rPr lang="en-US"/>
              <a:t>challenges</a:t>
            </a:r>
          </a:p>
        </p:txBody>
      </p:sp>
      <p:pic>
        <p:nvPicPr>
          <p:cNvPr id="9" name="Picture 8">
            <a:extLst>
              <a:ext uri="{FF2B5EF4-FFF2-40B4-BE49-F238E27FC236}">
                <a16:creationId xmlns:a16="http://schemas.microsoft.com/office/drawing/2014/main" id="{2A0A3683-7AE4-4270-A03F-19F7A123FE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Tree>
    <p:extLst>
      <p:ext uri="{BB962C8B-B14F-4D97-AF65-F5344CB8AC3E}">
        <p14:creationId xmlns:p14="http://schemas.microsoft.com/office/powerpoint/2010/main" val="2413006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ull bleed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3FDF156-941A-499D-90B8-7996CF9BDAD8}"/>
              </a:ext>
            </a:extLst>
          </p:cNvPr>
          <p:cNvSpPr>
            <a:spLocks noGrp="1"/>
          </p:cNvSpPr>
          <p:nvPr>
            <p:ph type="pic" sz="quarter" idx="10"/>
          </p:nvPr>
        </p:nvSpPr>
        <p:spPr>
          <a:xfrm>
            <a:off x="0" y="0"/>
            <a:ext cx="12192000" cy="6858000"/>
          </a:xfrm>
        </p:spPr>
        <p:txBody>
          <a:bodyPr/>
          <a:lstStyle/>
          <a:p>
            <a:endParaRPr lang="en-US"/>
          </a:p>
        </p:txBody>
      </p:sp>
    </p:spTree>
    <p:extLst>
      <p:ext uri="{BB962C8B-B14F-4D97-AF65-F5344CB8AC3E}">
        <p14:creationId xmlns:p14="http://schemas.microsoft.com/office/powerpoint/2010/main" val="1034205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8964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Single Image">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F129415B-36CA-4FA4-967D-C60039E03CD2}"/>
              </a:ext>
            </a:extLst>
          </p:cNvPr>
          <p:cNvSpPr txBox="1"/>
          <p:nvPr userDrawn="1"/>
        </p:nvSpPr>
        <p:spPr>
          <a:xfrm>
            <a:off x="10418440" y="6488425"/>
            <a:ext cx="16850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FFFF"/>
                </a:solidFill>
                <a:effectLst/>
                <a:uLnTx/>
                <a:uFillTx/>
                <a:latin typeface="Arial" panose="020B0604020202020204"/>
                <a:ea typeface="+mn-ea"/>
                <a:cs typeface="+mn-cs"/>
              </a:rPr>
              <a:t>Infrastructure</a:t>
            </a:r>
          </a:p>
        </p:txBody>
      </p:sp>
    </p:spTree>
    <p:extLst>
      <p:ext uri="{BB962C8B-B14F-4D97-AF65-F5344CB8AC3E}">
        <p14:creationId xmlns:p14="http://schemas.microsoft.com/office/powerpoint/2010/main" val="7578649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11582400" cy="1143000"/>
          </a:xfrm>
        </p:spPr>
        <p:txBody>
          <a:bodyPr/>
          <a:lstStyle>
            <a:lvl1pPr>
              <a:defRPr>
                <a:latin typeface="+mj-lt"/>
              </a:defRPr>
            </a:lvl1pPr>
          </a:lstStyle>
          <a:p>
            <a:r>
              <a:rPr lang="en-US"/>
              <a:t>Click to edit Master title style</a:t>
            </a:r>
          </a:p>
        </p:txBody>
      </p:sp>
      <p:sp>
        <p:nvSpPr>
          <p:cNvPr id="3" name="Content Placeholder 2"/>
          <p:cNvSpPr>
            <a:spLocks noGrp="1"/>
          </p:cNvSpPr>
          <p:nvPr>
            <p:ph idx="1"/>
          </p:nvPr>
        </p:nvSpPr>
        <p:spPr>
          <a:xfrm>
            <a:off x="304800" y="1600203"/>
            <a:ext cx="115824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Tree>
    <p:extLst>
      <p:ext uri="{BB962C8B-B14F-4D97-AF65-F5344CB8AC3E}">
        <p14:creationId xmlns:p14="http://schemas.microsoft.com/office/powerpoint/2010/main" val="64818595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ags" Target="../tags/tag1.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5.emf"/><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oleObject" Target="../embeddings/oleObject1.bin"/></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DD0F32-C523-4AFF-9AF5-8D1E635DDA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5C7347-061C-463C-97FC-F9B4469FD1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5667C-AA3B-438E-ADF6-6A9DC04DB0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55E713-67AD-448F-84D4-D7543C62B8F3}" type="datetimeFigureOut">
              <a:rPr lang="en-US" smtClean="0"/>
              <a:t>9/14/2022</a:t>
            </a:fld>
            <a:endParaRPr lang="en-US"/>
          </a:p>
        </p:txBody>
      </p:sp>
      <p:sp>
        <p:nvSpPr>
          <p:cNvPr id="5" name="Footer Placeholder 4">
            <a:extLst>
              <a:ext uri="{FF2B5EF4-FFF2-40B4-BE49-F238E27FC236}">
                <a16:creationId xmlns:a16="http://schemas.microsoft.com/office/drawing/2014/main" id="{1C743FA8-698C-4A86-BAC3-4CD97F676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BA026D-57C1-4559-8C1C-9EEB81DE7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0BDD25-E3A1-443E-BE2C-F74ECFE1688C}" type="slidenum">
              <a:rPr lang="en-US" smtClean="0"/>
              <a:t>‹#›</a:t>
            </a:fld>
            <a:endParaRPr lang="en-US"/>
          </a:p>
        </p:txBody>
      </p:sp>
    </p:spTree>
    <p:extLst>
      <p:ext uri="{BB962C8B-B14F-4D97-AF65-F5344CB8AC3E}">
        <p14:creationId xmlns:p14="http://schemas.microsoft.com/office/powerpoint/2010/main" val="4272719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 id="2147483663" r:id="rId6"/>
    <p:sldLayoutId id="2147483666" r:id="rId7"/>
    <p:sldLayoutId id="2147483665" r:id="rId8"/>
    <p:sldLayoutId id="2147483667" r:id="rId9"/>
    <p:sldLayoutId id="214748366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EF3B3AFF-0247-4414-BA8E-7F65DA16E927}"/>
              </a:ext>
            </a:extLst>
          </p:cNvPr>
          <p:cNvGraphicFramePr>
            <a:graphicFrameLocks noChangeAspect="1"/>
          </p:cNvGraphicFramePr>
          <p:nvPr userDrawn="1">
            <p:custDataLst>
              <p:tags r:id="rId13"/>
            </p:custDataLst>
            <p:extLst>
              <p:ext uri="{D42A27DB-BD31-4B8C-83A1-F6EECF244321}">
                <p14:modId xmlns:p14="http://schemas.microsoft.com/office/powerpoint/2010/main" val="324800830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14" imgW="395" imgH="396" progId="TCLayout.ActiveDocument.1">
                  <p:embed/>
                </p:oleObj>
              </mc:Choice>
              <mc:Fallback>
                <p:oleObj name="think-cell Slide" r:id="rId14" imgW="395" imgH="396" progId="TCLayout.ActiveDocument.1">
                  <p:embed/>
                  <p:pic>
                    <p:nvPicPr>
                      <p:cNvPr id="8" name="Object 7" hidden="1">
                        <a:extLst>
                          <a:ext uri="{FF2B5EF4-FFF2-40B4-BE49-F238E27FC236}">
                            <a16:creationId xmlns:a16="http://schemas.microsoft.com/office/drawing/2014/main" id="{EF3B3AFF-0247-4414-BA8E-7F65DA16E927}"/>
                          </a:ext>
                        </a:extLst>
                      </p:cNvPr>
                      <p:cNvPicPr/>
                      <p:nvPr/>
                    </p:nvPicPr>
                    <p:blipFill>
                      <a:blip r:embed="rId15"/>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41DD0F32-C523-4AFF-9AF5-8D1E635DDA5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85C7347-061C-463C-97FC-F9B4469FD1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55667C-AA3B-438E-ADF6-6A9DC04DB0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55E713-67AD-448F-84D4-D7543C62B8F3}" type="datetimeFigureOut">
              <a:rPr lang="en-US" smtClean="0"/>
              <a:t>9/14/2022</a:t>
            </a:fld>
            <a:endParaRPr lang="en-US"/>
          </a:p>
        </p:txBody>
      </p:sp>
      <p:sp>
        <p:nvSpPr>
          <p:cNvPr id="5" name="Footer Placeholder 4">
            <a:extLst>
              <a:ext uri="{FF2B5EF4-FFF2-40B4-BE49-F238E27FC236}">
                <a16:creationId xmlns:a16="http://schemas.microsoft.com/office/drawing/2014/main" id="{1C743FA8-698C-4A86-BAC3-4CD97F6765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BA026D-57C1-4559-8C1C-9EEB81DE71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0BDD25-E3A1-443E-BE2C-F74ECFE1688C}" type="slidenum">
              <a:rPr lang="en-US" smtClean="0"/>
              <a:t>‹#›</a:t>
            </a:fld>
            <a:endParaRPr lang="en-US"/>
          </a:p>
        </p:txBody>
      </p:sp>
    </p:spTree>
    <p:extLst>
      <p:ext uri="{BB962C8B-B14F-4D97-AF65-F5344CB8AC3E}">
        <p14:creationId xmlns:p14="http://schemas.microsoft.com/office/powerpoint/2010/main" val="407871098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DB795C-A370-445A-8A4D-C7207A48FB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2121CB-5B5C-484A-AFAC-F60269E32D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BF46BD-FD31-4A48-9635-36ECEB845D9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A4879F-24CF-4B84-B667-8EC59FF76EB0}" type="datetimeFigureOut">
              <a:rPr lang="en-US" smtClean="0"/>
              <a:t>9/14/2022</a:t>
            </a:fld>
            <a:endParaRPr lang="en-US"/>
          </a:p>
        </p:txBody>
      </p:sp>
      <p:sp>
        <p:nvSpPr>
          <p:cNvPr id="5" name="Footer Placeholder 4">
            <a:extLst>
              <a:ext uri="{FF2B5EF4-FFF2-40B4-BE49-F238E27FC236}">
                <a16:creationId xmlns:a16="http://schemas.microsoft.com/office/drawing/2014/main" id="{72CCF867-31D8-43D0-99AC-FB78E0F3E8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46AF325-6D47-4FF6-BC98-FE202972458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99139C-207F-4D22-A6C5-DB17D38BE066}" type="slidenum">
              <a:rPr lang="en-US" smtClean="0"/>
              <a:t>‹#›</a:t>
            </a:fld>
            <a:endParaRPr lang="en-US"/>
          </a:p>
        </p:txBody>
      </p:sp>
    </p:spTree>
    <p:extLst>
      <p:ext uri="{BB962C8B-B14F-4D97-AF65-F5344CB8AC3E}">
        <p14:creationId xmlns:p14="http://schemas.microsoft.com/office/powerpoint/2010/main" val="2225421937"/>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9FC_D693EE8B.xm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AE8_2D41D5D1.xml"/><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2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1.xml"/><Relationship Id="rId5" Type="http://schemas.openxmlformats.org/officeDocument/2006/relationships/image" Target="../media/image4.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4.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4.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3" name="Freeform 95">
            <a:extLst>
              <a:ext uri="{FF2B5EF4-FFF2-40B4-BE49-F238E27FC236}">
                <a16:creationId xmlns:a16="http://schemas.microsoft.com/office/drawing/2014/main" id="{5EFCEEFE-DD72-4E23-A203-092AB1A62E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46555" y="-18287"/>
            <a:ext cx="9373908" cy="6920069"/>
          </a:xfrm>
          <a:custGeom>
            <a:avLst/>
            <a:gdLst>
              <a:gd name="connsiteX0" fmla="*/ 9363722 w 9373908"/>
              <a:gd name="connsiteY0" fmla="*/ 0 h 6920069"/>
              <a:gd name="connsiteX1" fmla="*/ 9373908 w 9373908"/>
              <a:gd name="connsiteY1" fmla="*/ 0 h 6920069"/>
              <a:gd name="connsiteX2" fmla="*/ 9373908 w 9373908"/>
              <a:gd name="connsiteY2" fmla="*/ 8011 h 6920069"/>
              <a:gd name="connsiteX3" fmla="*/ 4704244 w 9373908"/>
              <a:gd name="connsiteY3" fmla="*/ 0 h 6920069"/>
              <a:gd name="connsiteX4" fmla="*/ 7874983 w 9373908"/>
              <a:gd name="connsiteY4" fmla="*/ 0 h 6920069"/>
              <a:gd name="connsiteX5" fmla="*/ 7995423 w 9373908"/>
              <a:gd name="connsiteY5" fmla="*/ 47488 h 6920069"/>
              <a:gd name="connsiteX6" fmla="*/ 9236208 w 9373908"/>
              <a:gd name="connsiteY6" fmla="*/ 841557 h 6920069"/>
              <a:gd name="connsiteX7" fmla="*/ 9373908 w 9373908"/>
              <a:gd name="connsiteY7" fmla="*/ 972842 h 6920069"/>
              <a:gd name="connsiteX8" fmla="*/ 9373908 w 9373908"/>
              <a:gd name="connsiteY8" fmla="*/ 6920069 h 6920069"/>
              <a:gd name="connsiteX9" fmla="*/ 2950722 w 9373908"/>
              <a:gd name="connsiteY9" fmla="*/ 6920069 h 6920069"/>
              <a:gd name="connsiteX10" fmla="*/ 2907977 w 9373908"/>
              <a:gd name="connsiteY10" fmla="*/ 6873037 h 6920069"/>
              <a:gd name="connsiteX11" fmla="*/ 1907260 w 9373908"/>
              <a:gd name="connsiteY11" fmla="*/ 4085454 h 6920069"/>
              <a:gd name="connsiteX12" fmla="*/ 4583804 w 9373908"/>
              <a:gd name="connsiteY12" fmla="*/ 47488 h 6920069"/>
              <a:gd name="connsiteX13" fmla="*/ 1505505 w 9373908"/>
              <a:gd name="connsiteY13" fmla="*/ 0 h 6920069"/>
              <a:gd name="connsiteX14" fmla="*/ 3189581 w 9373908"/>
              <a:gd name="connsiteY14" fmla="*/ 0 h 6920069"/>
              <a:gd name="connsiteX15" fmla="*/ 3020368 w 9373908"/>
              <a:gd name="connsiteY15" fmla="*/ 133076 h 6920069"/>
              <a:gd name="connsiteX16" fmla="*/ 1157455 w 9373908"/>
              <a:gd name="connsiteY16" fmla="*/ 4086267 h 6920069"/>
              <a:gd name="connsiteX17" fmla="*/ 1898579 w 9373908"/>
              <a:gd name="connsiteY17" fmla="*/ 6742753 h 6920069"/>
              <a:gd name="connsiteX18" fmla="*/ 2012168 w 9373908"/>
              <a:gd name="connsiteY18" fmla="*/ 6920069 h 6920069"/>
              <a:gd name="connsiteX19" fmla="*/ 679265 w 9373908"/>
              <a:gd name="connsiteY19" fmla="*/ 6920069 h 6920069"/>
              <a:gd name="connsiteX20" fmla="*/ 618946 w 9373908"/>
              <a:gd name="connsiteY20" fmla="*/ 6802210 h 6920069"/>
              <a:gd name="connsiteX21" fmla="*/ 0 w 9373908"/>
              <a:gd name="connsiteY21" fmla="*/ 4078975 h 6920069"/>
              <a:gd name="connsiteX22" fmla="*/ 1433282 w 9373908"/>
              <a:gd name="connsiteY22" fmla="*/ 83440 h 6920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73908" h="6920069">
                <a:moveTo>
                  <a:pt x="9363722" y="0"/>
                </a:moveTo>
                <a:lnTo>
                  <a:pt x="9373908" y="0"/>
                </a:lnTo>
                <a:lnTo>
                  <a:pt x="9373908" y="8011"/>
                </a:lnTo>
                <a:close/>
                <a:moveTo>
                  <a:pt x="4704244" y="0"/>
                </a:moveTo>
                <a:lnTo>
                  <a:pt x="7874983" y="0"/>
                </a:lnTo>
                <a:lnTo>
                  <a:pt x="7995423" y="47488"/>
                </a:lnTo>
                <a:cubicBezTo>
                  <a:pt x="8454183" y="241528"/>
                  <a:pt x="8873025" y="511464"/>
                  <a:pt x="9236208" y="841557"/>
                </a:cubicBezTo>
                <a:lnTo>
                  <a:pt x="9373908" y="972842"/>
                </a:lnTo>
                <a:lnTo>
                  <a:pt x="9373908" y="6920069"/>
                </a:lnTo>
                <a:lnTo>
                  <a:pt x="2950722" y="6920069"/>
                </a:lnTo>
                <a:lnTo>
                  <a:pt x="2907977" y="6873037"/>
                </a:lnTo>
                <a:cubicBezTo>
                  <a:pt x="2282808" y="6115509"/>
                  <a:pt x="1907260" y="5144339"/>
                  <a:pt x="1907260" y="4085454"/>
                </a:cubicBezTo>
                <a:cubicBezTo>
                  <a:pt x="1907260" y="2270224"/>
                  <a:pt x="3010912" y="712766"/>
                  <a:pt x="4583804" y="47488"/>
                </a:cubicBezTo>
                <a:close/>
                <a:moveTo>
                  <a:pt x="1505505" y="0"/>
                </a:moveTo>
                <a:lnTo>
                  <a:pt x="3189581" y="0"/>
                </a:lnTo>
                <a:lnTo>
                  <a:pt x="3020368" y="133076"/>
                </a:lnTo>
                <a:cubicBezTo>
                  <a:pt x="1882640" y="1072718"/>
                  <a:pt x="1157455" y="2494741"/>
                  <a:pt x="1157455" y="4086267"/>
                </a:cubicBezTo>
                <a:cubicBezTo>
                  <a:pt x="1157455" y="5058867"/>
                  <a:pt x="1428281" y="5968164"/>
                  <a:pt x="1898579" y="6742753"/>
                </a:cubicBezTo>
                <a:lnTo>
                  <a:pt x="2012168" y="6920069"/>
                </a:lnTo>
                <a:lnTo>
                  <a:pt x="679265" y="6920069"/>
                </a:lnTo>
                <a:lnTo>
                  <a:pt x="618946" y="6802210"/>
                </a:lnTo>
                <a:cubicBezTo>
                  <a:pt x="222288" y="5978391"/>
                  <a:pt x="0" y="5054662"/>
                  <a:pt x="0" y="4078975"/>
                </a:cubicBezTo>
                <a:cubicBezTo>
                  <a:pt x="0" y="2561242"/>
                  <a:pt x="537881" y="1169231"/>
                  <a:pt x="1433282" y="83440"/>
                </a:cubicBezTo>
                <a:close/>
              </a:path>
            </a:pathLst>
          </a:custGeom>
          <a:noFill/>
          <a:ln w="60325"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4" name="Freeform 5">
            <a:extLst>
              <a:ext uri="{FF2B5EF4-FFF2-40B4-BE49-F238E27FC236}">
                <a16:creationId xmlns:a16="http://schemas.microsoft.com/office/drawing/2014/main" id="{2A73F40A-89D3-430B-96F3-4FFB3CCFB7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5827529" y="660400"/>
            <a:ext cx="6381405" cy="6214533"/>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lumMod val="85000"/>
              <a:lumOff val="15000"/>
              <a:alpha val="60000"/>
            </a:schemeClr>
          </a:solidFill>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white"/>
              </a:buClr>
              <a:buSzPct val="100000"/>
              <a:buFont typeface="Arial"/>
              <a:buNone/>
              <a:tabLst/>
              <a:defRPr/>
            </a:pPr>
            <a:endParaRPr kumimoji="0" lang="en-US" sz="1600" b="0" i="0" u="none" strike="noStrike" kern="1200" cap="all"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4801ABD-7339-4C70-82A3-696BE8EF14DF}"/>
              </a:ext>
            </a:extLst>
          </p:cNvPr>
          <p:cNvSpPr>
            <a:spLocks noGrp="1"/>
          </p:cNvSpPr>
          <p:nvPr>
            <p:ph type="title"/>
          </p:nvPr>
        </p:nvSpPr>
        <p:spPr>
          <a:xfrm>
            <a:off x="6631133" y="2027603"/>
            <a:ext cx="5097041" cy="2685831"/>
          </a:xfrm>
        </p:spPr>
        <p:txBody>
          <a:bodyPr vert="horz" lIns="91440" tIns="45720" rIns="91440" bIns="45720" rtlCol="0" anchor="b">
            <a:normAutofit/>
          </a:bodyPr>
          <a:lstStyle/>
          <a:p>
            <a:pPr algn="ctr"/>
            <a:r>
              <a:rPr lang="en-US" sz="4000" b="0" kern="1200" spc="0" dirty="0">
                <a:solidFill>
                  <a:schemeClr val="tx1"/>
                </a:solidFill>
                <a:latin typeface="Gotham Black" pitchFamily="50" charset="0"/>
              </a:rPr>
              <a:t>Lake Powell &amp; The </a:t>
            </a:r>
            <a:r>
              <a:rPr lang="en-US" sz="4000" b="0" kern="1200" spc="0" dirty="0" err="1">
                <a:solidFill>
                  <a:schemeClr val="tx1"/>
                </a:solidFill>
                <a:latin typeface="Gotham Black" pitchFamily="50" charset="0"/>
              </a:rPr>
              <a:t>Fture</a:t>
            </a:r>
            <a:r>
              <a:rPr lang="en-US" sz="4000" b="0" kern="1200" spc="0" dirty="0">
                <a:solidFill>
                  <a:schemeClr val="tx1"/>
                </a:solidFill>
                <a:latin typeface="Gotham Black" pitchFamily="50" charset="0"/>
              </a:rPr>
              <a:t> of West Slope Water</a:t>
            </a:r>
            <a:endParaRPr lang="en-US" sz="4000" kern="1200" spc="0" dirty="0">
              <a:solidFill>
                <a:schemeClr val="tx1"/>
              </a:solidFill>
              <a:latin typeface="Gotham Black" pitchFamily="50" charset="0"/>
            </a:endParaRPr>
          </a:p>
        </p:txBody>
      </p:sp>
      <p:sp>
        <p:nvSpPr>
          <p:cNvPr id="6" name="Text Placeholder 5">
            <a:extLst>
              <a:ext uri="{FF2B5EF4-FFF2-40B4-BE49-F238E27FC236}">
                <a16:creationId xmlns:a16="http://schemas.microsoft.com/office/drawing/2014/main" id="{849EBC96-F2B6-43D3-A761-898E1D269BC3}"/>
              </a:ext>
            </a:extLst>
          </p:cNvPr>
          <p:cNvSpPr>
            <a:spLocks noGrp="1"/>
          </p:cNvSpPr>
          <p:nvPr>
            <p:ph type="body" sz="quarter" idx="14"/>
          </p:nvPr>
        </p:nvSpPr>
        <p:spPr>
          <a:xfrm>
            <a:off x="6792555" y="4731731"/>
            <a:ext cx="4774196" cy="915841"/>
          </a:xfrm>
        </p:spPr>
        <p:txBody>
          <a:bodyPr vert="horz" lIns="91440" tIns="45720" rIns="91440" bIns="45720" rtlCol="0">
            <a:normAutofit fontScale="92500" lnSpcReduction="20000"/>
          </a:bodyPr>
          <a:lstStyle/>
          <a:p>
            <a:pPr algn="ctr"/>
            <a:r>
              <a:rPr lang="en-US" sz="2000" i="1" kern="1200" spc="-150" dirty="0">
                <a:solidFill>
                  <a:schemeClr val="tx1"/>
                </a:solidFill>
                <a:effectLst/>
                <a:latin typeface="Gotham Book" pitchFamily="50" charset="0"/>
              </a:rPr>
              <a:t>Colorado River District</a:t>
            </a:r>
          </a:p>
          <a:p>
            <a:pPr algn="ctr"/>
            <a:r>
              <a:rPr lang="en-US" sz="2000" i="1" spc="-150" dirty="0">
                <a:latin typeface="Gotham Book" pitchFamily="50" charset="0"/>
              </a:rPr>
              <a:t>Zane Kessler, Director of Gov’t Relations</a:t>
            </a:r>
            <a:br>
              <a:rPr lang="en-US" sz="2000" i="1" spc="-150" dirty="0">
                <a:latin typeface="Gotham Book" pitchFamily="50" charset="0"/>
              </a:rPr>
            </a:br>
            <a:r>
              <a:rPr lang="en-US" sz="2000" i="1" spc="-150" dirty="0">
                <a:latin typeface="Gotham Book" pitchFamily="50" charset="0"/>
              </a:rPr>
              <a:t>Andy Mueller, General Manager</a:t>
            </a:r>
            <a:endParaRPr lang="en-US" sz="2000" i="1" kern="1200" spc="-150" dirty="0">
              <a:solidFill>
                <a:schemeClr val="tx1"/>
              </a:solidFill>
              <a:latin typeface="Gotham Book" pitchFamily="50" charset="0"/>
            </a:endParaRPr>
          </a:p>
        </p:txBody>
      </p:sp>
      <p:pic>
        <p:nvPicPr>
          <p:cNvPr id="3" name="Picture 2">
            <a:extLst>
              <a:ext uri="{FF2B5EF4-FFF2-40B4-BE49-F238E27FC236}">
                <a16:creationId xmlns:a16="http://schemas.microsoft.com/office/drawing/2014/main" id="{81A1C231-1B14-D683-8F03-5D371489006C}"/>
              </a:ext>
            </a:extLst>
          </p:cNvPr>
          <p:cNvPicPr>
            <a:picLocks noChangeAspect="1"/>
          </p:cNvPicPr>
          <p:nvPr/>
        </p:nvPicPr>
        <p:blipFill>
          <a:blip r:embed="rId3"/>
          <a:stretch>
            <a:fillRect/>
          </a:stretch>
        </p:blipFill>
        <p:spPr>
          <a:xfrm>
            <a:off x="-1" y="1"/>
            <a:ext cx="12191999" cy="6858000"/>
          </a:xfrm>
          <a:prstGeom prst="rect">
            <a:avLst/>
          </a:prstGeom>
        </p:spPr>
      </p:pic>
    </p:spTree>
    <p:extLst>
      <p:ext uri="{BB962C8B-B14F-4D97-AF65-F5344CB8AC3E}">
        <p14:creationId xmlns:p14="http://schemas.microsoft.com/office/powerpoint/2010/main" val="2439656135"/>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A8CCCB6D-5162-4AAE-A5E3-3AC55410DB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BCD8C04-CC7B-40EF-82EB-E9821F79BB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 y="2458"/>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C7C1547-9F97-446E-8C9B-92ED54C8F7DC}"/>
              </a:ext>
            </a:extLst>
          </p:cNvPr>
          <p:cNvPicPr>
            <a:picLocks noChangeAspect="1"/>
          </p:cNvPicPr>
          <p:nvPr/>
        </p:nvPicPr>
        <p:blipFill rotWithShape="1">
          <a:blip r:embed="rId3">
            <a:alphaModFix amt="40000"/>
            <a:extLst>
              <a:ext uri="{28A0092B-C50C-407E-A947-70E740481C1C}">
                <a14:useLocalDpi xmlns:a14="http://schemas.microsoft.com/office/drawing/2010/main" val="0"/>
              </a:ext>
            </a:extLst>
          </a:blip>
          <a:srcRect l="13609" r="4141" b="-1"/>
          <a:stretch/>
        </p:blipFill>
        <p:spPr>
          <a:xfrm>
            <a:off x="-170" y="10"/>
            <a:ext cx="8450317" cy="6857990"/>
          </a:xfrm>
          <a:prstGeom prst="rect">
            <a:avLst/>
          </a:prstGeom>
        </p:spPr>
      </p:pic>
      <p:sp>
        <p:nvSpPr>
          <p:cNvPr id="2" name="TextBox 1">
            <a:extLst>
              <a:ext uri="{FF2B5EF4-FFF2-40B4-BE49-F238E27FC236}">
                <a16:creationId xmlns:a16="http://schemas.microsoft.com/office/drawing/2014/main" id="{A0BBFD1B-83A8-4FD6-B1B7-434D9A3FFB3E}"/>
              </a:ext>
            </a:extLst>
          </p:cNvPr>
          <p:cNvSpPr txBox="1"/>
          <p:nvPr/>
        </p:nvSpPr>
        <p:spPr>
          <a:xfrm>
            <a:off x="802622" y="1187670"/>
            <a:ext cx="5163382" cy="1994438"/>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5400" kern="1200">
                <a:solidFill>
                  <a:srgbClr val="FFFFFF"/>
                </a:solidFill>
                <a:latin typeface="Gotham Black" pitchFamily="50" charset="0"/>
                <a:ea typeface="+mj-ea"/>
                <a:cs typeface="+mj-cs"/>
              </a:rPr>
              <a:t>Multi-Decadal Drought Continues</a:t>
            </a:r>
          </a:p>
        </p:txBody>
      </p:sp>
      <p:pic>
        <p:nvPicPr>
          <p:cNvPr id="3" name="Picture 2" descr="A cracked dry ground&#10;&#10;Description automatically generated with low confidence">
            <a:extLst>
              <a:ext uri="{FF2B5EF4-FFF2-40B4-BE49-F238E27FC236}">
                <a16:creationId xmlns:a16="http://schemas.microsoft.com/office/drawing/2014/main" id="{6B3ECE81-F7A3-4A5F-A4AF-21AF6845783A}"/>
              </a:ext>
            </a:extLst>
          </p:cNvPr>
          <p:cNvPicPr>
            <a:picLocks noChangeAspect="1"/>
          </p:cNvPicPr>
          <p:nvPr/>
        </p:nvPicPr>
        <p:blipFill rotWithShape="1">
          <a:blip r:embed="rId4">
            <a:extLst>
              <a:ext uri="{28A0092B-C50C-407E-A947-70E740481C1C}">
                <a14:useLocalDpi xmlns:a14="http://schemas.microsoft.com/office/drawing/2010/main" val="0"/>
              </a:ext>
            </a:extLst>
          </a:blip>
          <a:srcRect l="6773" r="35408"/>
          <a:stretch/>
        </p:blipFill>
        <p:spPr>
          <a:xfrm>
            <a:off x="6225997" y="-2458"/>
            <a:ext cx="5962785" cy="685800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pic>
        <p:nvPicPr>
          <p:cNvPr id="10" name="Picture 9">
            <a:extLst>
              <a:ext uri="{FF2B5EF4-FFF2-40B4-BE49-F238E27FC236}">
                <a16:creationId xmlns:a16="http://schemas.microsoft.com/office/drawing/2014/main" id="{7B423878-B264-4F59-87CA-6AB2EFF9D84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Tree>
    <p:extLst>
      <p:ext uri="{BB962C8B-B14F-4D97-AF65-F5344CB8AC3E}">
        <p14:creationId xmlns:p14="http://schemas.microsoft.com/office/powerpoint/2010/main" val="1114404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lumMod val="25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0D1DB7C-FF95-47C8-B38C-00A1CC663D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
        <p:nvSpPr>
          <p:cNvPr id="15" name="TextBox 14">
            <a:extLst>
              <a:ext uri="{FF2B5EF4-FFF2-40B4-BE49-F238E27FC236}">
                <a16:creationId xmlns:a16="http://schemas.microsoft.com/office/drawing/2014/main" id="{E3711B28-5B94-4EE4-8AB2-1AC9421343AB}"/>
              </a:ext>
            </a:extLst>
          </p:cNvPr>
          <p:cNvSpPr txBox="1"/>
          <p:nvPr/>
        </p:nvSpPr>
        <p:spPr>
          <a:xfrm>
            <a:off x="3130910" y="6285474"/>
            <a:ext cx="906109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Body"/>
                <a:ea typeface="+mn-ea"/>
                <a:cs typeface="+mn-cs"/>
              </a:rPr>
              <a:t> Temperature data generated by NOAA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Body"/>
                <a:ea typeface="+mn-ea"/>
                <a:cs typeface="+mn-cs"/>
              </a:rPr>
              <a:t>Temperature graphic courtesy the Washington Post</a:t>
            </a:r>
          </a:p>
        </p:txBody>
      </p:sp>
      <p:sp>
        <p:nvSpPr>
          <p:cNvPr id="16" name="Title 23">
            <a:extLst>
              <a:ext uri="{FF2B5EF4-FFF2-40B4-BE49-F238E27FC236}">
                <a16:creationId xmlns:a16="http://schemas.microsoft.com/office/drawing/2014/main" id="{E698F56E-D759-493F-8BA1-9768EACE88A5}"/>
              </a:ext>
            </a:extLst>
          </p:cNvPr>
          <p:cNvSpPr txBox="1">
            <a:spLocks/>
          </p:cNvSpPr>
          <p:nvPr/>
        </p:nvSpPr>
        <p:spPr>
          <a:xfrm>
            <a:off x="838199" y="1594802"/>
            <a:ext cx="105156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800" b="1" i="0" u="none" strike="noStrike" kern="1200" cap="none" spc="0" normalizeH="0" baseline="0" noProof="0" dirty="0">
              <a:ln>
                <a:noFill/>
              </a:ln>
              <a:solidFill>
                <a:srgbClr val="3F3F3F"/>
              </a:solidFill>
              <a:effectLst/>
              <a:uLnTx/>
              <a:uFillTx/>
              <a:latin typeface="Arial Black"/>
              <a:ea typeface="+mj-ea"/>
              <a:cs typeface="Gill Sans" panose="020B0502020104020203" pitchFamily="34" charset="-79"/>
            </a:endParaRPr>
          </a:p>
        </p:txBody>
      </p:sp>
      <p:pic>
        <p:nvPicPr>
          <p:cNvPr id="3" name="Picture 2">
            <a:extLst>
              <a:ext uri="{FF2B5EF4-FFF2-40B4-BE49-F238E27FC236}">
                <a16:creationId xmlns:a16="http://schemas.microsoft.com/office/drawing/2014/main" id="{D80CC79D-C41A-464F-AE0E-3178DD91BF4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833" y="-79343"/>
            <a:ext cx="11564079" cy="6510623"/>
          </a:xfrm>
          <a:prstGeom prst="rect">
            <a:avLst/>
          </a:prstGeom>
        </p:spPr>
      </p:pic>
    </p:spTree>
    <p:extLst>
      <p:ext uri="{BB962C8B-B14F-4D97-AF65-F5344CB8AC3E}">
        <p14:creationId xmlns:p14="http://schemas.microsoft.com/office/powerpoint/2010/main" val="2919842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3">
            <a:lumMod val="25000"/>
          </a:scheme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0D1DB7C-FF95-47C8-B38C-00A1CC663DB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
        <p:nvSpPr>
          <p:cNvPr id="15" name="TextBox 14">
            <a:extLst>
              <a:ext uri="{FF2B5EF4-FFF2-40B4-BE49-F238E27FC236}">
                <a16:creationId xmlns:a16="http://schemas.microsoft.com/office/drawing/2014/main" id="{E3711B28-5B94-4EE4-8AB2-1AC9421343AB}"/>
              </a:ext>
            </a:extLst>
          </p:cNvPr>
          <p:cNvSpPr txBox="1"/>
          <p:nvPr/>
        </p:nvSpPr>
        <p:spPr>
          <a:xfrm>
            <a:off x="3130910" y="6285474"/>
            <a:ext cx="906109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Body"/>
                <a:ea typeface="+mn-ea"/>
                <a:cs typeface="+mn-cs"/>
              </a:rPr>
              <a:t> Temperature data generated by NOAA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Body"/>
                <a:ea typeface="+mn-ea"/>
                <a:cs typeface="+mn-cs"/>
              </a:rPr>
              <a:t>Temperature graphic courtesy the Washington Post</a:t>
            </a:r>
          </a:p>
        </p:txBody>
      </p:sp>
      <p:sp>
        <p:nvSpPr>
          <p:cNvPr id="16" name="Title 23">
            <a:extLst>
              <a:ext uri="{FF2B5EF4-FFF2-40B4-BE49-F238E27FC236}">
                <a16:creationId xmlns:a16="http://schemas.microsoft.com/office/drawing/2014/main" id="{E698F56E-D759-493F-8BA1-9768EACE88A5}"/>
              </a:ext>
            </a:extLst>
          </p:cNvPr>
          <p:cNvSpPr txBox="1">
            <a:spLocks/>
          </p:cNvSpPr>
          <p:nvPr/>
        </p:nvSpPr>
        <p:spPr>
          <a:xfrm>
            <a:off x="838199" y="1594802"/>
            <a:ext cx="105156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800" b="1" i="0" u="none" strike="noStrike" kern="1200" cap="none" spc="0" normalizeH="0" baseline="0" noProof="0" dirty="0">
              <a:ln>
                <a:noFill/>
              </a:ln>
              <a:solidFill>
                <a:srgbClr val="3F3F3F"/>
              </a:solidFill>
              <a:effectLst/>
              <a:uLnTx/>
              <a:uFillTx/>
              <a:latin typeface="Arial Black"/>
              <a:ea typeface="+mj-ea"/>
              <a:cs typeface="Gill Sans" panose="020B0502020104020203" pitchFamily="34" charset="-79"/>
            </a:endParaRPr>
          </a:p>
        </p:txBody>
      </p:sp>
      <p:pic>
        <p:nvPicPr>
          <p:cNvPr id="6" name="Picture 5">
            <a:extLst>
              <a:ext uri="{FF2B5EF4-FFF2-40B4-BE49-F238E27FC236}">
                <a16:creationId xmlns:a16="http://schemas.microsoft.com/office/drawing/2014/main" id="{BE29AC0D-737B-4446-977C-E364D9ED91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201" y="49306"/>
            <a:ext cx="12192000" cy="6856207"/>
          </a:xfrm>
          <a:prstGeom prst="rect">
            <a:avLst/>
          </a:prstGeom>
        </p:spPr>
      </p:pic>
      <p:pic>
        <p:nvPicPr>
          <p:cNvPr id="8" name="Picture 7">
            <a:extLst>
              <a:ext uri="{FF2B5EF4-FFF2-40B4-BE49-F238E27FC236}">
                <a16:creationId xmlns:a16="http://schemas.microsoft.com/office/drawing/2014/main" id="{BB688899-2A57-4397-AC35-C632E6D5F30E}"/>
              </a:ext>
            </a:extLst>
          </p:cNvPr>
          <p:cNvPicPr>
            <a:picLocks noChangeAspect="1"/>
          </p:cNvPicPr>
          <p:nvPr/>
        </p:nvPicPr>
        <p:blipFill>
          <a:blip r:embed="rId5"/>
          <a:stretch>
            <a:fillRect/>
          </a:stretch>
        </p:blipFill>
        <p:spPr>
          <a:xfrm>
            <a:off x="8419808" y="5069775"/>
            <a:ext cx="3353091" cy="743776"/>
          </a:xfrm>
          <a:prstGeom prst="rect">
            <a:avLst/>
          </a:prstGeom>
        </p:spPr>
      </p:pic>
    </p:spTree>
    <p:extLst>
      <p:ext uri="{BB962C8B-B14F-4D97-AF65-F5344CB8AC3E}">
        <p14:creationId xmlns:p14="http://schemas.microsoft.com/office/powerpoint/2010/main" val="2086804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40000"/>
            <a:lumOff val="60000"/>
            <a:alpha val="94000"/>
          </a:schemeClr>
        </a:solidFill>
        <a:effectLst/>
      </p:bgPr>
    </p:bg>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C37E0DA-51C6-47FC-884A-796F785B96EC}"/>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786" b="7786"/>
          <a:stretch/>
        </p:blipFill>
        <p:spPr>
          <a:xfrm>
            <a:off x="0" y="0"/>
            <a:ext cx="12192000" cy="6858000"/>
          </a:xfrm>
        </p:spPr>
      </p:pic>
      <p:pic>
        <p:nvPicPr>
          <p:cNvPr id="7" name="Picture 6">
            <a:extLst>
              <a:ext uri="{FF2B5EF4-FFF2-40B4-BE49-F238E27FC236}">
                <a16:creationId xmlns:a16="http://schemas.microsoft.com/office/drawing/2014/main" id="{2D2A26C5-82E9-4946-8E6C-05BC99E47DA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
        <p:nvSpPr>
          <p:cNvPr id="2" name="Rectangle 1">
            <a:extLst>
              <a:ext uri="{FF2B5EF4-FFF2-40B4-BE49-F238E27FC236}">
                <a16:creationId xmlns:a16="http://schemas.microsoft.com/office/drawing/2014/main" id="{FFE738A6-D9CD-499A-94AF-B14168959673}"/>
              </a:ext>
            </a:extLst>
          </p:cNvPr>
          <p:cNvSpPr/>
          <p:nvPr/>
        </p:nvSpPr>
        <p:spPr>
          <a:xfrm>
            <a:off x="0" y="0"/>
            <a:ext cx="12192000" cy="6858000"/>
          </a:xfrm>
          <a:prstGeom prst="rect">
            <a:avLst/>
          </a:prstGeom>
          <a:solidFill>
            <a:schemeClr val="accent2">
              <a:lumMod val="50000"/>
              <a:alpha val="32000"/>
            </a:schemeClr>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050"/>
          </a:p>
        </p:txBody>
      </p:sp>
      <p:sp>
        <p:nvSpPr>
          <p:cNvPr id="6" name="Title 23">
            <a:extLst>
              <a:ext uri="{FF2B5EF4-FFF2-40B4-BE49-F238E27FC236}">
                <a16:creationId xmlns:a16="http://schemas.microsoft.com/office/drawing/2014/main" id="{208EF3EE-C4B6-499C-A260-62CE0A96CB36}"/>
              </a:ext>
            </a:extLst>
          </p:cNvPr>
          <p:cNvSpPr txBox="1">
            <a:spLocks/>
          </p:cNvSpPr>
          <p:nvPr/>
        </p:nvSpPr>
        <p:spPr>
          <a:xfrm>
            <a:off x="350318" y="1678488"/>
            <a:ext cx="11599512" cy="29453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nSpc>
                <a:spcPct val="110000"/>
              </a:lnSpc>
            </a:pPr>
            <a:r>
              <a:rPr lang="en-US" sz="6000" b="0" spc="0" dirty="0">
                <a:solidFill>
                  <a:schemeClr val="bg1"/>
                </a:solidFill>
                <a:latin typeface="Gotham Black" pitchFamily="50" charset="0"/>
                <a:cs typeface="Gill Sans"/>
              </a:rPr>
              <a:t>For every 1 degree Fahrenheit rise in average temperature, streamflow is reduced between 3% to 9%.</a:t>
            </a:r>
          </a:p>
        </p:txBody>
      </p:sp>
      <p:pic>
        <p:nvPicPr>
          <p:cNvPr id="8" name="Picture 7">
            <a:extLst>
              <a:ext uri="{FF2B5EF4-FFF2-40B4-BE49-F238E27FC236}">
                <a16:creationId xmlns:a16="http://schemas.microsoft.com/office/drawing/2014/main" id="{EC7A60F1-76B5-45C1-829F-CEFE8A1A0CD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
        <p:nvSpPr>
          <p:cNvPr id="9" name="Rectangle 8">
            <a:extLst>
              <a:ext uri="{FF2B5EF4-FFF2-40B4-BE49-F238E27FC236}">
                <a16:creationId xmlns:a16="http://schemas.microsoft.com/office/drawing/2014/main" id="{2F3A650A-9A51-49C0-AB9A-9CC77722E09D}"/>
              </a:ext>
            </a:extLst>
          </p:cNvPr>
          <p:cNvSpPr/>
          <p:nvPr/>
        </p:nvSpPr>
        <p:spPr>
          <a:xfrm>
            <a:off x="-2539347" y="5871931"/>
            <a:ext cx="14731347" cy="1169551"/>
          </a:xfrm>
          <a:prstGeom prst="rect">
            <a:avLst/>
          </a:prstGeom>
        </p:spPr>
        <p:txBody>
          <a:bodyPr wrap="square">
            <a:spAutoFit/>
          </a:bodyPr>
          <a:lstStyle/>
          <a:p>
            <a:pPr algn="r"/>
            <a:r>
              <a:rPr lang="en-US" sz="1600">
                <a:solidFill>
                  <a:schemeClr val="bg1"/>
                </a:solidFill>
              </a:rPr>
              <a:t>Data: </a:t>
            </a:r>
          </a:p>
          <a:p>
            <a:pPr algn="r"/>
            <a:r>
              <a:rPr lang="en-US" sz="1200">
                <a:solidFill>
                  <a:schemeClr val="bg1"/>
                </a:solidFill>
              </a:rPr>
              <a:t>Changing climate drives future streamflow declines and challenges in meeting water demand across the southwestern United States</a:t>
            </a:r>
          </a:p>
          <a:p>
            <a:pPr algn="r"/>
            <a:r>
              <a:rPr lang="en-US" sz="1200">
                <a:solidFill>
                  <a:schemeClr val="bg1"/>
                </a:solidFill>
              </a:rPr>
              <a:t>(Olivia </a:t>
            </a:r>
            <a:r>
              <a:rPr lang="en-US" sz="1200" err="1">
                <a:solidFill>
                  <a:schemeClr val="bg1"/>
                </a:solidFill>
              </a:rPr>
              <a:t>L.Miller</a:t>
            </a:r>
            <a:r>
              <a:rPr lang="en-US" sz="1200">
                <a:solidFill>
                  <a:schemeClr val="bg1"/>
                </a:solidFill>
              </a:rPr>
              <a:t>; et al, Journal of Hydrology, vol. 11, May, 2021)</a:t>
            </a:r>
          </a:p>
          <a:p>
            <a:pPr algn="r"/>
            <a:r>
              <a:rPr lang="en-US" sz="1200">
                <a:solidFill>
                  <a:schemeClr val="bg1"/>
                </a:solidFill>
              </a:rPr>
              <a:t>Colorado River flow dwindles as warming-driven loss of reflective snow energizes evaporation ( P. C. D. Milly, K. A. Dunne, Science 2020) </a:t>
            </a:r>
          </a:p>
          <a:p>
            <a:pPr algn="r"/>
            <a:endParaRPr lang="en-US" sz="1600">
              <a:solidFill>
                <a:schemeClr val="bg1"/>
              </a:solidFill>
            </a:endParaRPr>
          </a:p>
        </p:txBody>
      </p:sp>
    </p:spTree>
    <p:extLst>
      <p:ext uri="{BB962C8B-B14F-4D97-AF65-F5344CB8AC3E}">
        <p14:creationId xmlns:p14="http://schemas.microsoft.com/office/powerpoint/2010/main" val="3600019083"/>
      </p:ext>
    </p:extLst>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56827C3C-D52F-46CE-A441-3CD6A1A6A0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37" y="0"/>
            <a:ext cx="12192000" cy="6858000"/>
          </a:xfrm>
          <a:prstGeom prst="rect">
            <a:avLst/>
          </a:prstGeom>
          <a:solidFill>
            <a:schemeClr val="bg1">
              <a:lumMod val="8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F52A8B51-0A89-497B-B882-6658E029A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9376FC-132A-4828-833D-87625F58450C}"/>
              </a:ext>
            </a:extLst>
          </p:cNvPr>
          <p:cNvPicPr>
            <a:picLocks noChangeAspect="1"/>
          </p:cNvPicPr>
          <p:nvPr/>
        </p:nvPicPr>
        <p:blipFill rotWithShape="1">
          <a:blip r:embed="rId4">
            <a:extLst>
              <a:ext uri="{28A0092B-C50C-407E-A947-70E740481C1C}">
                <a14:useLocalDpi xmlns:a14="http://schemas.microsoft.com/office/drawing/2010/main" val="0"/>
              </a:ext>
            </a:extLst>
          </a:blip>
          <a:srcRect l="-4189" t="9000" r="71047"/>
          <a:stretch/>
        </p:blipFill>
        <p:spPr>
          <a:xfrm>
            <a:off x="1410551" y="1590261"/>
            <a:ext cx="603179" cy="4038061"/>
          </a:xfrm>
          <a:prstGeom prst="rect">
            <a:avLst/>
          </a:prstGeom>
        </p:spPr>
      </p:pic>
      <p:sp>
        <p:nvSpPr>
          <p:cNvPr id="79" name="Rectangle 78">
            <a:extLst>
              <a:ext uri="{FF2B5EF4-FFF2-40B4-BE49-F238E27FC236}">
                <a16:creationId xmlns:a16="http://schemas.microsoft.com/office/drawing/2014/main" id="{EB1CEFBF-6F09-4052-862B-E219DA1575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26882"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a:extLst>
              <a:ext uri="{FF2B5EF4-FFF2-40B4-BE49-F238E27FC236}">
                <a16:creationId xmlns:a16="http://schemas.microsoft.com/office/drawing/2014/main" id="{99E0D33F-FD7F-40F1-90E1-52FF28DF313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123" t="36999" r="9630" b="6925"/>
          <a:stretch/>
        </p:blipFill>
        <p:spPr bwMode="auto">
          <a:xfrm>
            <a:off x="4647976" y="1190937"/>
            <a:ext cx="2880360" cy="4373007"/>
          </a:xfrm>
          <a:prstGeom prst="rect">
            <a:avLst/>
          </a:prstGeom>
          <a:noFill/>
          <a:extLst>
            <a:ext uri="{909E8E84-426E-40DD-AFC4-6F175D3DCCD1}">
              <a14:hiddenFill xmlns:a14="http://schemas.microsoft.com/office/drawing/2010/main">
                <a:solidFill>
                  <a:srgbClr val="FFFFFF"/>
                </a:solidFill>
              </a14:hiddenFill>
            </a:ext>
          </a:extLst>
        </p:spPr>
      </p:pic>
      <p:sp>
        <p:nvSpPr>
          <p:cNvPr id="81" name="Rectangle 80">
            <a:extLst>
              <a:ext uri="{FF2B5EF4-FFF2-40B4-BE49-F238E27FC236}">
                <a16:creationId xmlns:a16="http://schemas.microsoft.com/office/drawing/2014/main" id="{BCB5D417-2A71-445D-B4C7-9E814D633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22847" y="643466"/>
            <a:ext cx="3522548" cy="5571067"/>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27C3F14E-6B66-4059-9B46-1F4C557B403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461" t="36565" r="7283" b="6220"/>
          <a:stretch/>
        </p:blipFill>
        <p:spPr bwMode="auto">
          <a:xfrm>
            <a:off x="8274102" y="1190937"/>
            <a:ext cx="3155898" cy="44373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BFE335B-C634-46F2-9969-CFFEEF1A86B9}"/>
              </a:ext>
            </a:extLst>
          </p:cNvPr>
          <p:cNvSpPr txBox="1"/>
          <p:nvPr/>
        </p:nvSpPr>
        <p:spPr>
          <a:xfrm>
            <a:off x="914400" y="3244334"/>
            <a:ext cx="938463" cy="369332"/>
          </a:xfrm>
          <a:prstGeom prst="rect">
            <a:avLst/>
          </a:prstGeom>
          <a:noFill/>
        </p:spPr>
        <p:txBody>
          <a:bodyPr wrap="square" rtlCol="0">
            <a:spAutoFit/>
          </a:bodyPr>
          <a:lstStyle/>
          <a:p>
            <a:endParaRPr lang="en-US">
              <a:solidFill>
                <a:schemeClr val="tx1">
                  <a:lumMod val="40000"/>
                  <a:lumOff val="60000"/>
                </a:schemeClr>
              </a:solidFill>
            </a:endParaRPr>
          </a:p>
        </p:txBody>
      </p:sp>
      <p:pic>
        <p:nvPicPr>
          <p:cNvPr id="16" name="Picture 15">
            <a:extLst>
              <a:ext uri="{FF2B5EF4-FFF2-40B4-BE49-F238E27FC236}">
                <a16:creationId xmlns:a16="http://schemas.microsoft.com/office/drawing/2014/main" id="{79762D1F-7049-45BB-BDBE-0B4BBE8BB01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0894" y="5563944"/>
            <a:ext cx="1232737" cy="1232737"/>
          </a:xfrm>
          <a:prstGeom prst="rect">
            <a:avLst/>
          </a:prstGeom>
        </p:spPr>
      </p:pic>
      <p:sp>
        <p:nvSpPr>
          <p:cNvPr id="18" name="Title 23">
            <a:extLst>
              <a:ext uri="{FF2B5EF4-FFF2-40B4-BE49-F238E27FC236}">
                <a16:creationId xmlns:a16="http://schemas.microsoft.com/office/drawing/2014/main" id="{66850F8E-FAD7-4D3A-A032-E972E89895EF}"/>
              </a:ext>
            </a:extLst>
          </p:cNvPr>
          <p:cNvSpPr txBox="1">
            <a:spLocks/>
          </p:cNvSpPr>
          <p:nvPr/>
        </p:nvSpPr>
        <p:spPr>
          <a:xfrm>
            <a:off x="670387" y="2245254"/>
            <a:ext cx="11011404" cy="23786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a:lnSpc>
                <a:spcPct val="110000"/>
              </a:lnSpc>
            </a:pPr>
            <a:endParaRPr lang="en-US" sz="6000" spc="0">
              <a:solidFill>
                <a:schemeClr val="bg1"/>
              </a:solidFill>
              <a:cs typeface="Gill Sans"/>
            </a:endParaRPr>
          </a:p>
        </p:txBody>
      </p:sp>
      <p:sp>
        <p:nvSpPr>
          <p:cNvPr id="3" name="TextBox 2">
            <a:extLst>
              <a:ext uri="{FF2B5EF4-FFF2-40B4-BE49-F238E27FC236}">
                <a16:creationId xmlns:a16="http://schemas.microsoft.com/office/drawing/2014/main" id="{0051007D-1EBA-487F-85DF-3F855B428E8A}"/>
              </a:ext>
            </a:extLst>
          </p:cNvPr>
          <p:cNvSpPr txBox="1"/>
          <p:nvPr/>
        </p:nvSpPr>
        <p:spPr>
          <a:xfrm>
            <a:off x="4676551" y="744237"/>
            <a:ext cx="2823209" cy="430887"/>
          </a:xfrm>
          <a:prstGeom prst="rect">
            <a:avLst/>
          </a:prstGeom>
          <a:noFill/>
        </p:spPr>
        <p:txBody>
          <a:bodyPr wrap="none" rtlCol="0">
            <a:spAutoFit/>
          </a:bodyPr>
          <a:lstStyle/>
          <a:p>
            <a:r>
              <a:rPr lang="en-US" sz="2200"/>
              <a:t>November 15</a:t>
            </a:r>
            <a:r>
              <a:rPr lang="en-US" sz="2200" baseline="30000"/>
              <a:t>th</a:t>
            </a:r>
            <a:r>
              <a:rPr lang="en-US" sz="2200"/>
              <a:t>, 2020</a:t>
            </a:r>
          </a:p>
        </p:txBody>
      </p:sp>
      <p:sp>
        <p:nvSpPr>
          <p:cNvPr id="4" name="TextBox 3">
            <a:extLst>
              <a:ext uri="{FF2B5EF4-FFF2-40B4-BE49-F238E27FC236}">
                <a16:creationId xmlns:a16="http://schemas.microsoft.com/office/drawing/2014/main" id="{010BA57C-90A6-46BE-848A-FBAC8A15514C}"/>
              </a:ext>
            </a:extLst>
          </p:cNvPr>
          <p:cNvSpPr txBox="1"/>
          <p:nvPr/>
        </p:nvSpPr>
        <p:spPr>
          <a:xfrm>
            <a:off x="8440446" y="729035"/>
            <a:ext cx="2823209" cy="430887"/>
          </a:xfrm>
          <a:prstGeom prst="rect">
            <a:avLst/>
          </a:prstGeom>
          <a:noFill/>
        </p:spPr>
        <p:txBody>
          <a:bodyPr wrap="none" rtlCol="0">
            <a:spAutoFit/>
          </a:bodyPr>
          <a:lstStyle/>
          <a:p>
            <a:r>
              <a:rPr lang="en-US" sz="2200"/>
              <a:t>November 15</a:t>
            </a:r>
            <a:r>
              <a:rPr lang="en-US" sz="2200" baseline="30000"/>
              <a:t>th</a:t>
            </a:r>
            <a:r>
              <a:rPr lang="en-US" sz="2200"/>
              <a:t>, 2021</a:t>
            </a:r>
          </a:p>
        </p:txBody>
      </p:sp>
      <p:sp>
        <p:nvSpPr>
          <p:cNvPr id="5" name="TextBox 4">
            <a:extLst>
              <a:ext uri="{FF2B5EF4-FFF2-40B4-BE49-F238E27FC236}">
                <a16:creationId xmlns:a16="http://schemas.microsoft.com/office/drawing/2014/main" id="{488B6B00-0488-43CF-AA8C-22332B85F05F}"/>
              </a:ext>
            </a:extLst>
          </p:cNvPr>
          <p:cNvSpPr txBox="1"/>
          <p:nvPr/>
        </p:nvSpPr>
        <p:spPr>
          <a:xfrm>
            <a:off x="1920206" y="1037580"/>
            <a:ext cx="1923323" cy="4570738"/>
          </a:xfrm>
          <a:prstGeom prst="rect">
            <a:avLst/>
          </a:prstGeom>
          <a:noFill/>
        </p:spPr>
        <p:txBody>
          <a:bodyPr wrap="square" rtlCol="0">
            <a:spAutoFit/>
          </a:bodyPr>
          <a:lstStyle/>
          <a:p>
            <a:pPr>
              <a:lnSpc>
                <a:spcPct val="97000"/>
              </a:lnSpc>
            </a:pPr>
            <a:endParaRPr lang="en-US"/>
          </a:p>
          <a:p>
            <a:pPr>
              <a:lnSpc>
                <a:spcPct val="97000"/>
              </a:lnSpc>
            </a:pPr>
            <a:endParaRPr lang="en-US"/>
          </a:p>
          <a:p>
            <a:pPr>
              <a:lnSpc>
                <a:spcPct val="97000"/>
              </a:lnSpc>
            </a:pPr>
            <a:r>
              <a:rPr lang="en-US" sz="2200"/>
              <a:t>&gt; 500%</a:t>
            </a:r>
          </a:p>
          <a:p>
            <a:pPr>
              <a:lnSpc>
                <a:spcPct val="97000"/>
              </a:lnSpc>
            </a:pPr>
            <a:r>
              <a:rPr lang="en-US" sz="2200"/>
              <a:t>   300-500%</a:t>
            </a:r>
          </a:p>
          <a:p>
            <a:pPr>
              <a:lnSpc>
                <a:spcPct val="97000"/>
              </a:lnSpc>
            </a:pPr>
            <a:r>
              <a:rPr lang="en-US" sz="2200"/>
              <a:t>   200-300%</a:t>
            </a:r>
          </a:p>
          <a:p>
            <a:pPr>
              <a:lnSpc>
                <a:spcPct val="97000"/>
              </a:lnSpc>
            </a:pPr>
            <a:r>
              <a:rPr lang="en-US" sz="2200"/>
              <a:t>   150-200%</a:t>
            </a:r>
          </a:p>
          <a:p>
            <a:pPr>
              <a:lnSpc>
                <a:spcPct val="97000"/>
              </a:lnSpc>
            </a:pPr>
            <a:r>
              <a:rPr lang="en-US" sz="2200"/>
              <a:t>   130-150%</a:t>
            </a:r>
          </a:p>
          <a:p>
            <a:pPr>
              <a:lnSpc>
                <a:spcPct val="97000"/>
              </a:lnSpc>
            </a:pPr>
            <a:r>
              <a:rPr lang="en-US" sz="2200"/>
              <a:t>   110-130%</a:t>
            </a:r>
          </a:p>
          <a:p>
            <a:pPr>
              <a:lnSpc>
                <a:spcPct val="97000"/>
              </a:lnSpc>
            </a:pPr>
            <a:r>
              <a:rPr lang="en-US" sz="2200"/>
              <a:t>   100-110%</a:t>
            </a:r>
          </a:p>
          <a:p>
            <a:pPr>
              <a:lnSpc>
                <a:spcPct val="97000"/>
              </a:lnSpc>
            </a:pPr>
            <a:r>
              <a:rPr lang="en-US" sz="2200"/>
              <a:t>   90-100%</a:t>
            </a:r>
          </a:p>
          <a:p>
            <a:pPr>
              <a:lnSpc>
                <a:spcPct val="97000"/>
              </a:lnSpc>
            </a:pPr>
            <a:r>
              <a:rPr lang="en-US" sz="2200"/>
              <a:t>   70-90%</a:t>
            </a:r>
          </a:p>
          <a:p>
            <a:pPr>
              <a:lnSpc>
                <a:spcPct val="97000"/>
              </a:lnSpc>
            </a:pPr>
            <a:r>
              <a:rPr lang="en-US" sz="2200"/>
              <a:t>   50-70%</a:t>
            </a:r>
          </a:p>
          <a:p>
            <a:pPr>
              <a:lnSpc>
                <a:spcPct val="97000"/>
              </a:lnSpc>
            </a:pPr>
            <a:r>
              <a:rPr lang="en-US" sz="2200"/>
              <a:t>   30-50%</a:t>
            </a:r>
          </a:p>
          <a:p>
            <a:pPr>
              <a:lnSpc>
                <a:spcPct val="97000"/>
              </a:lnSpc>
            </a:pPr>
            <a:r>
              <a:rPr lang="en-US" sz="2200"/>
              <a:t>   0-30%</a:t>
            </a:r>
          </a:p>
        </p:txBody>
      </p:sp>
      <p:sp>
        <p:nvSpPr>
          <p:cNvPr id="6" name="TextBox 5">
            <a:extLst>
              <a:ext uri="{FF2B5EF4-FFF2-40B4-BE49-F238E27FC236}">
                <a16:creationId xmlns:a16="http://schemas.microsoft.com/office/drawing/2014/main" id="{8A90AE99-DC64-41AF-A62C-F769E718B077}"/>
              </a:ext>
            </a:extLst>
          </p:cNvPr>
          <p:cNvSpPr txBox="1"/>
          <p:nvPr/>
        </p:nvSpPr>
        <p:spPr>
          <a:xfrm>
            <a:off x="1410551" y="975493"/>
            <a:ext cx="1858394" cy="430887"/>
          </a:xfrm>
          <a:prstGeom prst="rect">
            <a:avLst/>
          </a:prstGeom>
          <a:noFill/>
        </p:spPr>
        <p:txBody>
          <a:bodyPr wrap="none" rtlCol="0">
            <a:spAutoFit/>
          </a:bodyPr>
          <a:lstStyle/>
          <a:p>
            <a:r>
              <a:rPr lang="en-US" sz="2200"/>
              <a:t>% of Average</a:t>
            </a:r>
          </a:p>
        </p:txBody>
      </p:sp>
      <p:sp>
        <p:nvSpPr>
          <p:cNvPr id="7" name="TextBox 6">
            <a:extLst>
              <a:ext uri="{FF2B5EF4-FFF2-40B4-BE49-F238E27FC236}">
                <a16:creationId xmlns:a16="http://schemas.microsoft.com/office/drawing/2014/main" id="{834E126D-8AFB-43B5-AAA8-41571E64E175}"/>
              </a:ext>
            </a:extLst>
          </p:cNvPr>
          <p:cNvSpPr txBox="1"/>
          <p:nvPr/>
        </p:nvSpPr>
        <p:spPr>
          <a:xfrm>
            <a:off x="6587008" y="6211669"/>
            <a:ext cx="4842992" cy="523220"/>
          </a:xfrm>
          <a:prstGeom prst="rect">
            <a:avLst/>
          </a:prstGeom>
          <a:noFill/>
        </p:spPr>
        <p:txBody>
          <a:bodyPr wrap="none" rtlCol="0">
            <a:spAutoFit/>
          </a:bodyPr>
          <a:lstStyle/>
          <a:p>
            <a:pPr algn="r"/>
            <a:r>
              <a:rPr lang="en-US" sz="1400"/>
              <a:t>Prepared by NOAA, Colorado Basin River Forecast Center</a:t>
            </a:r>
          </a:p>
          <a:p>
            <a:pPr algn="r"/>
            <a:r>
              <a:rPr lang="en-US" sz="1400"/>
              <a:t>Salt Lake City, Utah, www.cbrfc.noaa.gov</a:t>
            </a:r>
          </a:p>
        </p:txBody>
      </p:sp>
      <p:sp>
        <p:nvSpPr>
          <p:cNvPr id="9" name="TextBox 8">
            <a:extLst>
              <a:ext uri="{FF2B5EF4-FFF2-40B4-BE49-F238E27FC236}">
                <a16:creationId xmlns:a16="http://schemas.microsoft.com/office/drawing/2014/main" id="{92C6C207-3579-4987-B35D-78B4A5B233EC}"/>
              </a:ext>
            </a:extLst>
          </p:cNvPr>
          <p:cNvSpPr txBox="1"/>
          <p:nvPr/>
        </p:nvSpPr>
        <p:spPr>
          <a:xfrm>
            <a:off x="2220850" y="47988"/>
            <a:ext cx="7379380" cy="523220"/>
          </a:xfrm>
          <a:prstGeom prst="rect">
            <a:avLst/>
          </a:prstGeom>
          <a:noFill/>
        </p:spPr>
        <p:txBody>
          <a:bodyPr wrap="square" rtlCol="0">
            <a:spAutoFit/>
          </a:bodyPr>
          <a:lstStyle/>
          <a:p>
            <a:pPr algn="ctr"/>
            <a:r>
              <a:rPr lang="en-US" sz="2800">
                <a:latin typeface="Gotham Black" pitchFamily="50" charset="0"/>
              </a:rPr>
              <a:t>Soil Moisture</a:t>
            </a:r>
          </a:p>
        </p:txBody>
      </p:sp>
    </p:spTree>
    <p:extLst>
      <p:ext uri="{BB962C8B-B14F-4D97-AF65-F5344CB8AC3E}">
        <p14:creationId xmlns:p14="http://schemas.microsoft.com/office/powerpoint/2010/main" val="759289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ountain, sky, outdoor, city&#10;&#10;Description automatically generated">
            <a:extLst>
              <a:ext uri="{FF2B5EF4-FFF2-40B4-BE49-F238E27FC236}">
                <a16:creationId xmlns:a16="http://schemas.microsoft.com/office/drawing/2014/main" id="{E6539CF5-2F81-40C6-BEC5-F51D379D0D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 y="0"/>
            <a:ext cx="12159234" cy="6858000"/>
          </a:xfrm>
          <a:prstGeom prst="rect">
            <a:avLst/>
          </a:prstGeom>
        </p:spPr>
      </p:pic>
      <p:sp>
        <p:nvSpPr>
          <p:cNvPr id="14" name="Rectangle 13">
            <a:extLst>
              <a:ext uri="{FF2B5EF4-FFF2-40B4-BE49-F238E27FC236}">
                <a16:creationId xmlns:a16="http://schemas.microsoft.com/office/drawing/2014/main" id="{E95DDB4C-D796-4F31-A8BB-C92D186807A2}"/>
              </a:ext>
            </a:extLst>
          </p:cNvPr>
          <p:cNvSpPr/>
          <p:nvPr/>
        </p:nvSpPr>
        <p:spPr>
          <a:xfrm>
            <a:off x="0" y="0"/>
            <a:ext cx="12192000" cy="6858000"/>
          </a:xfrm>
          <a:prstGeom prst="rect">
            <a:avLst/>
          </a:prstGeom>
          <a:solidFill>
            <a:schemeClr val="tx2">
              <a:lumMod val="75000"/>
              <a:lumOff val="25000"/>
              <a:alpha val="69000"/>
            </a:schemeClr>
          </a:solidFill>
          <a:ln>
            <a:solidFill>
              <a:schemeClr val="tx2">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Body"/>
              <a:ea typeface="+mn-ea"/>
              <a:cs typeface="+mn-cs"/>
            </a:endParaRPr>
          </a:p>
        </p:txBody>
      </p:sp>
      <p:sp>
        <p:nvSpPr>
          <p:cNvPr id="15" name="Title 23">
            <a:extLst>
              <a:ext uri="{FF2B5EF4-FFF2-40B4-BE49-F238E27FC236}">
                <a16:creationId xmlns:a16="http://schemas.microsoft.com/office/drawing/2014/main" id="{073FB87D-B4F6-4C7F-A039-C73863EBA7F0}"/>
              </a:ext>
            </a:extLst>
          </p:cNvPr>
          <p:cNvSpPr txBox="1">
            <a:spLocks/>
          </p:cNvSpPr>
          <p:nvPr/>
        </p:nvSpPr>
        <p:spPr>
          <a:xfrm>
            <a:off x="805565" y="1702880"/>
            <a:ext cx="11011404" cy="23823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a:ln>
                  <a:noFill/>
                </a:ln>
                <a:solidFill>
                  <a:srgbClr val="FFFFFF"/>
                </a:solidFill>
                <a:effectLst/>
                <a:uLnTx/>
                <a:uFillTx/>
                <a:latin typeface="Gotham Black" pitchFamily="50" charset="0"/>
                <a:ea typeface="+mj-ea"/>
                <a:cs typeface="Gill Sans" panose="020B0502020104020203" pitchFamily="34" charset="-79"/>
              </a:rPr>
              <a:t>Population Growth</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ACD5EE">
                    <a:lumMod val="90000"/>
                  </a:srgbClr>
                </a:solidFill>
                <a:effectLst/>
                <a:uLnTx/>
                <a:uFillTx/>
                <a:latin typeface="Gotham Light" pitchFamily="50" charset="0"/>
                <a:ea typeface="+mj-ea"/>
                <a:cs typeface="Gill Sans" panose="020B0502020104020203" pitchFamily="34" charset="-79"/>
              </a:rPr>
              <a:t>State of Colorado: 9 million by 2050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1" i="0" u="none" strike="noStrike" kern="1200" cap="none" spc="0" normalizeH="0" baseline="0" noProof="0">
                <a:ln>
                  <a:noFill/>
                </a:ln>
                <a:solidFill>
                  <a:srgbClr val="ACD5EE">
                    <a:lumMod val="90000"/>
                  </a:srgbClr>
                </a:solidFill>
                <a:effectLst/>
                <a:uLnTx/>
                <a:uFillTx/>
                <a:latin typeface="Gotham Light" pitchFamily="50" charset="0"/>
                <a:ea typeface="+mj-ea"/>
                <a:cs typeface="Gill Sans" panose="020B0502020104020203" pitchFamily="34" charset="-79"/>
              </a:rPr>
              <a:t>Colorado River Basin: 76 million by 2060</a:t>
            </a:r>
          </a:p>
        </p:txBody>
      </p:sp>
      <p:sp>
        <p:nvSpPr>
          <p:cNvPr id="16" name="TextBox 15">
            <a:extLst>
              <a:ext uri="{FF2B5EF4-FFF2-40B4-BE49-F238E27FC236}">
                <a16:creationId xmlns:a16="http://schemas.microsoft.com/office/drawing/2014/main" id="{894E938B-8DA1-4166-8139-22F9D856A8C2}"/>
              </a:ext>
            </a:extLst>
          </p:cNvPr>
          <p:cNvSpPr txBox="1"/>
          <p:nvPr/>
        </p:nvSpPr>
        <p:spPr>
          <a:xfrm>
            <a:off x="597387" y="6260366"/>
            <a:ext cx="6345194"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Body"/>
                <a:ea typeface="+mn-ea"/>
                <a:cs typeface="+mn-cs"/>
              </a:rPr>
              <a:t>Source: Colorado State Demographer,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Body"/>
                <a:ea typeface="+mn-ea"/>
                <a:cs typeface="+mn-cs"/>
              </a:rPr>
              <a:t>U.S. Census Bureau (2020)</a:t>
            </a:r>
          </a:p>
        </p:txBody>
      </p:sp>
      <p:sp>
        <p:nvSpPr>
          <p:cNvPr id="17" name="TextBox 16">
            <a:extLst>
              <a:ext uri="{FF2B5EF4-FFF2-40B4-BE49-F238E27FC236}">
                <a16:creationId xmlns:a16="http://schemas.microsoft.com/office/drawing/2014/main" id="{0EACE641-E574-414D-B4A7-32A098D47EBC}"/>
              </a:ext>
            </a:extLst>
          </p:cNvPr>
          <p:cNvSpPr txBox="1"/>
          <p:nvPr/>
        </p:nvSpPr>
        <p:spPr>
          <a:xfrm>
            <a:off x="5454478" y="6260366"/>
            <a:ext cx="6737522" cy="461665"/>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Body"/>
                <a:ea typeface="+mn-ea"/>
                <a:cs typeface="+mn-cs"/>
              </a:rPr>
              <a:t>Colorado River Basin data from U.S. Bureau of Reclamation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Body"/>
                <a:ea typeface="+mn-ea"/>
                <a:cs typeface="+mn-cs"/>
              </a:rPr>
              <a:t>Colorado River Basin Water Supply and Demand Study (2012)</a:t>
            </a:r>
          </a:p>
        </p:txBody>
      </p:sp>
      <p:pic>
        <p:nvPicPr>
          <p:cNvPr id="7" name="Picture 6">
            <a:extLst>
              <a:ext uri="{FF2B5EF4-FFF2-40B4-BE49-F238E27FC236}">
                <a16:creationId xmlns:a16="http://schemas.microsoft.com/office/drawing/2014/main" id="{F5C32AC1-4DBC-4202-9E0E-6B6D517B14B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049" y="5441662"/>
            <a:ext cx="1367031" cy="1367031"/>
          </a:xfrm>
          <a:prstGeom prst="rect">
            <a:avLst/>
          </a:prstGeom>
        </p:spPr>
      </p:pic>
    </p:spTree>
    <p:extLst>
      <p:ext uri="{BB962C8B-B14F-4D97-AF65-F5344CB8AC3E}">
        <p14:creationId xmlns:p14="http://schemas.microsoft.com/office/powerpoint/2010/main" val="27769252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7" name="Content Placeholder 3">
            <a:extLst>
              <a:ext uri="{FF2B5EF4-FFF2-40B4-BE49-F238E27FC236}">
                <a16:creationId xmlns:a16="http://schemas.microsoft.com/office/drawing/2014/main" id="{AE7C4719-AB33-498E-9988-4458111F5D7C}"/>
              </a:ext>
            </a:extLst>
          </p:cNvPr>
          <p:cNvGraphicFramePr>
            <a:graphicFrameLocks noGrp="1"/>
          </p:cNvGraphicFramePr>
          <p:nvPr>
            <p:ph idx="1"/>
          </p:nvPr>
        </p:nvGraphicFramePr>
        <p:xfrm>
          <a:off x="-2" y="-138607"/>
          <a:ext cx="12013324" cy="751197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E8E9284B-7A6D-404C-BA25-AB017F543EE5}"/>
              </a:ext>
            </a:extLst>
          </p:cNvPr>
          <p:cNvSpPr>
            <a:spLocks noGrp="1"/>
          </p:cNvSpPr>
          <p:nvPr>
            <p:ph type="title"/>
          </p:nvPr>
        </p:nvSpPr>
        <p:spPr>
          <a:xfrm>
            <a:off x="1371597" y="348865"/>
            <a:ext cx="10044023" cy="877729"/>
          </a:xfrm>
        </p:spPr>
        <p:txBody>
          <a:bodyPr anchor="ctr">
            <a:noAutofit/>
          </a:bodyPr>
          <a:lstStyle/>
          <a:p>
            <a:r>
              <a:rPr lang="en-US" sz="2800">
                <a:solidFill>
                  <a:srgbClr val="FFFFFF"/>
                </a:solidFill>
                <a:latin typeface="Arial Black" panose="020B0A04020102020204" pitchFamily="34" charset="0"/>
              </a:rPr>
              <a:t>Provisional Natural Flows for the Colorado River at Lee’s Ferry </a:t>
            </a:r>
            <a:r>
              <a:rPr lang="en-US" sz="1600">
                <a:solidFill>
                  <a:srgbClr val="FFFFFF"/>
                </a:solidFill>
                <a:latin typeface="Arial Black" panose="020B0A04020102020204" pitchFamily="34" charset="0"/>
              </a:rPr>
              <a:t>(USGS gauge 09380000)</a:t>
            </a:r>
            <a:br>
              <a:rPr lang="en-US" sz="2800">
                <a:solidFill>
                  <a:srgbClr val="FFFFFF"/>
                </a:solidFill>
                <a:latin typeface="Arial Black" panose="020B0A04020102020204" pitchFamily="34" charset="0"/>
              </a:rPr>
            </a:br>
            <a:r>
              <a:rPr lang="en-US" sz="2800">
                <a:solidFill>
                  <a:srgbClr val="FFFFFF"/>
                </a:solidFill>
                <a:latin typeface="Arial Black" panose="020B0A04020102020204" pitchFamily="34" charset="0"/>
              </a:rPr>
              <a:t>Water Years 1906-2021</a:t>
            </a:r>
          </a:p>
        </p:txBody>
      </p:sp>
      <p:graphicFrame>
        <p:nvGraphicFramePr>
          <p:cNvPr id="13" name="Chart 12">
            <a:extLst>
              <a:ext uri="{FF2B5EF4-FFF2-40B4-BE49-F238E27FC236}">
                <a16:creationId xmlns:a16="http://schemas.microsoft.com/office/drawing/2014/main" id="{67FB7905-BEDC-4006-8C2B-2CF6F2E8B5C6}"/>
              </a:ext>
            </a:extLst>
          </p:cNvPr>
          <p:cNvGraphicFramePr>
            <a:graphicFrameLocks/>
          </p:cNvGraphicFramePr>
          <p:nvPr>
            <p:extLst>
              <p:ext uri="{D42A27DB-BD31-4B8C-83A1-F6EECF244321}">
                <p14:modId xmlns:p14="http://schemas.microsoft.com/office/powerpoint/2010/main" val="2471938026"/>
              </p:ext>
            </p:extLst>
          </p:nvPr>
        </p:nvGraphicFramePr>
        <p:xfrm>
          <a:off x="-1691640" y="1714562"/>
          <a:ext cx="13601700" cy="4560507"/>
        </p:xfrm>
        <a:graphic>
          <a:graphicData uri="http://schemas.openxmlformats.org/drawingml/2006/chart">
            <c:chart xmlns:c="http://schemas.openxmlformats.org/drawingml/2006/chart" xmlns:r="http://schemas.openxmlformats.org/officeDocument/2006/relationships" r:id="rId4"/>
          </a:graphicData>
        </a:graphic>
      </p:graphicFrame>
      <p:cxnSp>
        <p:nvCxnSpPr>
          <p:cNvPr id="6" name="Straight Connector 5">
            <a:extLst>
              <a:ext uri="{FF2B5EF4-FFF2-40B4-BE49-F238E27FC236}">
                <a16:creationId xmlns:a16="http://schemas.microsoft.com/office/drawing/2014/main" id="{6AB7122D-D0EC-4A92-AE36-C83AEEDF4830}"/>
              </a:ext>
            </a:extLst>
          </p:cNvPr>
          <p:cNvCxnSpPr>
            <a:cxnSpLocks/>
          </p:cNvCxnSpPr>
          <p:nvPr/>
        </p:nvCxnSpPr>
        <p:spPr>
          <a:xfrm>
            <a:off x="10984230" y="4349145"/>
            <a:ext cx="925830" cy="0"/>
          </a:xfrm>
          <a:prstGeom prst="line">
            <a:avLst/>
          </a:prstGeom>
          <a:ln w="6985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6F88E9E-1AD1-4B63-8BA2-3BF530A424CE}"/>
              </a:ext>
            </a:extLst>
          </p:cNvPr>
          <p:cNvCxnSpPr/>
          <p:nvPr/>
        </p:nvCxnSpPr>
        <p:spPr>
          <a:xfrm>
            <a:off x="708660" y="3714750"/>
            <a:ext cx="11201400" cy="0"/>
          </a:xfrm>
          <a:prstGeom prst="line">
            <a:avLst/>
          </a:prstGeom>
          <a:ln w="60325">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447FC77-011F-4A79-A143-4650CD9F0FBC}"/>
              </a:ext>
            </a:extLst>
          </p:cNvPr>
          <p:cNvSpPr txBox="1"/>
          <p:nvPr/>
        </p:nvSpPr>
        <p:spPr>
          <a:xfrm>
            <a:off x="5874314" y="1713913"/>
            <a:ext cx="1936492" cy="646331"/>
          </a:xfrm>
          <a:prstGeom prst="rect">
            <a:avLst/>
          </a:prstGeom>
          <a:noFill/>
        </p:spPr>
        <p:txBody>
          <a:bodyPr wrap="square" rtlCol="0">
            <a:spAutoFit/>
          </a:bodyPr>
          <a:lstStyle/>
          <a:p>
            <a:r>
              <a:rPr lang="en-US" sz="1800">
                <a:solidFill>
                  <a:schemeClr val="accent4"/>
                </a:solidFill>
                <a:latin typeface="Arial Black" panose="020B0A04020102020204" pitchFamily="34" charset="0"/>
              </a:rPr>
              <a:t>Total Average</a:t>
            </a:r>
          </a:p>
          <a:p>
            <a:endParaRPr lang="en-US"/>
          </a:p>
        </p:txBody>
      </p:sp>
      <p:sp>
        <p:nvSpPr>
          <p:cNvPr id="4" name="TextBox 3">
            <a:extLst>
              <a:ext uri="{FF2B5EF4-FFF2-40B4-BE49-F238E27FC236}">
                <a16:creationId xmlns:a16="http://schemas.microsoft.com/office/drawing/2014/main" id="{94E1721A-94F0-42C0-9CDB-64B12CE8145B}"/>
              </a:ext>
            </a:extLst>
          </p:cNvPr>
          <p:cNvSpPr txBox="1"/>
          <p:nvPr/>
        </p:nvSpPr>
        <p:spPr>
          <a:xfrm>
            <a:off x="9731400" y="1713456"/>
            <a:ext cx="1569660" cy="923330"/>
          </a:xfrm>
          <a:prstGeom prst="rect">
            <a:avLst/>
          </a:prstGeom>
          <a:noFill/>
        </p:spPr>
        <p:txBody>
          <a:bodyPr wrap="none" rtlCol="0">
            <a:spAutoFit/>
          </a:bodyPr>
          <a:lstStyle/>
          <a:p>
            <a:r>
              <a:rPr lang="en-US" sz="1800">
                <a:solidFill>
                  <a:srgbClr val="C00000"/>
                </a:solidFill>
                <a:latin typeface="Arial Black" panose="020B0A04020102020204" pitchFamily="34" charset="0"/>
              </a:rPr>
              <a:t>2012-2021 </a:t>
            </a:r>
          </a:p>
          <a:p>
            <a:r>
              <a:rPr lang="en-US" sz="1800">
                <a:solidFill>
                  <a:srgbClr val="C00000"/>
                </a:solidFill>
                <a:latin typeface="Arial Black" panose="020B0A04020102020204" pitchFamily="34" charset="0"/>
              </a:rPr>
              <a:t>Average</a:t>
            </a:r>
          </a:p>
          <a:p>
            <a:endParaRPr lang="en-US"/>
          </a:p>
        </p:txBody>
      </p:sp>
      <p:cxnSp>
        <p:nvCxnSpPr>
          <p:cNvPr id="8" name="Straight Connector 7">
            <a:extLst>
              <a:ext uri="{FF2B5EF4-FFF2-40B4-BE49-F238E27FC236}">
                <a16:creationId xmlns:a16="http://schemas.microsoft.com/office/drawing/2014/main" id="{2C446768-61E1-43EB-BB3E-B343DEBC397D}"/>
              </a:ext>
            </a:extLst>
          </p:cNvPr>
          <p:cNvCxnSpPr/>
          <p:nvPr/>
        </p:nvCxnSpPr>
        <p:spPr>
          <a:xfrm>
            <a:off x="5227983" y="1860988"/>
            <a:ext cx="675860" cy="0"/>
          </a:xfrm>
          <a:prstGeom prst="line">
            <a:avLst/>
          </a:prstGeom>
          <a:ln w="50800">
            <a:solidFill>
              <a:schemeClr val="accent4"/>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08A7AE60-59EB-410F-BC54-62D38497F2AD}"/>
              </a:ext>
            </a:extLst>
          </p:cNvPr>
          <p:cNvCxnSpPr/>
          <p:nvPr/>
        </p:nvCxnSpPr>
        <p:spPr>
          <a:xfrm>
            <a:off x="9055540" y="1866672"/>
            <a:ext cx="675860" cy="0"/>
          </a:xfrm>
          <a:prstGeom prst="line">
            <a:avLst/>
          </a:prstGeom>
          <a:ln w="50800">
            <a:solidFill>
              <a:srgbClr val="C0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6ABB101-E400-45BE-8C75-FDAC134CDE13}"/>
              </a:ext>
            </a:extLst>
          </p:cNvPr>
          <p:cNvCxnSpPr/>
          <p:nvPr/>
        </p:nvCxnSpPr>
        <p:spPr>
          <a:xfrm>
            <a:off x="708660" y="3145221"/>
            <a:ext cx="11201400" cy="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C0E13C8-6049-4396-9AF5-B96E6BB310AE}"/>
              </a:ext>
            </a:extLst>
          </p:cNvPr>
          <p:cNvSpPr txBox="1"/>
          <p:nvPr/>
        </p:nvSpPr>
        <p:spPr>
          <a:xfrm>
            <a:off x="4628836" y="2194331"/>
            <a:ext cx="3361048" cy="369332"/>
          </a:xfrm>
          <a:prstGeom prst="rect">
            <a:avLst/>
          </a:prstGeom>
          <a:noFill/>
          <a:effectLst/>
        </p:spPr>
        <p:txBody>
          <a:bodyPr wrap="none" rtlCol="0">
            <a:spAutoFit/>
          </a:bodyPr>
          <a:lstStyle/>
          <a:p>
            <a:r>
              <a:rPr lang="en-US" dirty="0">
                <a:latin typeface="Arial Black" panose="020B0A04020102020204" pitchFamily="34" charset="0"/>
              </a:rPr>
              <a:t>1922 Compact Allocation</a:t>
            </a:r>
          </a:p>
        </p:txBody>
      </p:sp>
    </p:spTree>
    <p:extLst>
      <p:ext uri="{BB962C8B-B14F-4D97-AF65-F5344CB8AC3E}">
        <p14:creationId xmlns:p14="http://schemas.microsoft.com/office/powerpoint/2010/main" val="227743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2" presetClass="entr" presetSubtype="9" fill="hold" nodeType="withEffect">
                                  <p:stCondLst>
                                    <p:cond delay="100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1000" fill="hold"/>
                                        <p:tgtEl>
                                          <p:spTgt spid="6"/>
                                        </p:tgtEl>
                                        <p:attrNameLst>
                                          <p:attrName>ppt_x</p:attrName>
                                        </p:attrNameLst>
                                      </p:cBhvr>
                                      <p:tavLst>
                                        <p:tav tm="0">
                                          <p:val>
                                            <p:strVal val="0-#ppt_w/2"/>
                                          </p:val>
                                        </p:tav>
                                        <p:tav tm="100000">
                                          <p:val>
                                            <p:strVal val="#ppt_x"/>
                                          </p:val>
                                        </p:tav>
                                      </p:tavLst>
                                    </p:anim>
                                    <p:anim calcmode="lin" valueType="num">
                                      <p:cBhvr additive="base">
                                        <p:cTn id="3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3"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766512-4CA7-4B44-A709-F2DF29D621EE}"/>
              </a:ext>
            </a:extLst>
          </p:cNvPr>
          <p:cNvPicPr>
            <a:picLocks noChangeAspect="1"/>
          </p:cNvPicPr>
          <p:nvPr/>
        </p:nvPicPr>
        <p:blipFill rotWithShape="1">
          <a:blip r:embed="rId4">
            <a:extLst>
              <a:ext uri="{28A0092B-C50C-407E-A947-70E740481C1C}">
                <a14:useLocalDpi xmlns:a14="http://schemas.microsoft.com/office/drawing/2010/main" val="0"/>
              </a:ext>
            </a:extLst>
          </a:blip>
          <a:srcRect l="-10266" t="11187" r="-21452"/>
          <a:stretch/>
        </p:blipFill>
        <p:spPr>
          <a:xfrm>
            <a:off x="1109938" y="49307"/>
            <a:ext cx="9284637" cy="7828338"/>
          </a:xfrm>
          <a:prstGeom prst="rect">
            <a:avLst/>
          </a:prstGeom>
        </p:spPr>
      </p:pic>
      <p:pic>
        <p:nvPicPr>
          <p:cNvPr id="14" name="Picture 13">
            <a:extLst>
              <a:ext uri="{FF2B5EF4-FFF2-40B4-BE49-F238E27FC236}">
                <a16:creationId xmlns:a16="http://schemas.microsoft.com/office/drawing/2014/main" id="{D71DD49B-3B38-4D7A-82E6-28247E4D7D26}"/>
              </a:ext>
            </a:extLst>
          </p:cNvPr>
          <p:cNvPicPr>
            <a:picLocks noChangeAspect="1"/>
          </p:cNvPicPr>
          <p:nvPr/>
        </p:nvPicPr>
        <p:blipFill>
          <a:blip r:embed="rId5" cstate="screen">
            <a:biLevel thresh="25000"/>
            <a:extLst>
              <a:ext uri="{28A0092B-C50C-407E-A947-70E740481C1C}">
                <a14:useLocalDpi xmlns:a14="http://schemas.microsoft.com/office/drawing/2010/main"/>
              </a:ext>
            </a:extLst>
          </a:blip>
          <a:stretch>
            <a:fillRect/>
          </a:stretch>
        </p:blipFill>
        <p:spPr>
          <a:xfrm>
            <a:off x="122049" y="5441662"/>
            <a:ext cx="1367031" cy="1367031"/>
          </a:xfrm>
          <a:prstGeom prst="rect">
            <a:avLst/>
          </a:prstGeom>
        </p:spPr>
      </p:pic>
    </p:spTree>
    <p:extLst>
      <p:ext uri="{BB962C8B-B14F-4D97-AF65-F5344CB8AC3E}">
        <p14:creationId xmlns:p14="http://schemas.microsoft.com/office/powerpoint/2010/main" val="28406542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25000"/>
          </a:schemeClr>
        </a:solidFill>
        <a:effectLst/>
      </p:bgPr>
    </p:bg>
    <p:spTree>
      <p:nvGrpSpPr>
        <p:cNvPr id="1" name=""/>
        <p:cNvGrpSpPr/>
        <p:nvPr/>
      </p:nvGrpSpPr>
      <p:grpSpPr>
        <a:xfrm>
          <a:off x="0" y="0"/>
          <a:ext cx="0" cy="0"/>
          <a:chOff x="0" y="0"/>
          <a:chExt cx="0" cy="0"/>
        </a:xfrm>
      </p:grpSpPr>
      <p:pic>
        <p:nvPicPr>
          <p:cNvPr id="20" name="Picture 19" descr="A view of a canyon&#10;&#10;Description automatically generated">
            <a:extLst>
              <a:ext uri="{FF2B5EF4-FFF2-40B4-BE49-F238E27FC236}">
                <a16:creationId xmlns:a16="http://schemas.microsoft.com/office/drawing/2014/main" id="{0FD6274F-C8E9-4BAB-B545-7AD944424D77}"/>
              </a:ext>
            </a:extLst>
          </p:cNvPr>
          <p:cNvPicPr>
            <a:picLocks noChangeAspect="1"/>
          </p:cNvPicPr>
          <p:nvPr/>
        </p:nvPicPr>
        <p:blipFill rotWithShape="1">
          <a:blip r:embed="rId3" cstate="screen">
            <a:alphaModFix/>
            <a:extLst>
              <a:ext uri="{28A0092B-C50C-407E-A947-70E740481C1C}">
                <a14:useLocalDpi xmlns:a14="http://schemas.microsoft.com/office/drawing/2010/main"/>
              </a:ext>
            </a:extLst>
          </a:blip>
          <a:srcRect/>
          <a:stretch/>
        </p:blipFill>
        <p:spPr>
          <a:xfrm>
            <a:off x="-7760" y="0"/>
            <a:ext cx="12199620" cy="6949440"/>
          </a:xfrm>
          <a:prstGeom prst="rect">
            <a:avLst/>
          </a:prstGeom>
          <a:solidFill>
            <a:schemeClr val="bg1"/>
          </a:solidFill>
        </p:spPr>
      </p:pic>
      <p:sp>
        <p:nvSpPr>
          <p:cNvPr id="16" name="Title 23">
            <a:extLst>
              <a:ext uri="{FF2B5EF4-FFF2-40B4-BE49-F238E27FC236}">
                <a16:creationId xmlns:a16="http://schemas.microsoft.com/office/drawing/2014/main" id="{E698F56E-D759-493F-8BA1-9768EACE88A5}"/>
              </a:ext>
            </a:extLst>
          </p:cNvPr>
          <p:cNvSpPr txBox="1">
            <a:spLocks/>
          </p:cNvSpPr>
          <p:nvPr/>
        </p:nvSpPr>
        <p:spPr>
          <a:xfrm>
            <a:off x="838199" y="1594802"/>
            <a:ext cx="105156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i="0" kern="1200" spc="-150">
                <a:solidFill>
                  <a:schemeClr val="tx2"/>
                </a:solidFill>
                <a:latin typeface="+mj-lt"/>
                <a:ea typeface="+mj-ea"/>
                <a:cs typeface="Gill Sans" panose="020B0502020104020203" pitchFamily="34" charset="-79"/>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8800" b="1" i="0" u="none" strike="noStrike" kern="1200" cap="none" spc="0" normalizeH="0" baseline="0" noProof="0">
              <a:ln>
                <a:noFill/>
              </a:ln>
              <a:solidFill>
                <a:srgbClr val="3F3F3F"/>
              </a:solidFill>
              <a:effectLst/>
              <a:uLnTx/>
              <a:uFillTx/>
              <a:latin typeface="Arial Black"/>
              <a:ea typeface="+mj-ea"/>
              <a:cs typeface="Gill Sans" panose="020B0502020104020203" pitchFamily="34" charset="-79"/>
            </a:endParaRPr>
          </a:p>
        </p:txBody>
      </p:sp>
      <p:pic>
        <p:nvPicPr>
          <p:cNvPr id="22" name="Picture 21">
            <a:extLst>
              <a:ext uri="{FF2B5EF4-FFF2-40B4-BE49-F238E27FC236}">
                <a16:creationId xmlns:a16="http://schemas.microsoft.com/office/drawing/2014/main" id="{3A6FF53E-18A4-4911-9BED-BF45359F734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0318" y="5490969"/>
            <a:ext cx="1367031" cy="1367031"/>
          </a:xfrm>
          <a:prstGeom prst="rect">
            <a:avLst/>
          </a:prstGeom>
        </p:spPr>
      </p:pic>
      <p:pic>
        <p:nvPicPr>
          <p:cNvPr id="8" name="Picture 7" descr="Text&#10;&#10;Description automatically generated with low confidence">
            <a:extLst>
              <a:ext uri="{FF2B5EF4-FFF2-40B4-BE49-F238E27FC236}">
                <a16:creationId xmlns:a16="http://schemas.microsoft.com/office/drawing/2014/main" id="{DBF37026-1DD1-1232-5261-1C44600CB9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55471" y="769012"/>
            <a:ext cx="7620660" cy="1638442"/>
          </a:xfrm>
          <a:prstGeom prst="rect">
            <a:avLst/>
          </a:prstGeom>
        </p:spPr>
      </p:pic>
      <p:pic>
        <p:nvPicPr>
          <p:cNvPr id="15" name="Picture 14" descr="Text&#10;&#10;Description automatically generated">
            <a:extLst>
              <a:ext uri="{FF2B5EF4-FFF2-40B4-BE49-F238E27FC236}">
                <a16:creationId xmlns:a16="http://schemas.microsoft.com/office/drawing/2014/main" id="{E315FC4D-F837-2551-27FC-2048030540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67408" y="1744060"/>
            <a:ext cx="9708721" cy="1501270"/>
          </a:xfrm>
          <a:prstGeom prst="rect">
            <a:avLst/>
          </a:prstGeom>
        </p:spPr>
      </p:pic>
      <p:pic>
        <p:nvPicPr>
          <p:cNvPr id="23" name="Picture 22" descr="Graphical user interface, text&#10;&#10;Description automatically generated">
            <a:extLst>
              <a:ext uri="{FF2B5EF4-FFF2-40B4-BE49-F238E27FC236}">
                <a16:creationId xmlns:a16="http://schemas.microsoft.com/office/drawing/2014/main" id="{6B269EEA-C0E9-E4E6-176F-DA1D2CE540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7969" y="3340640"/>
            <a:ext cx="9548687" cy="2019475"/>
          </a:xfrm>
          <a:prstGeom prst="rect">
            <a:avLst/>
          </a:prstGeom>
        </p:spPr>
      </p:pic>
      <p:pic>
        <p:nvPicPr>
          <p:cNvPr id="28" name="Picture 27" descr="Text&#10;&#10;Description automatically generated with low confidence">
            <a:extLst>
              <a:ext uri="{FF2B5EF4-FFF2-40B4-BE49-F238E27FC236}">
                <a16:creationId xmlns:a16="http://schemas.microsoft.com/office/drawing/2014/main" id="{D0E56FD7-FC73-46E8-EEDA-C9387F54A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5869" y="254180"/>
            <a:ext cx="11568162" cy="1607959"/>
          </a:xfrm>
          <a:prstGeom prst="rect">
            <a:avLst/>
          </a:prstGeom>
        </p:spPr>
      </p:pic>
      <p:pic>
        <p:nvPicPr>
          <p:cNvPr id="4" name="Picture 3" descr="Text&#10;&#10;Description automatically generated">
            <a:extLst>
              <a:ext uri="{FF2B5EF4-FFF2-40B4-BE49-F238E27FC236}">
                <a16:creationId xmlns:a16="http://schemas.microsoft.com/office/drawing/2014/main" id="{EF7418AD-71EF-764F-4957-E6E82EF4E8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069" y="254180"/>
            <a:ext cx="6713802" cy="3802710"/>
          </a:xfrm>
          <a:prstGeom prst="rect">
            <a:avLst/>
          </a:prstGeom>
        </p:spPr>
      </p:pic>
      <p:pic>
        <p:nvPicPr>
          <p:cNvPr id="31" name="Picture 30" descr="A person sitting at a podium&#10;&#10;Description automatically generated with low confidence">
            <a:extLst>
              <a:ext uri="{FF2B5EF4-FFF2-40B4-BE49-F238E27FC236}">
                <a16:creationId xmlns:a16="http://schemas.microsoft.com/office/drawing/2014/main" id="{BF35382B-91DE-22CD-AFDC-835745C84AC9}"/>
              </a:ext>
            </a:extLst>
          </p:cNvPr>
          <p:cNvPicPr>
            <a:picLocks noChangeAspect="1"/>
          </p:cNvPicPr>
          <p:nvPr/>
        </p:nvPicPr>
        <p:blipFill rotWithShape="1">
          <a:blip r:embed="rId10">
            <a:extLst>
              <a:ext uri="{28A0092B-C50C-407E-A947-70E740481C1C}">
                <a14:useLocalDpi xmlns:a14="http://schemas.microsoft.com/office/drawing/2010/main" val="0"/>
              </a:ext>
            </a:extLst>
          </a:blip>
          <a:srcRect l="1581" t="5837" r="1763" b="5592"/>
          <a:stretch/>
        </p:blipFill>
        <p:spPr>
          <a:xfrm>
            <a:off x="4775418" y="2904828"/>
            <a:ext cx="7100711" cy="3881045"/>
          </a:xfrm>
          <a:prstGeom prst="rect">
            <a:avLst/>
          </a:prstGeom>
        </p:spPr>
      </p:pic>
    </p:spTree>
    <p:extLst>
      <p:ext uri="{BB962C8B-B14F-4D97-AF65-F5344CB8AC3E}">
        <p14:creationId xmlns:p14="http://schemas.microsoft.com/office/powerpoint/2010/main" val="2225781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nodePh="1">
                                  <p:stCondLst>
                                    <p:cond delay="0"/>
                                  </p:stCondLst>
                                  <p:endCondLst>
                                    <p:cond evt="begin" delay="0">
                                      <p:tn val="5"/>
                                    </p:cond>
                                  </p:end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1000"/>
                                        <p:tgtEl>
                                          <p:spTgt spid="28"/>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childTnLst>
                                </p:cTn>
                              </p:par>
                            </p:childTnLst>
                          </p:cTn>
                        </p:par>
                        <p:par>
                          <p:cTn id="28" fill="hold">
                            <p:stCondLst>
                              <p:cond delay="5000"/>
                            </p:stCondLst>
                            <p:childTnLst>
                              <p:par>
                                <p:cTn id="29" presetID="10" presetClass="entr" presetSubtype="0" fill="hold" nodeType="after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3">
            <a:extLst>
              <a:ext uri="{FF2B5EF4-FFF2-40B4-BE49-F238E27FC236}">
                <a16:creationId xmlns:a16="http://schemas.microsoft.com/office/drawing/2014/main" id="{7D240621-9543-4386-932B-5FB1DE19C24E}"/>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0" y="10"/>
            <a:ext cx="6095980" cy="3428990"/>
          </a:xfrm>
          <a:prstGeom prst="rect">
            <a:avLst/>
          </a:prstGeom>
        </p:spPr>
      </p:pic>
      <p:pic>
        <p:nvPicPr>
          <p:cNvPr id="4" name="Picture 3" descr="A group of people kayaking in a river&#10;&#10;Description automatically generated with medium confidence">
            <a:extLst>
              <a:ext uri="{FF2B5EF4-FFF2-40B4-BE49-F238E27FC236}">
                <a16:creationId xmlns:a16="http://schemas.microsoft.com/office/drawing/2014/main" id="{C427B009-56E2-433D-A699-A4B58A795B47}"/>
              </a:ext>
            </a:extLst>
          </p:cNvPr>
          <p:cNvPicPr>
            <a:picLocks noChangeAspect="1"/>
          </p:cNvPicPr>
          <p:nvPr/>
        </p:nvPicPr>
        <p:blipFill rotWithShape="1">
          <a:blip r:embed="rId3"/>
          <a:srcRect/>
          <a:stretch/>
        </p:blipFill>
        <p:spPr>
          <a:xfrm>
            <a:off x="20" y="3429000"/>
            <a:ext cx="6095980" cy="3429000"/>
          </a:xfrm>
          <a:prstGeom prst="rect">
            <a:avLst/>
          </a:prstGeom>
        </p:spPr>
      </p:pic>
      <p:pic>
        <p:nvPicPr>
          <p:cNvPr id="5" name="Picture 4">
            <a:extLst>
              <a:ext uri="{FF2B5EF4-FFF2-40B4-BE49-F238E27FC236}">
                <a16:creationId xmlns:a16="http://schemas.microsoft.com/office/drawing/2014/main" id="{C4ABB29A-DEC8-4664-B508-0511F59A786B}"/>
              </a:ext>
            </a:extLst>
          </p:cNvPr>
          <p:cNvPicPr>
            <a:picLocks noChangeAspect="1"/>
          </p:cNvPicPr>
          <p:nvPr/>
        </p:nvPicPr>
        <p:blipFill rotWithShape="1">
          <a:blip r:embed="rId4"/>
          <a:srcRect/>
          <a:stretch/>
        </p:blipFill>
        <p:spPr>
          <a:xfrm>
            <a:off x="6096000" y="3392167"/>
            <a:ext cx="6096000" cy="3429000"/>
          </a:xfrm>
          <a:prstGeom prst="rect">
            <a:avLst/>
          </a:prstGeom>
        </p:spPr>
      </p:pic>
      <p:sp>
        <p:nvSpPr>
          <p:cNvPr id="6" name="Text Placeholder 2">
            <a:extLst>
              <a:ext uri="{FF2B5EF4-FFF2-40B4-BE49-F238E27FC236}">
                <a16:creationId xmlns:a16="http://schemas.microsoft.com/office/drawing/2014/main" id="{2A0C8B16-456F-4A1B-85DF-D684A33BD48C}"/>
              </a:ext>
            </a:extLst>
          </p:cNvPr>
          <p:cNvSpPr txBox="1">
            <a:spLocks/>
          </p:cNvSpPr>
          <p:nvPr/>
        </p:nvSpPr>
        <p:spPr>
          <a:xfrm>
            <a:off x="7728792" y="353068"/>
            <a:ext cx="4219367" cy="2725411"/>
          </a:xfrm>
          <a:prstGeom prst="rect">
            <a:avLst/>
          </a:prstGeom>
          <a:noFill/>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0"/>
              </a:spcBef>
              <a:spcAft>
                <a:spcPts val="600"/>
              </a:spcAft>
              <a:buNone/>
            </a:pPr>
            <a:r>
              <a:rPr lang="en-US" sz="2000" kern="1200" dirty="0">
                <a:solidFill>
                  <a:srgbClr val="080808"/>
                </a:solidFill>
                <a:latin typeface="+mj-lt"/>
                <a:ea typeface="+mj-ea"/>
                <a:cs typeface="+mj-cs"/>
              </a:rPr>
              <a:t>High-impact projects and investments for West Slope water</a:t>
            </a:r>
          </a:p>
          <a:p>
            <a:pPr marL="0" indent="0" algn="ctr">
              <a:spcBef>
                <a:spcPct val="0"/>
              </a:spcBef>
              <a:spcAft>
                <a:spcPts val="600"/>
              </a:spcAft>
              <a:buNone/>
            </a:pPr>
            <a:endParaRPr lang="en-US" sz="2000" kern="1200" dirty="0">
              <a:solidFill>
                <a:srgbClr val="080808"/>
              </a:solidFill>
              <a:latin typeface="+mj-lt"/>
              <a:ea typeface="+mj-ea"/>
              <a:cs typeface="+mj-cs"/>
            </a:endParaRPr>
          </a:p>
          <a:p>
            <a:pPr marL="0" indent="0" algn="ctr">
              <a:spcBef>
                <a:spcPct val="0"/>
              </a:spcBef>
              <a:spcAft>
                <a:spcPts val="600"/>
              </a:spcAft>
              <a:buNone/>
            </a:pPr>
            <a:r>
              <a:rPr lang="en-US" sz="2000" kern="1200" dirty="0">
                <a:solidFill>
                  <a:srgbClr val="080808"/>
                </a:solidFill>
                <a:latin typeface="+mj-lt"/>
                <a:ea typeface="+mj-ea"/>
                <a:cs typeface="+mj-cs"/>
              </a:rPr>
              <a:t>$4.2 million annually </a:t>
            </a:r>
          </a:p>
          <a:p>
            <a:pPr algn="ctr">
              <a:spcBef>
                <a:spcPct val="0"/>
              </a:spcBef>
              <a:spcAft>
                <a:spcPts val="600"/>
              </a:spcAft>
              <a:buNone/>
            </a:pPr>
            <a:endParaRPr lang="en-US" sz="1300" kern="1200" dirty="0">
              <a:solidFill>
                <a:srgbClr val="080808"/>
              </a:solidFill>
              <a:latin typeface="+mj-lt"/>
              <a:ea typeface="+mj-ea"/>
              <a:cs typeface="+mj-cs"/>
            </a:endParaRPr>
          </a:p>
          <a:p>
            <a:pPr marL="0" indent="0" algn="ctr">
              <a:spcBef>
                <a:spcPct val="0"/>
              </a:spcBef>
              <a:spcAft>
                <a:spcPts val="600"/>
              </a:spcAft>
              <a:buNone/>
            </a:pPr>
            <a:endParaRPr lang="en-US" sz="1300" kern="1200" dirty="0">
              <a:solidFill>
                <a:srgbClr val="080808"/>
              </a:solidFill>
              <a:latin typeface="+mj-lt"/>
              <a:ea typeface="+mj-ea"/>
              <a:cs typeface="+mj-cs"/>
            </a:endParaRPr>
          </a:p>
        </p:txBody>
      </p:sp>
      <p:pic>
        <p:nvPicPr>
          <p:cNvPr id="7" name="Picture 6">
            <a:extLst>
              <a:ext uri="{FF2B5EF4-FFF2-40B4-BE49-F238E27FC236}">
                <a16:creationId xmlns:a16="http://schemas.microsoft.com/office/drawing/2014/main" id="{A01ABFA7-EE4B-45AD-B2CC-74A0CAED58CF}"/>
              </a:ext>
            </a:extLst>
          </p:cNvPr>
          <p:cNvPicPr>
            <a:picLocks noChangeAspect="1"/>
          </p:cNvPicPr>
          <p:nvPr/>
        </p:nvPicPr>
        <p:blipFill>
          <a:blip r:embed="rId5"/>
          <a:stretch>
            <a:fillRect/>
          </a:stretch>
        </p:blipFill>
        <p:spPr>
          <a:xfrm>
            <a:off x="4594320" y="1927320"/>
            <a:ext cx="3003360" cy="3003360"/>
          </a:xfrm>
          <a:prstGeom prst="rect">
            <a:avLst/>
          </a:prstGeom>
        </p:spPr>
      </p:pic>
    </p:spTree>
    <p:extLst>
      <p:ext uri="{BB962C8B-B14F-4D97-AF65-F5344CB8AC3E}">
        <p14:creationId xmlns:p14="http://schemas.microsoft.com/office/powerpoint/2010/main" val="4205083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1B33D5B-3382-44A4-B0FC-A9B9DA21B4E9}"/>
              </a:ext>
            </a:extLst>
          </p:cNvPr>
          <p:cNvSpPr txBox="1">
            <a:spLocks/>
          </p:cNvSpPr>
          <p:nvPr/>
        </p:nvSpPr>
        <p:spPr>
          <a:xfrm>
            <a:off x="6858000" y="1329221"/>
            <a:ext cx="5448300" cy="419955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3F3F3F"/>
                </a:solidFill>
                <a:effectLst/>
                <a:uLnTx/>
                <a:uFillTx/>
                <a:latin typeface="Arial Body"/>
                <a:ea typeface="+mj-ea"/>
                <a:cs typeface="+mj-cs"/>
              </a:rPr>
              <a:t>To lead in the</a:t>
            </a:r>
            <a:r>
              <a:rPr kumimoji="0" lang="en-US" sz="3600" b="0" i="0" u="none" strike="noStrike" kern="1200" cap="none" spc="0" normalizeH="0" baseline="0" noProof="0" dirty="0">
                <a:ln>
                  <a:noFill/>
                </a:ln>
                <a:solidFill>
                  <a:srgbClr val="3F3F3F"/>
                </a:solidFill>
                <a:effectLst/>
                <a:uLnTx/>
                <a:uFillTx/>
                <a:latin typeface="Arial Body"/>
                <a:ea typeface="+mj-ea"/>
                <a:cs typeface="+mj-cs"/>
              </a:rPr>
              <a:t> </a:t>
            </a:r>
            <a:r>
              <a:rPr kumimoji="0" lang="en-US" sz="4800" b="1" i="0" u="none" strike="noStrike" kern="1200" cap="none" spc="0" normalizeH="0" baseline="0" noProof="0" dirty="0">
                <a:ln>
                  <a:noFill/>
                </a:ln>
                <a:solidFill>
                  <a:srgbClr val="ACD5EE">
                    <a:lumMod val="50000"/>
                  </a:srgbClr>
                </a:solidFill>
                <a:effectLst/>
                <a:uLnTx/>
                <a:uFillTx/>
                <a:latin typeface="Arial Body"/>
                <a:ea typeface="+mj-ea"/>
                <a:cs typeface="+mj-cs"/>
              </a:rPr>
              <a:t>protection, conservation, use, and development </a:t>
            </a:r>
            <a:br>
              <a:rPr kumimoji="0" lang="en-US" sz="4800" b="0" i="0" u="none" strike="noStrike" kern="1200" cap="none" spc="0" normalizeH="0" baseline="0" noProof="0" dirty="0">
                <a:ln>
                  <a:noFill/>
                </a:ln>
                <a:solidFill>
                  <a:srgbClr val="3F3F3F"/>
                </a:solidFill>
                <a:effectLst/>
                <a:uLnTx/>
                <a:uFillTx/>
                <a:latin typeface="Arial Body"/>
                <a:ea typeface="+mj-ea"/>
                <a:cs typeface="+mj-cs"/>
              </a:rPr>
            </a:br>
            <a:r>
              <a:rPr kumimoji="0" lang="en-US" sz="3200" b="1" i="0" u="none" strike="noStrike" kern="1200" cap="none" spc="0" normalizeH="0" baseline="0" noProof="0" dirty="0">
                <a:ln>
                  <a:noFill/>
                </a:ln>
                <a:solidFill>
                  <a:srgbClr val="3F3F3F"/>
                </a:solidFill>
                <a:effectLst/>
                <a:uLnTx/>
                <a:uFillTx/>
                <a:latin typeface="Arial Body"/>
                <a:ea typeface="+mj-ea"/>
                <a:cs typeface="+mj-cs"/>
              </a:rPr>
              <a:t>of the water resources of the Colorado River basin.</a:t>
            </a:r>
            <a:endParaRPr kumimoji="0" lang="en-US" sz="3600" b="1" i="0" u="none" strike="noStrike" kern="1200" cap="none" spc="0" normalizeH="0" baseline="0" noProof="0" dirty="0">
              <a:ln>
                <a:noFill/>
              </a:ln>
              <a:solidFill>
                <a:srgbClr val="3F3F3F"/>
              </a:solidFill>
              <a:effectLst/>
              <a:uLnTx/>
              <a:uFillTx/>
              <a:latin typeface="Arial Body"/>
              <a:ea typeface="+mj-ea"/>
              <a:cs typeface="+mj-cs"/>
            </a:endParaRPr>
          </a:p>
        </p:txBody>
      </p:sp>
    </p:spTree>
    <p:extLst>
      <p:ext uri="{BB962C8B-B14F-4D97-AF65-F5344CB8AC3E}">
        <p14:creationId xmlns:p14="http://schemas.microsoft.com/office/powerpoint/2010/main" val="2624097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39">
            <a:extLst>
              <a:ext uri="{FF2B5EF4-FFF2-40B4-BE49-F238E27FC236}">
                <a16:creationId xmlns:a16="http://schemas.microsoft.com/office/drawing/2014/main" id="{3D5FBB81-B61B-416A-8F5D-A8DDF62530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5" name="Content Placeholder 4" descr="A picture containing outdoor, sky, person, nature&#10;&#10;Description automatically generated">
            <a:extLst>
              <a:ext uri="{FF2B5EF4-FFF2-40B4-BE49-F238E27FC236}">
                <a16:creationId xmlns:a16="http://schemas.microsoft.com/office/drawing/2014/main" id="{C2BE2A4F-CD6E-4C42-AD3D-CEDDBC2BE6F3}"/>
              </a:ext>
            </a:extLst>
          </p:cNvPr>
          <p:cNvPicPr>
            <a:picLocks noChangeAspect="1"/>
          </p:cNvPicPr>
          <p:nvPr/>
        </p:nvPicPr>
        <p:blipFill rotWithShape="1">
          <a:blip r:embed="rId3">
            <a:extLst>
              <a:ext uri="{28A0092B-C50C-407E-A947-70E740481C1C}">
                <a14:useLocalDpi xmlns:a14="http://schemas.microsoft.com/office/drawing/2010/main" val="0"/>
              </a:ext>
            </a:extLst>
          </a:blip>
          <a:srcRect t="4602" r="-1" b="3968"/>
          <a:stretch/>
        </p:blipFill>
        <p:spPr>
          <a:xfrm>
            <a:off x="4691118" y="1"/>
            <a:ext cx="7500882" cy="6857999"/>
          </a:xfrm>
          <a:custGeom>
            <a:avLst/>
            <a:gdLst/>
            <a:ahLst/>
            <a:cxnLst/>
            <a:rect l="l" t="t" r="r" b="b"/>
            <a:pathLst>
              <a:path w="7500882" h="6857999">
                <a:moveTo>
                  <a:pt x="898230" y="0"/>
                </a:moveTo>
                <a:lnTo>
                  <a:pt x="7500882" y="0"/>
                </a:lnTo>
                <a:lnTo>
                  <a:pt x="7500882" y="6857999"/>
                </a:lnTo>
                <a:lnTo>
                  <a:pt x="0" y="6857999"/>
                </a:lnTo>
                <a:lnTo>
                  <a:pt x="114106" y="6780598"/>
                </a:lnTo>
                <a:cubicBezTo>
                  <a:pt x="291579" y="6653107"/>
                  <a:pt x="465794" y="6515396"/>
                  <a:pt x="641619" y="6374813"/>
                </a:cubicBezTo>
                <a:cubicBezTo>
                  <a:pt x="1607125" y="5602838"/>
                  <a:pt x="2555378" y="4969130"/>
                  <a:pt x="2555378" y="3621655"/>
                </a:cubicBezTo>
                <a:cubicBezTo>
                  <a:pt x="2555378" y="2093191"/>
                  <a:pt x="1969579" y="754640"/>
                  <a:pt x="920818" y="14996"/>
                </a:cubicBezTo>
                <a:close/>
              </a:path>
            </a:pathLst>
          </a:custGeom>
        </p:spPr>
      </p:pic>
      <p:sp>
        <p:nvSpPr>
          <p:cNvPr id="54" name="Freeform: Shape 41">
            <a:extLst>
              <a:ext uri="{FF2B5EF4-FFF2-40B4-BE49-F238E27FC236}">
                <a16:creationId xmlns:a16="http://schemas.microsoft.com/office/drawing/2014/main" id="{40C0D7D4-D83D-4C58-87D1-955F0A9173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476051" cy="6858000"/>
          </a:xfrm>
          <a:custGeom>
            <a:avLst/>
            <a:gdLst>
              <a:gd name="connsiteX0" fmla="*/ 0 w 7476051"/>
              <a:gd name="connsiteY0" fmla="*/ 0 h 6858000"/>
              <a:gd name="connsiteX1" fmla="*/ 5853028 w 7476051"/>
              <a:gd name="connsiteY1" fmla="*/ 0 h 6858000"/>
              <a:gd name="connsiteX2" fmla="*/ 5875152 w 7476051"/>
              <a:gd name="connsiteY2" fmla="*/ 14997 h 6858000"/>
              <a:gd name="connsiteX3" fmla="*/ 7476051 w 7476051"/>
              <a:gd name="connsiteY3" fmla="*/ 3621656 h 6858000"/>
              <a:gd name="connsiteX4" fmla="*/ 5601702 w 7476051"/>
              <a:gd name="connsiteY4" fmla="*/ 6374814 h 6858000"/>
              <a:gd name="connsiteX5" fmla="*/ 5085053 w 7476051"/>
              <a:gd name="connsiteY5" fmla="*/ 6780599 h 6858000"/>
              <a:gd name="connsiteX6" fmla="*/ 4973297 w 7476051"/>
              <a:gd name="connsiteY6" fmla="*/ 6858000 h 6858000"/>
              <a:gd name="connsiteX7" fmla="*/ 0 w 747605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76051" h="6858000">
                <a:moveTo>
                  <a:pt x="0" y="0"/>
                </a:moveTo>
                <a:lnTo>
                  <a:pt x="5853028" y="0"/>
                </a:lnTo>
                <a:lnTo>
                  <a:pt x="5875152" y="14997"/>
                </a:lnTo>
                <a:cubicBezTo>
                  <a:pt x="6902315" y="754641"/>
                  <a:pt x="7476051" y="2093192"/>
                  <a:pt x="7476051" y="3621656"/>
                </a:cubicBezTo>
                <a:cubicBezTo>
                  <a:pt x="7476051" y="4969131"/>
                  <a:pt x="6547326" y="5602839"/>
                  <a:pt x="5601702" y="6374814"/>
                </a:cubicBezTo>
                <a:cubicBezTo>
                  <a:pt x="5429499" y="6515397"/>
                  <a:pt x="5258871" y="6653108"/>
                  <a:pt x="5085053" y="6780599"/>
                </a:cubicBezTo>
                <a:lnTo>
                  <a:pt x="4973297"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useBgFill="1">
        <p:nvSpPr>
          <p:cNvPr id="55" name="Freeform: Shape 43">
            <a:extLst>
              <a:ext uri="{FF2B5EF4-FFF2-40B4-BE49-F238E27FC236}">
                <a16:creationId xmlns:a16="http://schemas.microsoft.com/office/drawing/2014/main" id="{CA35125A-A1A4-40EB-B5EE-4371BC4DD4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47004" cy="6858000"/>
          </a:xfrm>
          <a:custGeom>
            <a:avLst/>
            <a:gdLst>
              <a:gd name="connsiteX0" fmla="*/ 39602 w 7347004"/>
              <a:gd name="connsiteY0" fmla="*/ 0 h 6858000"/>
              <a:gd name="connsiteX1" fmla="*/ 5675927 w 7347004"/>
              <a:gd name="connsiteY1" fmla="*/ 0 h 6858000"/>
              <a:gd name="connsiteX2" fmla="*/ 5698706 w 7347004"/>
              <a:gd name="connsiteY2" fmla="*/ 14997 h 6858000"/>
              <a:gd name="connsiteX3" fmla="*/ 7347004 w 7347004"/>
              <a:gd name="connsiteY3" fmla="*/ 3621656 h 6858000"/>
              <a:gd name="connsiteX4" fmla="*/ 5417159 w 7347004"/>
              <a:gd name="connsiteY4" fmla="*/ 6374814 h 6858000"/>
              <a:gd name="connsiteX5" fmla="*/ 4885213 w 7347004"/>
              <a:gd name="connsiteY5" fmla="*/ 6780599 h 6858000"/>
              <a:gd name="connsiteX6" fmla="*/ 4770148 w 7347004"/>
              <a:gd name="connsiteY6" fmla="*/ 6858000 h 6858000"/>
              <a:gd name="connsiteX7" fmla="*/ 850790 w 7347004"/>
              <a:gd name="connsiteY7" fmla="*/ 6858000 h 6858000"/>
              <a:gd name="connsiteX8" fmla="*/ 39602 w 7347004"/>
              <a:gd name="connsiteY8" fmla="*/ 6858000 h 6858000"/>
              <a:gd name="connsiteX9" fmla="*/ 0 w 7347004"/>
              <a:gd name="connsiteY9" fmla="*/ 6858000 h 6858000"/>
              <a:gd name="connsiteX10" fmla="*/ 0 w 7347004"/>
              <a:gd name="connsiteY10" fmla="*/ 1 h 6858000"/>
              <a:gd name="connsiteX11" fmla="*/ 39602 w 7347004"/>
              <a:gd name="connsiteY11"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47004" h="6858000">
                <a:moveTo>
                  <a:pt x="39602" y="0"/>
                </a:moveTo>
                <a:lnTo>
                  <a:pt x="5675927" y="0"/>
                </a:lnTo>
                <a:lnTo>
                  <a:pt x="5698706" y="14997"/>
                </a:lnTo>
                <a:cubicBezTo>
                  <a:pt x="6756281" y="754641"/>
                  <a:pt x="7347004" y="2093192"/>
                  <a:pt x="7347004" y="3621656"/>
                </a:cubicBezTo>
                <a:cubicBezTo>
                  <a:pt x="7347004" y="4969131"/>
                  <a:pt x="6390781" y="5602839"/>
                  <a:pt x="5417159" y="6374814"/>
                </a:cubicBezTo>
                <a:cubicBezTo>
                  <a:pt x="5239858" y="6515397"/>
                  <a:pt x="5064178" y="6653108"/>
                  <a:pt x="4885213" y="6780599"/>
                </a:cubicBezTo>
                <a:lnTo>
                  <a:pt x="4770148" y="6858000"/>
                </a:lnTo>
                <a:lnTo>
                  <a:pt x="850790" y="6858000"/>
                </a:lnTo>
                <a:lnTo>
                  <a:pt x="39602" y="6858000"/>
                </a:lnTo>
                <a:lnTo>
                  <a:pt x="0" y="6858000"/>
                </a:lnTo>
                <a:lnTo>
                  <a:pt x="0" y="1"/>
                </a:lnTo>
                <a:lnTo>
                  <a:pt x="39602" y="1"/>
                </a:ln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Meiryo"/>
            </a:endParaRPr>
          </a:p>
        </p:txBody>
      </p:sp>
      <p:sp>
        <p:nvSpPr>
          <p:cNvPr id="56" name="Freeform: Shape 45">
            <a:extLst>
              <a:ext uri="{FF2B5EF4-FFF2-40B4-BE49-F238E27FC236}">
                <a16:creationId xmlns:a16="http://schemas.microsoft.com/office/drawing/2014/main" id="{15F9A324-404E-4C5D-AFF0-C5D0D84182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9034" y="-1"/>
            <a:ext cx="2535264" cy="6858001"/>
          </a:xfrm>
          <a:custGeom>
            <a:avLst/>
            <a:gdLst>
              <a:gd name="connsiteX0" fmla="*/ 1218585 w 2535264"/>
              <a:gd name="connsiteY0" fmla="*/ 0 h 6858001"/>
              <a:gd name="connsiteX1" fmla="*/ 1236561 w 2535264"/>
              <a:gd name="connsiteY1" fmla="*/ 0 h 6858001"/>
              <a:gd name="connsiteX2" fmla="*/ 1264452 w 2535264"/>
              <a:gd name="connsiteY2" fmla="*/ 24550 h 6858001"/>
              <a:gd name="connsiteX3" fmla="*/ 2528121 w 2535264"/>
              <a:gd name="connsiteY3" fmla="*/ 3710502 h 6858001"/>
              <a:gd name="connsiteX4" fmla="*/ 492890 w 2535264"/>
              <a:gd name="connsiteY4" fmla="*/ 6507511 h 6858001"/>
              <a:gd name="connsiteX5" fmla="*/ 221418 w 2535264"/>
              <a:gd name="connsiteY5" fmla="*/ 6713387 h 6858001"/>
              <a:gd name="connsiteX6" fmla="*/ 20100 w 2535264"/>
              <a:gd name="connsiteY6" fmla="*/ 6858001 h 6858001"/>
              <a:gd name="connsiteX7" fmla="*/ 0 w 2535264"/>
              <a:gd name="connsiteY7" fmla="*/ 6858001 h 6858001"/>
              <a:gd name="connsiteX8" fmla="*/ 202488 w 2535264"/>
              <a:gd name="connsiteY8" fmla="*/ 6712547 h 6858001"/>
              <a:gd name="connsiteX9" fmla="*/ 473961 w 2535264"/>
              <a:gd name="connsiteY9" fmla="*/ 6506670 h 6858001"/>
              <a:gd name="connsiteX10" fmla="*/ 2509192 w 2535264"/>
              <a:gd name="connsiteY10" fmla="*/ 3709662 h 6858001"/>
              <a:gd name="connsiteX11" fmla="*/ 1245521 w 2535264"/>
              <a:gd name="connsiteY11" fmla="*/ 2370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5264" h="6858001">
                <a:moveTo>
                  <a:pt x="1218585" y="0"/>
                </a:moveTo>
                <a:lnTo>
                  <a:pt x="1236561" y="0"/>
                </a:lnTo>
                <a:lnTo>
                  <a:pt x="1264452" y="24550"/>
                </a:lnTo>
                <a:cubicBezTo>
                  <a:pt x="2149109" y="863108"/>
                  <a:pt x="2598329" y="2210814"/>
                  <a:pt x="2528121" y="3710502"/>
                </a:cubicBezTo>
                <a:cubicBezTo>
                  <a:pt x="2462100" y="5120751"/>
                  <a:pt x="1489450" y="5742158"/>
                  <a:pt x="492890" y="6507511"/>
                </a:cubicBezTo>
                <a:cubicBezTo>
                  <a:pt x="402151" y="6577199"/>
                  <a:pt x="311847" y="6646154"/>
                  <a:pt x="221418" y="6713387"/>
                </a:cubicBezTo>
                <a:lnTo>
                  <a:pt x="20100" y="6858001"/>
                </a:lnTo>
                <a:lnTo>
                  <a:pt x="0" y="6858001"/>
                </a:lnTo>
                <a:lnTo>
                  <a:pt x="202488" y="6712547"/>
                </a:lnTo>
                <a:cubicBezTo>
                  <a:pt x="292917" y="6645314"/>
                  <a:pt x="383222" y="6576359"/>
                  <a:pt x="473961" y="6506670"/>
                </a:cubicBezTo>
                <a:cubicBezTo>
                  <a:pt x="1470520" y="5741317"/>
                  <a:pt x="2443170" y="5119911"/>
                  <a:pt x="2509192" y="3709662"/>
                </a:cubicBezTo>
                <a:cubicBezTo>
                  <a:pt x="2579400" y="2209973"/>
                  <a:pt x="2130178" y="862268"/>
                  <a:pt x="1245521" y="23708"/>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24B77E50-30ED-4CDE-A69E-3ABDA7D560DA}"/>
              </a:ext>
            </a:extLst>
          </p:cNvPr>
          <p:cNvSpPr>
            <a:spLocks noGrp="1"/>
          </p:cNvSpPr>
          <p:nvPr>
            <p:ph type="title"/>
          </p:nvPr>
        </p:nvSpPr>
        <p:spPr>
          <a:xfrm>
            <a:off x="763017" y="442913"/>
            <a:ext cx="4780129" cy="1639888"/>
          </a:xfrm>
        </p:spPr>
        <p:txBody>
          <a:bodyPr anchor="b">
            <a:normAutofit fontScale="90000"/>
          </a:bodyPr>
          <a:lstStyle/>
          <a:p>
            <a:r>
              <a:rPr lang="en-US" sz="6000">
                <a:solidFill>
                  <a:schemeClr val="bg1"/>
                </a:solidFill>
                <a:latin typeface="Gotham Black" pitchFamily="50" charset="0"/>
              </a:rPr>
              <a:t>Moving Forward</a:t>
            </a:r>
          </a:p>
        </p:txBody>
      </p:sp>
      <p:sp>
        <p:nvSpPr>
          <p:cNvPr id="9" name="Content Placeholder 8">
            <a:extLst>
              <a:ext uri="{FF2B5EF4-FFF2-40B4-BE49-F238E27FC236}">
                <a16:creationId xmlns:a16="http://schemas.microsoft.com/office/drawing/2014/main" id="{38492481-E29B-44B1-B252-E0565D6D096B}"/>
              </a:ext>
            </a:extLst>
          </p:cNvPr>
          <p:cNvSpPr>
            <a:spLocks noGrp="1"/>
          </p:cNvSpPr>
          <p:nvPr>
            <p:ph idx="1"/>
          </p:nvPr>
        </p:nvSpPr>
        <p:spPr>
          <a:xfrm>
            <a:off x="763017" y="2282508"/>
            <a:ext cx="5084746" cy="3651250"/>
          </a:xfrm>
        </p:spPr>
        <p:txBody>
          <a:bodyPr>
            <a:normAutofit lnSpcReduction="10000"/>
          </a:bodyPr>
          <a:lstStyle/>
          <a:p>
            <a:pPr marL="0" indent="0">
              <a:buNone/>
            </a:pPr>
            <a:r>
              <a:rPr lang="en-US">
                <a:solidFill>
                  <a:schemeClr val="bg1"/>
                </a:solidFill>
                <a:latin typeface="Gotham Black" pitchFamily="50" charset="0"/>
              </a:rPr>
              <a:t>Interstate</a:t>
            </a:r>
            <a:endParaRPr lang="en-US" sz="2000">
              <a:solidFill>
                <a:schemeClr val="bg1"/>
              </a:solidFill>
              <a:latin typeface="Gotham Black" pitchFamily="50" charset="0"/>
            </a:endParaRPr>
          </a:p>
          <a:p>
            <a:pPr lvl="1"/>
            <a:r>
              <a:rPr lang="en-US" sz="2000"/>
              <a:t>Interim Guidelines Renegotiation</a:t>
            </a:r>
          </a:p>
          <a:p>
            <a:pPr lvl="1"/>
            <a:r>
              <a:rPr lang="en-US" sz="2000"/>
              <a:t>Federal Policy-Making</a:t>
            </a:r>
          </a:p>
          <a:p>
            <a:pPr marL="0" indent="0">
              <a:buNone/>
            </a:pPr>
            <a:r>
              <a:rPr lang="en-US">
                <a:solidFill>
                  <a:schemeClr val="bg1"/>
                </a:solidFill>
                <a:latin typeface="Gotham Black" pitchFamily="50" charset="0"/>
              </a:rPr>
              <a:t>Across the Divide</a:t>
            </a:r>
          </a:p>
          <a:p>
            <a:pPr lvl="1"/>
            <a:r>
              <a:rPr lang="en-US" sz="2000"/>
              <a:t>State Policy-Making</a:t>
            </a:r>
          </a:p>
          <a:p>
            <a:pPr lvl="1"/>
            <a:r>
              <a:rPr lang="en-US" sz="2000"/>
              <a:t>Front Range Conservation Outreach</a:t>
            </a:r>
          </a:p>
          <a:p>
            <a:pPr marL="0" indent="0">
              <a:buNone/>
            </a:pPr>
            <a:r>
              <a:rPr lang="en-US">
                <a:solidFill>
                  <a:schemeClr val="bg1"/>
                </a:solidFill>
                <a:latin typeface="Gotham Black" pitchFamily="50" charset="0"/>
              </a:rPr>
              <a:t>Western Slope</a:t>
            </a:r>
          </a:p>
          <a:p>
            <a:pPr lvl="1"/>
            <a:r>
              <a:rPr lang="en-US" sz="2000"/>
              <a:t>Innovative Local Partnerships</a:t>
            </a:r>
          </a:p>
          <a:p>
            <a:pPr lvl="1"/>
            <a:r>
              <a:rPr lang="en-US" sz="2000"/>
              <a:t>Infrastructure Funding</a:t>
            </a:r>
          </a:p>
          <a:p>
            <a:pPr lvl="1"/>
            <a:r>
              <a:rPr lang="en-US" sz="2000"/>
              <a:t>Forest, Watershed, and Soil Health</a:t>
            </a:r>
          </a:p>
          <a:p>
            <a:pPr lvl="1"/>
            <a:endParaRPr lang="en-US" sz="2000"/>
          </a:p>
          <a:p>
            <a:endParaRPr lang="en-US" sz="2000"/>
          </a:p>
        </p:txBody>
      </p:sp>
      <p:pic>
        <p:nvPicPr>
          <p:cNvPr id="10" name="Picture 9">
            <a:extLst>
              <a:ext uri="{FF2B5EF4-FFF2-40B4-BE49-F238E27FC236}">
                <a16:creationId xmlns:a16="http://schemas.microsoft.com/office/drawing/2014/main" id="{8F4F79B9-7919-4265-ABDC-20B3BE1B318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049" y="5441662"/>
            <a:ext cx="1367031" cy="1367031"/>
          </a:xfrm>
          <a:prstGeom prst="rect">
            <a:avLst/>
          </a:prstGeom>
        </p:spPr>
      </p:pic>
    </p:spTree>
    <p:extLst>
      <p:ext uri="{BB962C8B-B14F-4D97-AF65-F5344CB8AC3E}">
        <p14:creationId xmlns:p14="http://schemas.microsoft.com/office/powerpoint/2010/main" val="1854804240"/>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7370A823-7576-4BD3-96D4-52BBE915B1BB}"/>
              </a:ext>
            </a:extLst>
          </p:cNvPr>
          <p:cNvPicPr>
            <a:picLocks noGrp="1" noChangeAspect="1"/>
          </p:cNvPicPr>
          <p:nvPr>
            <p:ph type="pic" sz="quarter" idx="10"/>
          </p:nvPr>
        </p:nvPicPr>
        <p:blipFill>
          <a:blip r:embed="rId2" cstate="screen">
            <a:extLst>
              <a:ext uri="{28A0092B-C50C-407E-A947-70E740481C1C}">
                <a14:useLocalDpi xmlns:a14="http://schemas.microsoft.com/office/drawing/2010/main"/>
              </a:ext>
            </a:extLst>
          </a:blip>
          <a:srcRect l="7" r="7"/>
          <a:stretch>
            <a:fillRect/>
          </a:stretch>
        </p:blipFill>
        <p:spPr/>
      </p:pic>
    </p:spTree>
    <p:extLst>
      <p:ext uri="{BB962C8B-B14F-4D97-AF65-F5344CB8AC3E}">
        <p14:creationId xmlns:p14="http://schemas.microsoft.com/office/powerpoint/2010/main" val="286355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C4DA64-9DA7-4FC4-BFF8-068357400892}"/>
              </a:ext>
            </a:extLst>
          </p:cNvPr>
          <p:cNvPicPr>
            <a:picLocks noChangeAspect="1"/>
          </p:cNvPicPr>
          <p:nvPr/>
        </p:nvPicPr>
        <p:blipFill rotWithShape="1">
          <a:blip r:embed="rId3"/>
          <a:srcRect b="33762"/>
          <a:stretch/>
        </p:blipFill>
        <p:spPr>
          <a:xfrm>
            <a:off x="-18014" y="0"/>
            <a:ext cx="3893077" cy="6858000"/>
          </a:xfrm>
          <a:prstGeom prst="rect">
            <a:avLst/>
          </a:prstGeom>
        </p:spPr>
      </p:pic>
      <p:pic>
        <p:nvPicPr>
          <p:cNvPr id="10" name="Picture 9">
            <a:extLst>
              <a:ext uri="{FF2B5EF4-FFF2-40B4-BE49-F238E27FC236}">
                <a16:creationId xmlns:a16="http://schemas.microsoft.com/office/drawing/2014/main" id="{7499ADCE-3DF3-4371-805C-292769D003D9}"/>
              </a:ext>
            </a:extLst>
          </p:cNvPr>
          <p:cNvPicPr>
            <a:picLocks noChangeAspect="1"/>
          </p:cNvPicPr>
          <p:nvPr/>
        </p:nvPicPr>
        <p:blipFill>
          <a:blip r:embed="rId4"/>
          <a:stretch>
            <a:fillRect/>
          </a:stretch>
        </p:blipFill>
        <p:spPr>
          <a:xfrm>
            <a:off x="3703428" y="23944"/>
            <a:ext cx="4127692" cy="6834056"/>
          </a:xfrm>
          <a:prstGeom prst="rect">
            <a:avLst/>
          </a:prstGeom>
        </p:spPr>
      </p:pic>
      <p:pic>
        <p:nvPicPr>
          <p:cNvPr id="5" name="Picture 4">
            <a:extLst>
              <a:ext uri="{FF2B5EF4-FFF2-40B4-BE49-F238E27FC236}">
                <a16:creationId xmlns:a16="http://schemas.microsoft.com/office/drawing/2014/main" id="{5A39CD4D-A7A6-42B5-BC8A-6EF7468CAFA6}"/>
              </a:ext>
            </a:extLst>
          </p:cNvPr>
          <p:cNvPicPr>
            <a:picLocks noChangeAspect="1"/>
          </p:cNvPicPr>
          <p:nvPr/>
        </p:nvPicPr>
        <p:blipFill>
          <a:blip r:embed="rId5"/>
          <a:stretch>
            <a:fillRect/>
          </a:stretch>
        </p:blipFill>
        <p:spPr>
          <a:xfrm>
            <a:off x="7717001" y="23944"/>
            <a:ext cx="4328236" cy="6834056"/>
          </a:xfrm>
          <a:prstGeom prst="rect">
            <a:avLst/>
          </a:prstGeom>
        </p:spPr>
      </p:pic>
      <p:pic>
        <p:nvPicPr>
          <p:cNvPr id="7" name="Picture 6">
            <a:extLst>
              <a:ext uri="{FF2B5EF4-FFF2-40B4-BE49-F238E27FC236}">
                <a16:creationId xmlns:a16="http://schemas.microsoft.com/office/drawing/2014/main" id="{3E745DC5-BB52-4FF2-90E9-15AB5C3C05F6}"/>
              </a:ext>
            </a:extLst>
          </p:cNvPr>
          <p:cNvPicPr>
            <a:picLocks noChangeAspect="1"/>
          </p:cNvPicPr>
          <p:nvPr/>
        </p:nvPicPr>
        <p:blipFill rotWithShape="1">
          <a:blip r:embed="rId6"/>
          <a:srcRect b="46221"/>
          <a:stretch/>
        </p:blipFill>
        <p:spPr>
          <a:xfrm>
            <a:off x="7043785" y="2365297"/>
            <a:ext cx="3596620" cy="4492703"/>
          </a:xfrm>
          <a:prstGeom prst="rect">
            <a:avLst/>
          </a:prstGeom>
        </p:spPr>
      </p:pic>
      <p:pic>
        <p:nvPicPr>
          <p:cNvPr id="24" name="Picture 23">
            <a:extLst>
              <a:ext uri="{FF2B5EF4-FFF2-40B4-BE49-F238E27FC236}">
                <a16:creationId xmlns:a16="http://schemas.microsoft.com/office/drawing/2014/main" id="{4D115942-A929-424B-BD53-AC7734E6D65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
        <p:nvSpPr>
          <p:cNvPr id="12" name="TextBox 11">
            <a:extLst>
              <a:ext uri="{FF2B5EF4-FFF2-40B4-BE49-F238E27FC236}">
                <a16:creationId xmlns:a16="http://schemas.microsoft.com/office/drawing/2014/main" id="{05338F4B-D5DB-4C0C-81AD-FBE8C1D90E29}"/>
              </a:ext>
            </a:extLst>
          </p:cNvPr>
          <p:cNvSpPr txBox="1"/>
          <p:nvPr/>
        </p:nvSpPr>
        <p:spPr>
          <a:xfrm>
            <a:off x="5438791" y="6443543"/>
            <a:ext cx="7325619" cy="307777"/>
          </a:xfrm>
          <a:prstGeom prst="rect">
            <a:avLst/>
          </a:prstGeom>
          <a:noFill/>
        </p:spPr>
        <p:txBody>
          <a:bodyPr wrap="square" rtlCol="0">
            <a:spAutoFit/>
          </a:bodyPr>
          <a:lstStyle/>
          <a:p>
            <a:r>
              <a:rPr lang="en-US" sz="1400" b="1" dirty="0">
                <a:highlight>
                  <a:srgbClr val="C0C0C0"/>
                </a:highlight>
              </a:rPr>
              <a:t>   Archival news stories courtesy Colorado Historic Newspapers Collection   </a:t>
            </a:r>
          </a:p>
        </p:txBody>
      </p:sp>
    </p:spTree>
    <p:extLst>
      <p:ext uri="{BB962C8B-B14F-4D97-AF65-F5344CB8AC3E}">
        <p14:creationId xmlns:p14="http://schemas.microsoft.com/office/powerpoint/2010/main" val="1607563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 name="Rectangle 38">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2C885AE-18E7-4BB0-8147-60C1D14677D6}"/>
              </a:ext>
            </a:extLst>
          </p:cNvPr>
          <p:cNvPicPr>
            <a:picLocks noChangeAspect="1"/>
          </p:cNvPicPr>
          <p:nvPr/>
        </p:nvPicPr>
        <p:blipFill>
          <a:blip r:embed="rId3">
            <a:extLst>
              <a:ext uri="{28A0092B-C50C-407E-A947-70E740481C1C}">
                <a14:useLocalDpi xmlns:a14="http://schemas.microsoft.com/office/drawing/2010/main" val="0"/>
              </a:ext>
            </a:extLst>
          </a:blip>
          <a:srcRect t="4394" b="4394"/>
          <a:stretch/>
        </p:blipFill>
        <p:spPr>
          <a:xfrm>
            <a:off x="4547937" y="-5"/>
            <a:ext cx="7644062" cy="3681406"/>
          </a:xfrm>
          <a:prstGeom prst="rect">
            <a:avLst/>
          </a:prstGeom>
        </p:spPr>
      </p:pic>
      <p:pic>
        <p:nvPicPr>
          <p:cNvPr id="5" name="Picture 4">
            <a:extLst>
              <a:ext uri="{FF2B5EF4-FFF2-40B4-BE49-F238E27FC236}">
                <a16:creationId xmlns:a16="http://schemas.microsoft.com/office/drawing/2014/main" id="{47595EDA-36E1-439E-B035-89D330ED39B8}"/>
              </a:ext>
            </a:extLst>
          </p:cNvPr>
          <p:cNvPicPr>
            <a:picLocks noChangeAspect="1"/>
          </p:cNvPicPr>
          <p:nvPr/>
        </p:nvPicPr>
        <p:blipFill>
          <a:blip r:embed="rId4">
            <a:extLst>
              <a:ext uri="{28A0092B-C50C-407E-A947-70E740481C1C}">
                <a14:useLocalDpi xmlns:a14="http://schemas.microsoft.com/office/drawing/2010/main" val="0"/>
              </a:ext>
            </a:extLst>
          </a:blip>
          <a:srcRect t="18848" b="18848"/>
          <a:stretch/>
        </p:blipFill>
        <p:spPr>
          <a:xfrm>
            <a:off x="4547938" y="3681409"/>
            <a:ext cx="7644062" cy="3176595"/>
          </a:xfrm>
          <a:prstGeom prst="rect">
            <a:avLst/>
          </a:prstGeom>
        </p:spPr>
      </p:pic>
      <p:sp>
        <p:nvSpPr>
          <p:cNvPr id="46" name="Rectangle 4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Connector 4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843EFD03-08B0-41B8-AA8B-9E0B0BD73405}"/>
              </a:ext>
            </a:extLst>
          </p:cNvPr>
          <p:cNvSpPr txBox="1"/>
          <p:nvPr/>
        </p:nvSpPr>
        <p:spPr>
          <a:xfrm>
            <a:off x="838200" y="1146099"/>
            <a:ext cx="539591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kern="1200" dirty="0">
                <a:solidFill>
                  <a:schemeClr val="bg1"/>
                </a:solidFill>
                <a:latin typeface="Gotham Black" pitchFamily="50" charset="0"/>
                <a:ea typeface="+mj-ea"/>
                <a:cs typeface="+mj-cs"/>
              </a:rPr>
              <a:t>Intrastate</a:t>
            </a:r>
          </a:p>
        </p:txBody>
      </p:sp>
      <p:sp>
        <p:nvSpPr>
          <p:cNvPr id="16" name="TextBox 15">
            <a:extLst>
              <a:ext uri="{FF2B5EF4-FFF2-40B4-BE49-F238E27FC236}">
                <a16:creationId xmlns:a16="http://schemas.microsoft.com/office/drawing/2014/main" id="{508FE45E-F339-4A8C-A2B6-F0BCFCDCF85F}"/>
              </a:ext>
            </a:extLst>
          </p:cNvPr>
          <p:cNvSpPr txBox="1"/>
          <p:nvPr/>
        </p:nvSpPr>
        <p:spPr>
          <a:xfrm>
            <a:off x="838199" y="2235200"/>
            <a:ext cx="539591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a:solidFill>
                  <a:schemeClr val="bg1"/>
                </a:solidFill>
                <a:latin typeface="Gotham Black" pitchFamily="50" charset="0"/>
                <a:ea typeface="+mj-ea"/>
                <a:cs typeface="+mj-cs"/>
              </a:rPr>
              <a:t>Interstate</a:t>
            </a:r>
            <a:endParaRPr lang="en-US" sz="5000" kern="1200">
              <a:solidFill>
                <a:schemeClr val="bg1"/>
              </a:solidFill>
              <a:latin typeface="Gotham Black" pitchFamily="50" charset="0"/>
              <a:ea typeface="+mj-ea"/>
              <a:cs typeface="+mj-cs"/>
            </a:endParaRPr>
          </a:p>
        </p:txBody>
      </p:sp>
      <p:pic>
        <p:nvPicPr>
          <p:cNvPr id="17" name="Picture 16">
            <a:extLst>
              <a:ext uri="{FF2B5EF4-FFF2-40B4-BE49-F238E27FC236}">
                <a16:creationId xmlns:a16="http://schemas.microsoft.com/office/drawing/2014/main" id="{80D153F3-A58F-45C9-8294-D3BD722A023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Tree>
    <p:extLst>
      <p:ext uri="{BB962C8B-B14F-4D97-AF65-F5344CB8AC3E}">
        <p14:creationId xmlns:p14="http://schemas.microsoft.com/office/powerpoint/2010/main" val="1735698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8">
            <a:extLst>
              <a:ext uri="{FF2B5EF4-FFF2-40B4-BE49-F238E27FC236}">
                <a16:creationId xmlns:a16="http://schemas.microsoft.com/office/drawing/2014/main" id="{4972E32C-9618-4214-94A6-8918E2975B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34272" r="6842" b="32303"/>
          <a:stretch/>
        </p:blipFill>
        <p:spPr>
          <a:xfrm>
            <a:off x="295194" y="3491938"/>
            <a:ext cx="5728548" cy="3079194"/>
          </a:xfrm>
          <a:prstGeom prst="rect">
            <a:avLst/>
          </a:prstGeom>
          <a:solidFill>
            <a:schemeClr val="bg1">
              <a:lumMod val="95000"/>
            </a:schemeClr>
          </a:solidFill>
        </p:spPr>
      </p:pic>
      <p:pic>
        <p:nvPicPr>
          <p:cNvPr id="28" name="Picture 27">
            <a:extLst>
              <a:ext uri="{FF2B5EF4-FFF2-40B4-BE49-F238E27FC236}">
                <a16:creationId xmlns:a16="http://schemas.microsoft.com/office/drawing/2014/main" id="{70C1FB3A-FAF3-4115-A809-5CE13D21577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3183" r="-4" b="6287"/>
          <a:stretch/>
        </p:blipFill>
        <p:spPr>
          <a:xfrm>
            <a:off x="6141716" y="3494574"/>
            <a:ext cx="5728547" cy="3079194"/>
          </a:xfrm>
          <a:prstGeom prst="rect">
            <a:avLst/>
          </a:prstGeom>
        </p:spPr>
      </p:pic>
      <p:pic>
        <p:nvPicPr>
          <p:cNvPr id="11" name="Picture 10">
            <a:extLst>
              <a:ext uri="{FF2B5EF4-FFF2-40B4-BE49-F238E27FC236}">
                <a16:creationId xmlns:a16="http://schemas.microsoft.com/office/drawing/2014/main" id="{1835709F-3116-49CE-88DA-2E31212719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20313" r="-3" b="-3"/>
          <a:stretch/>
        </p:blipFill>
        <p:spPr>
          <a:xfrm>
            <a:off x="6141718" y="345321"/>
            <a:ext cx="5728548" cy="3047107"/>
          </a:xfrm>
          <a:prstGeom prst="rect">
            <a:avLst/>
          </a:prstGeom>
        </p:spPr>
      </p:pic>
      <p:pic>
        <p:nvPicPr>
          <p:cNvPr id="23" name="Picture 22">
            <a:extLst>
              <a:ext uri="{FF2B5EF4-FFF2-40B4-BE49-F238E27FC236}">
                <a16:creationId xmlns:a16="http://schemas.microsoft.com/office/drawing/2014/main" id="{B2867E01-7149-46B3-AD25-A88CB458006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4" t="16754" r="1" b="16754"/>
          <a:stretch/>
        </p:blipFill>
        <p:spPr>
          <a:xfrm>
            <a:off x="317744" y="345321"/>
            <a:ext cx="5728547" cy="3047107"/>
          </a:xfrm>
          <a:prstGeom prst="rect">
            <a:avLst/>
          </a:prstGeom>
        </p:spPr>
      </p:pic>
      <p:sp>
        <p:nvSpPr>
          <p:cNvPr id="17" name="Rectangle 16">
            <a:extLst>
              <a:ext uri="{FF2B5EF4-FFF2-40B4-BE49-F238E27FC236}">
                <a16:creationId xmlns:a16="http://schemas.microsoft.com/office/drawing/2014/main" id="{6F80966C-3A7F-47D9-8270-1CE7E86FBE29}"/>
              </a:ext>
            </a:extLst>
          </p:cNvPr>
          <p:cNvSpPr/>
          <p:nvPr/>
        </p:nvSpPr>
        <p:spPr>
          <a:xfrm>
            <a:off x="317743" y="316789"/>
            <a:ext cx="5728547" cy="3084136"/>
          </a:xfrm>
          <a:prstGeom prst="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Body"/>
              <a:ea typeface="+mn-ea"/>
              <a:cs typeface="+mn-cs"/>
            </a:endParaRPr>
          </a:p>
        </p:txBody>
      </p:sp>
      <p:sp>
        <p:nvSpPr>
          <p:cNvPr id="18" name="Rectangle 17">
            <a:extLst>
              <a:ext uri="{FF2B5EF4-FFF2-40B4-BE49-F238E27FC236}">
                <a16:creationId xmlns:a16="http://schemas.microsoft.com/office/drawing/2014/main" id="{304D663D-BD64-485F-8772-6C26450B247D}"/>
              </a:ext>
            </a:extLst>
          </p:cNvPr>
          <p:cNvSpPr/>
          <p:nvPr/>
        </p:nvSpPr>
        <p:spPr>
          <a:xfrm>
            <a:off x="890931" y="889360"/>
            <a:ext cx="4719066" cy="19389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Black"/>
                <a:ea typeface="+mn-ea"/>
                <a:cs typeface="+mn-cs"/>
              </a:rPr>
              <a:t>Keeping water flowing to farms and ranches</a:t>
            </a:r>
            <a:endParaRPr kumimoji="0" lang="en-US" sz="4000" b="1" i="0" u="none" strike="noStrike" kern="1200" cap="none" spc="0" normalizeH="0" baseline="0" noProof="0" dirty="0">
              <a:ln>
                <a:noFill/>
              </a:ln>
              <a:solidFill>
                <a:srgbClr val="3F3F3F"/>
              </a:solidFill>
              <a:effectLst/>
              <a:uLnTx/>
              <a:uFillTx/>
              <a:latin typeface="Arial Black"/>
              <a:ea typeface="+mn-ea"/>
              <a:cs typeface="+mn-cs"/>
            </a:endParaRPr>
          </a:p>
        </p:txBody>
      </p:sp>
      <p:sp>
        <p:nvSpPr>
          <p:cNvPr id="19" name="Rectangle 18">
            <a:extLst>
              <a:ext uri="{FF2B5EF4-FFF2-40B4-BE49-F238E27FC236}">
                <a16:creationId xmlns:a16="http://schemas.microsoft.com/office/drawing/2014/main" id="{405C0B72-C4E6-469F-A714-A469E4DDB841}"/>
              </a:ext>
            </a:extLst>
          </p:cNvPr>
          <p:cNvSpPr/>
          <p:nvPr/>
        </p:nvSpPr>
        <p:spPr>
          <a:xfrm>
            <a:off x="6141717" y="342388"/>
            <a:ext cx="5728546" cy="3047107"/>
          </a:xfrm>
          <a:prstGeom prst="rect">
            <a:avLst/>
          </a:prstGeom>
          <a:solidFill>
            <a:schemeClr val="tx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Body"/>
              <a:ea typeface="+mn-ea"/>
              <a:cs typeface="+mn-cs"/>
            </a:endParaRPr>
          </a:p>
        </p:txBody>
      </p:sp>
      <p:sp>
        <p:nvSpPr>
          <p:cNvPr id="20" name="Rectangle 19">
            <a:extLst>
              <a:ext uri="{FF2B5EF4-FFF2-40B4-BE49-F238E27FC236}">
                <a16:creationId xmlns:a16="http://schemas.microsoft.com/office/drawing/2014/main" id="{953856C2-1420-4C8C-8C9A-CDBC18DD9037}"/>
              </a:ext>
            </a:extLst>
          </p:cNvPr>
          <p:cNvSpPr/>
          <p:nvPr/>
        </p:nvSpPr>
        <p:spPr>
          <a:xfrm>
            <a:off x="6141716" y="3494574"/>
            <a:ext cx="5809354" cy="3114058"/>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Body"/>
              <a:ea typeface="+mn-ea"/>
              <a:cs typeface="+mn-cs"/>
            </a:endParaRPr>
          </a:p>
        </p:txBody>
      </p:sp>
      <p:sp>
        <p:nvSpPr>
          <p:cNvPr id="21" name="Rectangle 20">
            <a:extLst>
              <a:ext uri="{FF2B5EF4-FFF2-40B4-BE49-F238E27FC236}">
                <a16:creationId xmlns:a16="http://schemas.microsoft.com/office/drawing/2014/main" id="{C44C0359-C01F-47F3-8389-4EAE0FE39C44}"/>
              </a:ext>
            </a:extLst>
          </p:cNvPr>
          <p:cNvSpPr/>
          <p:nvPr/>
        </p:nvSpPr>
        <p:spPr>
          <a:xfrm>
            <a:off x="6890970" y="581584"/>
            <a:ext cx="4719066"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Black"/>
                <a:ea typeface="+mn-ea"/>
                <a:cs typeface="+mn-cs"/>
              </a:rPr>
              <a:t>Securing legal protections to keep water on the West Slope</a:t>
            </a:r>
          </a:p>
        </p:txBody>
      </p:sp>
      <p:sp>
        <p:nvSpPr>
          <p:cNvPr id="22" name="Rectangle 21">
            <a:extLst>
              <a:ext uri="{FF2B5EF4-FFF2-40B4-BE49-F238E27FC236}">
                <a16:creationId xmlns:a16="http://schemas.microsoft.com/office/drawing/2014/main" id="{372BB9D7-C346-4DBA-9456-F114C1A8E101}"/>
              </a:ext>
            </a:extLst>
          </p:cNvPr>
          <p:cNvSpPr/>
          <p:nvPr/>
        </p:nvSpPr>
        <p:spPr>
          <a:xfrm>
            <a:off x="295194" y="3500435"/>
            <a:ext cx="5728548" cy="3079194"/>
          </a:xfrm>
          <a:prstGeom prst="rect">
            <a:avLst/>
          </a:prstGeom>
          <a:solidFill>
            <a:schemeClr val="tx1">
              <a:alpha val="2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Body"/>
              <a:ea typeface="+mn-ea"/>
              <a:cs typeface="+mn-cs"/>
            </a:endParaRPr>
          </a:p>
        </p:txBody>
      </p:sp>
      <p:sp>
        <p:nvSpPr>
          <p:cNvPr id="24" name="Rectangle 23">
            <a:extLst>
              <a:ext uri="{FF2B5EF4-FFF2-40B4-BE49-F238E27FC236}">
                <a16:creationId xmlns:a16="http://schemas.microsoft.com/office/drawing/2014/main" id="{22F0CC5C-532C-47CA-AAFC-B5F8D1951D43}"/>
              </a:ext>
            </a:extLst>
          </p:cNvPr>
          <p:cNvSpPr/>
          <p:nvPr/>
        </p:nvSpPr>
        <p:spPr>
          <a:xfrm>
            <a:off x="825338" y="4170930"/>
            <a:ext cx="516635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Black"/>
                <a:ea typeface="+mn-ea"/>
                <a:cs typeface="+mn-cs"/>
              </a:rPr>
              <a:t>Maintaining healthy rivers </a:t>
            </a:r>
          </a:p>
        </p:txBody>
      </p:sp>
      <p:sp>
        <p:nvSpPr>
          <p:cNvPr id="25" name="Rectangle 24">
            <a:extLst>
              <a:ext uri="{FF2B5EF4-FFF2-40B4-BE49-F238E27FC236}">
                <a16:creationId xmlns:a16="http://schemas.microsoft.com/office/drawing/2014/main" id="{DB6C6E09-0ED9-425C-B2E9-5B1FAFBF7601}"/>
              </a:ext>
            </a:extLst>
          </p:cNvPr>
          <p:cNvSpPr/>
          <p:nvPr/>
        </p:nvSpPr>
        <p:spPr>
          <a:xfrm>
            <a:off x="6890970" y="3721871"/>
            <a:ext cx="4719066" cy="255454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Arial Black"/>
                <a:ea typeface="+mn-ea"/>
                <a:cs typeface="+mn-cs"/>
              </a:rPr>
              <a:t>Ensuring adequate drinking water supplies</a:t>
            </a:r>
          </a:p>
        </p:txBody>
      </p:sp>
    </p:spTree>
    <p:extLst>
      <p:ext uri="{BB962C8B-B14F-4D97-AF65-F5344CB8AC3E}">
        <p14:creationId xmlns:p14="http://schemas.microsoft.com/office/powerpoint/2010/main" val="2205433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914400" y="1466661"/>
            <a:ext cx="9886384" cy="523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50000"/>
              </a:spcBef>
              <a:spcAft>
                <a:spcPct val="0"/>
              </a:spcAft>
              <a:buClr>
                <a:schemeClr val="bg1"/>
              </a:buClr>
              <a:buSzTx/>
              <a:buFontTx/>
              <a:buNone/>
              <a:tabLst/>
            </a:pPr>
            <a:endParaRPr kumimoji="0" lang="en-US" sz="2800" b="1" i="0" u="none" strike="noStrike" cap="none" normalizeH="0" baseline="0">
              <a:ln>
                <a:noFill/>
              </a:ln>
              <a:effectLst/>
            </a:endParaRPr>
          </a:p>
        </p:txBody>
      </p:sp>
      <p:sp>
        <p:nvSpPr>
          <p:cNvPr id="11" name="Oval 10"/>
          <p:cNvSpPr/>
          <p:nvPr/>
        </p:nvSpPr>
        <p:spPr bwMode="auto">
          <a:xfrm>
            <a:off x="2145671" y="2272419"/>
            <a:ext cx="1439501" cy="735747"/>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defTabSz="914400" rtl="0" eaLnBrk="1" fontAlgn="base" latinLnBrk="0" hangingPunct="1">
              <a:lnSpc>
                <a:spcPct val="100000"/>
              </a:lnSpc>
              <a:spcBef>
                <a:spcPct val="50000"/>
              </a:spcBef>
              <a:spcAft>
                <a:spcPct val="0"/>
              </a:spcAft>
              <a:buClr>
                <a:schemeClr val="bg1"/>
              </a:buClr>
              <a:buSzTx/>
              <a:buFontTx/>
              <a:buNone/>
              <a:tabLst/>
            </a:pPr>
            <a:endParaRPr kumimoji="0" lang="en-US" sz="2800" b="1" i="0" u="none" strike="noStrike" cap="none" normalizeH="0" baseline="0">
              <a:ln>
                <a:noFill/>
              </a:ln>
              <a:effectLst/>
            </a:endParaRPr>
          </a:p>
        </p:txBody>
      </p:sp>
      <p:sp>
        <p:nvSpPr>
          <p:cNvPr id="40" name="Rectangle 39"/>
          <p:cNvSpPr/>
          <p:nvPr/>
        </p:nvSpPr>
        <p:spPr bwMode="auto">
          <a:xfrm>
            <a:off x="4188210" y="3032005"/>
            <a:ext cx="3526441" cy="523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defTabSz="914400" rtl="0" eaLnBrk="1" fontAlgn="base" latinLnBrk="0" hangingPunct="1">
              <a:lnSpc>
                <a:spcPct val="100000"/>
              </a:lnSpc>
              <a:spcBef>
                <a:spcPct val="50000"/>
              </a:spcBef>
              <a:spcAft>
                <a:spcPct val="0"/>
              </a:spcAft>
              <a:buClr>
                <a:schemeClr val="bg1"/>
              </a:buClr>
              <a:buSzTx/>
              <a:buFontTx/>
              <a:buNone/>
              <a:tabLst/>
            </a:pPr>
            <a:endParaRPr kumimoji="0" lang="en-US" sz="2800" b="1" i="0" u="none" strike="noStrike" cap="none" normalizeH="0" baseline="0">
              <a:ln>
                <a:noFill/>
              </a:ln>
              <a:effectLst/>
            </a:endParaRPr>
          </a:p>
        </p:txBody>
      </p:sp>
      <p:pic>
        <p:nvPicPr>
          <p:cNvPr id="21" name="Picture 20">
            <a:extLst>
              <a:ext uri="{FF2B5EF4-FFF2-40B4-BE49-F238E27FC236}">
                <a16:creationId xmlns:a16="http://schemas.microsoft.com/office/drawing/2014/main" id="{F012142D-A97E-4C16-B6D2-9A57222D65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grpSp>
        <p:nvGrpSpPr>
          <p:cNvPr id="7" name="Group 6">
            <a:extLst>
              <a:ext uri="{FF2B5EF4-FFF2-40B4-BE49-F238E27FC236}">
                <a16:creationId xmlns:a16="http://schemas.microsoft.com/office/drawing/2014/main" id="{0764ED05-D62B-4006-88F2-94AB5CE8E928}"/>
              </a:ext>
            </a:extLst>
          </p:cNvPr>
          <p:cNvGrpSpPr>
            <a:grpSpLocks noChangeAspect="1"/>
          </p:cNvGrpSpPr>
          <p:nvPr/>
        </p:nvGrpSpPr>
        <p:grpSpPr>
          <a:xfrm>
            <a:off x="3353270" y="0"/>
            <a:ext cx="7334267" cy="6952451"/>
            <a:chOff x="3084443" y="964104"/>
            <a:chExt cx="6107332" cy="5789389"/>
          </a:xfrm>
        </p:grpSpPr>
        <p:pic>
          <p:nvPicPr>
            <p:cNvPr id="20" name="Picture 19">
              <a:extLst>
                <a:ext uri="{FF2B5EF4-FFF2-40B4-BE49-F238E27FC236}">
                  <a16:creationId xmlns:a16="http://schemas.microsoft.com/office/drawing/2014/main" id="{019CD425-A6E7-4E70-A411-738D52DF6F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5499"/>
            <a:stretch/>
          </p:blipFill>
          <p:spPr>
            <a:xfrm>
              <a:off x="3084443" y="964104"/>
              <a:ext cx="6107332" cy="5771462"/>
            </a:xfrm>
            <a:prstGeom prst="rect">
              <a:avLst/>
            </a:prstGeom>
          </p:spPr>
        </p:pic>
        <p:sp>
          <p:nvSpPr>
            <p:cNvPr id="6" name="Rectangle 5">
              <a:extLst>
                <a:ext uri="{FF2B5EF4-FFF2-40B4-BE49-F238E27FC236}">
                  <a16:creationId xmlns:a16="http://schemas.microsoft.com/office/drawing/2014/main" id="{F265EB19-D4BB-4C3A-9AAF-B123853DFFD6}"/>
                </a:ext>
              </a:extLst>
            </p:cNvPr>
            <p:cNvSpPr/>
            <p:nvPr/>
          </p:nvSpPr>
          <p:spPr>
            <a:xfrm>
              <a:off x="7069546" y="6130636"/>
              <a:ext cx="2105627" cy="622857"/>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sp>
        <p:nvSpPr>
          <p:cNvPr id="10" name="Title 9">
            <a:extLst>
              <a:ext uri="{FF2B5EF4-FFF2-40B4-BE49-F238E27FC236}">
                <a16:creationId xmlns:a16="http://schemas.microsoft.com/office/drawing/2014/main" id="{EE05543D-A8CF-4231-B845-C74A4AA4115B}"/>
              </a:ext>
            </a:extLst>
          </p:cNvPr>
          <p:cNvSpPr>
            <a:spLocks noGrp="1"/>
          </p:cNvSpPr>
          <p:nvPr>
            <p:ph type="title"/>
          </p:nvPr>
        </p:nvSpPr>
        <p:spPr>
          <a:xfrm>
            <a:off x="247823" y="1658970"/>
            <a:ext cx="4574973" cy="2056802"/>
          </a:xfrm>
        </p:spPr>
        <p:txBody>
          <a:bodyPr>
            <a:noAutofit/>
          </a:bodyPr>
          <a:lstStyle/>
          <a:p>
            <a:r>
              <a:rPr lang="en-US" sz="5400">
                <a:solidFill>
                  <a:srgbClr val="3397D3"/>
                </a:solidFill>
                <a:latin typeface="Gotham Black" pitchFamily="50" charset="0"/>
              </a:rPr>
              <a:t>The Colorado River Basin</a:t>
            </a:r>
          </a:p>
        </p:txBody>
      </p:sp>
    </p:spTree>
    <p:extLst>
      <p:ext uri="{BB962C8B-B14F-4D97-AF65-F5344CB8AC3E}">
        <p14:creationId xmlns:p14="http://schemas.microsoft.com/office/powerpoint/2010/main" val="2851846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74">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922 Colorado River Compact Signed">
            <a:extLst>
              <a:ext uri="{FF2B5EF4-FFF2-40B4-BE49-F238E27FC236}">
                <a16:creationId xmlns:a16="http://schemas.microsoft.com/office/drawing/2014/main" id="{26E55F58-83B3-4C7F-A248-6D0E671F7C1B}"/>
              </a:ext>
            </a:extLst>
          </p:cNvPr>
          <p:cNvPicPr>
            <a:picLocks noChangeAspect="1" noChangeArrowheads="1"/>
          </p:cNvPicPr>
          <p:nvPr/>
        </p:nvPicPr>
        <p:blipFill rotWithShape="1">
          <a:blip r:embed="rId3">
            <a:alphaModFix amt="50000"/>
            <a:extLst>
              <a:ext uri="{28A0092B-C50C-407E-A947-70E740481C1C}">
                <a14:useLocalDpi xmlns:a14="http://schemas.microsoft.com/office/drawing/2010/main" val="0"/>
              </a:ext>
            </a:extLst>
          </a:blip>
          <a:srcRect l="11828" r="9970"/>
          <a:stretch/>
        </p:blipFill>
        <p:spPr bwMode="auto">
          <a:xfrm>
            <a:off x="22" y="10"/>
            <a:ext cx="12188930"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5955BD8-C93E-4304-878B-F5C2524BD403}"/>
              </a:ext>
            </a:extLst>
          </p:cNvPr>
          <p:cNvSpPr txBox="1"/>
          <p:nvPr/>
        </p:nvSpPr>
        <p:spPr>
          <a:xfrm>
            <a:off x="1524000" y="1122363"/>
            <a:ext cx="9144000" cy="3063240"/>
          </a:xfrm>
          <a:prstGeom prst="rect">
            <a:avLst/>
          </a:prstGeom>
        </p:spPr>
        <p:txBody>
          <a:bodyPr vert="horz" lIns="91440" tIns="45720" rIns="91440" bIns="45720" rtlCol="0" anchor="b">
            <a:normAutofit/>
          </a:bodyPr>
          <a:lstStyle/>
          <a:p>
            <a:pPr marL="0" marR="0" lvl="0" indent="0" algn="ctr" fontAlgn="auto">
              <a:lnSpc>
                <a:spcPct val="90000"/>
              </a:lnSpc>
              <a:spcBef>
                <a:spcPct val="0"/>
              </a:spcBef>
              <a:spcAft>
                <a:spcPts val="600"/>
              </a:spcAft>
              <a:buClrTx/>
              <a:buSzTx/>
              <a:tabLst/>
              <a:defRPr/>
            </a:pPr>
            <a:r>
              <a:rPr kumimoji="0" lang="en-US" sz="6600" b="0" i="0" u="none" strike="noStrike" cap="none" spc="0" normalizeH="0" baseline="0" noProof="0">
                <a:ln>
                  <a:noFill/>
                </a:ln>
                <a:solidFill>
                  <a:srgbClr val="FFFFFF"/>
                </a:solidFill>
                <a:effectLst/>
                <a:uLnTx/>
                <a:uFillTx/>
                <a:latin typeface="Gotham Black" pitchFamily="50" charset="0"/>
                <a:ea typeface="+mj-ea"/>
                <a:cs typeface="+mj-cs"/>
              </a:rPr>
              <a:t>1922 Colorado </a:t>
            </a:r>
          </a:p>
          <a:p>
            <a:pPr marL="0" marR="0" lvl="0" indent="0" algn="ctr" fontAlgn="auto">
              <a:lnSpc>
                <a:spcPct val="90000"/>
              </a:lnSpc>
              <a:spcBef>
                <a:spcPct val="0"/>
              </a:spcBef>
              <a:spcAft>
                <a:spcPts val="600"/>
              </a:spcAft>
              <a:buClrTx/>
              <a:buSzTx/>
              <a:tabLst/>
              <a:defRPr/>
            </a:pPr>
            <a:r>
              <a:rPr kumimoji="0" lang="en-US" sz="6600" b="0" i="0" u="none" strike="noStrike" cap="none" spc="0" normalizeH="0" baseline="0" noProof="0">
                <a:ln>
                  <a:noFill/>
                </a:ln>
                <a:solidFill>
                  <a:srgbClr val="FFFFFF"/>
                </a:solidFill>
                <a:effectLst/>
                <a:uLnTx/>
                <a:uFillTx/>
                <a:latin typeface="Gotham Black" pitchFamily="50" charset="0"/>
                <a:ea typeface="+mj-ea"/>
                <a:cs typeface="+mj-cs"/>
              </a:rPr>
              <a:t>River Compact </a:t>
            </a:r>
          </a:p>
        </p:txBody>
      </p:sp>
      <p:sp>
        <p:nvSpPr>
          <p:cNvPr id="1039"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E5492A8-B308-44F9-A847-0D5B299155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049" y="5441662"/>
            <a:ext cx="1367031" cy="1367031"/>
          </a:xfrm>
          <a:prstGeom prst="rect">
            <a:avLst/>
          </a:prstGeom>
        </p:spPr>
      </p:pic>
    </p:spTree>
    <p:extLst>
      <p:ext uri="{BB962C8B-B14F-4D97-AF65-F5344CB8AC3E}">
        <p14:creationId xmlns:p14="http://schemas.microsoft.com/office/powerpoint/2010/main" val="540067556"/>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914400" y="1466661"/>
            <a:ext cx="9886384" cy="523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endParaRPr kumimoji="0" lang="en-US" sz="2800" b="1" i="0" u="none" strike="noStrike" kern="1200" cap="none" spc="0" normalizeH="0" baseline="0" noProof="0">
              <a:ln>
                <a:noFill/>
              </a:ln>
              <a:solidFill>
                <a:srgbClr val="3F3F3F"/>
              </a:solidFill>
              <a:effectLst/>
              <a:uLnTx/>
              <a:uFillTx/>
              <a:latin typeface="Arial Body"/>
              <a:ea typeface="+mn-ea"/>
              <a:cs typeface="+mn-cs"/>
            </a:endParaRPr>
          </a:p>
        </p:txBody>
      </p:sp>
      <p:sp>
        <p:nvSpPr>
          <p:cNvPr id="11" name="Oval 10"/>
          <p:cNvSpPr/>
          <p:nvPr/>
        </p:nvSpPr>
        <p:spPr bwMode="auto">
          <a:xfrm>
            <a:off x="2145671" y="2272419"/>
            <a:ext cx="1439501" cy="735747"/>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
                <a:srgbClr val="FFFFFF"/>
              </a:buClr>
              <a:buSzTx/>
              <a:buFontTx/>
              <a:buNone/>
              <a:tabLst/>
              <a:defRPr/>
            </a:pPr>
            <a:endParaRPr kumimoji="0" lang="en-US" sz="2800" b="1" i="0" u="none" strike="noStrike" kern="1200" cap="none" spc="0" normalizeH="0" baseline="0" noProof="0">
              <a:ln>
                <a:noFill/>
              </a:ln>
              <a:solidFill>
                <a:srgbClr val="3F3F3F"/>
              </a:solidFill>
              <a:effectLst/>
              <a:uLnTx/>
              <a:uFillTx/>
              <a:latin typeface="Arial Body"/>
              <a:ea typeface="+mn-ea"/>
              <a:cs typeface="+mn-cs"/>
            </a:endParaRPr>
          </a:p>
        </p:txBody>
      </p:sp>
      <p:sp>
        <p:nvSpPr>
          <p:cNvPr id="18" name="Rectangle 17"/>
          <p:cNvSpPr/>
          <p:nvPr/>
        </p:nvSpPr>
        <p:spPr bwMode="auto">
          <a:xfrm>
            <a:off x="190426" y="3934462"/>
            <a:ext cx="3280754" cy="7386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2400" b="1" i="0" u="none" strike="noStrike" kern="1200" cap="none" spc="0" normalizeH="0" baseline="0" noProof="0">
                <a:ln>
                  <a:noFill/>
                </a:ln>
                <a:solidFill>
                  <a:srgbClr val="3F3F3F"/>
                </a:solidFill>
                <a:effectLst/>
                <a:uLnTx/>
                <a:uFillTx/>
                <a:latin typeface="Arial Body"/>
                <a:ea typeface="+mn-ea"/>
                <a:cs typeface="+mn-cs"/>
              </a:rPr>
              <a:t>1.5 million acre feet</a:t>
            </a:r>
          </a:p>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1800" b="1" i="0" u="none" strike="noStrike" kern="1200" cap="none" spc="0" normalizeH="0" baseline="0" noProof="0">
                <a:ln>
                  <a:noFill/>
                </a:ln>
                <a:solidFill>
                  <a:srgbClr val="3F3F3F"/>
                </a:solidFill>
                <a:effectLst/>
                <a:uLnTx/>
                <a:uFillTx/>
                <a:latin typeface="Arial Body"/>
                <a:ea typeface="+mn-ea"/>
                <a:cs typeface="+mn-cs"/>
              </a:rPr>
              <a:t>Art. III (c)To Mexico </a:t>
            </a:r>
          </a:p>
        </p:txBody>
      </p:sp>
      <p:sp>
        <p:nvSpPr>
          <p:cNvPr id="19" name="Rectangle 18"/>
          <p:cNvSpPr/>
          <p:nvPr/>
        </p:nvSpPr>
        <p:spPr bwMode="auto">
          <a:xfrm>
            <a:off x="187655" y="1342850"/>
            <a:ext cx="2604426" cy="5847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3200" b="1" i="0" u="none" strike="noStrike" kern="1200" cap="none" spc="0" normalizeH="0" baseline="0" noProof="0">
                <a:ln>
                  <a:noFill/>
                </a:ln>
                <a:solidFill>
                  <a:srgbClr val="3F3F3F"/>
                </a:solidFill>
                <a:effectLst/>
                <a:uLnTx/>
                <a:uFillTx/>
                <a:latin typeface="Arial Body"/>
                <a:ea typeface="+mn-ea"/>
                <a:cs typeface="+mn-cs"/>
              </a:rPr>
              <a:t>Lower Basin</a:t>
            </a:r>
          </a:p>
        </p:txBody>
      </p:sp>
      <p:sp>
        <p:nvSpPr>
          <p:cNvPr id="29" name="Rectangle 28"/>
          <p:cNvSpPr/>
          <p:nvPr/>
        </p:nvSpPr>
        <p:spPr bwMode="auto">
          <a:xfrm>
            <a:off x="8843785" y="1319507"/>
            <a:ext cx="3019954" cy="5847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r" defTabSz="914400" rtl="0" eaLnBrk="1" fontAlgn="base" latinLnBrk="0" hangingPunct="1">
              <a:lnSpc>
                <a:spcPct val="100000"/>
              </a:lnSpc>
              <a:spcBef>
                <a:spcPts val="0"/>
              </a:spcBef>
              <a:spcAft>
                <a:spcPct val="0"/>
              </a:spcAft>
              <a:buClr>
                <a:srgbClr val="FFFFFF"/>
              </a:buClr>
              <a:buSzTx/>
              <a:buFontTx/>
              <a:buNone/>
              <a:tabLst/>
              <a:defRPr/>
            </a:pPr>
            <a:r>
              <a:rPr kumimoji="0" lang="en-US" sz="3200" b="1" i="0" u="none" strike="noStrike" kern="1200" cap="none" spc="0" normalizeH="0" baseline="0" noProof="0">
                <a:ln>
                  <a:noFill/>
                </a:ln>
                <a:solidFill>
                  <a:srgbClr val="3F3F3F"/>
                </a:solidFill>
                <a:effectLst/>
                <a:uLnTx/>
                <a:uFillTx/>
                <a:latin typeface="Arial Body"/>
                <a:ea typeface="+mn-ea"/>
                <a:cs typeface="+mn-cs"/>
              </a:rPr>
              <a:t>Upper Basin</a:t>
            </a:r>
          </a:p>
        </p:txBody>
      </p:sp>
      <p:sp>
        <p:nvSpPr>
          <p:cNvPr id="34" name="Rectangle 33"/>
          <p:cNvSpPr/>
          <p:nvPr/>
        </p:nvSpPr>
        <p:spPr bwMode="auto">
          <a:xfrm flipH="1">
            <a:off x="-341598" y="2792240"/>
            <a:ext cx="3281601" cy="8309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r" defTabSz="914400" rtl="0" eaLnBrk="1" fontAlgn="base" latinLnBrk="0" hangingPunct="1">
              <a:lnSpc>
                <a:spcPct val="100000"/>
              </a:lnSpc>
              <a:spcBef>
                <a:spcPts val="0"/>
              </a:spcBef>
              <a:spcAft>
                <a:spcPct val="0"/>
              </a:spcAft>
              <a:buClr>
                <a:srgbClr val="FFFFFF"/>
              </a:buClr>
              <a:buSzTx/>
              <a:buFontTx/>
              <a:buNone/>
              <a:tabLst/>
              <a:defRPr/>
            </a:pPr>
            <a:r>
              <a:rPr kumimoji="0" lang="en-US" sz="2400" b="1" i="0" u="none" strike="noStrike" kern="1200" cap="none" spc="0" normalizeH="0" baseline="0" noProof="0">
                <a:ln>
                  <a:noFill/>
                </a:ln>
                <a:solidFill>
                  <a:srgbClr val="000000"/>
                </a:solidFill>
                <a:effectLst/>
                <a:uLnTx/>
                <a:uFillTx/>
                <a:latin typeface="Arial Body"/>
                <a:ea typeface="+mn-ea"/>
                <a:cs typeface="+mn-cs"/>
              </a:rPr>
              <a:t>1 million acre feet</a:t>
            </a:r>
          </a:p>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2400" b="1" i="0" u="none" strike="noStrike" kern="1200" cap="none" spc="0" normalizeH="0" baseline="0" noProof="0">
                <a:ln>
                  <a:noFill/>
                </a:ln>
                <a:solidFill>
                  <a:srgbClr val="000000"/>
                </a:solidFill>
                <a:effectLst/>
                <a:uLnTx/>
                <a:uFillTx/>
                <a:latin typeface="Arial Body"/>
                <a:ea typeface="+mn-ea"/>
                <a:cs typeface="+mn-cs"/>
              </a:rPr>
              <a:t>      </a:t>
            </a:r>
            <a:r>
              <a:rPr kumimoji="0" lang="en-US" sz="1800" b="1" i="0" u="none" strike="noStrike" kern="1200" cap="none" spc="0" normalizeH="0" baseline="0" noProof="0">
                <a:ln>
                  <a:noFill/>
                </a:ln>
                <a:solidFill>
                  <a:srgbClr val="000000"/>
                </a:solidFill>
                <a:effectLst/>
                <a:uLnTx/>
                <a:uFillTx/>
                <a:latin typeface="Arial Body"/>
                <a:ea typeface="+mn-ea"/>
                <a:cs typeface="+mn-cs"/>
              </a:rPr>
              <a:t>Art. III(B)Tributary use </a:t>
            </a:r>
          </a:p>
        </p:txBody>
      </p:sp>
      <p:sp>
        <p:nvSpPr>
          <p:cNvPr id="40" name="Rectangle 39"/>
          <p:cNvSpPr/>
          <p:nvPr/>
        </p:nvSpPr>
        <p:spPr bwMode="auto">
          <a:xfrm>
            <a:off x="4188210" y="3032005"/>
            <a:ext cx="3526441" cy="523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
                <a:srgbClr val="FFFFFF"/>
              </a:buClr>
              <a:buSzTx/>
              <a:buFontTx/>
              <a:buNone/>
              <a:tabLst/>
              <a:defRPr/>
            </a:pPr>
            <a:endParaRPr kumimoji="0" lang="en-US" sz="2800" b="1" i="0" u="none" strike="noStrike" kern="1200" cap="none" spc="0" normalizeH="0" baseline="0" noProof="0">
              <a:ln>
                <a:noFill/>
              </a:ln>
              <a:solidFill>
                <a:srgbClr val="3F3F3F"/>
              </a:solidFill>
              <a:effectLst/>
              <a:uLnTx/>
              <a:uFillTx/>
              <a:latin typeface="Arial Body"/>
              <a:ea typeface="+mn-ea"/>
              <a:cs typeface="+mn-cs"/>
            </a:endParaRPr>
          </a:p>
        </p:txBody>
      </p:sp>
      <p:sp>
        <p:nvSpPr>
          <p:cNvPr id="2" name="TextBox 1"/>
          <p:cNvSpPr txBox="1"/>
          <p:nvPr/>
        </p:nvSpPr>
        <p:spPr>
          <a:xfrm>
            <a:off x="9289587" y="6221481"/>
            <a:ext cx="2920241"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1400" b="1" i="0" u="none" strike="noStrike" kern="1200" cap="none" spc="0" normalizeH="0" baseline="0" noProof="0">
                <a:ln>
                  <a:noFill/>
                </a:ln>
                <a:solidFill>
                  <a:srgbClr val="3F3F3F"/>
                </a:solidFill>
                <a:effectLst/>
                <a:uLnTx/>
                <a:uFillTx/>
                <a:latin typeface="Arial Body"/>
                <a:ea typeface="+mn-ea"/>
                <a:cs typeface="+mn-cs"/>
              </a:rPr>
              <a:t>acre foot = 325,851 gallons</a:t>
            </a:r>
          </a:p>
        </p:txBody>
      </p:sp>
      <p:pic>
        <p:nvPicPr>
          <p:cNvPr id="21" name="Picture 20">
            <a:extLst>
              <a:ext uri="{FF2B5EF4-FFF2-40B4-BE49-F238E27FC236}">
                <a16:creationId xmlns:a16="http://schemas.microsoft.com/office/drawing/2014/main" id="{F012142D-A97E-4C16-B6D2-9A57222D65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
        <p:nvSpPr>
          <p:cNvPr id="10" name="Title 9">
            <a:extLst>
              <a:ext uri="{FF2B5EF4-FFF2-40B4-BE49-F238E27FC236}">
                <a16:creationId xmlns:a16="http://schemas.microsoft.com/office/drawing/2014/main" id="{EE05543D-A8CF-4231-B845-C74A4AA4115B}"/>
              </a:ext>
            </a:extLst>
          </p:cNvPr>
          <p:cNvSpPr>
            <a:spLocks noGrp="1"/>
          </p:cNvSpPr>
          <p:nvPr>
            <p:ph type="title"/>
          </p:nvPr>
        </p:nvSpPr>
        <p:spPr>
          <a:xfrm>
            <a:off x="350318" y="104507"/>
            <a:ext cx="11582400" cy="1143000"/>
          </a:xfrm>
        </p:spPr>
        <p:txBody>
          <a:bodyPr>
            <a:normAutofit fontScale="90000"/>
          </a:bodyPr>
          <a:lstStyle/>
          <a:p>
            <a:r>
              <a:rPr lang="en-US"/>
              <a:t>The Colorado River mainstem: on paper</a:t>
            </a:r>
          </a:p>
        </p:txBody>
      </p:sp>
      <p:sp>
        <p:nvSpPr>
          <p:cNvPr id="31" name="Rectangle 30">
            <a:extLst>
              <a:ext uri="{FF2B5EF4-FFF2-40B4-BE49-F238E27FC236}">
                <a16:creationId xmlns:a16="http://schemas.microsoft.com/office/drawing/2014/main" id="{741C8C94-92E4-44E8-BC92-86058F0B4F34}"/>
              </a:ext>
            </a:extLst>
          </p:cNvPr>
          <p:cNvSpPr/>
          <p:nvPr/>
        </p:nvSpPr>
        <p:spPr bwMode="auto">
          <a:xfrm>
            <a:off x="223735" y="1845893"/>
            <a:ext cx="3740563" cy="7386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2400" b="1" i="0" u="none" strike="noStrike" kern="1200" cap="none" spc="0" normalizeH="0" baseline="0" noProof="0">
                <a:ln>
                  <a:noFill/>
                </a:ln>
                <a:solidFill>
                  <a:srgbClr val="3F3F3F"/>
                </a:solidFill>
                <a:effectLst/>
                <a:uLnTx/>
                <a:uFillTx/>
                <a:latin typeface="Arial Body"/>
                <a:ea typeface="+mn-ea"/>
                <a:cs typeface="+mn-cs"/>
              </a:rPr>
              <a:t>7.5 million acre feet</a:t>
            </a:r>
          </a:p>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Arial Body"/>
                <a:ea typeface="+mn-lt"/>
                <a:cs typeface="+mn-lt"/>
              </a:rPr>
              <a:t>Art. III(a)</a:t>
            </a:r>
            <a:r>
              <a:rPr kumimoji="0" lang="en-US" sz="1800" b="1" i="0" u="none" strike="noStrike" kern="1200" cap="none" spc="0" normalizeH="0" baseline="0" noProof="0">
                <a:ln>
                  <a:noFill/>
                </a:ln>
                <a:solidFill>
                  <a:srgbClr val="3F3F3F"/>
                </a:solidFill>
                <a:effectLst/>
                <a:uLnTx/>
                <a:uFillTx/>
                <a:latin typeface="Arial Body"/>
                <a:ea typeface="+mn-ea"/>
                <a:cs typeface="+mn-cs"/>
              </a:rPr>
              <a:t> Compact allocation</a:t>
            </a:r>
            <a:endParaRPr kumimoji="0" lang="en-US" sz="1800" b="0" i="0" u="none" strike="noStrike" kern="1200" cap="none" spc="0" normalizeH="0" baseline="0" noProof="0">
              <a:ln>
                <a:noFill/>
              </a:ln>
              <a:solidFill>
                <a:srgbClr val="3F3F3F"/>
              </a:solidFill>
              <a:effectLst/>
              <a:uLnTx/>
              <a:uFillTx/>
              <a:latin typeface="Arial Body"/>
              <a:ea typeface="+mn-ea"/>
              <a:cs typeface="+mn-cs"/>
            </a:endParaRPr>
          </a:p>
        </p:txBody>
      </p:sp>
      <p:sp>
        <p:nvSpPr>
          <p:cNvPr id="36" name="Rectangle 35">
            <a:extLst>
              <a:ext uri="{FF2B5EF4-FFF2-40B4-BE49-F238E27FC236}">
                <a16:creationId xmlns:a16="http://schemas.microsoft.com/office/drawing/2014/main" id="{3E699A1B-606F-4108-BD74-4AA3FC7CFDC9}"/>
              </a:ext>
            </a:extLst>
          </p:cNvPr>
          <p:cNvSpPr/>
          <p:nvPr/>
        </p:nvSpPr>
        <p:spPr bwMode="auto">
          <a:xfrm>
            <a:off x="8361060" y="1773864"/>
            <a:ext cx="3740563" cy="7386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r" defTabSz="914400" rtl="0" eaLnBrk="1" fontAlgn="base" latinLnBrk="0" hangingPunct="1">
              <a:lnSpc>
                <a:spcPct val="100000"/>
              </a:lnSpc>
              <a:spcBef>
                <a:spcPts val="0"/>
              </a:spcBef>
              <a:spcAft>
                <a:spcPct val="0"/>
              </a:spcAft>
              <a:buClr>
                <a:srgbClr val="FFFFFF"/>
              </a:buClr>
              <a:buSzTx/>
              <a:buFontTx/>
              <a:buNone/>
              <a:tabLst/>
              <a:defRPr/>
            </a:pPr>
            <a:r>
              <a:rPr kumimoji="0" lang="en-US" sz="2400" b="1" i="0" u="none" strike="noStrike" kern="1200" cap="none" spc="0" normalizeH="0" baseline="0" noProof="0">
                <a:ln>
                  <a:noFill/>
                </a:ln>
                <a:solidFill>
                  <a:srgbClr val="3F3F3F"/>
                </a:solidFill>
                <a:effectLst/>
                <a:uLnTx/>
                <a:uFillTx/>
                <a:latin typeface="Arial Body"/>
                <a:ea typeface="+mn-ea"/>
                <a:cs typeface="+mn-cs"/>
              </a:rPr>
              <a:t>7.5 million acre feet</a:t>
            </a:r>
          </a:p>
          <a:p>
            <a:pPr marL="0" marR="0" lvl="0" indent="0" algn="r" defTabSz="914400" rtl="0" eaLnBrk="1" fontAlgn="auto"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a:ln>
                  <a:noFill/>
                </a:ln>
                <a:solidFill>
                  <a:srgbClr val="3F3F3F"/>
                </a:solidFill>
                <a:effectLst/>
                <a:uLnTx/>
                <a:uFillTx/>
                <a:latin typeface="Arial Body"/>
                <a:ea typeface="+mn-lt"/>
                <a:cs typeface="+mn-lt"/>
              </a:rPr>
              <a:t>Art. III(a)</a:t>
            </a:r>
            <a:r>
              <a:rPr kumimoji="0" lang="en-US" sz="1800" b="1" i="0" u="none" strike="noStrike" kern="1200" cap="none" spc="0" normalizeH="0" baseline="0" noProof="0">
                <a:ln>
                  <a:noFill/>
                </a:ln>
                <a:solidFill>
                  <a:srgbClr val="3F3F3F"/>
                </a:solidFill>
                <a:effectLst/>
                <a:uLnTx/>
                <a:uFillTx/>
                <a:latin typeface="Arial Body"/>
                <a:ea typeface="+mn-ea"/>
                <a:cs typeface="+mn-cs"/>
              </a:rPr>
              <a:t>Compact allocation</a:t>
            </a:r>
            <a:endParaRPr kumimoji="0" lang="en-US" sz="1800" b="0" i="0" u="none" strike="noStrike" kern="1200" cap="none" spc="0" normalizeH="0" baseline="0" noProof="0">
              <a:ln>
                <a:noFill/>
              </a:ln>
              <a:solidFill>
                <a:srgbClr val="3F3F3F"/>
              </a:solidFill>
              <a:effectLst/>
              <a:uLnTx/>
              <a:uFillTx/>
              <a:latin typeface="Arial Body"/>
              <a:ea typeface="+mn-ea"/>
              <a:cs typeface="+mn-cs"/>
            </a:endParaRPr>
          </a:p>
        </p:txBody>
      </p:sp>
      <p:pic>
        <p:nvPicPr>
          <p:cNvPr id="20" name="Picture 19">
            <a:extLst>
              <a:ext uri="{FF2B5EF4-FFF2-40B4-BE49-F238E27FC236}">
                <a16:creationId xmlns:a16="http://schemas.microsoft.com/office/drawing/2014/main" id="{019CD425-A6E7-4E70-A411-738D52DF6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0198" y="1047086"/>
            <a:ext cx="4953608" cy="4953608"/>
          </a:xfrm>
          <a:prstGeom prst="rect">
            <a:avLst/>
          </a:prstGeom>
        </p:spPr>
      </p:pic>
      <p:cxnSp>
        <p:nvCxnSpPr>
          <p:cNvPr id="30" name="Straight Connector 29"/>
          <p:cNvCxnSpPr>
            <a:cxnSpLocks/>
          </p:cNvCxnSpPr>
          <p:nvPr/>
        </p:nvCxnSpPr>
        <p:spPr bwMode="auto">
          <a:xfrm flipV="1">
            <a:off x="6948073" y="2493402"/>
            <a:ext cx="2110277" cy="514764"/>
          </a:xfrm>
          <a:prstGeom prst="line">
            <a:avLst/>
          </a:prstGeom>
          <a:noFill/>
          <a:ln w="34925" cap="flat" cmpd="sng" algn="ctr">
            <a:solidFill>
              <a:schemeClr val="bg2">
                <a:lumMod val="75000"/>
              </a:schemeClr>
            </a:solidFill>
            <a:prstDash val="solid"/>
            <a:round/>
            <a:headEnd type="none" w="med" len="med"/>
            <a:tailEnd type="none" w="med" len="med"/>
          </a:ln>
          <a:effectLst/>
        </p:spPr>
      </p:cxnSp>
      <p:cxnSp>
        <p:nvCxnSpPr>
          <p:cNvPr id="35" name="Straight Connector 34"/>
          <p:cNvCxnSpPr>
            <a:cxnSpLocks/>
          </p:cNvCxnSpPr>
          <p:nvPr/>
        </p:nvCxnSpPr>
        <p:spPr bwMode="auto">
          <a:xfrm flipH="1" flipV="1">
            <a:off x="2029911" y="3523890"/>
            <a:ext cx="3013194" cy="918408"/>
          </a:xfrm>
          <a:prstGeom prst="line">
            <a:avLst/>
          </a:prstGeom>
          <a:noFill/>
          <a:ln w="34925" cap="flat" cmpd="sng" algn="ctr">
            <a:solidFill>
              <a:schemeClr val="bg2">
                <a:lumMod val="75000"/>
              </a:schemeClr>
            </a:solidFill>
            <a:prstDash val="solid"/>
            <a:round/>
            <a:headEnd type="none" w="med" len="med"/>
            <a:tailEnd type="none" w="med" len="med"/>
          </a:ln>
          <a:effectLst/>
        </p:spPr>
      </p:cxnSp>
      <p:cxnSp>
        <p:nvCxnSpPr>
          <p:cNvPr id="25" name="Straight Connector 24"/>
          <p:cNvCxnSpPr>
            <a:cxnSpLocks/>
          </p:cNvCxnSpPr>
          <p:nvPr/>
        </p:nvCxnSpPr>
        <p:spPr bwMode="auto">
          <a:xfrm flipH="1" flipV="1">
            <a:off x="2809066" y="2493402"/>
            <a:ext cx="2464655" cy="1574978"/>
          </a:xfrm>
          <a:prstGeom prst="line">
            <a:avLst/>
          </a:prstGeom>
          <a:noFill/>
          <a:ln w="34925" cap="flat" cmpd="sng" algn="ctr">
            <a:solidFill>
              <a:schemeClr val="bg2">
                <a:lumMod val="75000"/>
              </a:schemeClr>
            </a:solidFill>
            <a:prstDash val="solid"/>
            <a:round/>
            <a:headEnd type="none" w="med" len="med"/>
            <a:tailEnd type="none" w="med" len="med"/>
          </a:ln>
          <a:effectLst/>
        </p:spPr>
      </p:cxnSp>
      <p:cxnSp>
        <p:nvCxnSpPr>
          <p:cNvPr id="13" name="Straight Connector 12"/>
          <p:cNvCxnSpPr>
            <a:cxnSpLocks/>
          </p:cNvCxnSpPr>
          <p:nvPr/>
        </p:nvCxnSpPr>
        <p:spPr bwMode="auto">
          <a:xfrm flipH="1" flipV="1">
            <a:off x="2803352" y="4369105"/>
            <a:ext cx="1918092" cy="1564420"/>
          </a:xfrm>
          <a:prstGeom prst="line">
            <a:avLst/>
          </a:prstGeom>
          <a:noFill/>
          <a:ln w="34925" cap="flat" cmpd="sng" algn="ctr">
            <a:solidFill>
              <a:schemeClr val="bg2">
                <a:lumMod val="75000"/>
              </a:schemeClr>
            </a:solidFill>
            <a:prstDash val="solid"/>
            <a:round/>
            <a:headEnd type="none" w="med" len="med"/>
            <a:tailEnd type="none" w="med" len="med"/>
          </a:ln>
          <a:effectLst/>
        </p:spPr>
      </p:cxnSp>
    </p:spTree>
    <p:extLst>
      <p:ext uri="{BB962C8B-B14F-4D97-AF65-F5344CB8AC3E}">
        <p14:creationId xmlns:p14="http://schemas.microsoft.com/office/powerpoint/2010/main" val="28775302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4" grpId="0"/>
      <p:bldP spid="31"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914400" y="1466661"/>
            <a:ext cx="9886384" cy="523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ctr" defTabSz="914400" rtl="0" eaLnBrk="1" fontAlgn="base" latinLnBrk="0" hangingPunct="1">
              <a:lnSpc>
                <a:spcPct val="100000"/>
              </a:lnSpc>
              <a:spcBef>
                <a:spcPct val="50000"/>
              </a:spcBef>
              <a:spcAft>
                <a:spcPct val="0"/>
              </a:spcAft>
              <a:buClr>
                <a:srgbClr val="FFFFFF"/>
              </a:buClr>
              <a:buSzTx/>
              <a:buFontTx/>
              <a:buNone/>
              <a:tabLst/>
              <a:defRPr/>
            </a:pPr>
            <a:endParaRPr kumimoji="0" lang="en-US" sz="2800" b="1" i="0" u="none" strike="noStrike" kern="1200" cap="none" spc="0" normalizeH="0" baseline="0" noProof="0">
              <a:ln>
                <a:noFill/>
              </a:ln>
              <a:solidFill>
                <a:srgbClr val="3F3F3F"/>
              </a:solidFill>
              <a:effectLst/>
              <a:uLnTx/>
              <a:uFillTx/>
              <a:latin typeface="Arial Body"/>
              <a:ea typeface="+mn-ea"/>
              <a:cs typeface="+mn-cs"/>
            </a:endParaRPr>
          </a:p>
        </p:txBody>
      </p:sp>
      <p:sp>
        <p:nvSpPr>
          <p:cNvPr id="11" name="Oval 10"/>
          <p:cNvSpPr/>
          <p:nvPr/>
        </p:nvSpPr>
        <p:spPr bwMode="auto">
          <a:xfrm>
            <a:off x="2145671" y="2272419"/>
            <a:ext cx="1439501" cy="735747"/>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
                <a:srgbClr val="FFFFFF"/>
              </a:buClr>
              <a:buSzTx/>
              <a:buFontTx/>
              <a:buNone/>
              <a:tabLst/>
              <a:defRPr/>
            </a:pPr>
            <a:endParaRPr kumimoji="0" lang="en-US" sz="2800" b="1" i="0" u="none" strike="noStrike" kern="1200" cap="none" spc="0" normalizeH="0" baseline="0" noProof="0">
              <a:ln>
                <a:noFill/>
              </a:ln>
              <a:solidFill>
                <a:srgbClr val="3F3F3F"/>
              </a:solidFill>
              <a:effectLst/>
              <a:uLnTx/>
              <a:uFillTx/>
              <a:latin typeface="Arial Body"/>
              <a:ea typeface="+mn-ea"/>
              <a:cs typeface="+mn-cs"/>
            </a:endParaRPr>
          </a:p>
        </p:txBody>
      </p:sp>
      <p:sp>
        <p:nvSpPr>
          <p:cNvPr id="18" name="Rectangle 17"/>
          <p:cNvSpPr/>
          <p:nvPr/>
        </p:nvSpPr>
        <p:spPr bwMode="auto">
          <a:xfrm>
            <a:off x="158918" y="3758287"/>
            <a:ext cx="3280754" cy="7386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2400" b="1" i="0" u="none" strike="noStrike" kern="1200" cap="none" spc="0" normalizeH="0" baseline="0" noProof="0">
                <a:ln>
                  <a:noFill/>
                </a:ln>
                <a:solidFill>
                  <a:srgbClr val="FF0000"/>
                </a:solidFill>
                <a:effectLst/>
                <a:uLnTx/>
                <a:uFillTx/>
                <a:latin typeface="Arial Body"/>
                <a:ea typeface="+mn-ea"/>
                <a:cs typeface="+mn-cs"/>
              </a:rPr>
              <a:t>2.0 – 2.5 MAF</a:t>
            </a:r>
          </a:p>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1800" b="1" i="0" u="none" strike="noStrike" kern="1200" cap="none" spc="0" normalizeH="0" baseline="0" noProof="0">
                <a:ln>
                  <a:noFill/>
                </a:ln>
                <a:solidFill>
                  <a:srgbClr val="FF0000"/>
                </a:solidFill>
                <a:effectLst/>
                <a:uLnTx/>
                <a:uFillTx/>
                <a:latin typeface="Arial Body"/>
                <a:ea typeface="+mn-ea"/>
                <a:cs typeface="+mn-cs"/>
              </a:rPr>
              <a:t>Tributaries</a:t>
            </a:r>
          </a:p>
        </p:txBody>
      </p:sp>
      <p:sp>
        <p:nvSpPr>
          <p:cNvPr id="19" name="Rectangle 18"/>
          <p:cNvSpPr/>
          <p:nvPr/>
        </p:nvSpPr>
        <p:spPr bwMode="auto">
          <a:xfrm>
            <a:off x="187655" y="1342850"/>
            <a:ext cx="2604426" cy="5847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3200" b="1" i="0" u="none" strike="noStrike" kern="1200" cap="none" spc="0" normalizeH="0" baseline="0" noProof="0">
                <a:ln>
                  <a:noFill/>
                </a:ln>
                <a:solidFill>
                  <a:srgbClr val="3F3F3F"/>
                </a:solidFill>
                <a:effectLst/>
                <a:uLnTx/>
                <a:uFillTx/>
                <a:latin typeface="Arial Body"/>
                <a:ea typeface="+mn-ea"/>
                <a:cs typeface="+mn-cs"/>
              </a:rPr>
              <a:t>Lower Basin</a:t>
            </a:r>
          </a:p>
        </p:txBody>
      </p:sp>
      <p:sp>
        <p:nvSpPr>
          <p:cNvPr id="29" name="Rectangle 28"/>
          <p:cNvSpPr/>
          <p:nvPr/>
        </p:nvSpPr>
        <p:spPr bwMode="auto">
          <a:xfrm>
            <a:off x="9289587" y="1319507"/>
            <a:ext cx="2574152" cy="58477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r" defTabSz="914400" rtl="0" eaLnBrk="1" fontAlgn="base" latinLnBrk="0" hangingPunct="1">
              <a:lnSpc>
                <a:spcPct val="100000"/>
              </a:lnSpc>
              <a:spcBef>
                <a:spcPts val="0"/>
              </a:spcBef>
              <a:spcAft>
                <a:spcPct val="0"/>
              </a:spcAft>
              <a:buClr>
                <a:srgbClr val="FFFFFF"/>
              </a:buClr>
              <a:buSzTx/>
              <a:buFontTx/>
              <a:buNone/>
              <a:tabLst/>
              <a:defRPr/>
            </a:pPr>
            <a:r>
              <a:rPr kumimoji="0" lang="en-US" sz="3200" b="1" i="0" u="none" strike="noStrike" kern="1200" cap="none" spc="0" normalizeH="0" baseline="0" noProof="0">
                <a:ln>
                  <a:noFill/>
                </a:ln>
                <a:solidFill>
                  <a:srgbClr val="3F3F3F"/>
                </a:solidFill>
                <a:effectLst/>
                <a:uLnTx/>
                <a:uFillTx/>
                <a:latin typeface="Arial Body"/>
                <a:ea typeface="+mn-ea"/>
                <a:cs typeface="+mn-cs"/>
              </a:rPr>
              <a:t>Upper Basin</a:t>
            </a:r>
          </a:p>
        </p:txBody>
      </p:sp>
      <p:sp>
        <p:nvSpPr>
          <p:cNvPr id="34" name="Rectangle 33"/>
          <p:cNvSpPr/>
          <p:nvPr/>
        </p:nvSpPr>
        <p:spPr bwMode="auto">
          <a:xfrm flipH="1">
            <a:off x="-332305" y="2913045"/>
            <a:ext cx="3281601" cy="8309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2400" b="1" i="0" u="none" strike="noStrike" kern="1200" cap="none" spc="0" normalizeH="0" baseline="0" noProof="0">
                <a:ln>
                  <a:noFill/>
                </a:ln>
                <a:solidFill>
                  <a:srgbClr val="FF0000"/>
                </a:solidFill>
                <a:effectLst/>
                <a:uLnTx/>
                <a:uFillTx/>
                <a:latin typeface="Arial Body"/>
                <a:ea typeface="+mn-ea"/>
                <a:cs typeface="+mn-cs"/>
              </a:rPr>
              <a:t>      1 -1.5 MAF</a:t>
            </a:r>
          </a:p>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2400" b="1" i="0" u="none" strike="noStrike" kern="1200" cap="none" spc="0" normalizeH="0" baseline="0" noProof="0">
                <a:ln>
                  <a:noFill/>
                </a:ln>
                <a:solidFill>
                  <a:srgbClr val="FF0000"/>
                </a:solidFill>
                <a:effectLst/>
                <a:uLnTx/>
                <a:uFillTx/>
                <a:latin typeface="Arial Body"/>
                <a:ea typeface="+mn-ea"/>
                <a:cs typeface="+mn-cs"/>
              </a:rPr>
              <a:t>      </a:t>
            </a:r>
            <a:r>
              <a:rPr kumimoji="0" lang="en-US" sz="1800" b="1" i="0" u="none" strike="noStrike" kern="1200" cap="none" spc="0" normalizeH="0" baseline="0" noProof="0">
                <a:ln>
                  <a:noFill/>
                </a:ln>
                <a:solidFill>
                  <a:srgbClr val="FF0000"/>
                </a:solidFill>
                <a:effectLst/>
                <a:uLnTx/>
                <a:uFillTx/>
                <a:latin typeface="Arial Body"/>
                <a:ea typeface="+mn-ea"/>
                <a:cs typeface="+mn-cs"/>
              </a:rPr>
              <a:t>Reservoir Evaporation </a:t>
            </a:r>
          </a:p>
        </p:txBody>
      </p:sp>
      <p:sp>
        <p:nvSpPr>
          <p:cNvPr id="40" name="Rectangle 39"/>
          <p:cNvSpPr/>
          <p:nvPr/>
        </p:nvSpPr>
        <p:spPr bwMode="auto">
          <a:xfrm>
            <a:off x="4188210" y="3032005"/>
            <a:ext cx="3526441" cy="52322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ct val="50000"/>
              </a:spcBef>
              <a:spcAft>
                <a:spcPct val="0"/>
              </a:spcAft>
              <a:buClr>
                <a:srgbClr val="FFFFFF"/>
              </a:buClr>
              <a:buSzTx/>
              <a:buFontTx/>
              <a:buNone/>
              <a:tabLst/>
              <a:defRPr/>
            </a:pPr>
            <a:endParaRPr kumimoji="0" lang="en-US" sz="2800" b="1" i="0" u="none" strike="noStrike" kern="1200" cap="none" spc="0" normalizeH="0" baseline="0" noProof="0">
              <a:ln>
                <a:noFill/>
              </a:ln>
              <a:solidFill>
                <a:srgbClr val="3F3F3F"/>
              </a:solidFill>
              <a:effectLst/>
              <a:uLnTx/>
              <a:uFillTx/>
              <a:latin typeface="Arial Body"/>
              <a:ea typeface="+mn-ea"/>
              <a:cs typeface="+mn-cs"/>
            </a:endParaRPr>
          </a:p>
        </p:txBody>
      </p:sp>
      <p:sp>
        <p:nvSpPr>
          <p:cNvPr id="2" name="TextBox 1"/>
          <p:cNvSpPr txBox="1"/>
          <p:nvPr/>
        </p:nvSpPr>
        <p:spPr>
          <a:xfrm>
            <a:off x="9289587" y="6221481"/>
            <a:ext cx="2920241"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1400" b="1" i="0" u="none" strike="noStrike" kern="1200" cap="none" spc="0" normalizeH="0" baseline="0" noProof="0">
                <a:ln>
                  <a:noFill/>
                </a:ln>
                <a:solidFill>
                  <a:srgbClr val="3F3F3F"/>
                </a:solidFill>
                <a:effectLst/>
                <a:uLnTx/>
                <a:uFillTx/>
                <a:latin typeface="Arial Body"/>
                <a:ea typeface="+mn-ea"/>
                <a:cs typeface="+mn-cs"/>
              </a:rPr>
              <a:t>acre foot = 325,851 gallons</a:t>
            </a:r>
          </a:p>
        </p:txBody>
      </p:sp>
      <p:pic>
        <p:nvPicPr>
          <p:cNvPr id="21" name="Picture 20">
            <a:extLst>
              <a:ext uri="{FF2B5EF4-FFF2-40B4-BE49-F238E27FC236}">
                <a16:creationId xmlns:a16="http://schemas.microsoft.com/office/drawing/2014/main" id="{F012142D-A97E-4C16-B6D2-9A57222D659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0318" y="5441663"/>
            <a:ext cx="1367031" cy="1367031"/>
          </a:xfrm>
          <a:prstGeom prst="rect">
            <a:avLst/>
          </a:prstGeom>
        </p:spPr>
      </p:pic>
      <p:sp>
        <p:nvSpPr>
          <p:cNvPr id="10" name="Title 9">
            <a:extLst>
              <a:ext uri="{FF2B5EF4-FFF2-40B4-BE49-F238E27FC236}">
                <a16:creationId xmlns:a16="http://schemas.microsoft.com/office/drawing/2014/main" id="{EE05543D-A8CF-4231-B845-C74A4AA4115B}"/>
              </a:ext>
            </a:extLst>
          </p:cNvPr>
          <p:cNvSpPr>
            <a:spLocks noGrp="1"/>
          </p:cNvSpPr>
          <p:nvPr>
            <p:ph type="title"/>
          </p:nvPr>
        </p:nvSpPr>
        <p:spPr>
          <a:xfrm>
            <a:off x="350318" y="104507"/>
            <a:ext cx="11582400" cy="1143000"/>
          </a:xfrm>
        </p:spPr>
        <p:txBody>
          <a:bodyPr>
            <a:normAutofit/>
          </a:bodyPr>
          <a:lstStyle/>
          <a:p>
            <a:r>
              <a:rPr lang="en-US" sz="3600"/>
              <a:t>The Colorado River mainstem: actual use</a:t>
            </a:r>
          </a:p>
        </p:txBody>
      </p:sp>
      <p:sp>
        <p:nvSpPr>
          <p:cNvPr id="31" name="Rectangle 30">
            <a:extLst>
              <a:ext uri="{FF2B5EF4-FFF2-40B4-BE49-F238E27FC236}">
                <a16:creationId xmlns:a16="http://schemas.microsoft.com/office/drawing/2014/main" id="{741C8C94-92E4-44E8-BC92-86058F0B4F34}"/>
              </a:ext>
            </a:extLst>
          </p:cNvPr>
          <p:cNvSpPr/>
          <p:nvPr/>
        </p:nvSpPr>
        <p:spPr bwMode="auto">
          <a:xfrm>
            <a:off x="214442" y="1957405"/>
            <a:ext cx="3740563" cy="73866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2400" b="1" i="0" u="none" strike="noStrike" kern="1200" cap="none" spc="0" normalizeH="0" baseline="0" noProof="0">
                <a:ln>
                  <a:noFill/>
                </a:ln>
                <a:solidFill>
                  <a:srgbClr val="3F3F3F"/>
                </a:solidFill>
                <a:effectLst/>
                <a:uLnTx/>
                <a:uFillTx/>
                <a:latin typeface="Arial Body"/>
                <a:ea typeface="+mn-ea"/>
                <a:cs typeface="+mn-cs"/>
              </a:rPr>
              <a:t>7.5 million acre feet</a:t>
            </a:r>
          </a:p>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1800" b="1" i="0" u="none" strike="noStrike" kern="1200" cap="none" spc="0" normalizeH="0" baseline="0" noProof="0">
                <a:ln>
                  <a:noFill/>
                </a:ln>
                <a:solidFill>
                  <a:srgbClr val="3F3F3F"/>
                </a:solidFill>
                <a:effectLst/>
                <a:uLnTx/>
                <a:uFillTx/>
                <a:latin typeface="Arial Body"/>
                <a:ea typeface="+mn-ea"/>
                <a:cs typeface="+mn-cs"/>
              </a:rPr>
              <a:t>Mainstem Uses</a:t>
            </a:r>
          </a:p>
        </p:txBody>
      </p:sp>
      <p:sp>
        <p:nvSpPr>
          <p:cNvPr id="36" name="Rectangle 35">
            <a:extLst>
              <a:ext uri="{FF2B5EF4-FFF2-40B4-BE49-F238E27FC236}">
                <a16:creationId xmlns:a16="http://schemas.microsoft.com/office/drawing/2014/main" id="{3E699A1B-606F-4108-BD74-4AA3FC7CFDC9}"/>
              </a:ext>
            </a:extLst>
          </p:cNvPr>
          <p:cNvSpPr/>
          <p:nvPr/>
        </p:nvSpPr>
        <p:spPr bwMode="auto">
          <a:xfrm>
            <a:off x="8296011" y="1922547"/>
            <a:ext cx="3740563" cy="830997"/>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914400" rtl="0" eaLnBrk="1" fontAlgn="base" latinLnBrk="0" hangingPunct="1">
              <a:lnSpc>
                <a:spcPct val="100000"/>
              </a:lnSpc>
              <a:spcBef>
                <a:spcPts val="0"/>
              </a:spcBef>
              <a:spcAft>
                <a:spcPct val="0"/>
              </a:spcAft>
              <a:buClr>
                <a:srgbClr val="FFFFFF"/>
              </a:buClr>
              <a:buSzTx/>
              <a:buFontTx/>
              <a:buNone/>
              <a:tabLst/>
              <a:defRPr/>
            </a:pPr>
            <a:r>
              <a:rPr kumimoji="0" lang="en-US" sz="2400" b="1" i="0" u="none" strike="noStrike" kern="1200" cap="none" spc="0" normalizeH="0" baseline="0" noProof="0" dirty="0">
                <a:ln>
                  <a:noFill/>
                </a:ln>
                <a:solidFill>
                  <a:srgbClr val="3F3F3F"/>
                </a:solidFill>
                <a:effectLst/>
                <a:uLnTx/>
                <a:uFillTx/>
                <a:latin typeface="Arial Body"/>
                <a:ea typeface="+mn-ea"/>
                <a:cs typeface="+mn-cs"/>
              </a:rPr>
              <a:t>            </a:t>
            </a:r>
            <a:r>
              <a:rPr kumimoji="0" lang="en-US" sz="2400" b="1" i="0" u="none" strike="noStrike" kern="1200" cap="none" spc="0" normalizeH="0" baseline="0" noProof="0" dirty="0">
                <a:ln>
                  <a:noFill/>
                </a:ln>
                <a:solidFill>
                  <a:srgbClr val="00B050"/>
                </a:solidFill>
                <a:effectLst/>
                <a:uLnTx/>
                <a:uFillTx/>
                <a:latin typeface="Arial Body"/>
                <a:ea typeface="+mn-ea"/>
                <a:cs typeface="+mn-cs"/>
              </a:rPr>
              <a:t>4.0 - 4.5 MAF          	 </a:t>
            </a:r>
            <a:r>
              <a:rPr kumimoji="0" lang="en-US" sz="1800" b="1" i="0" u="none" strike="noStrike" kern="1200" cap="none" spc="0" normalizeH="0" baseline="0" noProof="0" dirty="0">
                <a:ln>
                  <a:noFill/>
                </a:ln>
                <a:solidFill>
                  <a:srgbClr val="00B050"/>
                </a:solidFill>
                <a:effectLst/>
                <a:uLnTx/>
                <a:uFillTx/>
                <a:latin typeface="Arial Body"/>
                <a:ea typeface="+mn-ea"/>
                <a:cs typeface="+mn-cs"/>
              </a:rPr>
              <a:t>Compact allocation</a:t>
            </a:r>
          </a:p>
        </p:txBody>
      </p:sp>
      <p:pic>
        <p:nvPicPr>
          <p:cNvPr id="20" name="Picture 19">
            <a:extLst>
              <a:ext uri="{FF2B5EF4-FFF2-40B4-BE49-F238E27FC236}">
                <a16:creationId xmlns:a16="http://schemas.microsoft.com/office/drawing/2014/main" id="{019CD425-A6E7-4E70-A411-738D52DF6F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40198" y="1047086"/>
            <a:ext cx="4953608" cy="4953608"/>
          </a:xfrm>
          <a:prstGeom prst="rect">
            <a:avLst/>
          </a:prstGeom>
        </p:spPr>
      </p:pic>
      <p:cxnSp>
        <p:nvCxnSpPr>
          <p:cNvPr id="30" name="Straight Connector 29"/>
          <p:cNvCxnSpPr>
            <a:cxnSpLocks/>
          </p:cNvCxnSpPr>
          <p:nvPr/>
        </p:nvCxnSpPr>
        <p:spPr bwMode="auto">
          <a:xfrm flipV="1">
            <a:off x="6948073" y="2493402"/>
            <a:ext cx="2110277" cy="514764"/>
          </a:xfrm>
          <a:prstGeom prst="line">
            <a:avLst/>
          </a:prstGeom>
          <a:noFill/>
          <a:ln w="34925" cap="flat" cmpd="sng" algn="ctr">
            <a:solidFill>
              <a:schemeClr val="bg2">
                <a:lumMod val="75000"/>
              </a:schemeClr>
            </a:solidFill>
            <a:prstDash val="solid"/>
            <a:round/>
            <a:headEnd type="none" w="med" len="med"/>
            <a:tailEnd type="none" w="med" len="med"/>
          </a:ln>
          <a:effectLst/>
        </p:spPr>
      </p:cxnSp>
      <p:cxnSp>
        <p:nvCxnSpPr>
          <p:cNvPr id="35" name="Straight Connector 34"/>
          <p:cNvCxnSpPr>
            <a:cxnSpLocks/>
          </p:cNvCxnSpPr>
          <p:nvPr/>
        </p:nvCxnSpPr>
        <p:spPr bwMode="auto">
          <a:xfrm flipH="1" flipV="1">
            <a:off x="2770251" y="3744042"/>
            <a:ext cx="2272854" cy="698256"/>
          </a:xfrm>
          <a:prstGeom prst="line">
            <a:avLst/>
          </a:prstGeom>
          <a:noFill/>
          <a:ln w="34925" cap="flat" cmpd="sng" algn="ctr">
            <a:solidFill>
              <a:schemeClr val="bg2">
                <a:lumMod val="75000"/>
              </a:schemeClr>
            </a:solidFill>
            <a:prstDash val="solid"/>
            <a:round/>
            <a:headEnd type="none" w="med" len="med"/>
            <a:tailEnd type="none" w="med" len="med"/>
          </a:ln>
          <a:effectLst/>
        </p:spPr>
      </p:cxnSp>
      <p:cxnSp>
        <p:nvCxnSpPr>
          <p:cNvPr id="25" name="Straight Connector 24"/>
          <p:cNvCxnSpPr>
            <a:cxnSpLocks/>
          </p:cNvCxnSpPr>
          <p:nvPr/>
        </p:nvCxnSpPr>
        <p:spPr bwMode="auto">
          <a:xfrm flipH="1" flipV="1">
            <a:off x="2809066" y="2493402"/>
            <a:ext cx="2464655" cy="1574978"/>
          </a:xfrm>
          <a:prstGeom prst="line">
            <a:avLst/>
          </a:prstGeom>
          <a:noFill/>
          <a:ln w="34925" cap="flat" cmpd="sng" algn="ctr">
            <a:solidFill>
              <a:schemeClr val="bg2">
                <a:lumMod val="75000"/>
              </a:schemeClr>
            </a:solidFill>
            <a:prstDash val="solid"/>
            <a:round/>
            <a:headEnd type="none" w="med" len="med"/>
            <a:tailEnd type="none" w="med" len="med"/>
          </a:ln>
          <a:effectLst/>
        </p:spPr>
      </p:cxnSp>
      <p:pic>
        <p:nvPicPr>
          <p:cNvPr id="3" name="Picture 2">
            <a:extLst>
              <a:ext uri="{FF2B5EF4-FFF2-40B4-BE49-F238E27FC236}">
                <a16:creationId xmlns:a16="http://schemas.microsoft.com/office/drawing/2014/main" id="{65ACBD8A-92FA-480A-9DB7-CDFBC1ED61DA}"/>
              </a:ext>
            </a:extLst>
          </p:cNvPr>
          <p:cNvPicPr>
            <a:picLocks noChangeAspect="1"/>
          </p:cNvPicPr>
          <p:nvPr/>
        </p:nvPicPr>
        <p:blipFill>
          <a:blip r:embed="rId5"/>
          <a:stretch>
            <a:fillRect/>
          </a:stretch>
        </p:blipFill>
        <p:spPr>
          <a:xfrm>
            <a:off x="88835" y="4647313"/>
            <a:ext cx="3381968" cy="874542"/>
          </a:xfrm>
          <a:prstGeom prst="rect">
            <a:avLst/>
          </a:prstGeom>
        </p:spPr>
      </p:pic>
    </p:spTree>
    <p:extLst>
      <p:ext uri="{BB962C8B-B14F-4D97-AF65-F5344CB8AC3E}">
        <p14:creationId xmlns:p14="http://schemas.microsoft.com/office/powerpoint/2010/main" val="35342411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4" grpId="0"/>
      <p:bldP spid="31" grpId="0"/>
      <p:bldP spid="36" grpId="0"/>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1">
      <a:dk1>
        <a:srgbClr val="3F3F3F"/>
      </a:dk1>
      <a:lt1>
        <a:srgbClr val="FFFFFF"/>
      </a:lt1>
      <a:dk2>
        <a:srgbClr val="000000"/>
      </a:dk2>
      <a:lt2>
        <a:srgbClr val="ACD5EE"/>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3">
      <a:majorFont>
        <a:latin typeface="Arial Black"/>
        <a:ea typeface=""/>
        <a:cs typeface=""/>
      </a:majorFont>
      <a:minorFont>
        <a:latin typeface="Arial Bod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Custom 1">
      <a:dk1>
        <a:srgbClr val="3F3F3F"/>
      </a:dk1>
      <a:lt1>
        <a:srgbClr val="FFFFFF"/>
      </a:lt1>
      <a:dk2>
        <a:srgbClr val="000000"/>
      </a:dk2>
      <a:lt2>
        <a:srgbClr val="ACD5EE"/>
      </a:lt2>
      <a:accent1>
        <a:srgbClr val="00194C"/>
      </a:accent1>
      <a:accent2>
        <a:srgbClr val="EAB200"/>
      </a:accent2>
      <a:accent3>
        <a:srgbClr val="DDDDDD"/>
      </a:accent3>
      <a:accent4>
        <a:srgbClr val="954F72"/>
      </a:accent4>
      <a:accent5>
        <a:srgbClr val="00843B"/>
      </a:accent5>
      <a:accent6>
        <a:srgbClr val="014067"/>
      </a:accent6>
      <a:hlink>
        <a:srgbClr val="00194C"/>
      </a:hlink>
      <a:folHlink>
        <a:srgbClr val="954F72"/>
      </a:folHlink>
    </a:clrScheme>
    <a:fontScheme name="Custom 3">
      <a:majorFont>
        <a:latin typeface="Arial Black"/>
        <a:ea typeface=""/>
        <a:cs typeface=""/>
      </a:majorFont>
      <a:minorFont>
        <a:latin typeface="Arial Bod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6CF31FFEC1E394EB6368F8DF2125ED5" ma:contentTypeVersion="15" ma:contentTypeDescription="Create a new document." ma:contentTypeScope="" ma:versionID="c0dfd9c5cf6f05688c9ebaeb8b59fdff">
  <xsd:schema xmlns:xsd="http://www.w3.org/2001/XMLSchema" xmlns:xs="http://www.w3.org/2001/XMLSchema" xmlns:p="http://schemas.microsoft.com/office/2006/metadata/properties" xmlns:ns2="6dfeee09-da1c-41ee-a376-f81df9183cd7" xmlns:ns3="6f74f844-48e8-44fa-b0f4-e224e5bae9fa" targetNamespace="http://schemas.microsoft.com/office/2006/metadata/properties" ma:root="true" ma:fieldsID="67e9f65ea7b77511c4cc8f91a4b57ae9" ns2:_="" ns3:_="">
    <xsd:import namespace="6dfeee09-da1c-41ee-a376-f81df9183cd7"/>
    <xsd:import namespace="6f74f844-48e8-44fa-b0f4-e224e5bae9f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feee09-da1c-41ee-a376-f81df9183cd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21931511-08fc-4a0a-bf98-ac0050050fa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f74f844-48e8-44fa-b0f4-e224e5bae9fa"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b1fa91f-fb70-494f-9f2a-f6f5c16d6398}" ma:internalName="TaxCatchAll" ma:showField="CatchAllData" ma:web="6f74f844-48e8-44fa-b0f4-e224e5bae9f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6f74f844-48e8-44fa-b0f4-e224e5bae9fa">
      <UserInfo>
        <DisplayName>Lindsay DeFrates</DisplayName>
        <AccountId>165</AccountId>
        <AccountType/>
      </UserInfo>
      <UserInfo>
        <DisplayName>Stephanie Moore</DisplayName>
        <AccountId>158</AccountId>
        <AccountType/>
      </UserInfo>
      <UserInfo>
        <DisplayName>Zane Kessler</DisplayName>
        <AccountId>13</AccountId>
        <AccountType/>
      </UserInfo>
    </SharedWithUsers>
    <lcf76f155ced4ddcb4097134ff3c332f xmlns="6dfeee09-da1c-41ee-a376-f81df9183cd7">
      <Terms xmlns="http://schemas.microsoft.com/office/infopath/2007/PartnerControls"/>
    </lcf76f155ced4ddcb4097134ff3c332f>
    <TaxCatchAll xmlns="6f74f844-48e8-44fa-b0f4-e224e5bae9fa" xsi:nil="true"/>
  </documentManagement>
</p:properties>
</file>

<file path=customXml/itemProps1.xml><?xml version="1.0" encoding="utf-8"?>
<ds:datastoreItem xmlns:ds="http://schemas.openxmlformats.org/officeDocument/2006/customXml" ds:itemID="{F97C9605-13D6-45EB-B7C8-4D8AE6F853EB}">
  <ds:schemaRefs>
    <ds:schemaRef ds:uri="http://schemas.microsoft.com/sharepoint/v3/contenttype/forms"/>
  </ds:schemaRefs>
</ds:datastoreItem>
</file>

<file path=customXml/itemProps2.xml><?xml version="1.0" encoding="utf-8"?>
<ds:datastoreItem xmlns:ds="http://schemas.openxmlformats.org/officeDocument/2006/customXml" ds:itemID="{8E80A68C-13A7-4D84-815C-96E325EA08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feee09-da1c-41ee-a376-f81df9183cd7"/>
    <ds:schemaRef ds:uri="6f74f844-48e8-44fa-b0f4-e224e5bae9f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259D57C-7A8D-4226-8176-30C95B36B5B2}">
  <ds:schemaRefs>
    <ds:schemaRef ds:uri="6f74f844-48e8-44fa-b0f4-e224e5bae9fa"/>
    <ds:schemaRef ds:uri="http://schemas.microsoft.com/office/2006/metadata/properties"/>
    <ds:schemaRef ds:uri="http://schemas.microsoft.com/office/infopath/2007/PartnerControls"/>
    <ds:schemaRef ds:uri="6dfeee09-da1c-41ee-a376-f81df9183cd7"/>
  </ds:schemaRefs>
</ds:datastoreItem>
</file>

<file path=docProps/app.xml><?xml version="1.0" encoding="utf-8"?>
<Properties xmlns="http://schemas.openxmlformats.org/officeDocument/2006/extended-properties" xmlns:vt="http://schemas.openxmlformats.org/officeDocument/2006/docPropsVTypes">
  <TotalTime>2520</TotalTime>
  <Words>1232</Words>
  <Application>Microsoft Office PowerPoint</Application>
  <PresentationFormat>Widescreen</PresentationFormat>
  <Paragraphs>165</Paragraphs>
  <Slides>21</Slides>
  <Notes>18</Notes>
  <HiddenSlides>0</HiddenSlides>
  <MMClips>0</MMClips>
  <ScaleCrop>false</ScaleCrop>
  <HeadingPairs>
    <vt:vector size="8" baseType="variant">
      <vt:variant>
        <vt:lpstr>Fonts Used</vt:lpstr>
      </vt:variant>
      <vt:variant>
        <vt:i4>10</vt:i4>
      </vt:variant>
      <vt:variant>
        <vt:lpstr>Theme</vt:lpstr>
      </vt:variant>
      <vt:variant>
        <vt:i4>3</vt:i4>
      </vt:variant>
      <vt:variant>
        <vt:lpstr>Embedded OLE Servers</vt:lpstr>
      </vt:variant>
      <vt:variant>
        <vt:i4>1</vt:i4>
      </vt:variant>
      <vt:variant>
        <vt:lpstr>Slide Titles</vt:lpstr>
      </vt:variant>
      <vt:variant>
        <vt:i4>21</vt:i4>
      </vt:variant>
    </vt:vector>
  </HeadingPairs>
  <TitlesOfParts>
    <vt:vector size="35" baseType="lpstr">
      <vt:lpstr>Meiryo</vt:lpstr>
      <vt:lpstr>Arial</vt:lpstr>
      <vt:lpstr>Arial Black</vt:lpstr>
      <vt:lpstr>Arial Body</vt:lpstr>
      <vt:lpstr>Calibri</vt:lpstr>
      <vt:lpstr>Calibri Light</vt:lpstr>
      <vt:lpstr>Gotham Black</vt:lpstr>
      <vt:lpstr>Gotham Book</vt:lpstr>
      <vt:lpstr>Gotham Light</vt:lpstr>
      <vt:lpstr>Times New Roman</vt:lpstr>
      <vt:lpstr>Office Theme</vt:lpstr>
      <vt:lpstr>2_Office Theme</vt:lpstr>
      <vt:lpstr>1_Office Theme</vt:lpstr>
      <vt:lpstr>think-cell Slide</vt:lpstr>
      <vt:lpstr>Lake Powell &amp; The Fture of West Slope Water</vt:lpstr>
      <vt:lpstr>PowerPoint Presentation</vt:lpstr>
      <vt:lpstr>PowerPoint Presentation</vt:lpstr>
      <vt:lpstr>PowerPoint Presentation</vt:lpstr>
      <vt:lpstr>PowerPoint Presentation</vt:lpstr>
      <vt:lpstr>The Colorado River Basin</vt:lpstr>
      <vt:lpstr>PowerPoint Presentation</vt:lpstr>
      <vt:lpstr>The Colorado River mainstem: on paper</vt:lpstr>
      <vt:lpstr>The Colorado River mainstem: actual use</vt:lpstr>
      <vt:lpstr>PowerPoint Presentation</vt:lpstr>
      <vt:lpstr>PowerPoint Presentation</vt:lpstr>
      <vt:lpstr>PowerPoint Presentation</vt:lpstr>
      <vt:lpstr>PowerPoint Presentation</vt:lpstr>
      <vt:lpstr>PowerPoint Presentation</vt:lpstr>
      <vt:lpstr>PowerPoint Presentation</vt:lpstr>
      <vt:lpstr>Provisional Natural Flows for the Colorado River at Lee’s Ferry (USGS gauge 09380000) Water Years 1906-2021</vt:lpstr>
      <vt:lpstr>PowerPoint Presentation</vt:lpstr>
      <vt:lpstr>PowerPoint Presentation</vt:lpstr>
      <vt:lpstr>PowerPoint Presentation</vt:lpstr>
      <vt:lpstr>Moving Forward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Eleanor Hasenbeck</dc:creator>
  <cp:lastModifiedBy>Benton Roesler</cp:lastModifiedBy>
  <cp:revision>8</cp:revision>
  <dcterms:created xsi:type="dcterms:W3CDTF">2020-06-08T15:55:27Z</dcterms:created>
  <dcterms:modified xsi:type="dcterms:W3CDTF">2022-09-14T18:55:12Z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0x01010066CF31FFEC1E394EB6368F8DF2125ED5</vt:lpwstr>
  </property>
  <property fmtid="{D5CDD505-2E9C-101B-9397-08002B2CF9AE}" pid="3" name="MediaServiceImageTags">
    <vt:lpwstr/>
  </property>
</Properties>
</file>