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4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824" r:id="rId2"/>
    <p:sldId id="1236" r:id="rId3"/>
    <p:sldId id="1233" r:id="rId4"/>
    <p:sldId id="1234" r:id="rId5"/>
    <p:sldId id="1235" r:id="rId6"/>
    <p:sldId id="1134" r:id="rId7"/>
    <p:sldId id="876" r:id="rId8"/>
    <p:sldId id="595" r:id="rId9"/>
    <p:sldId id="731" r:id="rId10"/>
    <p:sldId id="986" r:id="rId11"/>
    <p:sldId id="987" r:id="rId12"/>
    <p:sldId id="733" r:id="rId13"/>
    <p:sldId id="734" r:id="rId14"/>
    <p:sldId id="735" r:id="rId15"/>
    <p:sldId id="736" r:id="rId16"/>
    <p:sldId id="737" r:id="rId17"/>
    <p:sldId id="988" r:id="rId18"/>
    <p:sldId id="738" r:id="rId19"/>
    <p:sldId id="739" r:id="rId20"/>
    <p:sldId id="863" r:id="rId21"/>
    <p:sldId id="764" r:id="rId22"/>
    <p:sldId id="741" r:id="rId23"/>
    <p:sldId id="742" r:id="rId24"/>
    <p:sldId id="743" r:id="rId25"/>
    <p:sldId id="744" r:id="rId26"/>
    <p:sldId id="894" r:id="rId27"/>
    <p:sldId id="874" r:id="rId28"/>
    <p:sldId id="745" r:id="rId29"/>
    <p:sldId id="746" r:id="rId30"/>
    <p:sldId id="747" r:id="rId31"/>
    <p:sldId id="892" r:id="rId32"/>
    <p:sldId id="893" r:id="rId33"/>
    <p:sldId id="748" r:id="rId34"/>
    <p:sldId id="1164" r:id="rId35"/>
    <p:sldId id="1194" r:id="rId36"/>
    <p:sldId id="1196" r:id="rId37"/>
    <p:sldId id="878" r:id="rId38"/>
    <p:sldId id="879" r:id="rId39"/>
    <p:sldId id="880" r:id="rId40"/>
    <p:sldId id="881" r:id="rId41"/>
    <p:sldId id="973" r:id="rId42"/>
    <p:sldId id="882" r:id="rId43"/>
    <p:sldId id="1232" r:id="rId44"/>
    <p:sldId id="1187" r:id="rId45"/>
    <p:sldId id="1197" r:id="rId46"/>
    <p:sldId id="889" r:id="rId47"/>
    <p:sldId id="1008" r:id="rId48"/>
    <p:sldId id="1120" r:id="rId49"/>
    <p:sldId id="931" r:id="rId50"/>
    <p:sldId id="1169" r:id="rId51"/>
    <p:sldId id="1198" r:id="rId52"/>
    <p:sldId id="864" r:id="rId53"/>
    <p:sldId id="977" r:id="rId54"/>
    <p:sldId id="1170" r:id="rId55"/>
    <p:sldId id="1161" r:id="rId56"/>
    <p:sldId id="793" r:id="rId57"/>
    <p:sldId id="677" r:id="rId58"/>
    <p:sldId id="1168" r:id="rId59"/>
    <p:sldId id="942" r:id="rId60"/>
    <p:sldId id="1132" r:id="rId61"/>
    <p:sldId id="1037" r:id="rId62"/>
    <p:sldId id="1005" r:id="rId63"/>
    <p:sldId id="1006" r:id="rId64"/>
  </p:sldIdLst>
  <p:sldSz cx="9144000" cy="6858000" type="screen4x3"/>
  <p:notesSz cx="7315200" cy="9601200"/>
  <p:custDataLst>
    <p:tags r:id="rId6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9900"/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85" autoAdjust="0"/>
  </p:normalViewPr>
  <p:slideViewPr>
    <p:cSldViewPr snapToGrid="0">
      <p:cViewPr varScale="1">
        <p:scale>
          <a:sx n="72" d="100"/>
          <a:sy n="72" d="100"/>
        </p:scale>
        <p:origin x="118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8" y="0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algn="r"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917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8" y="911917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algn="r"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fld id="{6DC4CEFB-E019-4427-B2D3-479B40DD1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85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8" y="0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algn="r"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797425" cy="3598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1" y="4561228"/>
            <a:ext cx="5852160" cy="432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17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8" y="911917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algn="r"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fld id="{D7FCEF81-C094-4A0B-8A02-D910F8267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53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Which statements best describe your view of the current quality of public discussion and debate? (choose up to three)
https://www.polleverywhere.com/multiple_choice_polls/oooLT1TsKAz1BmuYdMgG6?display_state=instructions&amp;activity_state=opened&amp;state=opened&amp;flow=Engagement&amp;onscreen=persist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FCEF81-C094-4A0B-8A02-D910F8267BD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9C267-626C-CB03-010E-2966990E1F8C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8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Which statements best describe your view of the current quality of public discussion and debate? (choose up to three)
https://www.polleverywhere.com/multiple_choice_polls/oooLT1TsKAz1BmuYdMgG6?display_state=chart&amp;activity_state=opened&amp;state=opened&amp;flow=Engagement&amp;onscreen=persist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FCEF81-C094-4A0B-8A02-D910F8267B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4D9D3-501E-5B60-D811-269A95EB9219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2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Which statements best describe your view of the current quality of public discussion and debate? (choose up to three)
https://www.polleverywhere.com/multiple_choice_polls/oooLT1TsKAz1BmuYdMgG6?display_state=chart&amp;activity_state=closed&amp;state=closed&amp;flow=Engagement&amp;onscreen=persist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FCEF81-C094-4A0B-8A02-D910F8267BD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A1C46-F0E6-1C79-721F-E7107FD7AB5C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5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7B20D-6C2E-4BCA-89B0-947C9AFC257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8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9A24D-206C-4C9D-BD2E-988788ECE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2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E6C5E-B4DE-4D54-8E6F-119F74540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0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FA6C5-486A-4FB1-ACDF-C47EC4756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2C58-29DB-41AD-8140-5714BE248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82654-300D-461F-BDBF-C60361136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91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C6E0A-7696-4AB2-A3D0-87D1C3C315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5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01936-7798-4A5D-B823-7683EDD91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CD8A0-AFD9-434C-AA5B-C8303E07A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1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CD9CF-E65C-41F7-B54D-59AAF29A6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7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EFCB3-6472-42AE-AADA-41336A59D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43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24258-E8FB-4974-86DA-2AC882AB5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3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E530C-737C-4474-BB96-35BF442CB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60F8A-33BF-4E22-969F-C1BA06149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2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96373-4C2C-42A2-B162-881931B41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9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E11C6E0A-7696-4AB2-A3D0-87D1C3C31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136525"/>
            <a:ext cx="9144000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2800" dirty="0"/>
              <a:t>Keys to Depolarizing and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800" dirty="0"/>
              <a:t>Elevating our Conversations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Martín Carcasson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Director of the Center for Public Deliberation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Professor, Department of Communication Studies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Dedicated to enhancing local democracy through improved public communication and community problem solving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EMAIL:  mcarcas@colostate.edu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Twitter: @mcarcasson           CPD website: cpd.colostate.edu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0" i="1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92" y="2684692"/>
            <a:ext cx="2439485" cy="1428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773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06647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-1" y="1257019"/>
            <a:ext cx="92941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“groupish” (prefer to gather with like-minded)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68" y="3733799"/>
            <a:ext cx="3699232" cy="247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crazy f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7" y="3733800"/>
            <a:ext cx="3574661" cy="254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622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06647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-1" y="1257019"/>
            <a:ext cx="92941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“groupish” (prefer to gather with like-minded)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filter &amp; cherry pick evidence to support our views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03197"/>
            <a:ext cx="2519753" cy="201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3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5636" y="1284167"/>
          <a:ext cx="831272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3455987"/>
            <a:ext cx="23050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01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5636" y="1284167"/>
          <a:ext cx="831272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22" y="4336554"/>
            <a:ext cx="3980378" cy="239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27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How we interpret new evidence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i="1" dirty="0">
                <a:solidFill>
                  <a:srgbClr val="006600"/>
                </a:solidFill>
              </a:rPr>
              <a:t>“</a:t>
            </a:r>
            <a:r>
              <a:rPr lang="en-US" sz="2800" b="1" i="1" dirty="0">
                <a:solidFill>
                  <a:srgbClr val="006600"/>
                </a:solidFill>
              </a:rPr>
              <a:t>when we want to believe something</a:t>
            </a:r>
            <a:r>
              <a:rPr lang="en-US" sz="2800" i="1" dirty="0">
                <a:solidFill>
                  <a:srgbClr val="006600"/>
                </a:solidFill>
              </a:rPr>
              <a:t>, we ask ourselves, ‘</a:t>
            </a:r>
            <a:r>
              <a:rPr lang="en-US" sz="2800" b="1" i="1" dirty="0">
                <a:solidFill>
                  <a:srgbClr val="006600"/>
                </a:solidFill>
              </a:rPr>
              <a:t>Can I believe it?’ </a:t>
            </a:r>
            <a:r>
              <a:rPr lang="en-US" sz="2800" i="1" dirty="0">
                <a:solidFill>
                  <a:srgbClr val="006600"/>
                </a:solidFill>
              </a:rPr>
              <a:t>Then…we search for supporting evidence, and if we find even a single piece of pseudo-evidence, we can stop thinking.… In contrast, </a:t>
            </a:r>
            <a:r>
              <a:rPr lang="en-US" sz="2800" b="1" i="1" dirty="0">
                <a:solidFill>
                  <a:srgbClr val="006600"/>
                </a:solidFill>
              </a:rPr>
              <a:t>when we don’t want to believe something</a:t>
            </a:r>
            <a:r>
              <a:rPr lang="en-US" sz="2800" i="1" dirty="0">
                <a:solidFill>
                  <a:srgbClr val="006600"/>
                </a:solidFill>
              </a:rPr>
              <a:t>, we ask ourselves, ‘</a:t>
            </a:r>
            <a:r>
              <a:rPr lang="en-US" sz="2800" b="1" i="1" dirty="0">
                <a:solidFill>
                  <a:srgbClr val="006600"/>
                </a:solidFill>
              </a:rPr>
              <a:t>Must I believe it?’ </a:t>
            </a:r>
            <a:r>
              <a:rPr lang="en-US" sz="2800" i="1" dirty="0">
                <a:solidFill>
                  <a:srgbClr val="006600"/>
                </a:solidFill>
              </a:rPr>
              <a:t>Then we search for contrary evidence, and if we find a single reason to doubt the claim, we can dismiss it“ </a:t>
            </a:r>
          </a:p>
          <a:p>
            <a:pPr algn="r"/>
            <a:r>
              <a:rPr lang="en-US" sz="2800" i="1" dirty="0">
                <a:solidFill>
                  <a:srgbClr val="006600"/>
                </a:solidFill>
              </a:rPr>
              <a:t>Jonathan Haidt and Tom Gilovich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24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5636" y="1284167"/>
          <a:ext cx="831272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22" y="4336554"/>
            <a:ext cx="3980378" cy="239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18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18654" y="1297814"/>
          <a:ext cx="831272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attributions and tell stories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egoism, illusory correlation, negativity bias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79950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32" y="746847"/>
            <a:ext cx="7247964" cy="536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002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18654" y="1297814"/>
          <a:ext cx="8312728" cy="4605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attributions and tell stories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egoism, illusory correlation, negativity bias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decisions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heuristics, self-serving bias, social proof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59784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18654" y="1297814"/>
          <a:ext cx="8312728" cy="5185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attributions and tell stories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egoism, illusory correlation, negativity bias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decisions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heuristics, self-serving bias, social proof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42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we remember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availability bias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9306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664075-FA01-3502-57BA-03A8221092C8}"/>
              </a:ext>
            </a:extLst>
          </p:cNvPr>
          <p:cNvSpPr txBox="1"/>
          <p:nvPr/>
        </p:nvSpPr>
        <p:spPr>
          <a:xfrm>
            <a:off x="2422536" y="540404"/>
            <a:ext cx="41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Martin will be using Poll Everywhere for some audience interaction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28803-00B9-C851-A7B3-2B55D40834EA}"/>
              </a:ext>
            </a:extLst>
          </p:cNvPr>
          <p:cNvSpPr txBox="1"/>
          <p:nvPr/>
        </p:nvSpPr>
        <p:spPr>
          <a:xfrm>
            <a:off x="1200732" y="1190593"/>
            <a:ext cx="6600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You can use the QR code  below</a:t>
            </a:r>
          </a:p>
          <a:p>
            <a:pPr algn="ctr" defTabSz="257175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Or go to Pollev.com and enter csucpd210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algn="ctr" defTabSz="257175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Or download the free Poll Everywhere App</a:t>
            </a:r>
          </a:p>
          <a:p>
            <a:pPr algn="ctr" defTabSz="257175"/>
            <a:r>
              <a:rPr lang="en-US" b="1" dirty="0"/>
              <a:t>It will ask for your name, but you can “skip”</a:t>
            </a:r>
          </a:p>
          <a:p>
            <a:pPr algn="ctr" defTabSz="257175"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F40CD-8CB8-CEDE-7887-251F54CB7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536" y="2394780"/>
            <a:ext cx="4298928" cy="43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7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-1" y="1035339"/>
            <a:ext cx="92941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strongly prefer to gather with the like minded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filter &amp; cherry pick evidence to support our views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avoid values dilemmas, tensions, and tough choices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73" y="4059211"/>
            <a:ext cx="3625375" cy="2798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6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067176" y="200024"/>
            <a:ext cx="2268106" cy="7853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64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067176" y="200024"/>
            <a:ext cx="2268106" cy="7853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6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br>
              <a:rPr lang="en-US" dirty="0">
                <a:latin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</a:rPr>
              <a:t>Kathryn Shultz – </a:t>
            </a:r>
            <a:r>
              <a:rPr lang="en-US" i="1" dirty="0">
                <a:latin typeface="Calibri" panose="020F0502020204030204" pitchFamily="34" charset="0"/>
              </a:rPr>
              <a:t>Being Wrong</a:t>
            </a:r>
          </a:p>
          <a:p>
            <a:endParaRPr lang="en-US" i="1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First step: Ignorance assumption</a:t>
            </a:r>
          </a:p>
          <a:p>
            <a:r>
              <a:rPr lang="en-US" dirty="0">
                <a:latin typeface="Calibri" panose="020F0502020204030204" pitchFamily="34" charset="0"/>
              </a:rPr>
              <a:t>Second step: Idiot assumption</a:t>
            </a:r>
          </a:p>
          <a:p>
            <a:r>
              <a:rPr lang="en-US" dirty="0">
                <a:latin typeface="Calibri" panose="020F0502020204030204" pitchFamily="34" charset="0"/>
              </a:rPr>
              <a:t>Third Step: Evil assumption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57" y="2584971"/>
            <a:ext cx="27051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66255" y="2806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kern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  <a:endParaRPr lang="en-US" sz="3200" b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17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"/>
            <a:ext cx="9073235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479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73" y="10372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Overview: Three Key Arguments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34" y="953393"/>
            <a:ext cx="6298249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06600"/>
                </a:solidFill>
                <a:latin typeface="Calibri" panose="020F0502020204030204" pitchFamily="34" charset="0"/>
              </a:rPr>
              <a:t>#1 – The Basic Reality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Most of the key problems we face are best understood through a wicked problems lens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#2 – The Bad News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6600"/>
                </a:solidFill>
                <a:latin typeface="Calibri" panose="020F0502020204030204" pitchFamily="34" charset="0"/>
              </a:rPr>
              <a:t>Human nature and many of our </a:t>
            </a:r>
            <a:r>
              <a:rPr lang="en-US" sz="2400" b="1" u="sng" dirty="0">
                <a:solidFill>
                  <a:srgbClr val="006600"/>
                </a:solidFill>
                <a:latin typeface="Calibri" panose="020F0502020204030204" pitchFamily="34" charset="0"/>
              </a:rPr>
              <a:t>primary institutions </a:t>
            </a:r>
            <a:r>
              <a:rPr lang="en-US" sz="2400" b="1" dirty="0">
                <a:solidFill>
                  <a:srgbClr val="006600"/>
                </a:solidFill>
                <a:latin typeface="Calibri" panose="020F0502020204030204" pitchFamily="34" charset="0"/>
              </a:rPr>
              <a:t>and processes are woefully</a:t>
            </a: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Calibri" panose="020F0502020204030204" pitchFamily="34" charset="0"/>
              </a:rPr>
              <a:t>ill-suited to address wicked problems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6600"/>
                </a:solidFill>
                <a:latin typeface="Calibri" panose="020F0502020204030204" pitchFamily="34" charset="0"/>
              </a:rPr>
              <a:t>#3 – The Hopeful News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Once we realize #1 and #2, </a:t>
            </a:r>
            <a:r>
              <a:rPr lang="en-US" sz="2400" dirty="0">
                <a:solidFill>
                  <a:srgbClr val="006600"/>
                </a:solidFill>
              </a:rPr>
              <a:t> </a:t>
            </a: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we can build capacity for the kinds of conversations, processes, and institutions that cultivate the wisdom  so critical to addressing wicked problems, particularly at the local level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51" y="1121054"/>
            <a:ext cx="2337722" cy="159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81" y="2843695"/>
            <a:ext cx="2260926" cy="116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7" y="3664787"/>
            <a:ext cx="1012048" cy="87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053" y="3761180"/>
            <a:ext cx="1127671" cy="67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943" y="4898321"/>
            <a:ext cx="1648130" cy="116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66255" y="2806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kern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  <a:endParaRPr lang="en-US" sz="3200" b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401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382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4757" y="4189727"/>
            <a:ext cx="2128345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Overly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adversarial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political system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6246420">
            <a:off x="2911693" y="5383817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5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4FB53-7B84-01CC-8608-9293E0EB073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3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Drawbacks of an </a:t>
            </a:r>
            <a:b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Overly-Adversarial Political System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24691" y="1063813"/>
            <a:ext cx="8894618" cy="4525963"/>
          </a:xfrm>
        </p:spPr>
        <p:txBody>
          <a:bodyPr/>
          <a:lstStyle/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Plays into flaws of human nature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Often focuses on “winning” vs. solving problems 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Zero-sum game incentivizes “bad” communication, strategic research, and problematizes implementation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Often focuses on blaming (them) vs. taking accountability (us)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Relies on narrow value frames (thus avoids tensions)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Attracts/privileges organized, entrenched voices 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Negative side effects like polarization, cynicism, and apathy (which then cause even worse communication)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Assumes a narrow role for citizens (citizens as voters, consumers, or spectators)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40" y="5589776"/>
            <a:ext cx="1984360" cy="119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011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Consider our Typical Public Processes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85738" y="1217613"/>
            <a:ext cx="8785225" cy="4525962"/>
          </a:xfrm>
        </p:spPr>
        <p:txBody>
          <a:bodyPr/>
          <a:lstStyle/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Our two-party system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Campaigns, referenda, and elections</a:t>
            </a:r>
            <a:endParaRPr lang="en-US" sz="260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“Town halls”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Interest groups and lobbyists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Political debates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Congressional deliberations and legislative debate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Social media political engagement 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Citizen comment and public hearings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Expert panels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Letters to the editors 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Emails and email campaigns to policymakers</a:t>
            </a:r>
            <a:endParaRPr lang="en-US" sz="260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03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Key Problems with our </a:t>
            </a:r>
            <a:b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Typical Public Processes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78564" y="1318348"/>
            <a:ext cx="8330283" cy="3655468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006600"/>
                </a:solidFill>
                <a:latin typeface="Calibri" panose="020F0502020204030204" pitchFamily="34" charset="0"/>
              </a:rPr>
              <a:t>Engage too late in the process when issues are simply framed as “yes” or “no” and teams are already set </a:t>
            </a:r>
          </a:p>
          <a:p>
            <a:pPr eaLnBrk="1" hangingPunct="1"/>
            <a:r>
              <a:rPr lang="en-US" sz="3600" i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Primarily provide opportunities for individual or group expression</a:t>
            </a:r>
          </a:p>
          <a:p>
            <a:pPr eaLnBrk="1" hangingPunct="1"/>
            <a:r>
              <a:rPr lang="en-US" sz="3600" i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Caters to entrenched and organized voices</a:t>
            </a:r>
          </a:p>
          <a:p>
            <a:pPr eaLnBrk="1" hangingPunct="1"/>
            <a:r>
              <a:rPr lang="en-US" sz="3600" i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Little to no effective interaction or learning/refinement of opinion</a:t>
            </a:r>
            <a:endParaRPr lang="en-US" sz="360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6561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4757" y="4189727"/>
            <a:ext cx="2128345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Overly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adversarial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political system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3990604">
            <a:off x="2674661" y="1923632"/>
            <a:ext cx="475199" cy="4166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6246420">
            <a:off x="2911693" y="5383817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1019346" y="3643331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39805" y="1745385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Media focus on conflict</a:t>
            </a:r>
            <a:endParaRPr lang="en-US" dirty="0">
              <a:latin typeface="Arial" pitchFamily="34" charset="0"/>
            </a:endParaRP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4757" y="4189727"/>
            <a:ext cx="2128345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Overly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adversarial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political system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3990604">
            <a:off x="2674661" y="1923632"/>
            <a:ext cx="475199" cy="4166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6246420">
            <a:off x="2911693" y="5383817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1019346" y="3643331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39805" y="1745385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Media focus on conflict</a:t>
            </a:r>
            <a:endParaRPr lang="en-US" dirty="0">
              <a:latin typeface="Arial" pitchFamily="34" charset="0"/>
            </a:endParaRP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6815" y="2865566"/>
            <a:ext cx="414087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Implications of hyper-polarization: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Anecdote wars / “Gotcha” politics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The “Outrage Industrial Complex”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Meanspiritedness / contempt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Assumption of negative motives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Conspiracy theories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Drowning out of legitimate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042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08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Overview: Two Key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230" y="2332037"/>
            <a:ext cx="67255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006600"/>
                </a:solidFill>
                <a:latin typeface="Calibri" panose="020F0502020204030204" pitchFamily="34" charset="0"/>
              </a:rPr>
              <a:t>Why are we so angry?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6600"/>
                </a:solidFill>
                <a:latin typeface="Calibri" panose="020F0502020204030204" pitchFamily="34" charset="0"/>
              </a:rPr>
              <a:t>What can we do about it?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14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08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Key Steps for Depolarizing and Elevating our Conversations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20" y="2758165"/>
            <a:ext cx="8695678" cy="45259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06600"/>
                </a:solidFill>
                <a:latin typeface="Calibri" panose="020F0502020204030204" pitchFamily="34" charset="0"/>
              </a:rPr>
              <a:t>Adopt a Wicked Problems Mindset</a:t>
            </a:r>
          </a:p>
          <a:p>
            <a:pPr algn="ctr"/>
            <a:r>
              <a:rPr lang="en-US" sz="4400" dirty="0">
                <a:solidFill>
                  <a:srgbClr val="006600"/>
                </a:solidFill>
                <a:latin typeface="Calibri" panose="020F0502020204030204" pitchFamily="34" charset="0"/>
              </a:rPr>
              <a:t>Change the Way We Engage</a:t>
            </a:r>
          </a:p>
          <a:p>
            <a:pPr marL="0" indent="0" algn="ctr">
              <a:buNone/>
            </a:pPr>
            <a:endParaRPr lang="en-US" sz="48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18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799" y="527917"/>
            <a:ext cx="8580727" cy="39147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i="1" dirty="0">
                <a:solidFill>
                  <a:srgbClr val="006600"/>
                </a:solidFill>
                <a:latin typeface="Calibri" pitchFamily="34" charset="0"/>
              </a:rPr>
              <a:t>Wicked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6600"/>
                </a:solidFill>
                <a:latin typeface="Calibri" pitchFamily="34" charset="0"/>
              </a:rPr>
              <a:t>problems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inherently involve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competing underlying values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, paradoxes, and tradeoffs that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cannot be resolved 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by science.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09" y="3045656"/>
            <a:ext cx="4998782" cy="340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072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1"/>
          <a:stretch/>
        </p:blipFill>
        <p:spPr bwMode="auto">
          <a:xfrm>
            <a:off x="62588" y="304676"/>
            <a:ext cx="9018824" cy="448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DAE16-BBDC-4EC1-AF95-897DFF8953BE}"/>
              </a:ext>
            </a:extLst>
          </p:cNvPr>
          <p:cNvSpPr txBox="1"/>
          <p:nvPr/>
        </p:nvSpPr>
        <p:spPr>
          <a:xfrm>
            <a:off x="1312544" y="4792956"/>
            <a:ext cx="62233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Key Deliberative Responses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Balancing (the long-term focus)</a:t>
            </a:r>
          </a:p>
          <a:p>
            <a:pPr marL="342900" indent="-342900" algn="ctr"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Re-calibrating (short term corrections)</a:t>
            </a:r>
          </a:p>
          <a:p>
            <a:pPr marL="342900" indent="-342900" algn="ctr"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Transcending (short term ideal)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07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unherbal.com/wp-content/uploads/2013/02/O-food-photos-overview-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-2" r="4082" b="2"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571750" y="990600"/>
            <a:ext cx="385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WE WANT OUR FOOD TO BE: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586038" y="1481138"/>
            <a:ext cx="6953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Fresh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1125538" y="1493838"/>
            <a:ext cx="13192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Inexpensive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968375" y="2057400"/>
            <a:ext cx="28987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Convenient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(Accessible, Easy to prepare)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7069138" y="1493838"/>
            <a:ext cx="10493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Delicious</a:t>
            </a:r>
          </a:p>
        </p:txBody>
      </p:sp>
      <p:sp>
        <p:nvSpPr>
          <p:cNvPr id="16392" name="TextBox 10"/>
          <p:cNvSpPr txBox="1">
            <a:spLocks noChangeArrowheads="1"/>
          </p:cNvSpPr>
          <p:nvPr/>
        </p:nvSpPr>
        <p:spPr bwMode="auto">
          <a:xfrm>
            <a:off x="5676900" y="1481138"/>
            <a:ext cx="13192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Long lasting</a:t>
            </a:r>
          </a:p>
        </p:txBody>
      </p: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3511550" y="1479550"/>
            <a:ext cx="11541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Nutritious</a:t>
            </a:r>
          </a:p>
        </p:txBody>
      </p:sp>
      <p:sp>
        <p:nvSpPr>
          <p:cNvPr id="16394" name="TextBox 13"/>
          <p:cNvSpPr txBox="1">
            <a:spLocks noChangeArrowheads="1"/>
          </p:cNvSpPr>
          <p:nvPr/>
        </p:nvSpPr>
        <p:spPr bwMode="auto">
          <a:xfrm>
            <a:off x="4095750" y="2032000"/>
            <a:ext cx="23431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Ethically grown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(labor/animal welfare)</a:t>
            </a:r>
          </a:p>
        </p:txBody>
      </p:sp>
      <p:sp>
        <p:nvSpPr>
          <p:cNvPr id="16395" name="TextBox 15"/>
          <p:cNvSpPr txBox="1">
            <a:spLocks noChangeArrowheads="1"/>
          </p:cNvSpPr>
          <p:nvPr/>
        </p:nvSpPr>
        <p:spPr bwMode="auto">
          <a:xfrm>
            <a:off x="4900613" y="1479550"/>
            <a:ext cx="5905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Safe</a:t>
            </a:r>
          </a:p>
        </p:txBody>
      </p:sp>
      <p:sp>
        <p:nvSpPr>
          <p:cNvPr id="16396" name="TextBox 16"/>
          <p:cNvSpPr txBox="1">
            <a:spLocks noChangeArrowheads="1"/>
          </p:cNvSpPr>
          <p:nvPr/>
        </p:nvSpPr>
        <p:spPr bwMode="auto">
          <a:xfrm>
            <a:off x="4691063" y="2787650"/>
            <a:ext cx="2090737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Grown and delivered in a environmentally responsible manner</a:t>
            </a:r>
          </a:p>
        </p:txBody>
      </p:sp>
      <p:sp>
        <p:nvSpPr>
          <p:cNvPr id="16397" name="TextBox 18"/>
          <p:cNvSpPr txBox="1">
            <a:spLocks noChangeArrowheads="1"/>
          </p:cNvSpPr>
          <p:nvPr/>
        </p:nvSpPr>
        <p:spPr bwMode="auto">
          <a:xfrm>
            <a:off x="239713" y="2787650"/>
            <a:ext cx="20574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Supportive of a local economy</a:t>
            </a:r>
          </a:p>
        </p:txBody>
      </p:sp>
      <p:sp>
        <p:nvSpPr>
          <p:cNvPr id="16398" name="TextBox 19"/>
          <p:cNvSpPr txBox="1">
            <a:spLocks noChangeArrowheads="1"/>
          </p:cNvSpPr>
          <p:nvPr/>
        </p:nvSpPr>
        <p:spPr bwMode="auto">
          <a:xfrm>
            <a:off x="968375" y="276225"/>
            <a:ext cx="658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FOOD AS A WICKED PROBLEM</a:t>
            </a:r>
          </a:p>
        </p:txBody>
      </p:sp>
      <p:sp>
        <p:nvSpPr>
          <p:cNvPr id="16399" name="TextBox 20"/>
          <p:cNvSpPr txBox="1">
            <a:spLocks noChangeArrowheads="1"/>
          </p:cNvSpPr>
          <p:nvPr/>
        </p:nvSpPr>
        <p:spPr bwMode="auto">
          <a:xfrm>
            <a:off x="6565900" y="2057400"/>
            <a:ext cx="1200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Our choice</a:t>
            </a:r>
          </a:p>
        </p:txBody>
      </p:sp>
      <p:sp>
        <p:nvSpPr>
          <p:cNvPr id="16400" name="TextBox 21"/>
          <p:cNvSpPr txBox="1">
            <a:spLocks noChangeArrowheads="1"/>
          </p:cNvSpPr>
          <p:nvPr/>
        </p:nvSpPr>
        <p:spPr bwMode="auto">
          <a:xfrm>
            <a:off x="2474913" y="2787650"/>
            <a:ext cx="20574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Supportive of a agriculture community</a:t>
            </a:r>
          </a:p>
        </p:txBody>
      </p:sp>
      <p:sp>
        <p:nvSpPr>
          <p:cNvPr id="16401" name="TextBox 22"/>
          <p:cNvSpPr txBox="1">
            <a:spLocks noChangeArrowheads="1"/>
          </p:cNvSpPr>
          <p:nvPr/>
        </p:nvSpPr>
        <p:spPr bwMode="auto">
          <a:xfrm>
            <a:off x="6934200" y="2787650"/>
            <a:ext cx="2090738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Supportive of efforts to reduce hunger locally and globally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546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D2C23-F1D8-5270-6550-68C3F52A392D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68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461"/>
            <a:ext cx="8940784" cy="585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872841" y="3927818"/>
            <a:ext cx="2592376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Calibri" pitchFamily="34" charset="0"/>
              </a:rPr>
              <a:t>Accessible</a:t>
            </a:r>
          </a:p>
        </p:txBody>
      </p:sp>
      <p:sp>
        <p:nvSpPr>
          <p:cNvPr id="16394" name="TextBox 13"/>
          <p:cNvSpPr txBox="1">
            <a:spLocks noChangeArrowheads="1"/>
          </p:cNvSpPr>
          <p:nvPr/>
        </p:nvSpPr>
        <p:spPr bwMode="auto">
          <a:xfrm>
            <a:off x="2928142" y="2248848"/>
            <a:ext cx="308449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Calibri" pitchFamily="34" charset="0"/>
              </a:rPr>
              <a:t>High Quality</a:t>
            </a:r>
          </a:p>
        </p:txBody>
      </p:sp>
      <p:sp>
        <p:nvSpPr>
          <p:cNvPr id="16398" name="TextBox 19"/>
          <p:cNvSpPr txBox="1">
            <a:spLocks noChangeArrowheads="1"/>
          </p:cNvSpPr>
          <p:nvPr/>
        </p:nvSpPr>
        <p:spPr bwMode="auto">
          <a:xfrm>
            <a:off x="239713" y="193109"/>
            <a:ext cx="882805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dirty="0"/>
              <a:t>HEALTH CARE AS A WICKED PROBLEM</a:t>
            </a:r>
          </a:p>
        </p:txBody>
      </p:sp>
      <p:sp>
        <p:nvSpPr>
          <p:cNvPr id="16399" name="TextBox 20"/>
          <p:cNvSpPr txBox="1">
            <a:spLocks noChangeArrowheads="1"/>
          </p:cNvSpPr>
          <p:nvPr/>
        </p:nvSpPr>
        <p:spPr bwMode="auto">
          <a:xfrm>
            <a:off x="5760682" y="3931230"/>
            <a:ext cx="222310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Calibri" pitchFamily="34" charset="0"/>
              </a:rPr>
              <a:t>Low cost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505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965" y="0"/>
            <a:ext cx="10709165" cy="709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Competing Values in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Downtown Fort Collins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47297" y="1599570"/>
            <a:ext cx="4966138" cy="4525963"/>
          </a:xfrm>
        </p:spPr>
        <p:txBody>
          <a:bodyPr/>
          <a:lstStyle/>
          <a:p>
            <a:pPr lvl="0"/>
            <a:r>
              <a:rPr lang="en-US" sz="2800" dirty="0"/>
              <a:t>Aesthetics/Beauty</a:t>
            </a:r>
          </a:p>
          <a:p>
            <a:pPr lvl="0"/>
            <a:r>
              <a:rPr lang="en-US" sz="2800" dirty="0"/>
              <a:t>Compassion </a:t>
            </a:r>
          </a:p>
          <a:p>
            <a:pPr lvl="0"/>
            <a:r>
              <a:rPr lang="en-US" sz="2800" dirty="0"/>
              <a:t>Diversity/Inclusivity</a:t>
            </a:r>
          </a:p>
          <a:p>
            <a:pPr lvl="0"/>
            <a:r>
              <a:rPr lang="en-US" sz="2800" dirty="0"/>
              <a:t>Economic health/vitality</a:t>
            </a:r>
          </a:p>
          <a:p>
            <a:pPr lvl="0"/>
            <a:r>
              <a:rPr lang="en-US" sz="2800" dirty="0"/>
              <a:t>Effective use of public resources </a:t>
            </a:r>
          </a:p>
          <a:p>
            <a:pPr lvl="0"/>
            <a:r>
              <a:rPr lang="en-US" sz="2800" dirty="0"/>
              <a:t>Equality</a:t>
            </a:r>
          </a:p>
          <a:p>
            <a:pPr lvl="0"/>
            <a:r>
              <a:rPr lang="en-US" sz="2800" dirty="0"/>
              <a:t>Excitement/fun  </a:t>
            </a:r>
          </a:p>
          <a:p>
            <a:pPr lvl="0"/>
            <a:r>
              <a:rPr lang="en-US" sz="2800" dirty="0"/>
              <a:t>Family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524703" y="200222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0" dirty="0">
              <a:latin typeface="+mn-l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617068" y="1638354"/>
            <a:ext cx="46192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Individual freedom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Individual responsibility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Individual rights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Justice/Fairness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Public health/ environment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Respect for law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Respect for others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Safety</a:t>
            </a:r>
          </a:p>
          <a:p>
            <a:endParaRPr lang="en-US" sz="2800" b="0" kern="0" dirty="0"/>
          </a:p>
          <a:p>
            <a:pPr marL="0" indent="0">
              <a:buFontTx/>
              <a:buNone/>
            </a:pPr>
            <a:endParaRPr lang="en-US" sz="2800" b="0" kern="0" dirty="0"/>
          </a:p>
        </p:txBody>
      </p:sp>
    </p:spTree>
    <p:extLst>
      <p:ext uri="{BB962C8B-B14F-4D97-AF65-F5344CB8AC3E}">
        <p14:creationId xmlns:p14="http://schemas.microsoft.com/office/powerpoint/2010/main" val="3364113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58763" y="274638"/>
            <a:ext cx="8716962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006600"/>
                </a:solidFill>
                <a:latin typeface="Calibri" pitchFamily="34" charset="0"/>
              </a:rPr>
              <a:t>Capitalism or Sustainability</a:t>
            </a:r>
            <a:br>
              <a:rPr lang="en-US" altLang="en-US" b="1" dirty="0">
                <a:solidFill>
                  <a:srgbClr val="006600"/>
                </a:solidFill>
                <a:latin typeface="Calibri" pitchFamily="34" charset="0"/>
              </a:rPr>
            </a:br>
            <a:r>
              <a:rPr lang="en-US" altLang="en-US" b="1" dirty="0">
                <a:solidFill>
                  <a:srgbClr val="006600"/>
                </a:solidFill>
                <a:latin typeface="Calibri" pitchFamily="34" charset="0"/>
              </a:rPr>
              <a:t> as a Wicked Problem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006600"/>
                </a:solidFill>
                <a:latin typeface="Calibri" pitchFamily="34" charset="0"/>
              </a:rPr>
              <a:t>The “Triple Bottom Line” of </a:t>
            </a:r>
          </a:p>
          <a:p>
            <a:pPr lvl="1"/>
            <a:r>
              <a:rPr lang="en-US" altLang="en-US">
                <a:solidFill>
                  <a:srgbClr val="006600"/>
                </a:solidFill>
                <a:latin typeface="Calibri" pitchFamily="34" charset="0"/>
              </a:rPr>
              <a:t>Profit   (economics, also tied to jobs and taxes)</a:t>
            </a:r>
          </a:p>
          <a:p>
            <a:pPr lvl="1"/>
            <a:r>
              <a:rPr lang="en-US" altLang="en-US">
                <a:solidFill>
                  <a:srgbClr val="006600"/>
                </a:solidFill>
                <a:latin typeface="Calibri" pitchFamily="34" charset="0"/>
              </a:rPr>
              <a:t>People  (social justice, equality, fairness)</a:t>
            </a:r>
          </a:p>
          <a:p>
            <a:pPr lvl="1"/>
            <a:r>
              <a:rPr lang="en-US" altLang="en-US">
                <a:solidFill>
                  <a:srgbClr val="006600"/>
                </a:solidFill>
                <a:latin typeface="Calibri" pitchFamily="34" charset="0"/>
              </a:rPr>
              <a:t>Planet  (environment)</a:t>
            </a:r>
          </a:p>
        </p:txBody>
      </p:sp>
      <p:pic>
        <p:nvPicPr>
          <p:cNvPr id="7172" name="Picture 2" descr="http://travelfoodguru.files.wordpress.com/2012/01/triplebottom-linegraphi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28975"/>
            <a:ext cx="37782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188448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CC3A0-62BB-4210-BB75-A302FEE4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C6E0A-7696-4AB2-A3D0-87D1C3C3159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026" name="Picture 2" descr="States With the Largest Increase in Renewable Energy Production - Global  Trade Magazine">
            <a:extLst>
              <a:ext uri="{FF2B5EF4-FFF2-40B4-BE49-F238E27FC236}">
                <a16:creationId xmlns:a16="http://schemas.microsoft.com/office/drawing/2014/main" id="{AEE66FBE-62B0-4A92-AC5B-9CF26A96D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5"/>
          <a:stretch/>
        </p:blipFill>
        <p:spPr bwMode="auto">
          <a:xfrm>
            <a:off x="-51770" y="0"/>
            <a:ext cx="9127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BDCDC-A0BC-416F-965E-66CCB9529EB5}"/>
              </a:ext>
            </a:extLst>
          </p:cNvPr>
          <p:cNvSpPr txBox="1"/>
          <p:nvPr/>
        </p:nvSpPr>
        <p:spPr>
          <a:xfrm>
            <a:off x="1371601" y="259829"/>
            <a:ext cx="615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Power generation as a Wicked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4824E-43E9-4051-819A-53FCA8F732E2}"/>
              </a:ext>
            </a:extLst>
          </p:cNvPr>
          <p:cNvSpPr txBox="1"/>
          <p:nvPr/>
        </p:nvSpPr>
        <p:spPr>
          <a:xfrm>
            <a:off x="6042250" y="1499013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Reliability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2E517-F1FE-482F-B21D-87B013BFA89A}"/>
              </a:ext>
            </a:extLst>
          </p:cNvPr>
          <p:cNvSpPr txBox="1"/>
          <p:nvPr/>
        </p:nvSpPr>
        <p:spPr>
          <a:xfrm>
            <a:off x="2346635" y="2730315"/>
            <a:ext cx="4450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Environmentally responsible</a:t>
            </a: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ED205-B11D-4C31-89F5-5847E41D8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5" y="5166722"/>
            <a:ext cx="3969048" cy="1691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0379D0-C3FC-4DCE-BA2F-DB2D02FF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" y="4182487"/>
            <a:ext cx="3391373" cy="1152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C94D1-49C5-4BDF-BF89-9EEC417B93E5}"/>
              </a:ext>
            </a:extLst>
          </p:cNvPr>
          <p:cNvSpPr txBox="1"/>
          <p:nvPr/>
        </p:nvSpPr>
        <p:spPr>
          <a:xfrm>
            <a:off x="417017" y="1429017"/>
            <a:ext cx="3307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Financially sustainable</a:t>
            </a: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08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Library | CDC Online Newsroom | CDC">
            <a:extLst>
              <a:ext uri="{FF2B5EF4-FFF2-40B4-BE49-F238E27FC236}">
                <a16:creationId xmlns:a16="http://schemas.microsoft.com/office/drawing/2014/main" id="{B9AF156F-5B2D-4E14-9F3B-E57985C59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8" y="1028145"/>
            <a:ext cx="8574482" cy="48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B826E-1948-49CB-8DD9-0F3987380CC1}"/>
              </a:ext>
            </a:extLst>
          </p:cNvPr>
          <p:cNvSpPr txBox="1"/>
          <p:nvPr/>
        </p:nvSpPr>
        <p:spPr>
          <a:xfrm>
            <a:off x="840226" y="52561"/>
            <a:ext cx="7385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COVID 19 and our community response as a wicked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2B390-DC47-4CAB-9786-D3A359D51630}"/>
              </a:ext>
            </a:extLst>
          </p:cNvPr>
          <p:cNvSpPr txBox="1"/>
          <p:nvPr/>
        </p:nvSpPr>
        <p:spPr>
          <a:xfrm>
            <a:off x="6000003" y="4621110"/>
            <a:ext cx="23259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Supporting small businesses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8E90D-640B-472F-9DD8-5B6AB7A6221C}"/>
              </a:ext>
            </a:extLst>
          </p:cNvPr>
          <p:cNvSpPr txBox="1"/>
          <p:nvPr/>
        </p:nvSpPr>
        <p:spPr>
          <a:xfrm>
            <a:off x="1165772" y="2728573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Mental 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D83AC-D7A9-4F5C-BFA0-3F0295B1638C}"/>
              </a:ext>
            </a:extLst>
          </p:cNvPr>
          <p:cNvSpPr txBox="1"/>
          <p:nvPr/>
        </p:nvSpPr>
        <p:spPr>
          <a:xfrm>
            <a:off x="6802921" y="2566143"/>
            <a:ext cx="13516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Economic </a:t>
            </a:r>
          </a:p>
          <a:p>
            <a:pPr algn="ctr"/>
            <a:r>
              <a:rPr lang="en-US" dirty="0"/>
              <a:t>vitality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585C6F-F1F0-4533-A127-80CA114F49F7}"/>
              </a:ext>
            </a:extLst>
          </p:cNvPr>
          <p:cNvSpPr txBox="1"/>
          <p:nvPr/>
        </p:nvSpPr>
        <p:spPr>
          <a:xfrm>
            <a:off x="3095995" y="2866675"/>
            <a:ext cx="2980303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500" dirty="0"/>
              <a:t>Public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641B4-26D4-4F85-850D-5A95224D1A84}"/>
              </a:ext>
            </a:extLst>
          </p:cNvPr>
          <p:cNvSpPr txBox="1"/>
          <p:nvPr/>
        </p:nvSpPr>
        <p:spPr>
          <a:xfrm>
            <a:off x="4763700" y="1606884"/>
            <a:ext cx="176202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en-US" dirty="0"/>
              <a:t>Individual </a:t>
            </a:r>
          </a:p>
          <a:p>
            <a:pPr lvl="0" algn="ctr"/>
            <a:r>
              <a:rPr lang="en-US" dirty="0"/>
              <a:t>Responsibility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A8F34-0D14-4E12-B02E-7D3AEC653D3C}"/>
              </a:ext>
            </a:extLst>
          </p:cNvPr>
          <p:cNvSpPr txBox="1"/>
          <p:nvPr/>
        </p:nvSpPr>
        <p:spPr>
          <a:xfrm>
            <a:off x="2174218" y="3605318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Family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513E6-3626-48D8-A642-B6A11018045C}"/>
              </a:ext>
            </a:extLst>
          </p:cNvPr>
          <p:cNvSpPr txBox="1"/>
          <p:nvPr/>
        </p:nvSpPr>
        <p:spPr>
          <a:xfrm>
            <a:off x="4019325" y="4113892"/>
            <a:ext cx="14980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Need for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CA11F-9480-4AF5-B402-A72FB9B075BF}"/>
              </a:ext>
            </a:extLst>
          </p:cNvPr>
          <p:cNvSpPr txBox="1"/>
          <p:nvPr/>
        </p:nvSpPr>
        <p:spPr>
          <a:xfrm>
            <a:off x="1633710" y="1233832"/>
            <a:ext cx="238298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Freedom/Liberty</a:t>
            </a:r>
          </a:p>
          <a:p>
            <a:pPr algn="ctr"/>
            <a:r>
              <a:rPr lang="en-US" b="0" dirty="0"/>
              <a:t>(Concern about government or expert overreach)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FA4F1-8DC3-4C2F-A7FE-559D6917B1CC}"/>
              </a:ext>
            </a:extLst>
          </p:cNvPr>
          <p:cNvSpPr txBox="1"/>
          <p:nvPr/>
        </p:nvSpPr>
        <p:spPr>
          <a:xfrm>
            <a:off x="1100666" y="4428483"/>
            <a:ext cx="19368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Empathy</a:t>
            </a:r>
          </a:p>
          <a:p>
            <a:pPr algn="ctr"/>
            <a:r>
              <a:rPr lang="en-US" b="0" dirty="0"/>
              <a:t>Concern for the most vulnerable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6425BA-066F-4C64-A5E5-9CCF6DEDA592}"/>
              </a:ext>
            </a:extLst>
          </p:cNvPr>
          <p:cNvSpPr txBox="1"/>
          <p:nvPr/>
        </p:nvSpPr>
        <p:spPr>
          <a:xfrm>
            <a:off x="6391246" y="3616959"/>
            <a:ext cx="12747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Employee</a:t>
            </a:r>
          </a:p>
          <a:p>
            <a:pPr algn="ctr"/>
            <a:r>
              <a:rPr lang="en-US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3586868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35,958 American Flag Stock Photos, Pictures &amp; Royalty-Free Images - iStock">
            <a:extLst>
              <a:ext uri="{FF2B5EF4-FFF2-40B4-BE49-F238E27FC236}">
                <a16:creationId xmlns:a16="http://schemas.microsoft.com/office/drawing/2014/main" id="{71466993-5FD7-46D4-9739-3DD406A9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7" y="545679"/>
            <a:ext cx="8827128" cy="588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F52A6-49CE-4F0D-8BC9-A822CD6AF9AF}"/>
              </a:ext>
            </a:extLst>
          </p:cNvPr>
          <p:cNvSpPr txBox="1"/>
          <p:nvPr/>
        </p:nvSpPr>
        <p:spPr>
          <a:xfrm>
            <a:off x="373510" y="632789"/>
            <a:ext cx="839697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American Values as a Wicked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02529-18A7-41FE-A2D7-202D5131C427}"/>
              </a:ext>
            </a:extLst>
          </p:cNvPr>
          <p:cNvSpPr txBox="1"/>
          <p:nvPr/>
        </p:nvSpPr>
        <p:spPr>
          <a:xfrm>
            <a:off x="4733773" y="3721604"/>
            <a:ext cx="407836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4. Freedom for 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5110C-5CB1-47E6-92F4-914D2A62B682}"/>
              </a:ext>
            </a:extLst>
          </p:cNvPr>
          <p:cNvSpPr txBox="1"/>
          <p:nvPr/>
        </p:nvSpPr>
        <p:spPr>
          <a:xfrm>
            <a:off x="621266" y="3742513"/>
            <a:ext cx="255711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3. Equality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BA80F-6381-4307-BAE8-F27AB655443E}"/>
              </a:ext>
            </a:extLst>
          </p:cNvPr>
          <p:cNvSpPr txBox="1"/>
          <p:nvPr/>
        </p:nvSpPr>
        <p:spPr>
          <a:xfrm>
            <a:off x="5155926" y="1630126"/>
            <a:ext cx="248337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1. Justice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16995-2D46-4FAF-B7DB-4C33DAD0E624}"/>
              </a:ext>
            </a:extLst>
          </p:cNvPr>
          <p:cNvSpPr txBox="1"/>
          <p:nvPr/>
        </p:nvSpPr>
        <p:spPr>
          <a:xfrm>
            <a:off x="4453628" y="2654542"/>
            <a:ext cx="418095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2. Security/Safety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0661-57C5-4A93-A051-B50D64094D71}"/>
              </a:ext>
            </a:extLst>
          </p:cNvPr>
          <p:cNvSpPr txBox="1"/>
          <p:nvPr/>
        </p:nvSpPr>
        <p:spPr>
          <a:xfrm>
            <a:off x="1316171" y="4830483"/>
            <a:ext cx="74959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5. Freedom for future generations </a:t>
            </a:r>
          </a:p>
        </p:txBody>
      </p:sp>
    </p:spTree>
    <p:extLst>
      <p:ext uri="{BB962C8B-B14F-4D97-AF65-F5344CB8AC3E}">
        <p14:creationId xmlns:p14="http://schemas.microsoft.com/office/powerpoint/2010/main" val="2773831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b="1" dirty="0">
                <a:solidFill>
                  <a:srgbClr val="006600"/>
                </a:solidFill>
                <a:latin typeface="Calibri" pitchFamily="34" charset="0"/>
              </a:rPr>
              <a:t>Inherent Democratic Tensions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>
          <a:xfrm>
            <a:off x="173421" y="1405660"/>
            <a:ext cx="8828689" cy="4525963"/>
          </a:xfrm>
        </p:spPr>
        <p:txBody>
          <a:bodyPr/>
          <a:lstStyle/>
          <a:p>
            <a:r>
              <a:rPr lang="en-US" altLang="en-US" sz="2400" dirty="0">
                <a:solidFill>
                  <a:srgbClr val="006600"/>
                </a:solidFill>
                <a:latin typeface="Calibri" pitchFamily="34" charset="0"/>
              </a:rPr>
              <a:t>Freedom and Equality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itchFamily="34" charset="0"/>
              </a:rPr>
              <a:t>Our Freedom and Freedom of Future generations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itchFamily="34" charset="0"/>
              </a:rPr>
              <a:t>Freedom and Security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itchFamily="34" charset="0"/>
              </a:rPr>
              <a:t>Justice is a tension within itself (justice as the ideal between too much and too little credit or punishment)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Some others</a:t>
            </a:r>
            <a:endParaRPr lang="en-US" altLang="en-US" sz="3000" dirty="0">
              <a:solidFill>
                <a:srgbClr val="0066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Short term and long term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Individual rights and community good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Unity and diversity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Cooperation and competition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Structure and agency (or opportunity and individual responsibility)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Flexibility/Innovation and Consistency/Tradition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Best use of resources (money, time, people)</a:t>
            </a:r>
          </a:p>
          <a:p>
            <a:endParaRPr lang="en-US" altLang="en-US" sz="2400" dirty="0">
              <a:solidFill>
                <a:srgbClr val="006600"/>
              </a:solidFill>
              <a:latin typeface="Calibri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3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799" y="527917"/>
            <a:ext cx="8580727" cy="39147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i="1" dirty="0">
                <a:solidFill>
                  <a:srgbClr val="006600"/>
                </a:solidFill>
                <a:latin typeface="Calibri" pitchFamily="34" charset="0"/>
              </a:rPr>
              <a:t>Wicked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6600"/>
                </a:solidFill>
                <a:latin typeface="Calibri" pitchFamily="34" charset="0"/>
              </a:rPr>
              <a:t>problems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inherently involve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competing underlying values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, paradoxes, and tradeoffs that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cannot be resolved 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by science. They call for ongoing high quality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communication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,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creativity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, and broad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collaborative action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to manage well.   </a:t>
            </a:r>
          </a:p>
          <a:p>
            <a:pPr>
              <a:buFontTx/>
              <a:buNone/>
            </a:pP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8" y="3906983"/>
            <a:ext cx="4333611" cy="295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95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2" y="288286"/>
            <a:ext cx="8720920" cy="1143000"/>
          </a:xfrm>
        </p:spPr>
        <p:txBody>
          <a:bodyPr/>
          <a:lstStyle/>
          <a:p>
            <a:r>
              <a:rPr lang="en-US" sz="5000" b="1" dirty="0">
                <a:solidFill>
                  <a:srgbClr val="006600"/>
                </a:solidFill>
                <a:latin typeface="Calibri" panose="020F0502020204030204" pitchFamily="34" charset="0"/>
              </a:rPr>
              <a:t>The Wicked Problems Mindset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85" y="1451214"/>
            <a:ext cx="8950569" cy="4525963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Presume wicked problems, not wicked people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Become more comfortable with uncertainty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0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58" y="179104"/>
            <a:ext cx="8495731" cy="1143000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Traditional v. Facilitative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600200"/>
            <a:ext cx="417621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Traditional</a:t>
            </a:r>
          </a:p>
          <a:p>
            <a:r>
              <a:rPr lang="en-US" i="1" dirty="0">
                <a:solidFill>
                  <a:srgbClr val="006600"/>
                </a:solidFill>
                <a:latin typeface="Calibri" panose="020F0502020204030204" pitchFamily="34" charset="0"/>
              </a:rPr>
              <a:t>Strong opinion</a:t>
            </a:r>
          </a:p>
          <a:p>
            <a:r>
              <a:rPr lang="en-US" i="1" dirty="0">
                <a:solidFill>
                  <a:srgbClr val="006600"/>
                </a:solidFill>
                <a:latin typeface="Calibri" panose="020F0502020204030204" pitchFamily="34" charset="0"/>
              </a:rPr>
              <a:t>Charisma </a:t>
            </a:r>
          </a:p>
          <a:p>
            <a:r>
              <a:rPr lang="en-US" i="1" dirty="0">
                <a:solidFill>
                  <a:srgbClr val="006600"/>
                </a:solidFill>
                <a:latin typeface="Calibri" panose="020F0502020204030204" pitchFamily="34" charset="0"/>
              </a:rPr>
              <a:t>Public speaking skills</a:t>
            </a:r>
          </a:p>
          <a:p>
            <a:r>
              <a:rPr lang="en-US" i="1" dirty="0">
                <a:solidFill>
                  <a:srgbClr val="006600"/>
                </a:solidFill>
                <a:latin typeface="Calibri" panose="020F0502020204030204" pitchFamily="34" charset="0"/>
              </a:rPr>
              <a:t>Mobilization of the like-minded</a:t>
            </a:r>
          </a:p>
          <a:p>
            <a:pPr marL="0" indent="0">
              <a:buNone/>
            </a:pPr>
            <a:endParaRPr lang="en-US" i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i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731224" y="1643418"/>
            <a:ext cx="39100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>
                <a:solidFill>
                  <a:srgbClr val="006600"/>
                </a:solidFill>
                <a:latin typeface="Calibri" panose="020F0502020204030204" pitchFamily="34" charset="0"/>
              </a:rPr>
              <a:t>Facilitative</a:t>
            </a:r>
          </a:p>
          <a:p>
            <a:r>
              <a:rPr lang="en-US" b="0" i="1" kern="0" dirty="0">
                <a:solidFill>
                  <a:srgbClr val="006600"/>
                </a:solidFill>
                <a:latin typeface="Calibri" panose="020F0502020204030204" pitchFamily="34" charset="0"/>
              </a:rPr>
              <a:t>Strong on process</a:t>
            </a:r>
          </a:p>
          <a:p>
            <a:r>
              <a:rPr lang="en-US" b="0" i="1" kern="0" dirty="0">
                <a:solidFill>
                  <a:srgbClr val="006600"/>
                </a:solidFill>
                <a:latin typeface="Calibri" panose="020F0502020204030204" pitchFamily="34" charset="0"/>
              </a:rPr>
              <a:t>Trust and respect</a:t>
            </a:r>
          </a:p>
          <a:p>
            <a:r>
              <a:rPr lang="en-US" b="0" i="1" kern="0" dirty="0">
                <a:solidFill>
                  <a:srgbClr val="006600"/>
                </a:solidFill>
                <a:latin typeface="Calibri" panose="020F0502020204030204" pitchFamily="34" charset="0"/>
              </a:rPr>
              <a:t>Facilitation skills</a:t>
            </a:r>
          </a:p>
          <a:p>
            <a:r>
              <a:rPr lang="en-US" b="0" i="1" kern="0" dirty="0">
                <a:solidFill>
                  <a:srgbClr val="006600"/>
                </a:solidFill>
                <a:latin typeface="Calibri" panose="020F0502020204030204" pitchFamily="34" charset="0"/>
              </a:rPr>
              <a:t>Collaboration between broad perspectives</a:t>
            </a:r>
          </a:p>
          <a:p>
            <a:pPr marL="0" indent="0">
              <a:buFontTx/>
              <a:buNone/>
            </a:pPr>
            <a:endParaRPr lang="en-US" b="0" i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US" b="0" i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8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29B96-3175-9502-3062-DD40A05E3AD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97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2" y="288286"/>
            <a:ext cx="8720920" cy="1143000"/>
          </a:xfrm>
        </p:spPr>
        <p:txBody>
          <a:bodyPr/>
          <a:lstStyle/>
          <a:p>
            <a:r>
              <a:rPr lang="en-US" sz="5000" b="1" dirty="0">
                <a:solidFill>
                  <a:srgbClr val="006600"/>
                </a:solidFill>
                <a:latin typeface="Calibri" panose="020F0502020204030204" pitchFamily="34" charset="0"/>
              </a:rPr>
              <a:t>The Wicked Problems Mindset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85" y="1451214"/>
            <a:ext cx="8950569" cy="4525963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Presume wicked problems, not wicked people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Become more comfortable with uncertainty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Focus on elevating the conversation not just winning the argument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Put your energy toward identifying, engaging, and negotiating inherent tensions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Work toward creating a learning community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8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08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Key Steps for Depolarizing and Elevating our Conversations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20" y="2758165"/>
            <a:ext cx="8695678" cy="45259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06600"/>
                </a:solidFill>
                <a:latin typeface="Calibri" panose="020F0502020204030204" pitchFamily="34" charset="0"/>
              </a:rPr>
              <a:t>Adopt a Wicked Problems Mindset</a:t>
            </a:r>
          </a:p>
          <a:p>
            <a:pPr algn="ctr"/>
            <a:r>
              <a:rPr lang="en-US" sz="4400" dirty="0">
                <a:solidFill>
                  <a:srgbClr val="006600"/>
                </a:solidFill>
                <a:latin typeface="Calibri" panose="020F0502020204030204" pitchFamily="34" charset="0"/>
              </a:rPr>
              <a:t>Change the Way We Engage</a:t>
            </a:r>
          </a:p>
          <a:p>
            <a:pPr marL="0" indent="0" algn="ctr">
              <a:buNone/>
            </a:pPr>
            <a:endParaRPr lang="en-US" sz="48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12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-1" y="1035339"/>
            <a:ext cx="92941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strongly prefer to gather with the like minded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filter &amp; cherry pick evidence to support our views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avoid values dilemmas, tensions, and tough choices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73" y="4059211"/>
            <a:ext cx="3625375" cy="2798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220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Social Psychology and Brain Science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035339"/>
            <a:ext cx="91440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Good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We are inherently social and seek purpose and community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34" y="2258026"/>
            <a:ext cx="2923355" cy="436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24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035339"/>
            <a:ext cx="91440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Good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We are inherently social and seek purpose and community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inherently empathetic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inherently pragmatic and creative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	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072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500" b="1" kern="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Are We Learning from Brain Science and Social Psychology?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1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035339"/>
            <a:ext cx="91440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Good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We are inherently social and seek purpose and community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inherently empathetic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inherently pragmatic and creative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can overcome our bad tendencies and build   	better habits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98" y="3805061"/>
            <a:ext cx="2835564" cy="25331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072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500" b="1" kern="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Are We Learning from Brain Science and Social Psychology?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6912" y="1774270"/>
            <a:ext cx="4223535" cy="425111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Bottom line: The most powerful thing to help people overcome their biases and tackle wicked problems well is </a:t>
            </a:r>
            <a:r>
              <a:rPr lang="en-US" sz="30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genuine conversation with people they respect</a:t>
            </a: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71488" y="111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500" b="1" kern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Social Psychology and Brain Science</a:t>
            </a:r>
            <a:endParaRPr lang="en-US" sz="3500" b="1" kern="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07" y="1680646"/>
            <a:ext cx="4545695" cy="443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410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987"/>
          </a:xfrm>
        </p:spPr>
        <p:txBody>
          <a:bodyPr/>
          <a:lstStyle/>
          <a:p>
            <a:pPr eaLnBrk="1" hangingPunct="1"/>
            <a:r>
              <a:rPr lang="en-US" altLang="en-US" sz="3500" b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What is Deliberative Engagement?</a:t>
            </a:r>
            <a:br>
              <a:rPr lang="en-US" altLang="en-US" sz="35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</a:br>
            <a:endParaRPr lang="en-US" altLang="en-US" sz="3500" dirty="0">
              <a:solidFill>
                <a:srgbClr val="0066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96543" y="911983"/>
            <a:ext cx="8229600" cy="4525963"/>
          </a:xfrm>
        </p:spPr>
        <p:txBody>
          <a:bodyPr/>
          <a:lstStyle/>
          <a:p>
            <a:pPr algn="ctr" rtl="1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Deliberative democracy </a:t>
            </a:r>
          </a:p>
          <a:p>
            <a:pPr algn="ctr" rtl="1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Community problem-solving</a:t>
            </a:r>
          </a:p>
          <a:p>
            <a:pPr algn="ctr" rtl="1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Collaborative problem-solving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Participatory decision-making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Slow democracy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Strong democracy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Multi-stakeholder dispute resolution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Public participation	 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Democratic governance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Collaborative governance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Organic or community politics	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Consensus building or seeking processes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Organic politics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75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-98580" y="-230736"/>
            <a:ext cx="9341159" cy="1143000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06600"/>
                </a:solidFill>
                <a:latin typeface="Calibri" panose="020F0502020204030204" pitchFamily="34" charset="0"/>
              </a:rPr>
              <a:t>Key Components of Deliberative Engagement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14498" y="692264"/>
            <a:ext cx="8483842" cy="4525963"/>
          </a:xfrm>
        </p:spPr>
        <p:txBody>
          <a:bodyPr/>
          <a:lstStyle/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Overall deliberative framing</a:t>
            </a:r>
          </a:p>
          <a:p>
            <a:pPr lvl="1"/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Wicked problem, multiple approaches, broad range of actors, starting discussion “upstream” (before polarization)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Discussion guides/backgrounder</a:t>
            </a:r>
          </a:p>
          <a:p>
            <a:pPr lvl="1"/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Base of information, something to react to, framed for deliberation, not persuasion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Small, diverse, representative groups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Processes designed for interaction and learning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Small group facilitators</a:t>
            </a: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/>
          <a:stretch/>
        </p:blipFill>
        <p:spPr>
          <a:xfrm>
            <a:off x="659331" y="5079013"/>
            <a:ext cx="7739935" cy="1679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126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920383" cy="465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7211" y="6039286"/>
            <a:ext cx="6678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National Coalition for Dialogue and Deliberation  www.ncdd.org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85" y="1"/>
            <a:ext cx="5223616" cy="612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43FE5-9037-4F6F-81DC-32E200CB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301936-7798-4A5D-B823-7683EDD914C0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8560EA-3A7F-C657-5A6F-5161147A7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91" y="4726726"/>
            <a:ext cx="2133600" cy="2101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46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-174625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6600"/>
                </a:solidFill>
                <a:latin typeface="Calibri" pitchFamily="34" charset="0"/>
              </a:rPr>
              <a:t>CPD Projects, 2006-2022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9138"/>
            <a:ext cx="4348163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Civic mission of schools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Grade configuration of Poudre School District schools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Statewide dropout rate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Colorado Health Care Reform</a:t>
            </a:r>
          </a:p>
          <a:p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Student housing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Improving higher education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Childhood obesity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Bicycle safety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Diversity Dialogues at CSU Diversity Conference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STEM education in K-12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Arts Engagement Summit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CSU/Old Town collaborative project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School budgeting issues/school closures</a:t>
            </a:r>
          </a:p>
          <a:p>
            <a:pPr>
              <a:lnSpc>
                <a:spcPct val="80000"/>
              </a:lnSpc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Medical Marijuana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Regional visioning process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 Water and growth issues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Poverty in Larimer County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PSD Student Think Tank facilitator group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solidFill>
                  <a:srgbClr val="006600"/>
                </a:solidFill>
                <a:latin typeface="Calibri" pitchFamily="34" charset="0"/>
              </a:rPr>
              <a:t> K-12 school improvement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Improving higher education through student-faculty reciprocity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Politics of food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Issues surrounding aging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sz="1600" dirty="0">
              <a:solidFill>
                <a:srgbClr val="0066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338638" y="692150"/>
            <a:ext cx="4572000" cy="735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Early childhood education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Politics of food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Issues surrounding aging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Early childhood education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On campus stadium proposal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Senior transportation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Campus smoking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School safety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Bullying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Mental health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Nature in the City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Larimer County Landfill/Wasteshed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Diversity and Inclusion in Fort Collins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CSU Innovation and Economic Prosperity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CSU parking and affordable housing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Backyard wood burning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Housing affordability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Fort Collins City Plan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K12 substance abuse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City sales tax proposals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Data and democracy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Housing and health equity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Intergenerational dialogues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 Decarbonization of electricity/Platte River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0" dirty="0">
                <a:solidFill>
                  <a:srgbClr val="006600"/>
                </a:solidFill>
                <a:latin typeface="Calibri" pitchFamily="34" charset="0"/>
              </a:rPr>
              <a:t>CSU Strategic plan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b="0" dirty="0">
              <a:solidFill>
                <a:srgbClr val="0066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b="0" dirty="0">
              <a:solidFill>
                <a:srgbClr val="0066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b="0" dirty="0">
              <a:solidFill>
                <a:srgbClr val="0066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3915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11" y="156882"/>
            <a:ext cx="8229600" cy="1143000"/>
          </a:xfrm>
        </p:spPr>
        <p:txBody>
          <a:bodyPr/>
          <a:lstStyle/>
          <a:p>
            <a:r>
              <a:rPr lang="en-US" sz="3500" b="1" dirty="0">
                <a:solidFill>
                  <a:srgbClr val="006600"/>
                </a:solidFill>
                <a:latin typeface="Calibri" panose="020F0502020204030204" pitchFamily="34" charset="0"/>
              </a:rPr>
              <a:t>The Four Key Shifts </a:t>
            </a:r>
            <a:br>
              <a:rPr lang="en-US" sz="3500" b="1" dirty="0">
                <a:solidFill>
                  <a:srgbClr val="006600"/>
                </a:solidFill>
                <a:latin typeface="Calibri" panose="020F0502020204030204" pitchFamily="34" charset="0"/>
              </a:rPr>
            </a:br>
            <a:r>
              <a:rPr lang="en-US" sz="3500" b="1" dirty="0">
                <a:solidFill>
                  <a:srgbClr val="006600"/>
                </a:solidFill>
                <a:latin typeface="Calibri" panose="020F0502020204030204" pitchFamily="34" charset="0"/>
              </a:rPr>
              <a:t>of Deliberative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11" y="1773115"/>
            <a:ext cx="4114800" cy="587280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From wicked people  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30611" y="1802423"/>
            <a:ext cx="4114800" cy="74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to wicked problems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8211" y="2662794"/>
            <a:ext cx="4114800" cy="58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From adversaries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54057" y="2690193"/>
            <a:ext cx="4498998" cy="118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 to collaborators</a:t>
            </a:r>
            <a:endParaRPr lang="en-US" sz="3200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8211" y="5107877"/>
            <a:ext cx="4114800" cy="58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From facts as cherry picked ammunition or “fake news”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94555" y="5153576"/>
            <a:ext cx="4114800" cy="740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to facts as tools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addressing problems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together</a:t>
            </a:r>
            <a:endParaRPr lang="en-US" b="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8211" y="3560695"/>
            <a:ext cx="4114800" cy="1459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0" dirty="0">
                <a:solidFill>
                  <a:srgbClr val="006600"/>
                </a:solidFill>
                <a:latin typeface="Calibri" panose="020F0502020204030204" pitchFamily="34" charset="0"/>
              </a:rPr>
              <a:t>From inciting the worst of human nature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30611" y="3604939"/>
            <a:ext cx="4481946" cy="740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t</a:t>
            </a: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o bringing out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     best of human nature</a:t>
            </a:r>
          </a:p>
          <a:p>
            <a:pPr marL="0" indent="0">
              <a:buNone/>
            </a:pPr>
            <a:endParaRPr lang="en-US" b="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200" b="0" dirty="0">
                <a:solidFill>
                  <a:srgbClr val="006600"/>
                </a:solidFill>
                <a:latin typeface="Calibri" panose="020F050202020403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7228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9322" r="20715" b="28114"/>
          <a:stretch>
            <a:fillRect/>
          </a:stretch>
        </p:blipFill>
        <p:spPr bwMode="auto">
          <a:xfrm>
            <a:off x="0" y="434975"/>
            <a:ext cx="91440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776288" y="6488113"/>
            <a:ext cx="7172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Sam Kaner, </a:t>
            </a:r>
            <a:r>
              <a:rPr lang="en-US" altLang="en-US" sz="1800" i="1"/>
              <a:t>Facilitator’s Guide to Participatory Decision-Making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461173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4757" y="4189727"/>
            <a:ext cx="2128345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Overly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adversarial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political system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3990604">
            <a:off x="2674661" y="1923632"/>
            <a:ext cx="475199" cy="4166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6246420">
            <a:off x="2911693" y="5383817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1019346" y="3643331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39805" y="1745385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Media focus on conflict</a:t>
            </a:r>
            <a:endParaRPr lang="en-US" dirty="0">
              <a:latin typeface="Arial" pitchFamily="34" charset="0"/>
            </a:endParaRP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469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5660" y="0"/>
            <a:ext cx="10072048" cy="1143000"/>
          </a:xfrm>
        </p:spPr>
        <p:txBody>
          <a:bodyPr/>
          <a:lstStyle/>
          <a:p>
            <a:r>
              <a:rPr lang="en-US" sz="3500" b="1" dirty="0">
                <a:solidFill>
                  <a:srgbClr val="006600"/>
                </a:solidFill>
                <a:latin typeface="Calibri" panose="020F0502020204030204" pitchFamily="34" charset="0"/>
              </a:rPr>
              <a:t>The Virtuous Cycle of Authentic Engagement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368566" y="1194869"/>
            <a:ext cx="2227016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Opportunity for authentic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ngagement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(primary at local level)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993505" y="2317531"/>
            <a:ext cx="255359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Development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of mutual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understanding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157248" y="4593021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Greater refinement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of opinions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(i.e. learning)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4929333" y="4553223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Building of trust and respect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562304" y="2317531"/>
            <a:ext cx="2291256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Potential for collaboration and co-creation</a:t>
            </a:r>
          </a:p>
        </p:txBody>
      </p:sp>
      <p:sp>
        <p:nvSpPr>
          <p:cNvPr id="13" name="Down Arrow 12"/>
          <p:cNvSpPr/>
          <p:nvPr/>
        </p:nvSpPr>
        <p:spPr bwMode="auto">
          <a:xfrm rot="18270063">
            <a:off x="5932513" y="204535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31716">
            <a:off x="6442877" y="4070912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3990604">
            <a:off x="2611244" y="204535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5400000">
            <a:off x="4376771" y="5159620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8813876">
            <a:off x="2001067" y="4070134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78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08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Overview: Two Key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230" y="2332037"/>
            <a:ext cx="67255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006600"/>
                </a:solidFill>
                <a:latin typeface="Calibri" panose="020F0502020204030204" pitchFamily="34" charset="0"/>
              </a:rPr>
              <a:t>Why are we so polarized?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6600"/>
                </a:solidFill>
                <a:latin typeface="Calibri" panose="020F0502020204030204" pitchFamily="34" charset="0"/>
              </a:rPr>
              <a:t>What can we do about it?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4053" y="1985097"/>
            <a:ext cx="87201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500" b="1" kern="0" dirty="0">
                <a:solidFill>
                  <a:srgbClr val="006600"/>
                </a:solidFill>
                <a:latin typeface="Calibri" panose="020F0502020204030204" pitchFamily="34" charset="0"/>
              </a:rPr>
              <a:t>So what are we learning about social psychology and brain science that’s relevant to deliberative engagement?</a:t>
            </a:r>
            <a:br>
              <a:rPr lang="en-US" sz="3500" b="1" kern="0" dirty="0">
                <a:solidFill>
                  <a:srgbClr val="006600"/>
                </a:solidFill>
                <a:latin typeface="Calibri" panose="020F0502020204030204" pitchFamily="34" charset="0"/>
              </a:rPr>
            </a:br>
            <a:endParaRPr lang="en-US" sz="3500" b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2" y="609600"/>
            <a:ext cx="4283075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09600"/>
            <a:ext cx="4027487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84325"/>
            <a:ext cx="361473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4" y="2212113"/>
            <a:ext cx="3667125" cy="46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31" y="-47424"/>
            <a:ext cx="2961481" cy="462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69" y="1271588"/>
            <a:ext cx="3212306" cy="481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29" y="2183978"/>
            <a:ext cx="3163131" cy="479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The Bias That Divides Us">
            <a:extLst>
              <a:ext uri="{FF2B5EF4-FFF2-40B4-BE49-F238E27FC236}">
                <a16:creationId xmlns:a16="http://schemas.microsoft.com/office/drawing/2014/main" id="{104CDCA8-5724-DBE7-A333-AE58CE3CF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" y="20590"/>
            <a:ext cx="3435350" cy="507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59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Are We Learning from Brain Science and Social Psychology?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49382" y="1035339"/>
            <a:ext cx="8894618" cy="49014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63" y="2700864"/>
            <a:ext cx="5600219" cy="415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43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0"/>
  <p:tag name="INCORRECTPOINTVALUE" val="0"/>
  <p:tag name="AUTOADJUSTPARTRANGE" val="True"/>
  <p:tag name="FIBNUMRESULTS" val="5"/>
  <p:tag name="PRRESPONSE2" val="9"/>
  <p:tag name="PRRESPONSE6" val="5"/>
  <p:tag name="PRRESPONSE10" val="1"/>
  <p:tag name="CSVFORMAT" val="0"/>
  <p:tag name="RESPCOUNTERFORMAT" val="0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1"/>
  <p:tag name="INCLUDEPPT" val="True"/>
  <p:tag name="REALTIMEBACKUPPATH" val="(None)"/>
  <p:tag name="FIBDISPLAYRESULTS" val="True"/>
  <p:tag name="PRRESPONSE3" val="8"/>
  <p:tag name="PRRESPONSE8" val="3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  <p:tag name="POWERPOINTVERSION" val="14.0"/>
  <p:tag name="TASKPANEKEY" val="0cd41e17-5d8e-4c2d-8120-c65a4ccbb6e3"/>
  <p:tag name="LUIDIAENABLED" val="False"/>
  <p:tag name="EXPANDSHOWBAR" val="True"/>
  <p:tag name="TPPRESENTATIONGUID" val="14e7b64c-2909-462f-95d4-5d0d54e94c0b"/>
  <p:tag name="WASPOLLED" val="0426EFDDAE894B99A6276CC5ED83666B"/>
  <p:tag name="TPVERSION" val="8"/>
  <p:tag name="TPFULLVERSION" val="8.5.2.3"/>
  <p:tag name="PPTVERSION" val="16"/>
  <p:tag name="TPOS" val="2"/>
  <p:tag name="TPLASTSAVEVERSION" val="6.3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60282d3-6d46-4174-a226-c387fd0f09d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4|31.1"/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4|31.1"/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440208c-8aa4-4e3d-a50e-2135321e3a0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4|31.1"/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88e98a4-ef24-4349-bcb3-193204e06f8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27226</TotalTime>
  <Words>2749</Words>
  <Application>Microsoft Office PowerPoint</Application>
  <PresentationFormat>On-screen Show (4:3)</PresentationFormat>
  <Paragraphs>497</Paragraphs>
  <Slides>63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CPD Projects, 2006-2022</vt:lpstr>
      <vt:lpstr>Overview: Two Key Questions</vt:lpstr>
      <vt:lpstr>PowerPoint Presentation</vt:lpstr>
      <vt:lpstr>What Are We Learning from Brain Science and Social Psychology?</vt:lpstr>
      <vt:lpstr>What We Are Learning from Brain Science and Social Psychology?</vt:lpstr>
      <vt:lpstr>What We Are Learning from Brain Science and Social Psychology?</vt:lpstr>
      <vt:lpstr>What We Are Learning from Brain Science and Social Psychology?</vt:lpstr>
      <vt:lpstr>What We Are Learning from Brain Science and Social Psychology?</vt:lpstr>
      <vt:lpstr>How we interpret new evidence  </vt:lpstr>
      <vt:lpstr>What We Are Learning from Brain Science and Social Psychology?</vt:lpstr>
      <vt:lpstr>What We Are Learning from Brain Science and Social Psychology?</vt:lpstr>
      <vt:lpstr>PowerPoint Presentation</vt:lpstr>
      <vt:lpstr>What We Are Learning from Brain Science and Social Psychology?</vt:lpstr>
      <vt:lpstr>What We Are Learning from Brain Science and Social Psychology?</vt:lpstr>
      <vt:lpstr>What We Are Learning from Brain Science</vt:lpstr>
      <vt:lpstr>The Vicious Cycle of Exaggerated Polarization</vt:lpstr>
      <vt:lpstr>The Vicious Cycle of Exaggerated Polarization</vt:lpstr>
      <vt:lpstr>Negative Interaction Effects </vt:lpstr>
      <vt:lpstr>PowerPoint Presentation</vt:lpstr>
      <vt:lpstr>PowerPoint Presentation</vt:lpstr>
      <vt:lpstr>Overview: Three Key Arguments</vt:lpstr>
      <vt:lpstr>PowerPoint Presentation</vt:lpstr>
      <vt:lpstr>The Vicious Cycle of Exaggerated Polarization</vt:lpstr>
      <vt:lpstr>The Vicious Cycle of Exaggerated Polarization</vt:lpstr>
      <vt:lpstr>Drawbacks of an  Overly-Adversarial Political System</vt:lpstr>
      <vt:lpstr>Consider our Typical Public Processes</vt:lpstr>
      <vt:lpstr>Key Problems with our  Typical Public Processes</vt:lpstr>
      <vt:lpstr>The Vicious Cycle of Exaggerated Polarization</vt:lpstr>
      <vt:lpstr>The Vicious Cycle of Exaggerated Polarization</vt:lpstr>
      <vt:lpstr>Overview: Two Key Questions</vt:lpstr>
      <vt:lpstr>Key Steps for Depolarizing and Elevating our Conversations</vt:lpstr>
      <vt:lpstr>PowerPoint Presentation</vt:lpstr>
      <vt:lpstr>PowerPoint Presentation</vt:lpstr>
      <vt:lpstr>PowerPoint Presentation</vt:lpstr>
      <vt:lpstr>PowerPoint Presentation</vt:lpstr>
      <vt:lpstr>Competing Values in  Downtown Fort Collins</vt:lpstr>
      <vt:lpstr>Capitalism or Sustainability  as a Wicked Problem</vt:lpstr>
      <vt:lpstr>PowerPoint Presentation</vt:lpstr>
      <vt:lpstr>PowerPoint Presentation</vt:lpstr>
      <vt:lpstr>PowerPoint Presentation</vt:lpstr>
      <vt:lpstr>Inherent Democratic Tensions</vt:lpstr>
      <vt:lpstr>PowerPoint Presentation</vt:lpstr>
      <vt:lpstr>The Wicked Problems Mindset</vt:lpstr>
      <vt:lpstr>Traditional v. Facilitative Leadership</vt:lpstr>
      <vt:lpstr>The Wicked Problems Mindset</vt:lpstr>
      <vt:lpstr>Key Steps for Depolarizing and Elevating our Conversations</vt:lpstr>
      <vt:lpstr>What We Are Learning from Brain Science</vt:lpstr>
      <vt:lpstr>What We Are Learning from Social Psychology and Brain Science</vt:lpstr>
      <vt:lpstr>PowerPoint Presentation</vt:lpstr>
      <vt:lpstr>PowerPoint Presentation</vt:lpstr>
      <vt:lpstr>PowerPoint Presentation</vt:lpstr>
      <vt:lpstr>What is Deliberative Engagement? </vt:lpstr>
      <vt:lpstr>Key Components of Deliberative Engagement</vt:lpstr>
      <vt:lpstr>PowerPoint Presentation</vt:lpstr>
      <vt:lpstr>The Four Key Shifts  of Deliberative Engagement</vt:lpstr>
      <vt:lpstr>PowerPoint Presentation</vt:lpstr>
      <vt:lpstr>The Vicious Cycle of Exaggerated Polarization</vt:lpstr>
      <vt:lpstr>The Virtuous Cycle of Authentic Engagement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mcarcas</dc:creator>
  <cp:lastModifiedBy>Benton Roesler</cp:lastModifiedBy>
  <cp:revision>391</cp:revision>
  <cp:lastPrinted>2017-08-24T19:56:31Z</cp:lastPrinted>
  <dcterms:created xsi:type="dcterms:W3CDTF">2007-08-03T12:43:56Z</dcterms:created>
  <dcterms:modified xsi:type="dcterms:W3CDTF">2022-09-14T19:46:40Z</dcterms:modified>
</cp:coreProperties>
</file>