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62" r:id="rId5"/>
    <p:sldId id="259" r:id="rId6"/>
    <p:sldId id="263" r:id="rId7"/>
    <p:sldId id="264" r:id="rId8"/>
    <p:sldId id="265" r:id="rId9"/>
    <p:sldId id="266" r:id="rId10"/>
    <p:sldId id="267" r:id="rId11"/>
    <p:sldId id="268" r:id="rId12"/>
    <p:sldId id="269" r:id="rId13"/>
    <p:sldId id="270" r:id="rId14"/>
    <p:sldId id="273" r:id="rId15"/>
    <p:sldId id="274" r:id="rId16"/>
    <p:sldId id="275" r:id="rId17"/>
    <p:sldId id="276" r:id="rId18"/>
    <p:sldId id="279" r:id="rId19"/>
    <p:sldId id="277" r:id="rId20"/>
    <p:sldId id="27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9170A"/>
    <a:srgbClr val="AE3D1E"/>
    <a:srgbClr val="2169DD"/>
    <a:srgbClr val="288C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2" autoAdjust="0"/>
    <p:restoredTop sz="62481" autoAdjust="0"/>
  </p:normalViewPr>
  <p:slideViewPr>
    <p:cSldViewPr snapToGrid="0">
      <p:cViewPr varScale="1">
        <p:scale>
          <a:sx n="71" d="100"/>
          <a:sy n="71" d="100"/>
        </p:scale>
        <p:origin x="2052" y="66"/>
      </p:cViewPr>
      <p:guideLst/>
    </p:cSldViewPr>
  </p:slideViewPr>
  <p:notesTextViewPr>
    <p:cViewPr>
      <p:scale>
        <a:sx n="3" d="2"/>
        <a:sy n="3" d="2"/>
      </p:scale>
      <p:origin x="0" y="0"/>
    </p:cViewPr>
  </p:notesTextViewPr>
  <p:notesViewPr>
    <p:cSldViewPr snapToGrid="0">
      <p:cViewPr varScale="1">
        <p:scale>
          <a:sx n="58" d="100"/>
          <a:sy n="58" d="100"/>
        </p:scale>
        <p:origin x="3024"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37D70C-FF2B-4E77-946D-FB3528A8735C}" type="datetimeFigureOut">
              <a:rPr lang="en-US" smtClean="0"/>
              <a:t>10/10/2022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139D31-4E1B-451B-B03A-D39C6D7CD28B}" type="slidenum">
              <a:rPr lang="en-US" smtClean="0"/>
              <a:t>‹#›</a:t>
            </a:fld>
            <a:endParaRPr lang="en-US"/>
          </a:p>
        </p:txBody>
      </p:sp>
    </p:spTree>
    <p:extLst>
      <p:ext uri="{BB962C8B-B14F-4D97-AF65-F5344CB8AC3E}">
        <p14:creationId xmlns:p14="http://schemas.microsoft.com/office/powerpoint/2010/main" val="2590403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fld id="{14139D31-4E1B-451B-B03A-D39C6D7CD28B}" type="slidenum">
              <a:rPr lang="en-US" smtClean="0"/>
              <a:t>1</a:t>
            </a:fld>
            <a:endParaRPr lang="en-US"/>
          </a:p>
        </p:txBody>
      </p:sp>
    </p:spTree>
    <p:extLst>
      <p:ext uri="{BB962C8B-B14F-4D97-AF65-F5344CB8AC3E}">
        <p14:creationId xmlns:p14="http://schemas.microsoft.com/office/powerpoint/2010/main" val="51989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fld id="{14139D31-4E1B-451B-B03A-D39C6D7CD28B}" type="slidenum">
              <a:rPr lang="en-US" smtClean="0"/>
              <a:t>11</a:t>
            </a:fld>
            <a:endParaRPr lang="en-US"/>
          </a:p>
        </p:txBody>
      </p:sp>
    </p:spTree>
    <p:extLst>
      <p:ext uri="{BB962C8B-B14F-4D97-AF65-F5344CB8AC3E}">
        <p14:creationId xmlns:p14="http://schemas.microsoft.com/office/powerpoint/2010/main" val="3554288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fld id="{14139D31-4E1B-451B-B03A-D39C6D7CD28B}" type="slidenum">
              <a:rPr lang="en-US" smtClean="0"/>
              <a:t>12</a:t>
            </a:fld>
            <a:endParaRPr lang="en-US"/>
          </a:p>
        </p:txBody>
      </p:sp>
    </p:spTree>
    <p:extLst>
      <p:ext uri="{BB962C8B-B14F-4D97-AF65-F5344CB8AC3E}">
        <p14:creationId xmlns:p14="http://schemas.microsoft.com/office/powerpoint/2010/main" val="1982419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fld id="{14139D31-4E1B-451B-B03A-D39C6D7CD28B}" type="slidenum">
              <a:rPr lang="en-US" smtClean="0"/>
              <a:t>13</a:t>
            </a:fld>
            <a:endParaRPr lang="en-US"/>
          </a:p>
        </p:txBody>
      </p:sp>
    </p:spTree>
    <p:extLst>
      <p:ext uri="{BB962C8B-B14F-4D97-AF65-F5344CB8AC3E}">
        <p14:creationId xmlns:p14="http://schemas.microsoft.com/office/powerpoint/2010/main" val="3937535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b="0" dirty="0"/>
          </a:p>
        </p:txBody>
      </p:sp>
      <p:sp>
        <p:nvSpPr>
          <p:cNvPr id="4" name="Slide Number Placeholder 3"/>
          <p:cNvSpPr>
            <a:spLocks noGrp="1"/>
          </p:cNvSpPr>
          <p:nvPr>
            <p:ph type="sldNum" sz="quarter" idx="5"/>
          </p:nvPr>
        </p:nvSpPr>
        <p:spPr/>
        <p:txBody>
          <a:bodyPr/>
          <a:lstStyle/>
          <a:p>
            <a:fld id="{14139D31-4E1B-451B-B03A-D39C6D7CD28B}" type="slidenum">
              <a:rPr lang="en-US" smtClean="0"/>
              <a:t>14</a:t>
            </a:fld>
            <a:endParaRPr lang="en-US"/>
          </a:p>
        </p:txBody>
      </p:sp>
    </p:spTree>
    <p:extLst>
      <p:ext uri="{BB962C8B-B14F-4D97-AF65-F5344CB8AC3E}">
        <p14:creationId xmlns:p14="http://schemas.microsoft.com/office/powerpoint/2010/main" val="3573219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139D31-4E1B-451B-B03A-D39C6D7CD28B}" type="slidenum">
              <a:rPr lang="en-US" smtClean="0"/>
              <a:t>15</a:t>
            </a:fld>
            <a:endParaRPr lang="en-US"/>
          </a:p>
        </p:txBody>
      </p:sp>
    </p:spTree>
    <p:extLst>
      <p:ext uri="{BB962C8B-B14F-4D97-AF65-F5344CB8AC3E}">
        <p14:creationId xmlns:p14="http://schemas.microsoft.com/office/powerpoint/2010/main" val="504780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fld id="{14139D31-4E1B-451B-B03A-D39C6D7CD28B}" type="slidenum">
              <a:rPr lang="en-US" smtClean="0"/>
              <a:t>16</a:t>
            </a:fld>
            <a:endParaRPr lang="en-US"/>
          </a:p>
        </p:txBody>
      </p:sp>
    </p:spTree>
    <p:extLst>
      <p:ext uri="{BB962C8B-B14F-4D97-AF65-F5344CB8AC3E}">
        <p14:creationId xmlns:p14="http://schemas.microsoft.com/office/powerpoint/2010/main" val="38207778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4139D31-4E1B-451B-B03A-D39C6D7CD28B}" type="slidenum">
              <a:rPr lang="en-US" smtClean="0"/>
              <a:t>17</a:t>
            </a:fld>
            <a:endParaRPr lang="en-US"/>
          </a:p>
        </p:txBody>
      </p:sp>
    </p:spTree>
    <p:extLst>
      <p:ext uri="{BB962C8B-B14F-4D97-AF65-F5344CB8AC3E}">
        <p14:creationId xmlns:p14="http://schemas.microsoft.com/office/powerpoint/2010/main" val="2735124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fld id="{14139D31-4E1B-451B-B03A-D39C6D7CD28B}" type="slidenum">
              <a:rPr lang="en-US" smtClean="0"/>
              <a:t>2</a:t>
            </a:fld>
            <a:endParaRPr lang="en-US"/>
          </a:p>
        </p:txBody>
      </p:sp>
    </p:spTree>
    <p:extLst>
      <p:ext uri="{BB962C8B-B14F-4D97-AF65-F5344CB8AC3E}">
        <p14:creationId xmlns:p14="http://schemas.microsoft.com/office/powerpoint/2010/main" val="1454579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139D31-4E1B-451B-B03A-D39C6D7CD28B}" type="slidenum">
              <a:rPr lang="en-US" smtClean="0"/>
              <a:t>3</a:t>
            </a:fld>
            <a:endParaRPr lang="en-US"/>
          </a:p>
        </p:txBody>
      </p:sp>
    </p:spTree>
    <p:extLst>
      <p:ext uri="{BB962C8B-B14F-4D97-AF65-F5344CB8AC3E}">
        <p14:creationId xmlns:p14="http://schemas.microsoft.com/office/powerpoint/2010/main" val="3846575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139D31-4E1B-451B-B03A-D39C6D7CD28B}" type="slidenum">
              <a:rPr lang="en-US" smtClean="0"/>
              <a:t>4</a:t>
            </a:fld>
            <a:endParaRPr lang="en-US"/>
          </a:p>
        </p:txBody>
      </p:sp>
    </p:spTree>
    <p:extLst>
      <p:ext uri="{BB962C8B-B14F-4D97-AF65-F5344CB8AC3E}">
        <p14:creationId xmlns:p14="http://schemas.microsoft.com/office/powerpoint/2010/main" val="4005242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fld id="{14139D31-4E1B-451B-B03A-D39C6D7CD28B}" type="slidenum">
              <a:rPr lang="en-US" smtClean="0"/>
              <a:t>5</a:t>
            </a:fld>
            <a:endParaRPr lang="en-US"/>
          </a:p>
        </p:txBody>
      </p:sp>
    </p:spTree>
    <p:extLst>
      <p:ext uri="{BB962C8B-B14F-4D97-AF65-F5344CB8AC3E}">
        <p14:creationId xmlns:p14="http://schemas.microsoft.com/office/powerpoint/2010/main" val="3209372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139D31-4E1B-451B-B03A-D39C6D7CD28B}" type="slidenum">
              <a:rPr lang="en-US" smtClean="0"/>
              <a:t>6</a:t>
            </a:fld>
            <a:endParaRPr lang="en-US"/>
          </a:p>
        </p:txBody>
      </p:sp>
    </p:spTree>
    <p:extLst>
      <p:ext uri="{BB962C8B-B14F-4D97-AF65-F5344CB8AC3E}">
        <p14:creationId xmlns:p14="http://schemas.microsoft.com/office/powerpoint/2010/main" val="503030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Ø"/>
            </a:pPr>
            <a:endParaRPr lang="en-US" dirty="0"/>
          </a:p>
        </p:txBody>
      </p:sp>
      <p:sp>
        <p:nvSpPr>
          <p:cNvPr id="4" name="Slide Number Placeholder 3"/>
          <p:cNvSpPr>
            <a:spLocks noGrp="1"/>
          </p:cNvSpPr>
          <p:nvPr>
            <p:ph type="sldNum" sz="quarter" idx="5"/>
          </p:nvPr>
        </p:nvSpPr>
        <p:spPr/>
        <p:txBody>
          <a:bodyPr/>
          <a:lstStyle/>
          <a:p>
            <a:fld id="{14139D31-4E1B-451B-B03A-D39C6D7CD28B}" type="slidenum">
              <a:rPr lang="en-US" smtClean="0"/>
              <a:t>8</a:t>
            </a:fld>
            <a:endParaRPr lang="en-US"/>
          </a:p>
        </p:txBody>
      </p:sp>
    </p:spTree>
    <p:extLst>
      <p:ext uri="{BB962C8B-B14F-4D97-AF65-F5344CB8AC3E}">
        <p14:creationId xmlns:p14="http://schemas.microsoft.com/office/powerpoint/2010/main" val="693744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fld id="{14139D31-4E1B-451B-B03A-D39C6D7CD28B}" type="slidenum">
              <a:rPr lang="en-US" smtClean="0"/>
              <a:t>9</a:t>
            </a:fld>
            <a:endParaRPr lang="en-US"/>
          </a:p>
        </p:txBody>
      </p:sp>
    </p:spTree>
    <p:extLst>
      <p:ext uri="{BB962C8B-B14F-4D97-AF65-F5344CB8AC3E}">
        <p14:creationId xmlns:p14="http://schemas.microsoft.com/office/powerpoint/2010/main" val="19832251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4139D31-4E1B-451B-B03A-D39C6D7CD28B}" type="slidenum">
              <a:rPr lang="en-US" smtClean="0"/>
              <a:t>10</a:t>
            </a:fld>
            <a:endParaRPr lang="en-US"/>
          </a:p>
        </p:txBody>
      </p:sp>
    </p:spTree>
    <p:extLst>
      <p:ext uri="{BB962C8B-B14F-4D97-AF65-F5344CB8AC3E}">
        <p14:creationId xmlns:p14="http://schemas.microsoft.com/office/powerpoint/2010/main" val="1232397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E1258-F2A1-4D34-A6FC-E438F3E508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7AC9EE-CBFB-47C2-9AF4-5079D40F6E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96D3AE-FE2B-4216-B7BD-22E3F4B51497}"/>
              </a:ext>
            </a:extLst>
          </p:cNvPr>
          <p:cNvSpPr>
            <a:spLocks noGrp="1"/>
          </p:cNvSpPr>
          <p:nvPr>
            <p:ph type="dt" sz="half" idx="10"/>
          </p:nvPr>
        </p:nvSpPr>
        <p:spPr/>
        <p:txBody>
          <a:bodyPr/>
          <a:lstStyle/>
          <a:p>
            <a:fld id="{0F44F1FA-28D9-45DA-9BE4-5C58EE27BC62}" type="datetimeFigureOut">
              <a:rPr lang="en-US" smtClean="0"/>
              <a:t>10/10/2022</a:t>
            </a:fld>
            <a:endParaRPr lang="en-US"/>
          </a:p>
        </p:txBody>
      </p:sp>
      <p:sp>
        <p:nvSpPr>
          <p:cNvPr id="5" name="Footer Placeholder 4">
            <a:extLst>
              <a:ext uri="{FF2B5EF4-FFF2-40B4-BE49-F238E27FC236}">
                <a16:creationId xmlns:a16="http://schemas.microsoft.com/office/drawing/2014/main" id="{57332205-F70C-471D-89DF-F742954FE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27892-A1A0-4411-81CF-67FEBE20761D}"/>
              </a:ext>
            </a:extLst>
          </p:cNvPr>
          <p:cNvSpPr>
            <a:spLocks noGrp="1"/>
          </p:cNvSpPr>
          <p:nvPr>
            <p:ph type="sldNum" sz="quarter" idx="12"/>
          </p:nvPr>
        </p:nvSpPr>
        <p:spPr/>
        <p:txBody>
          <a:bodyPr/>
          <a:lstStyle/>
          <a:p>
            <a:fld id="{D30A8372-B656-431A-8BB1-F2426552D63B}" type="slidenum">
              <a:rPr lang="en-US" smtClean="0"/>
              <a:t>‹#›</a:t>
            </a:fld>
            <a:endParaRPr lang="en-US"/>
          </a:p>
        </p:txBody>
      </p:sp>
    </p:spTree>
    <p:extLst>
      <p:ext uri="{BB962C8B-B14F-4D97-AF65-F5344CB8AC3E}">
        <p14:creationId xmlns:p14="http://schemas.microsoft.com/office/powerpoint/2010/main" val="4216927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058E4-B059-422C-97F5-BA1F1311F1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6FC261-2FD1-4716-9F5F-D43D36950F4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B2A439-773B-4EAD-867C-400243482D6D}"/>
              </a:ext>
            </a:extLst>
          </p:cNvPr>
          <p:cNvSpPr>
            <a:spLocks noGrp="1"/>
          </p:cNvSpPr>
          <p:nvPr>
            <p:ph type="dt" sz="half" idx="10"/>
          </p:nvPr>
        </p:nvSpPr>
        <p:spPr/>
        <p:txBody>
          <a:bodyPr/>
          <a:lstStyle/>
          <a:p>
            <a:fld id="{0F44F1FA-28D9-45DA-9BE4-5C58EE27BC62}" type="datetimeFigureOut">
              <a:rPr lang="en-US" smtClean="0"/>
              <a:t>10/10/2022</a:t>
            </a:fld>
            <a:endParaRPr lang="en-US"/>
          </a:p>
        </p:txBody>
      </p:sp>
      <p:sp>
        <p:nvSpPr>
          <p:cNvPr id="5" name="Footer Placeholder 4">
            <a:extLst>
              <a:ext uri="{FF2B5EF4-FFF2-40B4-BE49-F238E27FC236}">
                <a16:creationId xmlns:a16="http://schemas.microsoft.com/office/drawing/2014/main" id="{1872AC44-EDAA-4F5B-9936-868857AA71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1159A5-AEF4-4DBB-A617-F7C72B62EB6F}"/>
              </a:ext>
            </a:extLst>
          </p:cNvPr>
          <p:cNvSpPr>
            <a:spLocks noGrp="1"/>
          </p:cNvSpPr>
          <p:nvPr>
            <p:ph type="sldNum" sz="quarter" idx="12"/>
          </p:nvPr>
        </p:nvSpPr>
        <p:spPr/>
        <p:txBody>
          <a:bodyPr/>
          <a:lstStyle/>
          <a:p>
            <a:fld id="{D30A8372-B656-431A-8BB1-F2426552D63B}" type="slidenum">
              <a:rPr lang="en-US" smtClean="0"/>
              <a:t>‹#›</a:t>
            </a:fld>
            <a:endParaRPr lang="en-US"/>
          </a:p>
        </p:txBody>
      </p:sp>
    </p:spTree>
    <p:extLst>
      <p:ext uri="{BB962C8B-B14F-4D97-AF65-F5344CB8AC3E}">
        <p14:creationId xmlns:p14="http://schemas.microsoft.com/office/powerpoint/2010/main" val="1235022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5676DE-CB84-416E-915D-BAEC18DD04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759546-05A8-4590-8AF1-27C1DD5A2A2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461919-D96C-4385-B614-B06ACE0C4AB3}"/>
              </a:ext>
            </a:extLst>
          </p:cNvPr>
          <p:cNvSpPr>
            <a:spLocks noGrp="1"/>
          </p:cNvSpPr>
          <p:nvPr>
            <p:ph type="dt" sz="half" idx="10"/>
          </p:nvPr>
        </p:nvSpPr>
        <p:spPr/>
        <p:txBody>
          <a:bodyPr/>
          <a:lstStyle/>
          <a:p>
            <a:fld id="{0F44F1FA-28D9-45DA-9BE4-5C58EE27BC62}" type="datetimeFigureOut">
              <a:rPr lang="en-US" smtClean="0"/>
              <a:t>10/10/2022</a:t>
            </a:fld>
            <a:endParaRPr lang="en-US"/>
          </a:p>
        </p:txBody>
      </p:sp>
      <p:sp>
        <p:nvSpPr>
          <p:cNvPr id="5" name="Footer Placeholder 4">
            <a:extLst>
              <a:ext uri="{FF2B5EF4-FFF2-40B4-BE49-F238E27FC236}">
                <a16:creationId xmlns:a16="http://schemas.microsoft.com/office/drawing/2014/main" id="{CD23773F-8B94-426D-9298-EF71EFC51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A1BB08-0D93-46AA-B37D-3AFB7ED01467}"/>
              </a:ext>
            </a:extLst>
          </p:cNvPr>
          <p:cNvSpPr>
            <a:spLocks noGrp="1"/>
          </p:cNvSpPr>
          <p:nvPr>
            <p:ph type="sldNum" sz="quarter" idx="12"/>
          </p:nvPr>
        </p:nvSpPr>
        <p:spPr/>
        <p:txBody>
          <a:bodyPr/>
          <a:lstStyle/>
          <a:p>
            <a:fld id="{D30A8372-B656-431A-8BB1-F2426552D63B}" type="slidenum">
              <a:rPr lang="en-US" smtClean="0"/>
              <a:t>‹#›</a:t>
            </a:fld>
            <a:endParaRPr lang="en-US"/>
          </a:p>
        </p:txBody>
      </p:sp>
    </p:spTree>
    <p:extLst>
      <p:ext uri="{BB962C8B-B14F-4D97-AF65-F5344CB8AC3E}">
        <p14:creationId xmlns:p14="http://schemas.microsoft.com/office/powerpoint/2010/main" val="4045387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03C90-8EFF-4F13-B16D-65C4C556BA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DBBD6B-5289-4D26-B6BC-536D41E2E0D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276128-C40D-46D0-AA2B-5C3AFC7A5717}"/>
              </a:ext>
            </a:extLst>
          </p:cNvPr>
          <p:cNvSpPr>
            <a:spLocks noGrp="1"/>
          </p:cNvSpPr>
          <p:nvPr>
            <p:ph type="dt" sz="half" idx="10"/>
          </p:nvPr>
        </p:nvSpPr>
        <p:spPr/>
        <p:txBody>
          <a:bodyPr/>
          <a:lstStyle/>
          <a:p>
            <a:fld id="{0F44F1FA-28D9-45DA-9BE4-5C58EE27BC62}" type="datetimeFigureOut">
              <a:rPr lang="en-US" smtClean="0"/>
              <a:t>10/10/2022</a:t>
            </a:fld>
            <a:endParaRPr lang="en-US"/>
          </a:p>
        </p:txBody>
      </p:sp>
      <p:sp>
        <p:nvSpPr>
          <p:cNvPr id="5" name="Footer Placeholder 4">
            <a:extLst>
              <a:ext uri="{FF2B5EF4-FFF2-40B4-BE49-F238E27FC236}">
                <a16:creationId xmlns:a16="http://schemas.microsoft.com/office/drawing/2014/main" id="{AEFD9147-CAE4-4500-9575-A9E81DC309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837F78-7080-4454-B3DA-680278371F69}"/>
              </a:ext>
            </a:extLst>
          </p:cNvPr>
          <p:cNvSpPr>
            <a:spLocks noGrp="1"/>
          </p:cNvSpPr>
          <p:nvPr>
            <p:ph type="sldNum" sz="quarter" idx="12"/>
          </p:nvPr>
        </p:nvSpPr>
        <p:spPr/>
        <p:txBody>
          <a:bodyPr/>
          <a:lstStyle/>
          <a:p>
            <a:fld id="{D30A8372-B656-431A-8BB1-F2426552D63B}" type="slidenum">
              <a:rPr lang="en-US" smtClean="0"/>
              <a:t>‹#›</a:t>
            </a:fld>
            <a:endParaRPr lang="en-US"/>
          </a:p>
        </p:txBody>
      </p:sp>
    </p:spTree>
    <p:extLst>
      <p:ext uri="{BB962C8B-B14F-4D97-AF65-F5344CB8AC3E}">
        <p14:creationId xmlns:p14="http://schemas.microsoft.com/office/powerpoint/2010/main" val="557605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CB3D4-2B06-4E46-9CA8-A66FBDFFC2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4B877A-3976-4B50-81C6-BBE6BB6F02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8A46772-A7F3-46B2-A50D-E0AB7BC74838}"/>
              </a:ext>
            </a:extLst>
          </p:cNvPr>
          <p:cNvSpPr>
            <a:spLocks noGrp="1"/>
          </p:cNvSpPr>
          <p:nvPr>
            <p:ph type="dt" sz="half" idx="10"/>
          </p:nvPr>
        </p:nvSpPr>
        <p:spPr/>
        <p:txBody>
          <a:bodyPr/>
          <a:lstStyle/>
          <a:p>
            <a:fld id="{0F44F1FA-28D9-45DA-9BE4-5C58EE27BC62}" type="datetimeFigureOut">
              <a:rPr lang="en-US" smtClean="0"/>
              <a:t>10/10/2022</a:t>
            </a:fld>
            <a:endParaRPr lang="en-US"/>
          </a:p>
        </p:txBody>
      </p:sp>
      <p:sp>
        <p:nvSpPr>
          <p:cNvPr id="5" name="Footer Placeholder 4">
            <a:extLst>
              <a:ext uri="{FF2B5EF4-FFF2-40B4-BE49-F238E27FC236}">
                <a16:creationId xmlns:a16="http://schemas.microsoft.com/office/drawing/2014/main" id="{15660029-34AD-4741-B7C6-01D6181805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5DAC37-ED08-48A2-8A83-A901D7EC0B29}"/>
              </a:ext>
            </a:extLst>
          </p:cNvPr>
          <p:cNvSpPr>
            <a:spLocks noGrp="1"/>
          </p:cNvSpPr>
          <p:nvPr>
            <p:ph type="sldNum" sz="quarter" idx="12"/>
          </p:nvPr>
        </p:nvSpPr>
        <p:spPr/>
        <p:txBody>
          <a:bodyPr/>
          <a:lstStyle/>
          <a:p>
            <a:fld id="{D30A8372-B656-431A-8BB1-F2426552D63B}" type="slidenum">
              <a:rPr lang="en-US" smtClean="0"/>
              <a:t>‹#›</a:t>
            </a:fld>
            <a:endParaRPr lang="en-US"/>
          </a:p>
        </p:txBody>
      </p:sp>
    </p:spTree>
    <p:extLst>
      <p:ext uri="{BB962C8B-B14F-4D97-AF65-F5344CB8AC3E}">
        <p14:creationId xmlns:p14="http://schemas.microsoft.com/office/powerpoint/2010/main" val="2535673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D48F5-2CAC-445D-ADC8-FD43155F61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2C9D5D-55DC-4C08-AB56-5D32E17FC06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0B0995-2BEF-486A-8ECB-75C8CA71220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6E85F5-B7C1-451E-9F42-B82F8B1BD0FC}"/>
              </a:ext>
            </a:extLst>
          </p:cNvPr>
          <p:cNvSpPr>
            <a:spLocks noGrp="1"/>
          </p:cNvSpPr>
          <p:nvPr>
            <p:ph type="dt" sz="half" idx="10"/>
          </p:nvPr>
        </p:nvSpPr>
        <p:spPr/>
        <p:txBody>
          <a:bodyPr/>
          <a:lstStyle/>
          <a:p>
            <a:fld id="{0F44F1FA-28D9-45DA-9BE4-5C58EE27BC62}" type="datetimeFigureOut">
              <a:rPr lang="en-US" smtClean="0"/>
              <a:t>10/10/2022</a:t>
            </a:fld>
            <a:endParaRPr lang="en-US"/>
          </a:p>
        </p:txBody>
      </p:sp>
      <p:sp>
        <p:nvSpPr>
          <p:cNvPr id="6" name="Footer Placeholder 5">
            <a:extLst>
              <a:ext uri="{FF2B5EF4-FFF2-40B4-BE49-F238E27FC236}">
                <a16:creationId xmlns:a16="http://schemas.microsoft.com/office/drawing/2014/main" id="{5DD11562-AB55-4584-93E2-F5CCCC9774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1957BF-C616-41BE-BAAB-D61E31F1AFE7}"/>
              </a:ext>
            </a:extLst>
          </p:cNvPr>
          <p:cNvSpPr>
            <a:spLocks noGrp="1"/>
          </p:cNvSpPr>
          <p:nvPr>
            <p:ph type="sldNum" sz="quarter" idx="12"/>
          </p:nvPr>
        </p:nvSpPr>
        <p:spPr/>
        <p:txBody>
          <a:bodyPr/>
          <a:lstStyle/>
          <a:p>
            <a:fld id="{D30A8372-B656-431A-8BB1-F2426552D63B}" type="slidenum">
              <a:rPr lang="en-US" smtClean="0"/>
              <a:t>‹#›</a:t>
            </a:fld>
            <a:endParaRPr lang="en-US"/>
          </a:p>
        </p:txBody>
      </p:sp>
    </p:spTree>
    <p:extLst>
      <p:ext uri="{BB962C8B-B14F-4D97-AF65-F5344CB8AC3E}">
        <p14:creationId xmlns:p14="http://schemas.microsoft.com/office/powerpoint/2010/main" val="1530705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A9759-9755-4238-82FD-D4783B4BEAA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3F0016-8A85-46A8-BFE9-857ECD4330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1194FD9-EE23-4754-9D8C-4A4AE722D2A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1FD861-24A9-43A0-922E-F425396386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B7D884B-499F-4D5A-B758-95968C94CB7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15CC7D-3B8E-4CB2-8EFC-508FE2BCC83E}"/>
              </a:ext>
            </a:extLst>
          </p:cNvPr>
          <p:cNvSpPr>
            <a:spLocks noGrp="1"/>
          </p:cNvSpPr>
          <p:nvPr>
            <p:ph type="dt" sz="half" idx="10"/>
          </p:nvPr>
        </p:nvSpPr>
        <p:spPr/>
        <p:txBody>
          <a:bodyPr/>
          <a:lstStyle/>
          <a:p>
            <a:fld id="{0F44F1FA-28D9-45DA-9BE4-5C58EE27BC62}" type="datetimeFigureOut">
              <a:rPr lang="en-US" smtClean="0"/>
              <a:t>10/10/2022</a:t>
            </a:fld>
            <a:endParaRPr lang="en-US"/>
          </a:p>
        </p:txBody>
      </p:sp>
      <p:sp>
        <p:nvSpPr>
          <p:cNvPr id="8" name="Footer Placeholder 7">
            <a:extLst>
              <a:ext uri="{FF2B5EF4-FFF2-40B4-BE49-F238E27FC236}">
                <a16:creationId xmlns:a16="http://schemas.microsoft.com/office/drawing/2014/main" id="{97B89F91-7A2F-4176-9D4C-B1694312AC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CB99DA-95E4-43F4-8475-C3F4E01754A9}"/>
              </a:ext>
            </a:extLst>
          </p:cNvPr>
          <p:cNvSpPr>
            <a:spLocks noGrp="1"/>
          </p:cNvSpPr>
          <p:nvPr>
            <p:ph type="sldNum" sz="quarter" idx="12"/>
          </p:nvPr>
        </p:nvSpPr>
        <p:spPr/>
        <p:txBody>
          <a:bodyPr/>
          <a:lstStyle/>
          <a:p>
            <a:fld id="{D30A8372-B656-431A-8BB1-F2426552D63B}" type="slidenum">
              <a:rPr lang="en-US" smtClean="0"/>
              <a:t>‹#›</a:t>
            </a:fld>
            <a:endParaRPr lang="en-US"/>
          </a:p>
        </p:txBody>
      </p:sp>
    </p:spTree>
    <p:extLst>
      <p:ext uri="{BB962C8B-B14F-4D97-AF65-F5344CB8AC3E}">
        <p14:creationId xmlns:p14="http://schemas.microsoft.com/office/powerpoint/2010/main" val="210597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4F996-8690-4DFA-97EC-71D2109A3C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1E690F-7ECF-4817-BFF3-CCFB08902D65}"/>
              </a:ext>
            </a:extLst>
          </p:cNvPr>
          <p:cNvSpPr>
            <a:spLocks noGrp="1"/>
          </p:cNvSpPr>
          <p:nvPr>
            <p:ph type="dt" sz="half" idx="10"/>
          </p:nvPr>
        </p:nvSpPr>
        <p:spPr/>
        <p:txBody>
          <a:bodyPr/>
          <a:lstStyle/>
          <a:p>
            <a:fld id="{0F44F1FA-28D9-45DA-9BE4-5C58EE27BC62}" type="datetimeFigureOut">
              <a:rPr lang="en-US" smtClean="0"/>
              <a:t>10/10/2022</a:t>
            </a:fld>
            <a:endParaRPr lang="en-US"/>
          </a:p>
        </p:txBody>
      </p:sp>
      <p:sp>
        <p:nvSpPr>
          <p:cNvPr id="4" name="Footer Placeholder 3">
            <a:extLst>
              <a:ext uri="{FF2B5EF4-FFF2-40B4-BE49-F238E27FC236}">
                <a16:creationId xmlns:a16="http://schemas.microsoft.com/office/drawing/2014/main" id="{F4DACAB8-CAFD-4A7D-935F-7A521E5493A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192A5C-0C2B-407B-BFD3-039D6B39C6E5}"/>
              </a:ext>
            </a:extLst>
          </p:cNvPr>
          <p:cNvSpPr>
            <a:spLocks noGrp="1"/>
          </p:cNvSpPr>
          <p:nvPr>
            <p:ph type="sldNum" sz="quarter" idx="12"/>
          </p:nvPr>
        </p:nvSpPr>
        <p:spPr/>
        <p:txBody>
          <a:bodyPr/>
          <a:lstStyle/>
          <a:p>
            <a:fld id="{D30A8372-B656-431A-8BB1-F2426552D63B}" type="slidenum">
              <a:rPr lang="en-US" smtClean="0"/>
              <a:t>‹#›</a:t>
            </a:fld>
            <a:endParaRPr lang="en-US"/>
          </a:p>
        </p:txBody>
      </p:sp>
    </p:spTree>
    <p:extLst>
      <p:ext uri="{BB962C8B-B14F-4D97-AF65-F5344CB8AC3E}">
        <p14:creationId xmlns:p14="http://schemas.microsoft.com/office/powerpoint/2010/main" val="975703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962A71-770F-48F2-B2B0-E0A9FEC21965}"/>
              </a:ext>
            </a:extLst>
          </p:cNvPr>
          <p:cNvSpPr>
            <a:spLocks noGrp="1"/>
          </p:cNvSpPr>
          <p:nvPr>
            <p:ph type="dt" sz="half" idx="10"/>
          </p:nvPr>
        </p:nvSpPr>
        <p:spPr/>
        <p:txBody>
          <a:bodyPr/>
          <a:lstStyle/>
          <a:p>
            <a:fld id="{0F44F1FA-28D9-45DA-9BE4-5C58EE27BC62}" type="datetimeFigureOut">
              <a:rPr lang="en-US" smtClean="0"/>
              <a:t>10/10/2022</a:t>
            </a:fld>
            <a:endParaRPr lang="en-US"/>
          </a:p>
        </p:txBody>
      </p:sp>
      <p:sp>
        <p:nvSpPr>
          <p:cNvPr id="3" name="Footer Placeholder 2">
            <a:extLst>
              <a:ext uri="{FF2B5EF4-FFF2-40B4-BE49-F238E27FC236}">
                <a16:creationId xmlns:a16="http://schemas.microsoft.com/office/drawing/2014/main" id="{3844EFEC-5868-4C07-87FF-3A61949AC4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93A3A7-63E8-421F-8CC7-9BFBB89FECDD}"/>
              </a:ext>
            </a:extLst>
          </p:cNvPr>
          <p:cNvSpPr>
            <a:spLocks noGrp="1"/>
          </p:cNvSpPr>
          <p:nvPr>
            <p:ph type="sldNum" sz="quarter" idx="12"/>
          </p:nvPr>
        </p:nvSpPr>
        <p:spPr/>
        <p:txBody>
          <a:bodyPr/>
          <a:lstStyle/>
          <a:p>
            <a:fld id="{D30A8372-B656-431A-8BB1-F2426552D63B}" type="slidenum">
              <a:rPr lang="en-US" smtClean="0"/>
              <a:t>‹#›</a:t>
            </a:fld>
            <a:endParaRPr lang="en-US"/>
          </a:p>
        </p:txBody>
      </p:sp>
    </p:spTree>
    <p:extLst>
      <p:ext uri="{BB962C8B-B14F-4D97-AF65-F5344CB8AC3E}">
        <p14:creationId xmlns:p14="http://schemas.microsoft.com/office/powerpoint/2010/main" val="2868937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08B68-4E2D-4D93-B3F9-94259682DC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CBE780-6846-4DEC-B9A6-BAB7616F76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BDC61E-C30A-445D-9D07-7DFC406BE7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3D93AE9-BD26-4F01-A03F-767C8E155184}"/>
              </a:ext>
            </a:extLst>
          </p:cNvPr>
          <p:cNvSpPr>
            <a:spLocks noGrp="1"/>
          </p:cNvSpPr>
          <p:nvPr>
            <p:ph type="dt" sz="half" idx="10"/>
          </p:nvPr>
        </p:nvSpPr>
        <p:spPr/>
        <p:txBody>
          <a:bodyPr/>
          <a:lstStyle/>
          <a:p>
            <a:fld id="{0F44F1FA-28D9-45DA-9BE4-5C58EE27BC62}" type="datetimeFigureOut">
              <a:rPr lang="en-US" smtClean="0"/>
              <a:t>10/10/2022</a:t>
            </a:fld>
            <a:endParaRPr lang="en-US"/>
          </a:p>
        </p:txBody>
      </p:sp>
      <p:sp>
        <p:nvSpPr>
          <p:cNvPr id="6" name="Footer Placeholder 5">
            <a:extLst>
              <a:ext uri="{FF2B5EF4-FFF2-40B4-BE49-F238E27FC236}">
                <a16:creationId xmlns:a16="http://schemas.microsoft.com/office/drawing/2014/main" id="{5614F19F-8173-4AB8-9B18-A1449A6D31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882F46-ED8E-4AB9-82B7-897583D65B47}"/>
              </a:ext>
            </a:extLst>
          </p:cNvPr>
          <p:cNvSpPr>
            <a:spLocks noGrp="1"/>
          </p:cNvSpPr>
          <p:nvPr>
            <p:ph type="sldNum" sz="quarter" idx="12"/>
          </p:nvPr>
        </p:nvSpPr>
        <p:spPr/>
        <p:txBody>
          <a:bodyPr/>
          <a:lstStyle/>
          <a:p>
            <a:fld id="{D30A8372-B656-431A-8BB1-F2426552D63B}" type="slidenum">
              <a:rPr lang="en-US" smtClean="0"/>
              <a:t>‹#›</a:t>
            </a:fld>
            <a:endParaRPr lang="en-US"/>
          </a:p>
        </p:txBody>
      </p:sp>
    </p:spTree>
    <p:extLst>
      <p:ext uri="{BB962C8B-B14F-4D97-AF65-F5344CB8AC3E}">
        <p14:creationId xmlns:p14="http://schemas.microsoft.com/office/powerpoint/2010/main" val="3014772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D33AE-6B35-44BF-9AA4-853602922E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BAE199-3F04-4978-AB03-D65FAA8B2C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BA7F53-40E3-45E7-8713-964ABFBA9D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7E9FF90-2FD0-4DAA-8561-486378D91C53}"/>
              </a:ext>
            </a:extLst>
          </p:cNvPr>
          <p:cNvSpPr>
            <a:spLocks noGrp="1"/>
          </p:cNvSpPr>
          <p:nvPr>
            <p:ph type="dt" sz="half" idx="10"/>
          </p:nvPr>
        </p:nvSpPr>
        <p:spPr/>
        <p:txBody>
          <a:bodyPr/>
          <a:lstStyle/>
          <a:p>
            <a:fld id="{0F44F1FA-28D9-45DA-9BE4-5C58EE27BC62}" type="datetimeFigureOut">
              <a:rPr lang="en-US" smtClean="0"/>
              <a:t>10/10/2022</a:t>
            </a:fld>
            <a:endParaRPr lang="en-US"/>
          </a:p>
        </p:txBody>
      </p:sp>
      <p:sp>
        <p:nvSpPr>
          <p:cNvPr id="6" name="Footer Placeholder 5">
            <a:extLst>
              <a:ext uri="{FF2B5EF4-FFF2-40B4-BE49-F238E27FC236}">
                <a16:creationId xmlns:a16="http://schemas.microsoft.com/office/drawing/2014/main" id="{3B41ECC6-A9A5-44F3-9C01-14B96FE338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5CC791-7908-47A1-ADCF-C5F7151F1B6E}"/>
              </a:ext>
            </a:extLst>
          </p:cNvPr>
          <p:cNvSpPr>
            <a:spLocks noGrp="1"/>
          </p:cNvSpPr>
          <p:nvPr>
            <p:ph type="sldNum" sz="quarter" idx="12"/>
          </p:nvPr>
        </p:nvSpPr>
        <p:spPr/>
        <p:txBody>
          <a:bodyPr/>
          <a:lstStyle/>
          <a:p>
            <a:fld id="{D30A8372-B656-431A-8BB1-F2426552D63B}" type="slidenum">
              <a:rPr lang="en-US" smtClean="0"/>
              <a:t>‹#›</a:t>
            </a:fld>
            <a:endParaRPr lang="en-US"/>
          </a:p>
        </p:txBody>
      </p:sp>
    </p:spTree>
    <p:extLst>
      <p:ext uri="{BB962C8B-B14F-4D97-AF65-F5344CB8AC3E}">
        <p14:creationId xmlns:p14="http://schemas.microsoft.com/office/powerpoint/2010/main" val="632882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058D36-93FC-4FDF-B7B6-CDBE4CFCAD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43DAAC-A6DA-41D5-A9AD-88920953A2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41DBBE-CE46-4B58-A0CA-8161F623C5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44F1FA-28D9-45DA-9BE4-5C58EE27BC62}" type="datetimeFigureOut">
              <a:rPr lang="en-US" smtClean="0"/>
              <a:t>10/10/2022</a:t>
            </a:fld>
            <a:endParaRPr lang="en-US"/>
          </a:p>
        </p:txBody>
      </p:sp>
      <p:sp>
        <p:nvSpPr>
          <p:cNvPr id="5" name="Footer Placeholder 4">
            <a:extLst>
              <a:ext uri="{FF2B5EF4-FFF2-40B4-BE49-F238E27FC236}">
                <a16:creationId xmlns:a16="http://schemas.microsoft.com/office/drawing/2014/main" id="{8A0F9A61-1F59-4029-A9C6-BB423757DB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6B53E9-90E7-432B-9222-B715B9C730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0A8372-B656-431A-8BB1-F2426552D63B}" type="slidenum">
              <a:rPr lang="en-US" smtClean="0"/>
              <a:t>‹#›</a:t>
            </a:fld>
            <a:endParaRPr lang="en-US"/>
          </a:p>
        </p:txBody>
      </p:sp>
    </p:spTree>
    <p:extLst>
      <p:ext uri="{BB962C8B-B14F-4D97-AF65-F5344CB8AC3E}">
        <p14:creationId xmlns:p14="http://schemas.microsoft.com/office/powerpoint/2010/main" val="23711951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hyperlink" Target="mailto:jkolanz@nocoattorneys.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brainyquote.com/authors/sydney-j-harris-quote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9000"/>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4E7715-7591-96FB-04CD-004297BA1E6C}"/>
              </a:ext>
            </a:extLst>
          </p:cNvPr>
          <p:cNvSpPr>
            <a:spLocks noGrp="1"/>
          </p:cNvSpPr>
          <p:nvPr>
            <p:ph type="title"/>
          </p:nvPr>
        </p:nvSpPr>
        <p:spPr/>
        <p:txBody>
          <a:bodyPr>
            <a:normAutofit fontScale="90000"/>
          </a:bodyPr>
          <a:lstStyle/>
          <a:p>
            <a:pPr marL="228600" marR="0" lvl="0" indent="-228600" algn="ctr" defTabSz="914400" rtl="0" eaLnBrk="1" fontAlgn="auto" latinLnBrk="0" hangingPunct="1">
              <a:lnSpc>
                <a:spcPct val="90000"/>
              </a:lnSpc>
              <a:spcBef>
                <a:spcPts val="1000"/>
              </a:spcBef>
              <a:spcAft>
                <a:spcPts val="0"/>
              </a:spcAft>
              <a:tabLst/>
              <a:defRPr/>
            </a:pPr>
            <a:r>
              <a:rPr kumimoji="0" lang="en-US" sz="6100" b="0" i="0" u="sng" strike="noStrike" kern="1200" cap="none" spc="0" normalizeH="0" baseline="0" noProof="0" dirty="0">
                <a:ln>
                  <a:noFill/>
                </a:ln>
                <a:solidFill>
                  <a:prstClr val="black"/>
                </a:solidFill>
                <a:effectLst/>
                <a:uLnTx/>
                <a:uFillTx/>
                <a:latin typeface="Sitka Heading" panose="02000505000000020004" pitchFamily="2" charset="0"/>
                <a:ea typeface="+mn-ea"/>
                <a:cs typeface="Times New Roman" panose="02020603050405020304" pitchFamily="18" charset="0"/>
              </a:rPr>
              <a:t>Project Permitting Basics</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lang="en-US" dirty="0"/>
          </a:p>
        </p:txBody>
      </p:sp>
      <p:sp>
        <p:nvSpPr>
          <p:cNvPr id="6" name="TextBox 5">
            <a:extLst>
              <a:ext uri="{FF2B5EF4-FFF2-40B4-BE49-F238E27FC236}">
                <a16:creationId xmlns:a16="http://schemas.microsoft.com/office/drawing/2014/main" id="{73AC987A-0884-9C18-8332-1A976F6B44C1}"/>
              </a:ext>
            </a:extLst>
          </p:cNvPr>
          <p:cNvSpPr txBox="1"/>
          <p:nvPr/>
        </p:nvSpPr>
        <p:spPr>
          <a:xfrm>
            <a:off x="3048000" y="2645196"/>
            <a:ext cx="6096000" cy="1567609"/>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John A. Kolanz</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jkolanz@nocoattorneys.com</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970- 663-7300</a:t>
            </a:r>
          </a:p>
        </p:txBody>
      </p:sp>
      <p:sp>
        <p:nvSpPr>
          <p:cNvPr id="7" name="TextBox 6">
            <a:extLst>
              <a:ext uri="{FF2B5EF4-FFF2-40B4-BE49-F238E27FC236}">
                <a16:creationId xmlns:a16="http://schemas.microsoft.com/office/drawing/2014/main" id="{42DD9FA8-B437-63C7-8672-74146BFBCD0C}"/>
              </a:ext>
            </a:extLst>
          </p:cNvPr>
          <p:cNvSpPr txBox="1"/>
          <p:nvPr/>
        </p:nvSpPr>
        <p:spPr>
          <a:xfrm>
            <a:off x="4813300" y="4622800"/>
            <a:ext cx="2438400" cy="369332"/>
          </a:xfrm>
          <a:prstGeom prst="rect">
            <a:avLst/>
          </a:prstGeom>
          <a:noFill/>
        </p:spPr>
        <p:txBody>
          <a:bodyPr wrap="square" rtlCol="0">
            <a:spAutoFit/>
          </a:bodyPr>
          <a:lstStyle/>
          <a:p>
            <a:endParaRPr lang="en-US" dirty="0"/>
          </a:p>
        </p:txBody>
      </p:sp>
      <p:pic>
        <p:nvPicPr>
          <p:cNvPr id="9" name="Picture 8">
            <a:extLst>
              <a:ext uri="{FF2B5EF4-FFF2-40B4-BE49-F238E27FC236}">
                <a16:creationId xmlns:a16="http://schemas.microsoft.com/office/drawing/2014/main" id="{ABDD3938-E2BF-A6D7-B92F-AE1955FD7B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9769" y="4404679"/>
            <a:ext cx="5572462" cy="1525268"/>
          </a:xfrm>
          <a:prstGeom prst="rect">
            <a:avLst/>
          </a:prstGeom>
        </p:spPr>
      </p:pic>
    </p:spTree>
    <p:extLst>
      <p:ext uri="{BB962C8B-B14F-4D97-AF65-F5344CB8AC3E}">
        <p14:creationId xmlns:p14="http://schemas.microsoft.com/office/powerpoint/2010/main" val="845074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F97DF-8E50-4D0A-A8E3-26878E8D4CC9}"/>
              </a:ext>
            </a:extLst>
          </p:cNvPr>
          <p:cNvSpPr>
            <a:spLocks noGrp="1"/>
          </p:cNvSpPr>
          <p:nvPr>
            <p:ph type="title"/>
          </p:nvPr>
        </p:nvSpPr>
        <p:spPr>
          <a:xfrm>
            <a:off x="838200" y="1"/>
            <a:ext cx="10515600" cy="968187"/>
          </a:xfrm>
        </p:spPr>
        <p:txBody>
          <a:bodyPr>
            <a:normAutofit/>
          </a:bodyPr>
          <a:lstStyle/>
          <a:p>
            <a:pPr algn="ctr"/>
            <a:r>
              <a:rPr lang="en-US" sz="5500" u="sng" dirty="0">
                <a:latin typeface="Times New Roman" panose="02020603050405020304" pitchFamily="18" charset="0"/>
                <a:cs typeface="Times New Roman" panose="02020603050405020304" pitchFamily="18" charset="0"/>
              </a:rPr>
              <a:t>Ancillary Federal Requirements</a:t>
            </a:r>
          </a:p>
        </p:txBody>
      </p:sp>
      <p:sp>
        <p:nvSpPr>
          <p:cNvPr id="3" name="Content Placeholder 2">
            <a:extLst>
              <a:ext uri="{FF2B5EF4-FFF2-40B4-BE49-F238E27FC236}">
                <a16:creationId xmlns:a16="http://schemas.microsoft.com/office/drawing/2014/main" id="{8519CAE4-45FF-E682-6A7C-3F1277DFD1D3}"/>
              </a:ext>
            </a:extLst>
          </p:cNvPr>
          <p:cNvSpPr>
            <a:spLocks noGrp="1"/>
          </p:cNvSpPr>
          <p:nvPr>
            <p:ph idx="1"/>
          </p:nvPr>
        </p:nvSpPr>
        <p:spPr>
          <a:xfrm>
            <a:off x="0" y="968189"/>
            <a:ext cx="4231341" cy="4356846"/>
          </a:xfrm>
        </p:spPr>
        <p:txBody>
          <a:bodyPr>
            <a:normAutofit fontScale="92500" lnSpcReduction="10000"/>
          </a:bodyPr>
          <a:lstStyle/>
          <a:p>
            <a:pPr marL="0" indent="0" algn="just">
              <a:buNone/>
            </a:pPr>
            <a:r>
              <a:rPr lang="en-US" sz="3100" b="1" dirty="0">
                <a:latin typeface="Times New Roman" panose="02020603050405020304" pitchFamily="18" charset="0"/>
                <a:cs typeface="Times New Roman" panose="02020603050405020304" pitchFamily="18" charset="0"/>
              </a:rPr>
              <a:t>Endangered Species Act</a:t>
            </a:r>
          </a:p>
          <a:p>
            <a:pPr algn="just">
              <a:buFont typeface="Wingdings" panose="05000000000000000000" pitchFamily="2" charset="2"/>
              <a:buChar char="Ø"/>
            </a:pP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The Take Prohibition is the primary functional element of the Act.  Once listed, the Act prohibits anyone from “taking” the species except under limited circumstances.  This applies on both public and private lands. </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Section 7 --  requires federal agencies to consult with the </a:t>
            </a:r>
            <a:r>
              <a:rPr lang="en-US" sz="2100" dirty="0">
                <a:effectLst/>
                <a:latin typeface="Times New Roman" panose="02020603050405020304" pitchFamily="18" charset="0"/>
                <a:ea typeface="Calibri" panose="020F0502020204030204" pitchFamily="34" charset="0"/>
              </a:rPr>
              <a:t>United States Fish and Wildlife Service </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to ensure that actions they authorize or fund are not likely to jeopardize the continued existence of any listed species or destroy or adversely modify its critical habitat.</a:t>
            </a:r>
            <a:endParaRPr lang="en-US" sz="21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C591E173-D521-551C-0D9A-4B3F7F7CBA94}"/>
              </a:ext>
            </a:extLst>
          </p:cNvPr>
          <p:cNvPicPr>
            <a:picLocks noChangeAspect="1"/>
          </p:cNvPicPr>
          <p:nvPr/>
        </p:nvPicPr>
        <p:blipFill>
          <a:blip r:embed="rId3"/>
          <a:stretch>
            <a:fillRect/>
          </a:stretch>
        </p:blipFill>
        <p:spPr>
          <a:xfrm>
            <a:off x="8874458" y="4276038"/>
            <a:ext cx="3312032" cy="2619192"/>
          </a:xfrm>
          <a:prstGeom prst="rect">
            <a:avLst/>
          </a:prstGeom>
        </p:spPr>
      </p:pic>
      <p:pic>
        <p:nvPicPr>
          <p:cNvPr id="8" name="Picture 7">
            <a:extLst>
              <a:ext uri="{FF2B5EF4-FFF2-40B4-BE49-F238E27FC236}">
                <a16:creationId xmlns:a16="http://schemas.microsoft.com/office/drawing/2014/main" id="{7B309461-1B46-1D43-91CA-59B078C8B08D}"/>
              </a:ext>
            </a:extLst>
          </p:cNvPr>
          <p:cNvPicPr>
            <a:picLocks noChangeAspect="1"/>
          </p:cNvPicPr>
          <p:nvPr/>
        </p:nvPicPr>
        <p:blipFill rotWithShape="1">
          <a:blip r:embed="rId4"/>
          <a:srcRect t="11665"/>
          <a:stretch/>
        </p:blipFill>
        <p:spPr>
          <a:xfrm>
            <a:off x="5888267" y="4254345"/>
            <a:ext cx="2986191" cy="2640885"/>
          </a:xfrm>
          <a:prstGeom prst="rect">
            <a:avLst/>
          </a:prstGeom>
        </p:spPr>
      </p:pic>
      <p:pic>
        <p:nvPicPr>
          <p:cNvPr id="9" name="Picture 8">
            <a:extLst>
              <a:ext uri="{FF2B5EF4-FFF2-40B4-BE49-F238E27FC236}">
                <a16:creationId xmlns:a16="http://schemas.microsoft.com/office/drawing/2014/main" id="{9E545C45-D2B1-A175-3957-42C036F8E718}"/>
              </a:ext>
            </a:extLst>
          </p:cNvPr>
          <p:cNvPicPr>
            <a:picLocks noChangeAspect="1"/>
          </p:cNvPicPr>
          <p:nvPr/>
        </p:nvPicPr>
        <p:blipFill>
          <a:blip r:embed="rId5"/>
          <a:stretch>
            <a:fillRect/>
          </a:stretch>
        </p:blipFill>
        <p:spPr>
          <a:xfrm>
            <a:off x="4540008" y="985849"/>
            <a:ext cx="4334448" cy="3250835"/>
          </a:xfrm>
          <a:prstGeom prst="rect">
            <a:avLst/>
          </a:prstGeom>
        </p:spPr>
      </p:pic>
      <p:pic>
        <p:nvPicPr>
          <p:cNvPr id="4" name="Picture 3">
            <a:extLst>
              <a:ext uri="{FF2B5EF4-FFF2-40B4-BE49-F238E27FC236}">
                <a16:creationId xmlns:a16="http://schemas.microsoft.com/office/drawing/2014/main" id="{5E6FCC69-F4F0-0B8C-F492-7769114C67EA}"/>
              </a:ext>
            </a:extLst>
          </p:cNvPr>
          <p:cNvPicPr>
            <a:picLocks noChangeAspect="1"/>
          </p:cNvPicPr>
          <p:nvPr/>
        </p:nvPicPr>
        <p:blipFill>
          <a:blip r:embed="rId6"/>
          <a:stretch>
            <a:fillRect/>
          </a:stretch>
        </p:blipFill>
        <p:spPr>
          <a:xfrm>
            <a:off x="8874457" y="966097"/>
            <a:ext cx="3312033" cy="3312033"/>
          </a:xfrm>
          <a:prstGeom prst="rect">
            <a:avLst/>
          </a:prstGeom>
          <a:ln w="3175">
            <a:solidFill>
              <a:schemeClr val="tx1"/>
            </a:solidFill>
          </a:ln>
        </p:spPr>
      </p:pic>
      <p:pic>
        <p:nvPicPr>
          <p:cNvPr id="10" name="Picture 9">
            <a:extLst>
              <a:ext uri="{FF2B5EF4-FFF2-40B4-BE49-F238E27FC236}">
                <a16:creationId xmlns:a16="http://schemas.microsoft.com/office/drawing/2014/main" id="{50DD8827-E582-BBA8-FBC8-6C9D24FC96F3}"/>
              </a:ext>
            </a:extLst>
          </p:cNvPr>
          <p:cNvPicPr>
            <a:picLocks noChangeAspect="1"/>
          </p:cNvPicPr>
          <p:nvPr/>
        </p:nvPicPr>
        <p:blipFill>
          <a:blip r:embed="rId7"/>
          <a:stretch>
            <a:fillRect/>
          </a:stretch>
        </p:blipFill>
        <p:spPr>
          <a:xfrm>
            <a:off x="1656926" y="4641204"/>
            <a:ext cx="4231341" cy="2313133"/>
          </a:xfrm>
          <a:prstGeom prst="rect">
            <a:avLst/>
          </a:prstGeom>
        </p:spPr>
      </p:pic>
    </p:spTree>
    <p:extLst>
      <p:ext uri="{BB962C8B-B14F-4D97-AF65-F5344CB8AC3E}">
        <p14:creationId xmlns:p14="http://schemas.microsoft.com/office/powerpoint/2010/main" val="26100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6F1DB-9ACE-4116-A883-9E2556237777}"/>
              </a:ext>
            </a:extLst>
          </p:cNvPr>
          <p:cNvSpPr>
            <a:spLocks noGrp="1"/>
          </p:cNvSpPr>
          <p:nvPr>
            <p:ph type="title"/>
          </p:nvPr>
        </p:nvSpPr>
        <p:spPr/>
        <p:txBody>
          <a:bodyPr/>
          <a:lstStyle/>
          <a:p>
            <a:pPr algn="ctr"/>
            <a:r>
              <a:rPr kumimoji="0" lang="en-US" sz="5500" b="0" i="0" u="sng"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Ancillary Federal Requirements</a:t>
            </a:r>
            <a:endParaRPr lang="en-US" dirty="0"/>
          </a:p>
        </p:txBody>
      </p:sp>
      <p:sp>
        <p:nvSpPr>
          <p:cNvPr id="3" name="Content Placeholder 2">
            <a:extLst>
              <a:ext uri="{FF2B5EF4-FFF2-40B4-BE49-F238E27FC236}">
                <a16:creationId xmlns:a16="http://schemas.microsoft.com/office/drawing/2014/main" id="{F7EABEC0-E052-C1F2-C0F7-4FF455CF4EAE}"/>
              </a:ext>
            </a:extLst>
          </p:cNvPr>
          <p:cNvSpPr>
            <a:spLocks noGrp="1"/>
          </p:cNvSpPr>
          <p:nvPr>
            <p:ph idx="1"/>
          </p:nvPr>
        </p:nvSpPr>
        <p:spPr>
          <a:xfrm>
            <a:off x="143435" y="2021354"/>
            <a:ext cx="6642045" cy="4351338"/>
          </a:xfrm>
        </p:spPr>
        <p:txBody>
          <a:bodyPr>
            <a:normAutofit/>
          </a:body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9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National Historic Preservation Act</a:t>
            </a:r>
          </a:p>
          <a:p>
            <a:pPr marR="0" lvl="0" algn="just"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lang="en-US" sz="2100" dirty="0">
                <a:effectLst/>
                <a:latin typeface="Times New Roman" panose="02020603050405020304" pitchFamily="18" charset="0"/>
                <a:ea typeface="Calibri" panose="020F0502020204030204" pitchFamily="34" charset="0"/>
              </a:rPr>
              <a:t>Section 106 --  Federal agency must consider the effects of the projects it authorizes or funds on districts, sites, structures, objects, or other cultural resources listed or eligible for listing on the National Register of Historic Places.</a:t>
            </a:r>
            <a:endParaRPr kumimoji="0" lang="en-US" sz="2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algn="just">
              <a:buFont typeface="Wingdings" panose="05000000000000000000" pitchFamily="2" charset="2"/>
              <a:buChar char="Ø"/>
            </a:pPr>
            <a:r>
              <a:rPr lang="en-US" sz="2100" dirty="0">
                <a:effectLst/>
                <a:latin typeface="Times New Roman" panose="02020603050405020304" pitchFamily="18" charset="0"/>
                <a:ea typeface="Calibri" panose="020F0502020204030204" pitchFamily="34" charset="0"/>
              </a:rPr>
              <a:t>Consultation with the State Historic Preservation Officer, Indian Tribes, local governments, the project proponent, and other interested parties to determine whether such properties will be affected</a:t>
            </a:r>
          </a:p>
          <a:p>
            <a:pPr marL="0" indent="0" algn="just">
              <a:buNone/>
            </a:pPr>
            <a:endParaRPr lang="en-US" sz="2100" dirty="0">
              <a:latin typeface="Times New Roman" panose="02020603050405020304" pitchFamily="18" charset="0"/>
            </a:endParaRPr>
          </a:p>
          <a:p>
            <a:pPr algn="just">
              <a:buFont typeface="Wingdings" panose="05000000000000000000" pitchFamily="2" charset="2"/>
              <a:buChar char="Ø"/>
            </a:pPr>
            <a:r>
              <a:rPr lang="en-US" sz="2100" dirty="0">
                <a:latin typeface="Times New Roman" panose="02020603050405020304" pitchFamily="18" charset="0"/>
              </a:rPr>
              <a:t>Procedural but can add time and costs.</a:t>
            </a:r>
            <a:endParaRPr lang="en-US" sz="2100" dirty="0"/>
          </a:p>
        </p:txBody>
      </p:sp>
      <p:pic>
        <p:nvPicPr>
          <p:cNvPr id="5" name="Picture 4">
            <a:extLst>
              <a:ext uri="{FF2B5EF4-FFF2-40B4-BE49-F238E27FC236}">
                <a16:creationId xmlns:a16="http://schemas.microsoft.com/office/drawing/2014/main" id="{DD66BA82-00AE-47BF-E22D-2EDF63203A65}"/>
              </a:ext>
            </a:extLst>
          </p:cNvPr>
          <p:cNvPicPr>
            <a:picLocks noChangeAspect="1"/>
          </p:cNvPicPr>
          <p:nvPr/>
        </p:nvPicPr>
        <p:blipFill>
          <a:blip r:embed="rId3"/>
          <a:stretch>
            <a:fillRect/>
          </a:stretch>
        </p:blipFill>
        <p:spPr>
          <a:xfrm>
            <a:off x="6785480" y="2402541"/>
            <a:ext cx="5263085" cy="3488500"/>
          </a:xfrm>
          <a:prstGeom prst="rect">
            <a:avLst/>
          </a:prstGeom>
        </p:spPr>
      </p:pic>
    </p:spTree>
    <p:extLst>
      <p:ext uri="{BB962C8B-B14F-4D97-AF65-F5344CB8AC3E}">
        <p14:creationId xmlns:p14="http://schemas.microsoft.com/office/powerpoint/2010/main" val="1459531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3BF3CD-4A36-31CB-E3A3-83F65C85CC01}"/>
              </a:ext>
            </a:extLst>
          </p:cNvPr>
          <p:cNvSpPr>
            <a:spLocks noGrp="1"/>
          </p:cNvSpPr>
          <p:nvPr>
            <p:ph type="title"/>
          </p:nvPr>
        </p:nvSpPr>
        <p:spPr>
          <a:xfrm>
            <a:off x="161366" y="496886"/>
            <a:ext cx="4924983" cy="1956841"/>
          </a:xfrm>
        </p:spPr>
        <p:txBody>
          <a:bodyPr anchor="b">
            <a:noAutofit/>
          </a:bodyPr>
          <a:lstStyle/>
          <a:p>
            <a:r>
              <a:rPr kumimoji="0" lang="en-US" sz="5100" b="0" i="0" u="sng" strike="noStrike" kern="1200" cap="none" spc="0" normalizeH="0" baseline="0" noProof="0" dirty="0">
                <a:ln>
                  <a:noFill/>
                </a:ln>
                <a:effectLst/>
                <a:uLnTx/>
                <a:uFillTx/>
                <a:latin typeface="Sitka Heading" panose="02000505000000020004" pitchFamily="2" charset="0"/>
                <a:cs typeface="Times New Roman" panose="02020603050405020304" pitchFamily="18" charset="0"/>
              </a:rPr>
              <a:t>Ancillary Federal Requirements</a:t>
            </a:r>
            <a:endParaRPr lang="en-US" sz="5100" dirty="0">
              <a:latin typeface="Sitka Heading" panose="02000505000000020004" pitchFamily="2" charset="0"/>
            </a:endParaRP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66F40B7-A0B1-DC03-0CA5-329C4ACF75AE}"/>
              </a:ext>
            </a:extLst>
          </p:cNvPr>
          <p:cNvSpPr>
            <a:spLocks noGrp="1"/>
          </p:cNvSpPr>
          <p:nvPr>
            <p:ph idx="1"/>
          </p:nvPr>
        </p:nvSpPr>
        <p:spPr>
          <a:xfrm>
            <a:off x="161366" y="2872899"/>
            <a:ext cx="4722304" cy="3835166"/>
          </a:xfrm>
        </p:spPr>
        <p:txBody>
          <a:bodyPr>
            <a:normAutofit/>
          </a:bodyPr>
          <a:lstStyle/>
          <a:p>
            <a:pPr marL="0" indent="0" algn="just">
              <a:buNone/>
            </a:pPr>
            <a:r>
              <a:rPr lang="en-US" sz="2300" b="1" dirty="0">
                <a:effectLst/>
                <a:latin typeface="Times New Roman" panose="02020603050405020304" pitchFamily="18" charset="0"/>
                <a:ea typeface="Calibri" panose="020F0502020204030204" pitchFamily="34" charset="0"/>
              </a:rPr>
              <a:t>Fish and Wildlife Coordination Act </a:t>
            </a:r>
          </a:p>
          <a:p>
            <a:pPr algn="just">
              <a:buFont typeface="Wingdings" panose="05000000000000000000" pitchFamily="2" charset="2"/>
              <a:buChar char="Ø"/>
            </a:pPr>
            <a:r>
              <a:rPr lang="en-US" sz="2000" dirty="0">
                <a:latin typeface="Times New Roman" panose="02020603050405020304" pitchFamily="18" charset="0"/>
                <a:ea typeface="Calibri" panose="020F0502020204030204" pitchFamily="34" charset="0"/>
              </a:rPr>
              <a:t>R</a:t>
            </a:r>
            <a:r>
              <a:rPr lang="en-US" sz="2000" dirty="0">
                <a:effectLst/>
                <a:latin typeface="Times New Roman" panose="02020603050405020304" pitchFamily="18" charset="0"/>
                <a:ea typeface="Calibri" panose="020F0502020204030204" pitchFamily="34" charset="0"/>
              </a:rPr>
              <a:t>equires a federal permitting agency for a project diverting or impounding water from any stream to consult with USFWS and the state fish and wildlife agency for the state in which the project is located.</a:t>
            </a:r>
          </a:p>
          <a:p>
            <a:pPr marL="0" indent="0" algn="just">
              <a:buNone/>
            </a:pPr>
            <a:endParaRPr lang="en-US" sz="2000" dirty="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Satisfied by State Fish and Wildlife Mitigation Plan </a:t>
            </a:r>
          </a:p>
        </p:txBody>
      </p:sp>
      <p:pic>
        <p:nvPicPr>
          <p:cNvPr id="4" name="Picture 3">
            <a:extLst>
              <a:ext uri="{FF2B5EF4-FFF2-40B4-BE49-F238E27FC236}">
                <a16:creationId xmlns:a16="http://schemas.microsoft.com/office/drawing/2014/main" id="{203C4A82-C34A-D236-7B0B-7F0809DBB8A4}"/>
              </a:ext>
            </a:extLst>
          </p:cNvPr>
          <p:cNvPicPr>
            <a:picLocks noChangeAspect="1"/>
          </p:cNvPicPr>
          <p:nvPr/>
        </p:nvPicPr>
        <p:blipFill rotWithShape="1">
          <a:blip r:embed="rId3"/>
          <a:srcRect l="24020" r="2"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5" name="Picture 4">
            <a:extLst>
              <a:ext uri="{FF2B5EF4-FFF2-40B4-BE49-F238E27FC236}">
                <a16:creationId xmlns:a16="http://schemas.microsoft.com/office/drawing/2014/main" id="{90F1C0A5-6ED2-2095-A2FE-7565C63160AB}"/>
              </a:ext>
            </a:extLst>
          </p:cNvPr>
          <p:cNvPicPr>
            <a:picLocks noChangeAspect="1"/>
          </p:cNvPicPr>
          <p:nvPr/>
        </p:nvPicPr>
        <p:blipFill>
          <a:blip r:embed="rId4"/>
          <a:stretch>
            <a:fillRect/>
          </a:stretch>
        </p:blipFill>
        <p:spPr>
          <a:xfrm>
            <a:off x="10888397" y="5365937"/>
            <a:ext cx="1142237" cy="1342128"/>
          </a:xfrm>
          <a:prstGeom prst="rect">
            <a:avLst/>
          </a:prstGeom>
        </p:spPr>
      </p:pic>
    </p:spTree>
    <p:extLst>
      <p:ext uri="{BB962C8B-B14F-4D97-AF65-F5344CB8AC3E}">
        <p14:creationId xmlns:p14="http://schemas.microsoft.com/office/powerpoint/2010/main" val="1334368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7000">
              <a:schemeClr val="accent1">
                <a:lumMod val="45000"/>
                <a:lumOff val="55000"/>
              </a:schemeClr>
            </a:gs>
            <a:gs pos="88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9264BFD-360D-430E-B593-7BC0D00FB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A4538145-ACBA-40C0-AFBD-DE742723D5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6" cy="6858000"/>
            <a:chOff x="1" y="0"/>
            <a:chExt cx="12191996" cy="6858000"/>
          </a:xfrm>
        </p:grpSpPr>
        <p:sp useBgFill="1">
          <p:nvSpPr>
            <p:cNvPr id="13" name="Rectangle 12">
              <a:extLst>
                <a:ext uri="{FF2B5EF4-FFF2-40B4-BE49-F238E27FC236}">
                  <a16:creationId xmlns:a16="http://schemas.microsoft.com/office/drawing/2014/main" id="{7BAD3960-6DE9-4457-8083-F6FFBD58D7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ln w="0">
              <a:noFill/>
              <a:prstDash val="solid"/>
              <a:round/>
              <a:headEnd/>
              <a:tailEnd/>
            </a:ln>
          </p:spPr>
          <p:txBody>
            <a:bodyPr rtlCol="0" anchor="ctr"/>
            <a:lstStyle/>
            <a:p>
              <a:pPr algn="ctr" defTabSz="457200"/>
              <a:endParaRPr lang="en-US">
                <a:solidFill>
                  <a:schemeClr val="tx1"/>
                </a:solidFill>
              </a:endParaRPr>
            </a:p>
          </p:txBody>
        </p:sp>
        <p:sp>
          <p:nvSpPr>
            <p:cNvPr id="14" name="Rectangle 13">
              <a:extLst>
                <a:ext uri="{FF2B5EF4-FFF2-40B4-BE49-F238E27FC236}">
                  <a16:creationId xmlns:a16="http://schemas.microsoft.com/office/drawing/2014/main" id="{F3F5E368-26F9-408D-9C1D-D007FCE0C2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457200"/>
              <a:endParaRPr lang="en-US" dirty="0">
                <a:solidFill>
                  <a:schemeClr val="tx1"/>
                </a:solidFill>
              </a:endParaRPr>
            </a:p>
          </p:txBody>
        </p:sp>
      </p:grpSp>
      <p:sp>
        <p:nvSpPr>
          <p:cNvPr id="2" name="Title 1">
            <a:extLst>
              <a:ext uri="{FF2B5EF4-FFF2-40B4-BE49-F238E27FC236}">
                <a16:creationId xmlns:a16="http://schemas.microsoft.com/office/drawing/2014/main" id="{58BD2D93-3A79-2026-CE07-192EB86C6D22}"/>
              </a:ext>
            </a:extLst>
          </p:cNvPr>
          <p:cNvSpPr>
            <a:spLocks noGrp="1"/>
          </p:cNvSpPr>
          <p:nvPr>
            <p:ph type="title"/>
          </p:nvPr>
        </p:nvSpPr>
        <p:spPr>
          <a:xfrm>
            <a:off x="765051" y="662400"/>
            <a:ext cx="4516505" cy="1492132"/>
          </a:xfrm>
        </p:spPr>
        <p:txBody>
          <a:bodyPr anchor="t">
            <a:normAutofit/>
          </a:bodyPr>
          <a:lstStyle/>
          <a:p>
            <a:r>
              <a:rPr kumimoji="0" lang="en-US" sz="5500" b="0" i="0" u="sng" strike="noStrike" kern="1200" cap="none" spc="0" normalizeH="0" baseline="0" noProof="0" dirty="0">
                <a:ln>
                  <a:noFill/>
                </a:ln>
                <a:effectLst/>
                <a:uLnTx/>
                <a:uFillTx/>
                <a:latin typeface="Sitka Heading" panose="02000505000000020004" pitchFamily="2" charset="0"/>
                <a:cs typeface="Times New Roman" panose="02020603050405020304" pitchFamily="18" charset="0"/>
              </a:rPr>
              <a:t>State</a:t>
            </a:r>
            <a:endParaRPr lang="en-US" sz="5500" dirty="0">
              <a:latin typeface="Sitka Heading" panose="02000505000000020004" pitchFamily="2" charset="0"/>
            </a:endParaRPr>
          </a:p>
        </p:txBody>
      </p:sp>
      <p:sp>
        <p:nvSpPr>
          <p:cNvPr id="3" name="Content Placeholder 2">
            <a:extLst>
              <a:ext uri="{FF2B5EF4-FFF2-40B4-BE49-F238E27FC236}">
                <a16:creationId xmlns:a16="http://schemas.microsoft.com/office/drawing/2014/main" id="{8E40137E-2B6E-BE84-BDD4-7CC6F6686BC6}"/>
              </a:ext>
            </a:extLst>
          </p:cNvPr>
          <p:cNvSpPr>
            <a:spLocks noGrp="1"/>
          </p:cNvSpPr>
          <p:nvPr>
            <p:ph idx="1"/>
          </p:nvPr>
        </p:nvSpPr>
        <p:spPr>
          <a:xfrm>
            <a:off x="0" y="2043113"/>
            <a:ext cx="5281556" cy="4087688"/>
          </a:xfrm>
        </p:spPr>
        <p:txBody>
          <a:bodyPr>
            <a:normAutofit lnSpcReduction="10000"/>
          </a:bodyPr>
          <a:lstStyle/>
          <a:p>
            <a:pPr marL="0" indent="0">
              <a:buNone/>
            </a:pPr>
            <a:r>
              <a:rPr lang="en-US" sz="2500" b="1" dirty="0">
                <a:solidFill>
                  <a:schemeClr val="tx1">
                    <a:alpha val="60000"/>
                  </a:schemeClr>
                </a:solidFill>
                <a:effectLst/>
                <a:latin typeface="Times New Roman" panose="02020603050405020304" pitchFamily="18" charset="0"/>
                <a:ea typeface="Calibri" panose="020F0502020204030204" pitchFamily="34" charset="0"/>
              </a:rPr>
              <a:t>CWA Section 401 Water Quality Certification</a:t>
            </a:r>
          </a:p>
          <a:p>
            <a:pPr marL="0" indent="0">
              <a:buNone/>
            </a:pPr>
            <a:endParaRPr lang="en-US" sz="2000" b="1" dirty="0">
              <a:solidFill>
                <a:schemeClr val="tx1">
                  <a:alpha val="60000"/>
                </a:schemeClr>
              </a:solidFill>
              <a:latin typeface="Times New Roman" panose="02020603050405020304" pitchFamily="18" charset="0"/>
            </a:endParaRPr>
          </a:p>
          <a:p>
            <a:pPr>
              <a:buFont typeface="Wingdings" panose="05000000000000000000" pitchFamily="2" charset="2"/>
              <a:buChar char="Ø"/>
            </a:pPr>
            <a:r>
              <a:rPr lang="en-US" sz="2100" dirty="0">
                <a:solidFill>
                  <a:schemeClr val="tx1">
                    <a:alpha val="60000"/>
                  </a:schemeClr>
                </a:solidFill>
                <a:latin typeface="Times New Roman" panose="02020603050405020304" pitchFamily="18" charset="0"/>
              </a:rPr>
              <a:t>Applies to projects requiring a CWA Section 404 IP, or other federal permit authorizing a discharge into state waters.</a:t>
            </a:r>
          </a:p>
          <a:p>
            <a:pPr>
              <a:buFont typeface="Wingdings" panose="05000000000000000000" pitchFamily="2" charset="2"/>
              <a:buChar char="Ø"/>
            </a:pPr>
            <a:endParaRPr lang="en-US" sz="2100" dirty="0">
              <a:solidFill>
                <a:schemeClr val="tx1">
                  <a:alpha val="60000"/>
                </a:schemeClr>
              </a:solidFill>
              <a:latin typeface="Times New Roman" panose="02020603050405020304" pitchFamily="18" charset="0"/>
            </a:endParaRPr>
          </a:p>
          <a:p>
            <a:pPr>
              <a:buFont typeface="Wingdings" panose="05000000000000000000" pitchFamily="2" charset="2"/>
              <a:buChar char="Ø"/>
            </a:pPr>
            <a:r>
              <a:rPr lang="en-US" sz="2100" dirty="0">
                <a:solidFill>
                  <a:schemeClr val="tx1">
                    <a:alpha val="60000"/>
                  </a:schemeClr>
                </a:solidFill>
                <a:latin typeface="Times New Roman" panose="02020603050405020304" pitchFamily="18" charset="0"/>
              </a:rPr>
              <a:t>State can certify, certify with conditions, or deny.</a:t>
            </a:r>
          </a:p>
          <a:p>
            <a:pPr>
              <a:buFont typeface="Wingdings" panose="05000000000000000000" pitchFamily="2" charset="2"/>
              <a:buChar char="Ø"/>
            </a:pPr>
            <a:endParaRPr lang="en-US" sz="2100" dirty="0">
              <a:solidFill>
                <a:schemeClr val="tx1">
                  <a:alpha val="60000"/>
                </a:schemeClr>
              </a:solidFill>
              <a:latin typeface="Times New Roman" panose="02020603050405020304" pitchFamily="18" charset="0"/>
            </a:endParaRPr>
          </a:p>
          <a:p>
            <a:pPr>
              <a:buFont typeface="Wingdings" panose="05000000000000000000" pitchFamily="2" charset="2"/>
              <a:buChar char="Ø"/>
            </a:pPr>
            <a:r>
              <a:rPr lang="en-US" sz="2100" dirty="0">
                <a:solidFill>
                  <a:schemeClr val="tx1">
                    <a:alpha val="60000"/>
                  </a:schemeClr>
                </a:solidFill>
                <a:latin typeface="Times New Roman" panose="02020603050405020304" pitchFamily="18" charset="0"/>
              </a:rPr>
              <a:t>Subject of federal regulatory battles</a:t>
            </a:r>
            <a:r>
              <a:rPr lang="en-US" sz="2000" dirty="0">
                <a:solidFill>
                  <a:schemeClr val="tx1">
                    <a:alpha val="60000"/>
                  </a:schemeClr>
                </a:solidFill>
                <a:latin typeface="Times New Roman" panose="02020603050405020304" pitchFamily="18" charset="0"/>
              </a:rPr>
              <a:t>.</a:t>
            </a:r>
          </a:p>
          <a:p>
            <a:pPr>
              <a:buFont typeface="Wingdings" panose="05000000000000000000" pitchFamily="2" charset="2"/>
              <a:buChar char="Ø"/>
            </a:pPr>
            <a:endParaRPr lang="en-US" sz="2000" dirty="0">
              <a:solidFill>
                <a:schemeClr val="tx1">
                  <a:alpha val="60000"/>
                </a:schemeClr>
              </a:solidFill>
              <a:latin typeface="Times New Roman" panose="02020603050405020304" pitchFamily="18" charset="0"/>
            </a:endParaRPr>
          </a:p>
          <a:p>
            <a:pPr marL="0" indent="0">
              <a:buNone/>
            </a:pPr>
            <a:endParaRPr lang="en-US" sz="2000" dirty="0">
              <a:solidFill>
                <a:schemeClr val="tx1">
                  <a:alpha val="60000"/>
                </a:schemeClr>
              </a:solidFill>
            </a:endParaRPr>
          </a:p>
          <a:p>
            <a:pPr marL="0" indent="0">
              <a:buNone/>
            </a:pPr>
            <a:endParaRPr lang="en-US" sz="2000" dirty="0">
              <a:solidFill>
                <a:schemeClr val="tx1">
                  <a:alpha val="60000"/>
                </a:schemeClr>
              </a:solidFill>
            </a:endParaRPr>
          </a:p>
        </p:txBody>
      </p:sp>
      <p:sp>
        <p:nvSpPr>
          <p:cNvPr id="16" name="Freeform: Shape 15">
            <a:extLst>
              <a:ext uri="{FF2B5EF4-FFF2-40B4-BE49-F238E27FC236}">
                <a16:creationId xmlns:a16="http://schemas.microsoft.com/office/drawing/2014/main" id="{F249C1C3-EBDE-4C27-BD12-A6AE40A4D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87375" y="0"/>
            <a:ext cx="6404625" cy="6373368"/>
          </a:xfrm>
          <a:custGeom>
            <a:avLst/>
            <a:gdLst>
              <a:gd name="connsiteX0" fmla="*/ 353272 w 6404625"/>
              <a:gd name="connsiteY0" fmla="*/ 0 h 6373368"/>
              <a:gd name="connsiteX1" fmla="*/ 6404625 w 6404625"/>
              <a:gd name="connsiteY1" fmla="*/ 0 h 6373368"/>
              <a:gd name="connsiteX2" fmla="*/ 6404625 w 6404625"/>
              <a:gd name="connsiteY2" fmla="*/ 6008204 h 6373368"/>
              <a:gd name="connsiteX3" fmla="*/ 6374459 w 6404625"/>
              <a:gd name="connsiteY3" fmla="*/ 6023890 h 6373368"/>
              <a:gd name="connsiteX4" fmla="*/ 6290584 w 6404625"/>
              <a:gd name="connsiteY4" fmla="*/ 6049055 h 6373368"/>
              <a:gd name="connsiteX5" fmla="*/ 6203913 w 6404625"/>
              <a:gd name="connsiteY5" fmla="*/ 6060237 h 6373368"/>
              <a:gd name="connsiteX6" fmla="*/ 6114448 w 6404625"/>
              <a:gd name="connsiteY6" fmla="*/ 6063033 h 6373368"/>
              <a:gd name="connsiteX7" fmla="*/ 6019391 w 6404625"/>
              <a:gd name="connsiteY7" fmla="*/ 6054644 h 6373368"/>
              <a:gd name="connsiteX8" fmla="*/ 5924332 w 6404625"/>
              <a:gd name="connsiteY8" fmla="*/ 6043462 h 6373368"/>
              <a:gd name="connsiteX9" fmla="*/ 5829275 w 6404625"/>
              <a:gd name="connsiteY9" fmla="*/ 6029482 h 6373368"/>
              <a:gd name="connsiteX10" fmla="*/ 5734216 w 6404625"/>
              <a:gd name="connsiteY10" fmla="*/ 6018300 h 6373368"/>
              <a:gd name="connsiteX11" fmla="*/ 5639159 w 6404625"/>
              <a:gd name="connsiteY11" fmla="*/ 6012708 h 6373368"/>
              <a:gd name="connsiteX12" fmla="*/ 5546898 w 6404625"/>
              <a:gd name="connsiteY12" fmla="*/ 6012708 h 6373368"/>
              <a:gd name="connsiteX13" fmla="*/ 5460227 w 6404625"/>
              <a:gd name="connsiteY13" fmla="*/ 6023890 h 6373368"/>
              <a:gd name="connsiteX14" fmla="*/ 5370760 w 6404625"/>
              <a:gd name="connsiteY14" fmla="*/ 6046258 h 6373368"/>
              <a:gd name="connsiteX15" fmla="*/ 5289681 w 6404625"/>
              <a:gd name="connsiteY15" fmla="*/ 6079807 h 6373368"/>
              <a:gd name="connsiteX16" fmla="*/ 5205808 w 6404625"/>
              <a:gd name="connsiteY16" fmla="*/ 6124541 h 6373368"/>
              <a:gd name="connsiteX17" fmla="*/ 5121933 w 6404625"/>
              <a:gd name="connsiteY17" fmla="*/ 6169276 h 6373368"/>
              <a:gd name="connsiteX18" fmla="*/ 5038061 w 6404625"/>
              <a:gd name="connsiteY18" fmla="*/ 6219598 h 6373368"/>
              <a:gd name="connsiteX19" fmla="*/ 4956981 w 6404625"/>
              <a:gd name="connsiteY19" fmla="*/ 6267129 h 6373368"/>
              <a:gd name="connsiteX20" fmla="*/ 4870311 w 6404625"/>
              <a:gd name="connsiteY20" fmla="*/ 6309065 h 6373368"/>
              <a:gd name="connsiteX21" fmla="*/ 4786435 w 6404625"/>
              <a:gd name="connsiteY21" fmla="*/ 6342614 h 6373368"/>
              <a:gd name="connsiteX22" fmla="*/ 4699765 w 6404625"/>
              <a:gd name="connsiteY22" fmla="*/ 6364982 h 6373368"/>
              <a:gd name="connsiteX23" fmla="*/ 4610299 w 6404625"/>
              <a:gd name="connsiteY23" fmla="*/ 6373368 h 6373368"/>
              <a:gd name="connsiteX24" fmla="*/ 4520833 w 6404625"/>
              <a:gd name="connsiteY24" fmla="*/ 6364982 h 6373368"/>
              <a:gd name="connsiteX25" fmla="*/ 4434163 w 6404625"/>
              <a:gd name="connsiteY25" fmla="*/ 6342614 h 6373368"/>
              <a:gd name="connsiteX26" fmla="*/ 4350289 w 6404625"/>
              <a:gd name="connsiteY26" fmla="*/ 6309065 h 6373368"/>
              <a:gd name="connsiteX27" fmla="*/ 4263617 w 6404625"/>
              <a:gd name="connsiteY27" fmla="*/ 6267129 h 6373368"/>
              <a:gd name="connsiteX28" fmla="*/ 4182539 w 6404625"/>
              <a:gd name="connsiteY28" fmla="*/ 6219598 h 6373368"/>
              <a:gd name="connsiteX29" fmla="*/ 4098666 w 6404625"/>
              <a:gd name="connsiteY29" fmla="*/ 6169276 h 6373368"/>
              <a:gd name="connsiteX30" fmla="*/ 4014791 w 6404625"/>
              <a:gd name="connsiteY30" fmla="*/ 6124541 h 6373368"/>
              <a:gd name="connsiteX31" fmla="*/ 3930916 w 6404625"/>
              <a:gd name="connsiteY31" fmla="*/ 6079807 h 6373368"/>
              <a:gd name="connsiteX32" fmla="*/ 3847041 w 6404625"/>
              <a:gd name="connsiteY32" fmla="*/ 6046258 h 6373368"/>
              <a:gd name="connsiteX33" fmla="*/ 3760372 w 6404625"/>
              <a:gd name="connsiteY33" fmla="*/ 6023890 h 6373368"/>
              <a:gd name="connsiteX34" fmla="*/ 3673701 w 6404625"/>
              <a:gd name="connsiteY34" fmla="*/ 6012708 h 6373368"/>
              <a:gd name="connsiteX35" fmla="*/ 3581438 w 6404625"/>
              <a:gd name="connsiteY35" fmla="*/ 6012708 h 6373368"/>
              <a:gd name="connsiteX36" fmla="*/ 3486381 w 6404625"/>
              <a:gd name="connsiteY36" fmla="*/ 6018300 h 6373368"/>
              <a:gd name="connsiteX37" fmla="*/ 3391322 w 6404625"/>
              <a:gd name="connsiteY37" fmla="*/ 6029482 h 6373368"/>
              <a:gd name="connsiteX38" fmla="*/ 3296265 w 6404625"/>
              <a:gd name="connsiteY38" fmla="*/ 6043462 h 6373368"/>
              <a:gd name="connsiteX39" fmla="*/ 3201210 w 6404625"/>
              <a:gd name="connsiteY39" fmla="*/ 6054644 h 6373368"/>
              <a:gd name="connsiteX40" fmla="*/ 3106151 w 6404625"/>
              <a:gd name="connsiteY40" fmla="*/ 6063033 h 6373368"/>
              <a:gd name="connsiteX41" fmla="*/ 3016684 w 6404625"/>
              <a:gd name="connsiteY41" fmla="*/ 6060237 h 6373368"/>
              <a:gd name="connsiteX42" fmla="*/ 2930015 w 6404625"/>
              <a:gd name="connsiteY42" fmla="*/ 6049055 h 6373368"/>
              <a:gd name="connsiteX43" fmla="*/ 2846140 w 6404625"/>
              <a:gd name="connsiteY43" fmla="*/ 6023890 h 6373368"/>
              <a:gd name="connsiteX44" fmla="*/ 2776243 w 6404625"/>
              <a:gd name="connsiteY44" fmla="*/ 5987546 h 6373368"/>
              <a:gd name="connsiteX45" fmla="*/ 2709145 w 6404625"/>
              <a:gd name="connsiteY45" fmla="*/ 5940017 h 6373368"/>
              <a:gd name="connsiteX46" fmla="*/ 2650432 w 6404625"/>
              <a:gd name="connsiteY46" fmla="*/ 5884101 h 6373368"/>
              <a:gd name="connsiteX47" fmla="*/ 2591719 w 6404625"/>
              <a:gd name="connsiteY47" fmla="*/ 5819798 h 6373368"/>
              <a:gd name="connsiteX48" fmla="*/ 2538599 w 6404625"/>
              <a:gd name="connsiteY48" fmla="*/ 5752697 h 6373368"/>
              <a:gd name="connsiteX49" fmla="*/ 2485480 w 6404625"/>
              <a:gd name="connsiteY49" fmla="*/ 5682802 h 6373368"/>
              <a:gd name="connsiteX50" fmla="*/ 2432360 w 6404625"/>
              <a:gd name="connsiteY50" fmla="*/ 5612908 h 6373368"/>
              <a:gd name="connsiteX51" fmla="*/ 2379237 w 6404625"/>
              <a:gd name="connsiteY51" fmla="*/ 5545809 h 6373368"/>
              <a:gd name="connsiteX52" fmla="*/ 2323320 w 6404625"/>
              <a:gd name="connsiteY52" fmla="*/ 5481502 h 6373368"/>
              <a:gd name="connsiteX53" fmla="*/ 2259018 w 6404625"/>
              <a:gd name="connsiteY53" fmla="*/ 5425586 h 6373368"/>
              <a:gd name="connsiteX54" fmla="*/ 2197511 w 6404625"/>
              <a:gd name="connsiteY54" fmla="*/ 5375263 h 6373368"/>
              <a:gd name="connsiteX55" fmla="*/ 2127614 w 6404625"/>
              <a:gd name="connsiteY55" fmla="*/ 5336121 h 6373368"/>
              <a:gd name="connsiteX56" fmla="*/ 2052128 w 6404625"/>
              <a:gd name="connsiteY56" fmla="*/ 5302573 h 6373368"/>
              <a:gd name="connsiteX57" fmla="*/ 1971049 w 6404625"/>
              <a:gd name="connsiteY57" fmla="*/ 5274612 h 6373368"/>
              <a:gd name="connsiteX58" fmla="*/ 1887176 w 6404625"/>
              <a:gd name="connsiteY58" fmla="*/ 5249450 h 6373368"/>
              <a:gd name="connsiteX59" fmla="*/ 1803301 w 6404625"/>
              <a:gd name="connsiteY59" fmla="*/ 5227084 h 6373368"/>
              <a:gd name="connsiteX60" fmla="*/ 1716630 w 6404625"/>
              <a:gd name="connsiteY60" fmla="*/ 5204720 h 6373368"/>
              <a:gd name="connsiteX61" fmla="*/ 1635551 w 6404625"/>
              <a:gd name="connsiteY61" fmla="*/ 5179557 h 6373368"/>
              <a:gd name="connsiteX62" fmla="*/ 1554473 w 6404625"/>
              <a:gd name="connsiteY62" fmla="*/ 5151597 h 6373368"/>
              <a:gd name="connsiteX63" fmla="*/ 1478988 w 6404625"/>
              <a:gd name="connsiteY63" fmla="*/ 5118049 h 6373368"/>
              <a:gd name="connsiteX64" fmla="*/ 1411887 w 6404625"/>
              <a:gd name="connsiteY64" fmla="*/ 5076112 h 6373368"/>
              <a:gd name="connsiteX65" fmla="*/ 1350380 w 6404625"/>
              <a:gd name="connsiteY65" fmla="*/ 5025785 h 6373368"/>
              <a:gd name="connsiteX66" fmla="*/ 1300053 w 6404625"/>
              <a:gd name="connsiteY66" fmla="*/ 4964279 h 6373368"/>
              <a:gd name="connsiteX67" fmla="*/ 1258117 w 6404625"/>
              <a:gd name="connsiteY67" fmla="*/ 4897178 h 6373368"/>
              <a:gd name="connsiteX68" fmla="*/ 1224567 w 6404625"/>
              <a:gd name="connsiteY68" fmla="*/ 4821691 h 6373368"/>
              <a:gd name="connsiteX69" fmla="*/ 1196609 w 6404625"/>
              <a:gd name="connsiteY69" fmla="*/ 4740614 h 6373368"/>
              <a:gd name="connsiteX70" fmla="*/ 1171447 w 6404625"/>
              <a:gd name="connsiteY70" fmla="*/ 4659533 h 6373368"/>
              <a:gd name="connsiteX71" fmla="*/ 1149080 w 6404625"/>
              <a:gd name="connsiteY71" fmla="*/ 4572865 h 6373368"/>
              <a:gd name="connsiteX72" fmla="*/ 1126714 w 6404625"/>
              <a:gd name="connsiteY72" fmla="*/ 4488990 h 6373368"/>
              <a:gd name="connsiteX73" fmla="*/ 1101552 w 6404625"/>
              <a:gd name="connsiteY73" fmla="*/ 4405115 h 6373368"/>
              <a:gd name="connsiteX74" fmla="*/ 1073593 w 6404625"/>
              <a:gd name="connsiteY74" fmla="*/ 4324036 h 6373368"/>
              <a:gd name="connsiteX75" fmla="*/ 1040045 w 6404625"/>
              <a:gd name="connsiteY75" fmla="*/ 4248549 h 6373368"/>
              <a:gd name="connsiteX76" fmla="*/ 1000902 w 6404625"/>
              <a:gd name="connsiteY76" fmla="*/ 4178654 h 6373368"/>
              <a:gd name="connsiteX77" fmla="*/ 950576 w 6404625"/>
              <a:gd name="connsiteY77" fmla="*/ 4117146 h 6373368"/>
              <a:gd name="connsiteX78" fmla="*/ 894659 w 6404625"/>
              <a:gd name="connsiteY78" fmla="*/ 4052841 h 6373368"/>
              <a:gd name="connsiteX79" fmla="*/ 830356 w 6404625"/>
              <a:gd name="connsiteY79" fmla="*/ 3996926 h 6373368"/>
              <a:gd name="connsiteX80" fmla="*/ 760460 w 6404625"/>
              <a:gd name="connsiteY80" fmla="*/ 3943806 h 6373368"/>
              <a:gd name="connsiteX81" fmla="*/ 690567 w 6404625"/>
              <a:gd name="connsiteY81" fmla="*/ 3890685 h 6373368"/>
              <a:gd name="connsiteX82" fmla="*/ 620671 w 6404625"/>
              <a:gd name="connsiteY82" fmla="*/ 3837564 h 6373368"/>
              <a:gd name="connsiteX83" fmla="*/ 553571 w 6404625"/>
              <a:gd name="connsiteY83" fmla="*/ 3784444 h 6373368"/>
              <a:gd name="connsiteX84" fmla="*/ 489269 w 6404625"/>
              <a:gd name="connsiteY84" fmla="*/ 3725731 h 6373368"/>
              <a:gd name="connsiteX85" fmla="*/ 433350 w 6404625"/>
              <a:gd name="connsiteY85" fmla="*/ 3667021 h 6373368"/>
              <a:gd name="connsiteX86" fmla="*/ 385824 w 6404625"/>
              <a:gd name="connsiteY86" fmla="*/ 3599922 h 6373368"/>
              <a:gd name="connsiteX87" fmla="*/ 349477 w 6404625"/>
              <a:gd name="connsiteY87" fmla="*/ 3530025 h 6373368"/>
              <a:gd name="connsiteX88" fmla="*/ 324315 w 6404625"/>
              <a:gd name="connsiteY88" fmla="*/ 3446150 h 6373368"/>
              <a:gd name="connsiteX89" fmla="*/ 313131 w 6404625"/>
              <a:gd name="connsiteY89" fmla="*/ 3359479 h 6373368"/>
              <a:gd name="connsiteX90" fmla="*/ 310335 w 6404625"/>
              <a:gd name="connsiteY90" fmla="*/ 3270014 h 6373368"/>
              <a:gd name="connsiteX91" fmla="*/ 318723 w 6404625"/>
              <a:gd name="connsiteY91" fmla="*/ 3174955 h 6373368"/>
              <a:gd name="connsiteX92" fmla="*/ 329907 w 6404625"/>
              <a:gd name="connsiteY92" fmla="*/ 3079898 h 6373368"/>
              <a:gd name="connsiteX93" fmla="*/ 343885 w 6404625"/>
              <a:gd name="connsiteY93" fmla="*/ 2984841 h 6373368"/>
              <a:gd name="connsiteX94" fmla="*/ 355069 w 6404625"/>
              <a:gd name="connsiteY94" fmla="*/ 2889784 h 6373368"/>
              <a:gd name="connsiteX95" fmla="*/ 360659 w 6404625"/>
              <a:gd name="connsiteY95" fmla="*/ 2794725 h 6373368"/>
              <a:gd name="connsiteX96" fmla="*/ 360659 w 6404625"/>
              <a:gd name="connsiteY96" fmla="*/ 2702464 h 6373368"/>
              <a:gd name="connsiteX97" fmla="*/ 349477 w 6404625"/>
              <a:gd name="connsiteY97" fmla="*/ 2615793 h 6373368"/>
              <a:gd name="connsiteX98" fmla="*/ 327111 w 6404625"/>
              <a:gd name="connsiteY98" fmla="*/ 2529122 h 6373368"/>
              <a:gd name="connsiteX99" fmla="*/ 293561 w 6404625"/>
              <a:gd name="connsiteY99" fmla="*/ 2448045 h 6373368"/>
              <a:gd name="connsiteX100" fmla="*/ 251625 w 6404625"/>
              <a:gd name="connsiteY100" fmla="*/ 2364170 h 6373368"/>
              <a:gd name="connsiteX101" fmla="*/ 204096 w 6404625"/>
              <a:gd name="connsiteY101" fmla="*/ 2280295 h 6373368"/>
              <a:gd name="connsiteX102" fmla="*/ 153769 w 6404625"/>
              <a:gd name="connsiteY102" fmla="*/ 2196423 h 6373368"/>
              <a:gd name="connsiteX103" fmla="*/ 106240 w 6404625"/>
              <a:gd name="connsiteY103" fmla="*/ 2115344 h 6373368"/>
              <a:gd name="connsiteX104" fmla="*/ 64305 w 6404625"/>
              <a:gd name="connsiteY104" fmla="*/ 2028673 h 6373368"/>
              <a:gd name="connsiteX105" fmla="*/ 30754 w 6404625"/>
              <a:gd name="connsiteY105" fmla="*/ 1944798 h 6373368"/>
              <a:gd name="connsiteX106" fmla="*/ 8387 w 6404625"/>
              <a:gd name="connsiteY106" fmla="*/ 1858129 h 6373368"/>
              <a:gd name="connsiteX107" fmla="*/ 0 w 6404625"/>
              <a:gd name="connsiteY107" fmla="*/ 1768662 h 6373368"/>
              <a:gd name="connsiteX108" fmla="*/ 8387 w 6404625"/>
              <a:gd name="connsiteY108" fmla="*/ 1679195 h 6373368"/>
              <a:gd name="connsiteX109" fmla="*/ 30754 w 6404625"/>
              <a:gd name="connsiteY109" fmla="*/ 1592526 h 6373368"/>
              <a:gd name="connsiteX110" fmla="*/ 64305 w 6404625"/>
              <a:gd name="connsiteY110" fmla="*/ 1508651 h 6373368"/>
              <a:gd name="connsiteX111" fmla="*/ 106240 w 6404625"/>
              <a:gd name="connsiteY111" fmla="*/ 1421980 h 6373368"/>
              <a:gd name="connsiteX112" fmla="*/ 153769 w 6404625"/>
              <a:gd name="connsiteY112" fmla="*/ 1340903 h 6373368"/>
              <a:gd name="connsiteX113" fmla="*/ 204096 w 6404625"/>
              <a:gd name="connsiteY113" fmla="*/ 1257028 h 6373368"/>
              <a:gd name="connsiteX114" fmla="*/ 251625 w 6404625"/>
              <a:gd name="connsiteY114" fmla="*/ 1173153 h 6373368"/>
              <a:gd name="connsiteX115" fmla="*/ 293561 w 6404625"/>
              <a:gd name="connsiteY115" fmla="*/ 1089278 h 6373368"/>
              <a:gd name="connsiteX116" fmla="*/ 327111 w 6404625"/>
              <a:gd name="connsiteY116" fmla="*/ 1008199 h 6373368"/>
              <a:gd name="connsiteX117" fmla="*/ 349477 w 6404625"/>
              <a:gd name="connsiteY117" fmla="*/ 921528 h 6373368"/>
              <a:gd name="connsiteX118" fmla="*/ 360659 w 6404625"/>
              <a:gd name="connsiteY118" fmla="*/ 834859 h 6373368"/>
              <a:gd name="connsiteX119" fmla="*/ 360659 w 6404625"/>
              <a:gd name="connsiteY119" fmla="*/ 742599 h 6373368"/>
              <a:gd name="connsiteX120" fmla="*/ 355069 w 6404625"/>
              <a:gd name="connsiteY120" fmla="*/ 647539 h 6373368"/>
              <a:gd name="connsiteX121" fmla="*/ 343885 w 6404625"/>
              <a:gd name="connsiteY121" fmla="*/ 552482 h 6373368"/>
              <a:gd name="connsiteX122" fmla="*/ 329907 w 6404625"/>
              <a:gd name="connsiteY122" fmla="*/ 457425 h 6373368"/>
              <a:gd name="connsiteX123" fmla="*/ 318723 w 6404625"/>
              <a:gd name="connsiteY123" fmla="*/ 362366 h 6373368"/>
              <a:gd name="connsiteX124" fmla="*/ 310335 w 6404625"/>
              <a:gd name="connsiteY124" fmla="*/ 267309 h 6373368"/>
              <a:gd name="connsiteX125" fmla="*/ 313131 w 6404625"/>
              <a:gd name="connsiteY125" fmla="*/ 177842 h 6373368"/>
              <a:gd name="connsiteX126" fmla="*/ 324315 w 6404625"/>
              <a:gd name="connsiteY126" fmla="*/ 91173 h 6373368"/>
              <a:gd name="connsiteX127" fmla="*/ 349477 w 6404625"/>
              <a:gd name="connsiteY127" fmla="*/ 7296 h 637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6404625" h="6373368">
                <a:moveTo>
                  <a:pt x="353272" y="0"/>
                </a:moveTo>
                <a:lnTo>
                  <a:pt x="6404625" y="0"/>
                </a:lnTo>
                <a:lnTo>
                  <a:pt x="6404625" y="6008204"/>
                </a:lnTo>
                <a:lnTo>
                  <a:pt x="6374459" y="6023890"/>
                </a:lnTo>
                <a:lnTo>
                  <a:pt x="6290584" y="6049055"/>
                </a:lnTo>
                <a:lnTo>
                  <a:pt x="6203913" y="6060237"/>
                </a:lnTo>
                <a:lnTo>
                  <a:pt x="6114448" y="6063033"/>
                </a:lnTo>
                <a:lnTo>
                  <a:pt x="6019391" y="6054644"/>
                </a:lnTo>
                <a:lnTo>
                  <a:pt x="5924332" y="6043462"/>
                </a:lnTo>
                <a:lnTo>
                  <a:pt x="5829275" y="6029482"/>
                </a:lnTo>
                <a:lnTo>
                  <a:pt x="5734216" y="6018300"/>
                </a:lnTo>
                <a:lnTo>
                  <a:pt x="5639159" y="6012708"/>
                </a:lnTo>
                <a:lnTo>
                  <a:pt x="5546898" y="6012708"/>
                </a:lnTo>
                <a:lnTo>
                  <a:pt x="5460227" y="6023890"/>
                </a:lnTo>
                <a:lnTo>
                  <a:pt x="5370760" y="6046258"/>
                </a:lnTo>
                <a:lnTo>
                  <a:pt x="5289681" y="6079807"/>
                </a:lnTo>
                <a:lnTo>
                  <a:pt x="5205808" y="6124541"/>
                </a:lnTo>
                <a:lnTo>
                  <a:pt x="5121933" y="6169276"/>
                </a:lnTo>
                <a:lnTo>
                  <a:pt x="5038061" y="6219598"/>
                </a:lnTo>
                <a:lnTo>
                  <a:pt x="4956981" y="6267129"/>
                </a:lnTo>
                <a:lnTo>
                  <a:pt x="4870311" y="6309065"/>
                </a:lnTo>
                <a:lnTo>
                  <a:pt x="4786435" y="6342614"/>
                </a:lnTo>
                <a:lnTo>
                  <a:pt x="4699765" y="6364982"/>
                </a:lnTo>
                <a:lnTo>
                  <a:pt x="4610299" y="6373368"/>
                </a:lnTo>
                <a:lnTo>
                  <a:pt x="4520833" y="6364982"/>
                </a:lnTo>
                <a:lnTo>
                  <a:pt x="4434163" y="6342614"/>
                </a:lnTo>
                <a:lnTo>
                  <a:pt x="4350289" y="6309065"/>
                </a:lnTo>
                <a:lnTo>
                  <a:pt x="4263617" y="6267129"/>
                </a:lnTo>
                <a:lnTo>
                  <a:pt x="4182539" y="6219598"/>
                </a:lnTo>
                <a:lnTo>
                  <a:pt x="4098666" y="6169276"/>
                </a:lnTo>
                <a:lnTo>
                  <a:pt x="4014791" y="6124541"/>
                </a:lnTo>
                <a:lnTo>
                  <a:pt x="3930916" y="6079807"/>
                </a:lnTo>
                <a:lnTo>
                  <a:pt x="3847041" y="6046258"/>
                </a:lnTo>
                <a:lnTo>
                  <a:pt x="3760372" y="6023890"/>
                </a:lnTo>
                <a:lnTo>
                  <a:pt x="3673701" y="6012708"/>
                </a:lnTo>
                <a:lnTo>
                  <a:pt x="3581438" y="6012708"/>
                </a:lnTo>
                <a:lnTo>
                  <a:pt x="3486381" y="6018300"/>
                </a:lnTo>
                <a:lnTo>
                  <a:pt x="3391322" y="6029482"/>
                </a:lnTo>
                <a:lnTo>
                  <a:pt x="3296265" y="6043462"/>
                </a:lnTo>
                <a:lnTo>
                  <a:pt x="3201210" y="6054644"/>
                </a:lnTo>
                <a:lnTo>
                  <a:pt x="3106151" y="6063033"/>
                </a:lnTo>
                <a:lnTo>
                  <a:pt x="3016684" y="6060237"/>
                </a:lnTo>
                <a:lnTo>
                  <a:pt x="2930015" y="6049055"/>
                </a:lnTo>
                <a:lnTo>
                  <a:pt x="2846140" y="6023890"/>
                </a:lnTo>
                <a:lnTo>
                  <a:pt x="2776243" y="5987546"/>
                </a:lnTo>
                <a:lnTo>
                  <a:pt x="2709145" y="5940017"/>
                </a:lnTo>
                <a:lnTo>
                  <a:pt x="2650432" y="5884101"/>
                </a:lnTo>
                <a:lnTo>
                  <a:pt x="2591719" y="5819798"/>
                </a:lnTo>
                <a:lnTo>
                  <a:pt x="2538599" y="5752697"/>
                </a:lnTo>
                <a:lnTo>
                  <a:pt x="2485480" y="5682802"/>
                </a:lnTo>
                <a:lnTo>
                  <a:pt x="2432360" y="5612908"/>
                </a:lnTo>
                <a:lnTo>
                  <a:pt x="2379237" y="5545809"/>
                </a:lnTo>
                <a:lnTo>
                  <a:pt x="2323320" y="5481502"/>
                </a:lnTo>
                <a:lnTo>
                  <a:pt x="2259018" y="5425586"/>
                </a:lnTo>
                <a:lnTo>
                  <a:pt x="2197511" y="5375263"/>
                </a:lnTo>
                <a:lnTo>
                  <a:pt x="2127614" y="5336121"/>
                </a:lnTo>
                <a:lnTo>
                  <a:pt x="2052128" y="5302573"/>
                </a:lnTo>
                <a:lnTo>
                  <a:pt x="1971049" y="5274612"/>
                </a:lnTo>
                <a:lnTo>
                  <a:pt x="1887176" y="5249450"/>
                </a:lnTo>
                <a:lnTo>
                  <a:pt x="1803301" y="5227084"/>
                </a:lnTo>
                <a:lnTo>
                  <a:pt x="1716630" y="5204720"/>
                </a:lnTo>
                <a:lnTo>
                  <a:pt x="1635551" y="5179557"/>
                </a:lnTo>
                <a:lnTo>
                  <a:pt x="1554473" y="5151597"/>
                </a:lnTo>
                <a:lnTo>
                  <a:pt x="1478988" y="5118049"/>
                </a:lnTo>
                <a:lnTo>
                  <a:pt x="1411887" y="5076112"/>
                </a:lnTo>
                <a:lnTo>
                  <a:pt x="1350380" y="5025785"/>
                </a:lnTo>
                <a:lnTo>
                  <a:pt x="1300053" y="4964279"/>
                </a:lnTo>
                <a:lnTo>
                  <a:pt x="1258117" y="4897178"/>
                </a:lnTo>
                <a:lnTo>
                  <a:pt x="1224567" y="4821691"/>
                </a:lnTo>
                <a:lnTo>
                  <a:pt x="1196609" y="4740614"/>
                </a:lnTo>
                <a:lnTo>
                  <a:pt x="1171447" y="4659533"/>
                </a:lnTo>
                <a:lnTo>
                  <a:pt x="1149080" y="4572865"/>
                </a:lnTo>
                <a:lnTo>
                  <a:pt x="1126714" y="4488990"/>
                </a:lnTo>
                <a:lnTo>
                  <a:pt x="1101552" y="4405115"/>
                </a:lnTo>
                <a:lnTo>
                  <a:pt x="1073593" y="4324036"/>
                </a:lnTo>
                <a:lnTo>
                  <a:pt x="1040045" y="4248549"/>
                </a:lnTo>
                <a:lnTo>
                  <a:pt x="1000902" y="4178654"/>
                </a:lnTo>
                <a:lnTo>
                  <a:pt x="950576" y="4117146"/>
                </a:lnTo>
                <a:lnTo>
                  <a:pt x="894659" y="4052841"/>
                </a:lnTo>
                <a:lnTo>
                  <a:pt x="830356" y="3996926"/>
                </a:lnTo>
                <a:lnTo>
                  <a:pt x="760460" y="3943806"/>
                </a:lnTo>
                <a:lnTo>
                  <a:pt x="690567" y="3890685"/>
                </a:lnTo>
                <a:lnTo>
                  <a:pt x="620671" y="3837564"/>
                </a:lnTo>
                <a:lnTo>
                  <a:pt x="553571" y="3784444"/>
                </a:lnTo>
                <a:lnTo>
                  <a:pt x="489269" y="3725731"/>
                </a:lnTo>
                <a:lnTo>
                  <a:pt x="433350" y="3667021"/>
                </a:lnTo>
                <a:lnTo>
                  <a:pt x="385824" y="3599922"/>
                </a:lnTo>
                <a:lnTo>
                  <a:pt x="349477" y="3530025"/>
                </a:lnTo>
                <a:lnTo>
                  <a:pt x="324315" y="3446150"/>
                </a:lnTo>
                <a:lnTo>
                  <a:pt x="313131" y="3359479"/>
                </a:lnTo>
                <a:lnTo>
                  <a:pt x="310335" y="3270014"/>
                </a:lnTo>
                <a:lnTo>
                  <a:pt x="318723" y="3174955"/>
                </a:lnTo>
                <a:lnTo>
                  <a:pt x="329907" y="3079898"/>
                </a:lnTo>
                <a:lnTo>
                  <a:pt x="343885" y="2984841"/>
                </a:lnTo>
                <a:lnTo>
                  <a:pt x="355069" y="2889784"/>
                </a:lnTo>
                <a:lnTo>
                  <a:pt x="360659" y="2794725"/>
                </a:lnTo>
                <a:lnTo>
                  <a:pt x="360659" y="2702464"/>
                </a:lnTo>
                <a:lnTo>
                  <a:pt x="349477" y="2615793"/>
                </a:lnTo>
                <a:lnTo>
                  <a:pt x="327111" y="2529122"/>
                </a:lnTo>
                <a:lnTo>
                  <a:pt x="293561" y="2448045"/>
                </a:lnTo>
                <a:lnTo>
                  <a:pt x="251625" y="2364170"/>
                </a:lnTo>
                <a:lnTo>
                  <a:pt x="204096" y="2280295"/>
                </a:lnTo>
                <a:lnTo>
                  <a:pt x="153769" y="2196423"/>
                </a:lnTo>
                <a:lnTo>
                  <a:pt x="106240" y="2115344"/>
                </a:lnTo>
                <a:lnTo>
                  <a:pt x="64305" y="2028673"/>
                </a:lnTo>
                <a:lnTo>
                  <a:pt x="30754" y="1944798"/>
                </a:lnTo>
                <a:lnTo>
                  <a:pt x="8387" y="1858129"/>
                </a:lnTo>
                <a:lnTo>
                  <a:pt x="0" y="1768662"/>
                </a:lnTo>
                <a:lnTo>
                  <a:pt x="8387" y="1679195"/>
                </a:lnTo>
                <a:lnTo>
                  <a:pt x="30754" y="1592526"/>
                </a:lnTo>
                <a:lnTo>
                  <a:pt x="64305" y="1508651"/>
                </a:lnTo>
                <a:lnTo>
                  <a:pt x="106240" y="1421980"/>
                </a:lnTo>
                <a:lnTo>
                  <a:pt x="153769" y="1340903"/>
                </a:lnTo>
                <a:lnTo>
                  <a:pt x="204096" y="1257028"/>
                </a:lnTo>
                <a:lnTo>
                  <a:pt x="251625" y="1173153"/>
                </a:lnTo>
                <a:lnTo>
                  <a:pt x="293561" y="1089278"/>
                </a:lnTo>
                <a:lnTo>
                  <a:pt x="327111" y="1008199"/>
                </a:lnTo>
                <a:lnTo>
                  <a:pt x="349477" y="921528"/>
                </a:lnTo>
                <a:lnTo>
                  <a:pt x="360659" y="834859"/>
                </a:lnTo>
                <a:lnTo>
                  <a:pt x="360659" y="742599"/>
                </a:lnTo>
                <a:lnTo>
                  <a:pt x="355069" y="647539"/>
                </a:lnTo>
                <a:lnTo>
                  <a:pt x="343885" y="552482"/>
                </a:lnTo>
                <a:lnTo>
                  <a:pt x="329907" y="457425"/>
                </a:lnTo>
                <a:lnTo>
                  <a:pt x="318723" y="362366"/>
                </a:lnTo>
                <a:lnTo>
                  <a:pt x="310335" y="267309"/>
                </a:lnTo>
                <a:lnTo>
                  <a:pt x="313131" y="177842"/>
                </a:lnTo>
                <a:lnTo>
                  <a:pt x="324315" y="91173"/>
                </a:lnTo>
                <a:lnTo>
                  <a:pt x="349477" y="7296"/>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2D66C66B-5D0D-2146-B959-E029C82A9245}"/>
              </a:ext>
            </a:extLst>
          </p:cNvPr>
          <p:cNvPicPr>
            <a:picLocks noChangeAspect="1"/>
          </p:cNvPicPr>
          <p:nvPr/>
        </p:nvPicPr>
        <p:blipFill rotWithShape="1">
          <a:blip r:embed="rId3"/>
          <a:srcRect t="252"/>
          <a:stretch/>
        </p:blipFill>
        <p:spPr>
          <a:xfrm>
            <a:off x="6003221" y="10"/>
            <a:ext cx="6188779" cy="6157770"/>
          </a:xfrm>
          <a:custGeom>
            <a:avLst/>
            <a:gdLst/>
            <a:ahLst/>
            <a:cxnLst/>
            <a:rect l="l" t="t" r="r" b="b"/>
            <a:pathLst>
              <a:path w="6188779" h="6157780">
                <a:moveTo>
                  <a:pt x="384150" y="0"/>
                </a:moveTo>
                <a:lnTo>
                  <a:pt x="6188779" y="0"/>
                </a:lnTo>
                <a:lnTo>
                  <a:pt x="6188779" y="5757340"/>
                </a:lnTo>
                <a:lnTo>
                  <a:pt x="6142640" y="5790022"/>
                </a:lnTo>
                <a:lnTo>
                  <a:pt x="6076017" y="5824665"/>
                </a:lnTo>
                <a:lnTo>
                  <a:pt x="5996070" y="5848651"/>
                </a:lnTo>
                <a:lnTo>
                  <a:pt x="5913457" y="5859310"/>
                </a:lnTo>
                <a:lnTo>
                  <a:pt x="5828180" y="5861974"/>
                </a:lnTo>
                <a:lnTo>
                  <a:pt x="5737573" y="5853979"/>
                </a:lnTo>
                <a:lnTo>
                  <a:pt x="5646965" y="5843320"/>
                </a:lnTo>
                <a:lnTo>
                  <a:pt x="5556358" y="5829995"/>
                </a:lnTo>
                <a:lnTo>
                  <a:pt x="5465751" y="5819336"/>
                </a:lnTo>
                <a:lnTo>
                  <a:pt x="5375143" y="5814006"/>
                </a:lnTo>
                <a:lnTo>
                  <a:pt x="5287201" y="5814006"/>
                </a:lnTo>
                <a:lnTo>
                  <a:pt x="5204589" y="5824665"/>
                </a:lnTo>
                <a:lnTo>
                  <a:pt x="5119310" y="5845985"/>
                </a:lnTo>
                <a:lnTo>
                  <a:pt x="5042027" y="5877963"/>
                </a:lnTo>
                <a:lnTo>
                  <a:pt x="4962081" y="5920603"/>
                </a:lnTo>
                <a:lnTo>
                  <a:pt x="4882133" y="5963242"/>
                </a:lnTo>
                <a:lnTo>
                  <a:pt x="4802186" y="6011210"/>
                </a:lnTo>
                <a:lnTo>
                  <a:pt x="4724903" y="6056514"/>
                </a:lnTo>
                <a:lnTo>
                  <a:pt x="4642291" y="6096487"/>
                </a:lnTo>
                <a:lnTo>
                  <a:pt x="4562343" y="6128466"/>
                </a:lnTo>
                <a:lnTo>
                  <a:pt x="4479729" y="6149785"/>
                </a:lnTo>
                <a:lnTo>
                  <a:pt x="4394453" y="6157780"/>
                </a:lnTo>
                <a:lnTo>
                  <a:pt x="4309175" y="6149785"/>
                </a:lnTo>
                <a:lnTo>
                  <a:pt x="4226563" y="6128466"/>
                </a:lnTo>
                <a:lnTo>
                  <a:pt x="4146616" y="6096487"/>
                </a:lnTo>
                <a:lnTo>
                  <a:pt x="4064003" y="6056514"/>
                </a:lnTo>
                <a:lnTo>
                  <a:pt x="3986719" y="6011210"/>
                </a:lnTo>
                <a:lnTo>
                  <a:pt x="3906773" y="5963242"/>
                </a:lnTo>
                <a:lnTo>
                  <a:pt x="3826826" y="5920603"/>
                </a:lnTo>
                <a:lnTo>
                  <a:pt x="3746877" y="5877963"/>
                </a:lnTo>
                <a:lnTo>
                  <a:pt x="3666929" y="5845985"/>
                </a:lnTo>
                <a:lnTo>
                  <a:pt x="3584318" y="5824665"/>
                </a:lnTo>
                <a:lnTo>
                  <a:pt x="3501705" y="5814006"/>
                </a:lnTo>
                <a:lnTo>
                  <a:pt x="3413762" y="5814006"/>
                </a:lnTo>
                <a:lnTo>
                  <a:pt x="3323155" y="5819336"/>
                </a:lnTo>
                <a:lnTo>
                  <a:pt x="3232547" y="5829995"/>
                </a:lnTo>
                <a:lnTo>
                  <a:pt x="3141940" y="5843320"/>
                </a:lnTo>
                <a:lnTo>
                  <a:pt x="3051334" y="5853979"/>
                </a:lnTo>
                <a:lnTo>
                  <a:pt x="2960727" y="5861974"/>
                </a:lnTo>
                <a:lnTo>
                  <a:pt x="2875448" y="5859310"/>
                </a:lnTo>
                <a:lnTo>
                  <a:pt x="2792837" y="5848651"/>
                </a:lnTo>
                <a:lnTo>
                  <a:pt x="2712889" y="5824665"/>
                </a:lnTo>
                <a:lnTo>
                  <a:pt x="2646265" y="5790022"/>
                </a:lnTo>
                <a:lnTo>
                  <a:pt x="2582308" y="5744719"/>
                </a:lnTo>
                <a:lnTo>
                  <a:pt x="2526343" y="5691420"/>
                </a:lnTo>
                <a:lnTo>
                  <a:pt x="2470381" y="5630127"/>
                </a:lnTo>
                <a:lnTo>
                  <a:pt x="2419747" y="5566168"/>
                </a:lnTo>
                <a:lnTo>
                  <a:pt x="2369114" y="5499546"/>
                </a:lnTo>
                <a:lnTo>
                  <a:pt x="2318480" y="5432923"/>
                </a:lnTo>
                <a:lnTo>
                  <a:pt x="2267846" y="5368966"/>
                </a:lnTo>
                <a:lnTo>
                  <a:pt x="2214548" y="5307671"/>
                </a:lnTo>
                <a:lnTo>
                  <a:pt x="2153255" y="5254373"/>
                </a:lnTo>
                <a:lnTo>
                  <a:pt x="2094628" y="5206405"/>
                </a:lnTo>
                <a:lnTo>
                  <a:pt x="2028005" y="5169096"/>
                </a:lnTo>
                <a:lnTo>
                  <a:pt x="1956051" y="5137117"/>
                </a:lnTo>
                <a:lnTo>
                  <a:pt x="1878768" y="5110467"/>
                </a:lnTo>
                <a:lnTo>
                  <a:pt x="1798822" y="5086483"/>
                </a:lnTo>
                <a:lnTo>
                  <a:pt x="1718873" y="5065163"/>
                </a:lnTo>
                <a:lnTo>
                  <a:pt x="1636260" y="5043845"/>
                </a:lnTo>
                <a:lnTo>
                  <a:pt x="1558978" y="5019861"/>
                </a:lnTo>
                <a:lnTo>
                  <a:pt x="1481696" y="4993211"/>
                </a:lnTo>
                <a:lnTo>
                  <a:pt x="1409744" y="4961233"/>
                </a:lnTo>
                <a:lnTo>
                  <a:pt x="1345785" y="4921259"/>
                </a:lnTo>
                <a:lnTo>
                  <a:pt x="1287158" y="4873289"/>
                </a:lnTo>
                <a:lnTo>
                  <a:pt x="1239188" y="4814663"/>
                </a:lnTo>
                <a:lnTo>
                  <a:pt x="1199215" y="4750703"/>
                </a:lnTo>
                <a:lnTo>
                  <a:pt x="1167237" y="4678752"/>
                </a:lnTo>
                <a:lnTo>
                  <a:pt x="1140586" y="4601469"/>
                </a:lnTo>
                <a:lnTo>
                  <a:pt x="1116602" y="4524185"/>
                </a:lnTo>
                <a:lnTo>
                  <a:pt x="1095283" y="4441574"/>
                </a:lnTo>
                <a:lnTo>
                  <a:pt x="1073962" y="4361626"/>
                </a:lnTo>
                <a:lnTo>
                  <a:pt x="1049979" y="4281677"/>
                </a:lnTo>
                <a:lnTo>
                  <a:pt x="1023330" y="4204395"/>
                </a:lnTo>
                <a:lnTo>
                  <a:pt x="991351" y="4132443"/>
                </a:lnTo>
                <a:lnTo>
                  <a:pt x="954043" y="4065820"/>
                </a:lnTo>
                <a:lnTo>
                  <a:pt x="906073" y="4007191"/>
                </a:lnTo>
                <a:lnTo>
                  <a:pt x="852774" y="3945898"/>
                </a:lnTo>
                <a:lnTo>
                  <a:pt x="791482" y="3892600"/>
                </a:lnTo>
                <a:lnTo>
                  <a:pt x="724858" y="3841967"/>
                </a:lnTo>
                <a:lnTo>
                  <a:pt x="658236" y="3791333"/>
                </a:lnTo>
                <a:lnTo>
                  <a:pt x="591613" y="3740699"/>
                </a:lnTo>
                <a:lnTo>
                  <a:pt x="527656" y="3690067"/>
                </a:lnTo>
                <a:lnTo>
                  <a:pt x="466362" y="3634102"/>
                </a:lnTo>
                <a:lnTo>
                  <a:pt x="413063" y="3578140"/>
                </a:lnTo>
                <a:lnTo>
                  <a:pt x="367761" y="3514183"/>
                </a:lnTo>
                <a:lnTo>
                  <a:pt x="333116" y="3447559"/>
                </a:lnTo>
                <a:lnTo>
                  <a:pt x="309132" y="3367611"/>
                </a:lnTo>
                <a:lnTo>
                  <a:pt x="298471" y="3284998"/>
                </a:lnTo>
                <a:lnTo>
                  <a:pt x="295806" y="3199721"/>
                </a:lnTo>
                <a:lnTo>
                  <a:pt x="303802" y="3109114"/>
                </a:lnTo>
                <a:lnTo>
                  <a:pt x="314462" y="3018506"/>
                </a:lnTo>
                <a:lnTo>
                  <a:pt x="327785" y="2927901"/>
                </a:lnTo>
                <a:lnTo>
                  <a:pt x="338446" y="2837293"/>
                </a:lnTo>
                <a:lnTo>
                  <a:pt x="343774" y="2746686"/>
                </a:lnTo>
                <a:lnTo>
                  <a:pt x="343774" y="2658743"/>
                </a:lnTo>
                <a:lnTo>
                  <a:pt x="333116" y="2576130"/>
                </a:lnTo>
                <a:lnTo>
                  <a:pt x="311796" y="2493517"/>
                </a:lnTo>
                <a:lnTo>
                  <a:pt x="279817" y="2416237"/>
                </a:lnTo>
                <a:lnTo>
                  <a:pt x="239844" y="2336288"/>
                </a:lnTo>
                <a:lnTo>
                  <a:pt x="194541" y="2256340"/>
                </a:lnTo>
                <a:lnTo>
                  <a:pt x="146571" y="2176393"/>
                </a:lnTo>
                <a:lnTo>
                  <a:pt x="101267" y="2099111"/>
                </a:lnTo>
                <a:lnTo>
                  <a:pt x="61293" y="2016498"/>
                </a:lnTo>
                <a:lnTo>
                  <a:pt x="29315" y="1936550"/>
                </a:lnTo>
                <a:lnTo>
                  <a:pt x="7995" y="1853939"/>
                </a:lnTo>
                <a:lnTo>
                  <a:pt x="0" y="1768660"/>
                </a:lnTo>
                <a:lnTo>
                  <a:pt x="7995" y="1683383"/>
                </a:lnTo>
                <a:lnTo>
                  <a:pt x="29315" y="1600771"/>
                </a:lnTo>
                <a:lnTo>
                  <a:pt x="61293" y="1520824"/>
                </a:lnTo>
                <a:lnTo>
                  <a:pt x="101267" y="1438211"/>
                </a:lnTo>
                <a:lnTo>
                  <a:pt x="146571" y="1360929"/>
                </a:lnTo>
                <a:lnTo>
                  <a:pt x="194541" y="1280980"/>
                </a:lnTo>
                <a:lnTo>
                  <a:pt x="239844" y="1201034"/>
                </a:lnTo>
                <a:lnTo>
                  <a:pt x="279817" y="1121085"/>
                </a:lnTo>
                <a:lnTo>
                  <a:pt x="311796" y="1043803"/>
                </a:lnTo>
                <a:lnTo>
                  <a:pt x="333116" y="961190"/>
                </a:lnTo>
                <a:lnTo>
                  <a:pt x="343774" y="878578"/>
                </a:lnTo>
                <a:lnTo>
                  <a:pt x="343774" y="790636"/>
                </a:lnTo>
                <a:lnTo>
                  <a:pt x="338446" y="700029"/>
                </a:lnTo>
                <a:lnTo>
                  <a:pt x="327785" y="609422"/>
                </a:lnTo>
                <a:lnTo>
                  <a:pt x="314462" y="518814"/>
                </a:lnTo>
                <a:lnTo>
                  <a:pt x="303802" y="428207"/>
                </a:lnTo>
                <a:lnTo>
                  <a:pt x="295806" y="337599"/>
                </a:lnTo>
                <a:lnTo>
                  <a:pt x="298471" y="252322"/>
                </a:lnTo>
                <a:lnTo>
                  <a:pt x="309132" y="169710"/>
                </a:lnTo>
                <a:lnTo>
                  <a:pt x="333116" y="89761"/>
                </a:lnTo>
                <a:lnTo>
                  <a:pt x="367761" y="23140"/>
                </a:lnTo>
                <a:close/>
              </a:path>
            </a:pathLst>
          </a:custGeom>
          <a:ln w="203200">
            <a:noFill/>
          </a:ln>
        </p:spPr>
      </p:pic>
    </p:spTree>
    <p:extLst>
      <p:ext uri="{BB962C8B-B14F-4D97-AF65-F5344CB8AC3E}">
        <p14:creationId xmlns:p14="http://schemas.microsoft.com/office/powerpoint/2010/main" val="3072390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8AD27-FE76-6104-F5CE-BDB1A9C0DEEA}"/>
              </a:ext>
            </a:extLst>
          </p:cNvPr>
          <p:cNvSpPr>
            <a:spLocks noGrp="1"/>
          </p:cNvSpPr>
          <p:nvPr>
            <p:ph type="title"/>
          </p:nvPr>
        </p:nvSpPr>
        <p:spPr/>
        <p:txBody>
          <a:bodyPr>
            <a:normAutofit/>
          </a:bodyPr>
          <a:lstStyle/>
          <a:p>
            <a:pPr algn="ctr"/>
            <a:r>
              <a:rPr kumimoji="0" lang="en-US" sz="5500" b="0" i="0" u="sng" strike="noStrike" kern="1200" cap="none" spc="0" normalizeH="0" baseline="0" noProof="0" dirty="0">
                <a:ln>
                  <a:noFill/>
                </a:ln>
                <a:solidFill>
                  <a:prstClr val="black"/>
                </a:solidFill>
                <a:effectLst/>
                <a:uLnTx/>
                <a:uFillTx/>
                <a:latin typeface="Sitka Heading" panose="02000505000000020004" pitchFamily="2" charset="0"/>
                <a:cs typeface="Times New Roman" panose="02020603050405020304" pitchFamily="18" charset="0"/>
              </a:rPr>
              <a:t>State</a:t>
            </a:r>
            <a:endParaRPr lang="en-US" sz="5500" dirty="0">
              <a:latin typeface="Sitka Heading" panose="02000505000000020004" pitchFamily="2" charset="0"/>
            </a:endParaRPr>
          </a:p>
        </p:txBody>
      </p:sp>
      <p:sp>
        <p:nvSpPr>
          <p:cNvPr id="3" name="Content Placeholder 2">
            <a:extLst>
              <a:ext uri="{FF2B5EF4-FFF2-40B4-BE49-F238E27FC236}">
                <a16:creationId xmlns:a16="http://schemas.microsoft.com/office/drawing/2014/main" id="{5197A05F-9D32-DF69-B9FC-F94679F2971D}"/>
              </a:ext>
            </a:extLst>
          </p:cNvPr>
          <p:cNvSpPr>
            <a:spLocks noGrp="1"/>
          </p:cNvSpPr>
          <p:nvPr>
            <p:ph idx="1"/>
          </p:nvPr>
        </p:nvSpPr>
        <p:spPr>
          <a:xfrm>
            <a:off x="5872163" y="1690688"/>
            <a:ext cx="6194652" cy="5032375"/>
          </a:xfrm>
        </p:spPr>
        <p:txBody>
          <a:bodyPr>
            <a:normAutofit fontScale="92500" lnSpcReduction="10000"/>
          </a:bodyPr>
          <a:lstStyle/>
          <a:p>
            <a:pPr marL="0" indent="0">
              <a:buNone/>
            </a:pPr>
            <a:r>
              <a:rPr lang="en-US" sz="3200" b="1" dirty="0">
                <a:effectLst/>
                <a:latin typeface="Times New Roman" panose="02020603050405020304" pitchFamily="18" charset="0"/>
                <a:ea typeface="Calibri" panose="020F0502020204030204" pitchFamily="34" charset="0"/>
              </a:rPr>
              <a:t>C.R.S. 37-60-122.2 Fish and Wildlife Mitigation Plan</a:t>
            </a:r>
          </a:p>
          <a:p>
            <a:pPr marL="0" indent="0">
              <a:buNone/>
            </a:pPr>
            <a:endParaRPr lang="en-US" b="1" dirty="0">
              <a:latin typeface="Times New Roman" panose="02020603050405020304" pitchFamily="18" charset="0"/>
            </a:endParaRPr>
          </a:p>
          <a:p>
            <a:pPr algn="just">
              <a:buFont typeface="Wingdings" panose="05000000000000000000" pitchFamily="2" charset="2"/>
              <a:buChar char="Ø"/>
            </a:pPr>
            <a:r>
              <a:rPr lang="en-US" sz="2900" dirty="0">
                <a:effectLst/>
                <a:latin typeface="Times New Roman" panose="02020603050405020304" pitchFamily="18" charset="0"/>
                <a:ea typeface="Calibri" panose="020F0502020204030204" pitchFamily="34" charset="0"/>
                <a:cs typeface="Times New Roman" panose="02020603050405020304" pitchFamily="18" charset="0"/>
              </a:rPr>
              <a:t>Proponents of storage projects requiring an application for a permit, license, or other federal approval must submit a proposed Fish and Wildlife Mitigation Plan to the Colorado Parks and Wildlife Commission.</a:t>
            </a:r>
          </a:p>
          <a:p>
            <a:pPr marL="0" indent="0" algn="just">
              <a:buNone/>
            </a:pPr>
            <a:endParaRPr lang="en-US" sz="2900" dirty="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en-US" sz="2900" b="0" i="0" u="none" strike="noStrike" baseline="0" dirty="0">
                <a:latin typeface="Times New Roman" panose="02020603050405020304" pitchFamily="18" charset="0"/>
                <a:cs typeface="Times New Roman" panose="02020603050405020304" pitchFamily="18" charset="0"/>
              </a:rPr>
              <a:t>The plan that eventually results from this requirement becomes the official state position on mitigation for the project.</a:t>
            </a:r>
          </a:p>
          <a:p>
            <a:pPr marL="0" indent="0" algn="just">
              <a:buNone/>
            </a:pPr>
            <a:endParaRPr lang="en-US" dirty="0">
              <a:latin typeface="TimesNewRomanPSMT"/>
            </a:endParaRPr>
          </a:p>
        </p:txBody>
      </p:sp>
      <p:pic>
        <p:nvPicPr>
          <p:cNvPr id="5" name="Picture 4">
            <a:extLst>
              <a:ext uri="{FF2B5EF4-FFF2-40B4-BE49-F238E27FC236}">
                <a16:creationId xmlns:a16="http://schemas.microsoft.com/office/drawing/2014/main" id="{D77B3233-13A1-39C2-0CED-ED135FB690BE}"/>
              </a:ext>
            </a:extLst>
          </p:cNvPr>
          <p:cNvPicPr>
            <a:picLocks noChangeAspect="1"/>
          </p:cNvPicPr>
          <p:nvPr/>
        </p:nvPicPr>
        <p:blipFill>
          <a:blip r:embed="rId3"/>
          <a:stretch>
            <a:fillRect/>
          </a:stretch>
        </p:blipFill>
        <p:spPr>
          <a:xfrm>
            <a:off x="0" y="526802"/>
            <a:ext cx="4891959" cy="6331198"/>
          </a:xfrm>
          <a:prstGeom prst="rect">
            <a:avLst/>
          </a:prstGeom>
        </p:spPr>
      </p:pic>
    </p:spTree>
    <p:extLst>
      <p:ext uri="{BB962C8B-B14F-4D97-AF65-F5344CB8AC3E}">
        <p14:creationId xmlns:p14="http://schemas.microsoft.com/office/powerpoint/2010/main" val="1082494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FC800-8206-70D3-81FF-951E1C864255}"/>
              </a:ext>
            </a:extLst>
          </p:cNvPr>
          <p:cNvSpPr>
            <a:spLocks noGrp="1"/>
          </p:cNvSpPr>
          <p:nvPr>
            <p:ph type="title"/>
          </p:nvPr>
        </p:nvSpPr>
        <p:spPr>
          <a:xfrm>
            <a:off x="838200" y="96516"/>
            <a:ext cx="10515600" cy="719914"/>
          </a:xfrm>
        </p:spPr>
        <p:txBody>
          <a:bodyPr>
            <a:normAutofit fontScale="90000"/>
          </a:bodyPr>
          <a:lstStyle/>
          <a:p>
            <a:pPr algn="ctr"/>
            <a:r>
              <a:rPr kumimoji="0" lang="en-US" sz="5500" b="0" i="0" u="sng" strike="noStrike" kern="1200" cap="none" spc="0" normalizeH="0" baseline="0" noProof="0" dirty="0">
                <a:ln>
                  <a:noFill/>
                </a:ln>
                <a:solidFill>
                  <a:prstClr val="black"/>
                </a:solidFill>
                <a:effectLst/>
                <a:uLnTx/>
                <a:uFillTx/>
                <a:latin typeface="Sitka Heading" panose="02000505000000020004" pitchFamily="2" charset="0"/>
                <a:ea typeface="+mj-ea"/>
                <a:cs typeface="Times New Roman" panose="02020603050405020304" pitchFamily="18" charset="0"/>
              </a:rPr>
              <a:t>State</a:t>
            </a:r>
            <a:endParaRPr lang="en-US" dirty="0"/>
          </a:p>
        </p:txBody>
      </p:sp>
      <p:sp>
        <p:nvSpPr>
          <p:cNvPr id="3" name="Content Placeholder 2">
            <a:extLst>
              <a:ext uri="{FF2B5EF4-FFF2-40B4-BE49-F238E27FC236}">
                <a16:creationId xmlns:a16="http://schemas.microsoft.com/office/drawing/2014/main" id="{990B95C9-87FF-8E69-21F8-F023CCCAD93D}"/>
              </a:ext>
            </a:extLst>
          </p:cNvPr>
          <p:cNvSpPr>
            <a:spLocks noGrp="1"/>
          </p:cNvSpPr>
          <p:nvPr>
            <p:ph idx="1"/>
          </p:nvPr>
        </p:nvSpPr>
        <p:spPr>
          <a:xfrm>
            <a:off x="5045528" y="996044"/>
            <a:ext cx="7004958" cy="5861956"/>
          </a:xfrm>
        </p:spPr>
        <p:txBody>
          <a:bodyPr>
            <a:normAutofit/>
          </a:bodyPr>
          <a:lstStyle/>
          <a:p>
            <a:pPr marR="0" algn="just">
              <a:spcBef>
                <a:spcPts val="0"/>
              </a:spcBef>
              <a:spcAft>
                <a:spcPts val="0"/>
              </a:spcAft>
              <a:buFont typeface="Wingdings" panose="05000000000000000000" pitchFamily="2" charset="2"/>
              <a:buChar char="Ø"/>
            </a:pP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Air Pollution Emission Notice </a:t>
            </a:r>
            <a:r>
              <a:rPr lang="en-US" sz="2500" dirty="0">
                <a:effectLst/>
                <a:latin typeface="Times New Roman" panose="02020603050405020304" pitchFamily="18" charset="0"/>
                <a:ea typeface="Calibri" panose="020F0502020204030204" pitchFamily="34" charset="0"/>
              </a:rPr>
              <a:t>to the Colorado Air Pollution Control Division and implementation of a Fugitive Dust Control Plan.</a:t>
            </a:r>
          </a:p>
          <a:p>
            <a:pPr marL="0" marR="0" indent="0" algn="just">
              <a:spcBef>
                <a:spcPts val="0"/>
              </a:spcBef>
              <a:spcAft>
                <a:spcPts val="0"/>
              </a:spcAft>
              <a:buNone/>
            </a:pPr>
            <a:endParaRPr lang="en-US" dirty="0">
              <a:latin typeface="Times New Roman" panose="02020603050405020304" pitchFamily="18" charset="0"/>
            </a:endParaRPr>
          </a:p>
          <a:p>
            <a:pPr marL="0" marR="0" indent="0" algn="just">
              <a:spcBef>
                <a:spcPts val="0"/>
              </a:spcBef>
              <a:spcAft>
                <a:spcPts val="0"/>
              </a:spcAft>
              <a:buNone/>
            </a:pPr>
            <a:endParaRPr lang="en-US" dirty="0">
              <a:latin typeface="Times New Roman" panose="02020603050405020304" pitchFamily="18" charset="0"/>
            </a:endParaRPr>
          </a:p>
          <a:p>
            <a:pPr marL="0" marR="0" indent="0" algn="just">
              <a:spcBef>
                <a:spcPts val="0"/>
              </a:spcBef>
              <a:spcAft>
                <a:spcPts val="0"/>
              </a:spcAft>
              <a:buNone/>
            </a:pPr>
            <a:endParaRPr lang="en-US" sz="2800" dirty="0">
              <a:effectLst/>
              <a:latin typeface="Times New Roman" panose="02020603050405020304" pitchFamily="18" charset="0"/>
              <a:ea typeface="Calibri" panose="020F0502020204030204" pitchFamily="34" charset="0"/>
            </a:endParaRPr>
          </a:p>
          <a:p>
            <a:pPr marL="0" marR="0" indent="0" algn="just">
              <a:spcBef>
                <a:spcPts val="0"/>
              </a:spcBef>
              <a:spcAft>
                <a:spcPts val="0"/>
              </a:spcAft>
              <a:buNone/>
            </a:pPr>
            <a:endParaRPr lang="en-US" dirty="0">
              <a:latin typeface="Times New Roman" panose="02020603050405020304" pitchFamily="18" charset="0"/>
              <a:ea typeface="Calibri" panose="020F0502020204030204" pitchFamily="34" charset="0"/>
            </a:endParaRPr>
          </a:p>
          <a:p>
            <a:pPr marL="0" marR="0" indent="0" algn="just">
              <a:spcBef>
                <a:spcPts val="0"/>
              </a:spcBef>
              <a:spcAft>
                <a:spcPts val="0"/>
              </a:spcAft>
              <a:buNone/>
            </a:pPr>
            <a:endParaRPr lang="en-US" sz="2800" dirty="0">
              <a:effectLst/>
              <a:latin typeface="Times New Roman" panose="02020603050405020304" pitchFamily="18" charset="0"/>
              <a:ea typeface="Calibri" panose="020F0502020204030204" pitchFamily="34" charset="0"/>
            </a:endParaRPr>
          </a:p>
          <a:p>
            <a:pPr marL="0" marR="0" indent="0" algn="just">
              <a:spcBef>
                <a:spcPts val="0"/>
              </a:spcBef>
              <a:spcAft>
                <a:spcPts val="0"/>
              </a:spcAft>
              <a:buNone/>
            </a:pPr>
            <a:endParaRPr lang="en-US" dirty="0">
              <a:latin typeface="Times New Roman" panose="02020603050405020304" pitchFamily="18" charset="0"/>
              <a:ea typeface="Calibri" panose="020F0502020204030204" pitchFamily="34" charset="0"/>
            </a:endParaRPr>
          </a:p>
          <a:p>
            <a:pPr marL="0" marR="0" indent="0" algn="just">
              <a:spcBef>
                <a:spcPts val="0"/>
              </a:spcBef>
              <a:spcAft>
                <a:spcPts val="0"/>
              </a:spcAft>
              <a:buNone/>
            </a:pPr>
            <a:endParaRPr lang="en-US" sz="2800" dirty="0">
              <a:effectLst/>
              <a:latin typeface="Times New Roman" panose="02020603050405020304" pitchFamily="18" charset="0"/>
              <a:ea typeface="Calibri" panose="020F0502020204030204" pitchFamily="34" charset="0"/>
            </a:endParaRPr>
          </a:p>
          <a:p>
            <a:pPr marL="0" marR="0" indent="0" algn="just">
              <a:spcBef>
                <a:spcPts val="0"/>
              </a:spcBef>
              <a:spcAft>
                <a:spcPts val="0"/>
              </a:spcAft>
              <a:buNone/>
            </a:pPr>
            <a:endParaRPr lang="en-US" sz="2500" dirty="0">
              <a:effectLst/>
              <a:latin typeface="Times New Roman" panose="02020603050405020304" pitchFamily="18" charset="0"/>
              <a:ea typeface="Calibri" panose="020F0502020204030204" pitchFamily="34" charset="0"/>
            </a:endParaRPr>
          </a:p>
          <a:p>
            <a:pPr marL="0" marR="0" indent="0" algn="just">
              <a:spcBef>
                <a:spcPts val="0"/>
              </a:spcBef>
              <a:spcAft>
                <a:spcPts val="0"/>
              </a:spcAft>
              <a:buNone/>
            </a:pPr>
            <a:endParaRPr lang="en-US" sz="2500" dirty="0">
              <a:latin typeface="Times New Roman" panose="02020603050405020304" pitchFamily="18" charset="0"/>
              <a:ea typeface="Calibri" panose="020F0502020204030204" pitchFamily="34" charset="0"/>
            </a:endParaRPr>
          </a:p>
          <a:p>
            <a:pPr marR="0" algn="just">
              <a:spcBef>
                <a:spcPts val="0"/>
              </a:spcBef>
              <a:spcAft>
                <a:spcPts val="0"/>
              </a:spcAft>
              <a:buFont typeface="Wingdings" panose="05000000000000000000" pitchFamily="2" charset="2"/>
              <a:buChar char="Ø"/>
            </a:pPr>
            <a:r>
              <a:rPr lang="en-US" sz="2500" dirty="0">
                <a:effectLst/>
                <a:latin typeface="Times New Roman" panose="02020603050405020304" pitchFamily="18" charset="0"/>
                <a:ea typeface="Calibri" panose="020F0502020204030204" pitchFamily="34" charset="0"/>
              </a:rPr>
              <a:t>Application of best management practices to account for raptors and other migratory birds.</a:t>
            </a:r>
            <a:endParaRPr lang="en-US" sz="2500" dirty="0"/>
          </a:p>
        </p:txBody>
      </p:sp>
      <p:pic>
        <p:nvPicPr>
          <p:cNvPr id="4" name="Picture 3">
            <a:extLst>
              <a:ext uri="{FF2B5EF4-FFF2-40B4-BE49-F238E27FC236}">
                <a16:creationId xmlns:a16="http://schemas.microsoft.com/office/drawing/2014/main" id="{979749AB-540C-692B-14A7-50E54C366BE4}"/>
              </a:ext>
            </a:extLst>
          </p:cNvPr>
          <p:cNvPicPr>
            <a:picLocks noChangeAspect="1"/>
          </p:cNvPicPr>
          <p:nvPr/>
        </p:nvPicPr>
        <p:blipFill>
          <a:blip r:embed="rId3"/>
          <a:stretch>
            <a:fillRect/>
          </a:stretch>
        </p:blipFill>
        <p:spPr>
          <a:xfrm>
            <a:off x="467778" y="610502"/>
            <a:ext cx="4092159" cy="2295983"/>
          </a:xfrm>
          <a:prstGeom prst="rect">
            <a:avLst/>
          </a:prstGeom>
        </p:spPr>
      </p:pic>
      <p:pic>
        <p:nvPicPr>
          <p:cNvPr id="6" name="Picture 5">
            <a:extLst>
              <a:ext uri="{FF2B5EF4-FFF2-40B4-BE49-F238E27FC236}">
                <a16:creationId xmlns:a16="http://schemas.microsoft.com/office/drawing/2014/main" id="{514F9730-8869-731E-EB66-A187C19BDC9A}"/>
              </a:ext>
            </a:extLst>
          </p:cNvPr>
          <p:cNvPicPr>
            <a:picLocks noChangeAspect="1"/>
          </p:cNvPicPr>
          <p:nvPr/>
        </p:nvPicPr>
        <p:blipFill>
          <a:blip r:embed="rId4"/>
          <a:stretch>
            <a:fillRect/>
          </a:stretch>
        </p:blipFill>
        <p:spPr>
          <a:xfrm>
            <a:off x="6096000" y="2783415"/>
            <a:ext cx="3796842" cy="2253343"/>
          </a:xfrm>
          <a:prstGeom prst="rect">
            <a:avLst/>
          </a:prstGeom>
        </p:spPr>
      </p:pic>
      <p:pic>
        <p:nvPicPr>
          <p:cNvPr id="8" name="Picture 7">
            <a:extLst>
              <a:ext uri="{FF2B5EF4-FFF2-40B4-BE49-F238E27FC236}">
                <a16:creationId xmlns:a16="http://schemas.microsoft.com/office/drawing/2014/main" id="{89F18996-EFE3-7397-0BDE-B4C3715E8E30}"/>
              </a:ext>
            </a:extLst>
          </p:cNvPr>
          <p:cNvPicPr>
            <a:picLocks noChangeAspect="1"/>
          </p:cNvPicPr>
          <p:nvPr/>
        </p:nvPicPr>
        <p:blipFill>
          <a:blip r:embed="rId5"/>
          <a:stretch>
            <a:fillRect/>
          </a:stretch>
        </p:blipFill>
        <p:spPr>
          <a:xfrm>
            <a:off x="502441" y="4636033"/>
            <a:ext cx="3746080" cy="2125451"/>
          </a:xfrm>
          <a:prstGeom prst="rect">
            <a:avLst/>
          </a:prstGeom>
        </p:spPr>
      </p:pic>
      <p:sp>
        <p:nvSpPr>
          <p:cNvPr id="9" name="TextBox 8">
            <a:extLst>
              <a:ext uri="{FF2B5EF4-FFF2-40B4-BE49-F238E27FC236}">
                <a16:creationId xmlns:a16="http://schemas.microsoft.com/office/drawing/2014/main" id="{6849A692-D6E0-0644-B014-5238772B520E}"/>
              </a:ext>
            </a:extLst>
          </p:cNvPr>
          <p:cNvSpPr txBox="1"/>
          <p:nvPr/>
        </p:nvSpPr>
        <p:spPr>
          <a:xfrm>
            <a:off x="310242" y="3032594"/>
            <a:ext cx="4735286" cy="1477328"/>
          </a:xfrm>
          <a:prstGeom prst="rect">
            <a:avLst/>
          </a:prstGeom>
          <a:noFill/>
        </p:spPr>
        <p:txBody>
          <a:bodyPr wrap="square" rtlCol="0">
            <a:spAutoFit/>
          </a:bodyPr>
          <a:lstStyle/>
          <a:p>
            <a:pPr marL="342900" marR="0" lvl="0" indent="-342900" algn="just" defTabSz="9144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Colorado Discharge Permit System coverage for stormwater discharges associated with construction activities.</a:t>
            </a:r>
          </a:p>
        </p:txBody>
      </p:sp>
    </p:spTree>
    <p:extLst>
      <p:ext uri="{BB962C8B-B14F-4D97-AF65-F5344CB8AC3E}">
        <p14:creationId xmlns:p14="http://schemas.microsoft.com/office/powerpoint/2010/main" val="40880595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36AC3-22C6-1731-8321-54D83AB9223C}"/>
              </a:ext>
            </a:extLst>
          </p:cNvPr>
          <p:cNvSpPr>
            <a:spLocks noGrp="1"/>
          </p:cNvSpPr>
          <p:nvPr>
            <p:ph type="title"/>
          </p:nvPr>
        </p:nvSpPr>
        <p:spPr>
          <a:xfrm>
            <a:off x="838200" y="1"/>
            <a:ext cx="10515600" cy="914399"/>
          </a:xfrm>
        </p:spPr>
        <p:txBody>
          <a:bodyPr>
            <a:normAutofit/>
          </a:bodyPr>
          <a:lstStyle/>
          <a:p>
            <a:pPr algn="ctr"/>
            <a:r>
              <a:rPr lang="en-US" sz="5500" u="sng" dirty="0">
                <a:latin typeface="Sitka Heading" panose="02000505000000020004" pitchFamily="2" charset="0"/>
                <a:cs typeface="Times New Roman" panose="02020603050405020304" pitchFamily="18" charset="0"/>
              </a:rPr>
              <a:t>Local</a:t>
            </a:r>
          </a:p>
        </p:txBody>
      </p:sp>
      <p:sp>
        <p:nvSpPr>
          <p:cNvPr id="3" name="Content Placeholder 2">
            <a:extLst>
              <a:ext uri="{FF2B5EF4-FFF2-40B4-BE49-F238E27FC236}">
                <a16:creationId xmlns:a16="http://schemas.microsoft.com/office/drawing/2014/main" id="{5AC90D71-7AE0-8AEE-B80C-43CAAC0D2B33}"/>
              </a:ext>
            </a:extLst>
          </p:cNvPr>
          <p:cNvSpPr>
            <a:spLocks noGrp="1"/>
          </p:cNvSpPr>
          <p:nvPr>
            <p:ph idx="1"/>
          </p:nvPr>
        </p:nvSpPr>
        <p:spPr>
          <a:xfrm>
            <a:off x="250371" y="1890939"/>
            <a:ext cx="4615543" cy="4351338"/>
          </a:xfrm>
        </p:spPr>
        <p:txBody>
          <a:bodyPr/>
          <a:lstStyle/>
          <a:p>
            <a:pPr marL="0" marR="0" indent="0" algn="just">
              <a:spcBef>
                <a:spcPts val="0"/>
              </a:spcBef>
              <a:spcAft>
                <a:spcPts val="0"/>
              </a:spcAft>
              <a:buNone/>
            </a:pPr>
            <a:r>
              <a:rPr lang="en-US" sz="2900" b="1" dirty="0">
                <a:effectLst/>
                <a:latin typeface="Times New Roman" panose="02020603050405020304" pitchFamily="18" charset="0"/>
                <a:ea typeface="Calibri" panose="020F0502020204030204" pitchFamily="34" charset="0"/>
                <a:cs typeface="Times New Roman" panose="02020603050405020304" pitchFamily="18" charset="0"/>
              </a:rPr>
              <a:t>House Bill 1041</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indent="0" algn="just">
              <a:spcBef>
                <a:spcPts val="0"/>
              </a:spcBef>
              <a:spcAft>
                <a:spcPts val="0"/>
              </a:spcAft>
              <a:buNone/>
            </a:pPr>
            <a:endParaRPr lang="en-US" sz="2100" dirty="0">
              <a:latin typeface="Times New Roman" panose="02020603050405020304" pitchFamily="18" charset="0"/>
              <a:ea typeface="Calibri" panose="020F0502020204030204" pitchFamily="34" charset="0"/>
              <a:cs typeface="Times New Roman" panose="02020603050405020304" pitchFamily="18" charset="0"/>
            </a:endParaRPr>
          </a:p>
          <a:p>
            <a:pPr marL="0" marR="0" indent="0" algn="just">
              <a:spcBef>
                <a:spcPts val="0"/>
              </a:spcBef>
              <a:spcAft>
                <a:spcPts val="0"/>
              </a:spcAft>
              <a:buNone/>
            </a:pPr>
            <a:r>
              <a:rPr lang="en-US" sz="2100" dirty="0">
                <a:latin typeface="Times New Roman" panose="02020603050405020304" pitchFamily="18" charset="0"/>
                <a:ea typeface="Calibri" panose="020F0502020204030204" pitchFamily="34" charset="0"/>
                <a:cs typeface="Times New Roman" panose="02020603050405020304" pitchFamily="18" charset="0"/>
              </a:rPr>
              <a:t>E</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nacted in 1974, authorizes counties and municipalities to identify, designate, and regulate </a:t>
            </a:r>
            <a:r>
              <a:rPr lang="en-US" sz="21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areas and activities of state interest</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through a local permitting process.</a:t>
            </a:r>
          </a:p>
          <a:p>
            <a:pPr marL="0" marR="0" indent="0" algn="just">
              <a:spcBef>
                <a:spcPts val="0"/>
              </a:spcBef>
              <a:spcAft>
                <a:spcPts val="0"/>
              </a:spcAft>
              <a:buNone/>
            </a:pPr>
            <a:endParaRPr lang="en-US" sz="2100" dirty="0">
              <a:latin typeface="Times New Roman" panose="02020603050405020304" pitchFamily="18" charset="0"/>
              <a:ea typeface="Calibri" panose="020F0502020204030204" pitchFamily="34" charset="0"/>
              <a:cs typeface="Times New Roman" panose="02020603050405020304" pitchFamily="18" charset="0"/>
            </a:endParaRPr>
          </a:p>
          <a:p>
            <a:pPr marL="0" marR="0" indent="0" algn="just">
              <a:spcBef>
                <a:spcPts val="0"/>
              </a:spcBef>
              <a:spcAft>
                <a:spcPts val="0"/>
              </a:spcAft>
              <a:buNone/>
            </a:pPr>
            <a:r>
              <a:rPr lang="en-US" sz="2100" dirty="0">
                <a:effectLst/>
                <a:latin typeface="Times New Roman" panose="02020603050405020304" pitchFamily="18" charset="0"/>
                <a:ea typeface="Calibri" panose="020F0502020204030204" pitchFamily="34" charset="0"/>
              </a:rPr>
              <a:t>An entity proposing development in an area of State Interest or conducting an activity of State Interest must obtain a permit from local government.</a:t>
            </a:r>
            <a:endParaRPr lang="en-US" sz="2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US" dirty="0"/>
          </a:p>
        </p:txBody>
      </p:sp>
      <p:pic>
        <p:nvPicPr>
          <p:cNvPr id="5" name="Picture 4">
            <a:extLst>
              <a:ext uri="{FF2B5EF4-FFF2-40B4-BE49-F238E27FC236}">
                <a16:creationId xmlns:a16="http://schemas.microsoft.com/office/drawing/2014/main" id="{303D6AC5-04F9-23E6-996C-3E9858286AE0}"/>
              </a:ext>
            </a:extLst>
          </p:cNvPr>
          <p:cNvPicPr>
            <a:picLocks noChangeAspect="1"/>
          </p:cNvPicPr>
          <p:nvPr/>
        </p:nvPicPr>
        <p:blipFill>
          <a:blip r:embed="rId3"/>
          <a:stretch>
            <a:fillRect/>
          </a:stretch>
        </p:blipFill>
        <p:spPr>
          <a:xfrm>
            <a:off x="6096000" y="1009649"/>
            <a:ext cx="6000750" cy="5848350"/>
          </a:xfrm>
          <a:prstGeom prst="rect">
            <a:avLst/>
          </a:prstGeom>
        </p:spPr>
      </p:pic>
    </p:spTree>
    <p:extLst>
      <p:ext uri="{BB962C8B-B14F-4D97-AF65-F5344CB8AC3E}">
        <p14:creationId xmlns:p14="http://schemas.microsoft.com/office/powerpoint/2010/main" val="17089243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2E119-5438-4512-F5E6-B1EE6CD5D898}"/>
              </a:ext>
            </a:extLst>
          </p:cNvPr>
          <p:cNvSpPr>
            <a:spLocks noGrp="1"/>
          </p:cNvSpPr>
          <p:nvPr>
            <p:ph type="title"/>
          </p:nvPr>
        </p:nvSpPr>
        <p:spPr>
          <a:xfrm>
            <a:off x="838200" y="1"/>
            <a:ext cx="10515600" cy="849085"/>
          </a:xfrm>
        </p:spPr>
        <p:txBody>
          <a:bodyPr>
            <a:normAutofit/>
          </a:bodyPr>
          <a:lstStyle/>
          <a:p>
            <a:pPr algn="ctr"/>
            <a:r>
              <a:rPr lang="en-US" sz="5500" u="sng" dirty="0">
                <a:latin typeface="Sitka Heading" panose="02000505000000020004" pitchFamily="2" charset="0"/>
                <a:cs typeface="Times New Roman" panose="02020603050405020304" pitchFamily="18" charset="0"/>
              </a:rPr>
              <a:t>Is there a better way?</a:t>
            </a:r>
          </a:p>
        </p:txBody>
      </p:sp>
      <p:sp>
        <p:nvSpPr>
          <p:cNvPr id="3" name="Content Placeholder 2">
            <a:extLst>
              <a:ext uri="{FF2B5EF4-FFF2-40B4-BE49-F238E27FC236}">
                <a16:creationId xmlns:a16="http://schemas.microsoft.com/office/drawing/2014/main" id="{084A4A7D-100E-9E9E-BD39-EFF193E47777}"/>
              </a:ext>
            </a:extLst>
          </p:cNvPr>
          <p:cNvSpPr>
            <a:spLocks noGrp="1"/>
          </p:cNvSpPr>
          <p:nvPr>
            <p:ph idx="1"/>
          </p:nvPr>
        </p:nvSpPr>
        <p:spPr>
          <a:xfrm>
            <a:off x="0" y="1077685"/>
            <a:ext cx="8605157" cy="5780314"/>
          </a:xfrm>
        </p:spPr>
        <p:txBody>
          <a:bodyPr>
            <a:normAutofit lnSpcReduction="10000"/>
          </a:bodyPr>
          <a:lstStyle/>
          <a:p>
            <a:pPr marL="0" indent="0" algn="just">
              <a:buNone/>
            </a:pPr>
            <a:r>
              <a:rPr lang="en-US" sz="4200" u="sng" strike="noStrike" baseline="0" dirty="0">
                <a:latin typeface="Sitka Heading" panose="02000505000000020004" pitchFamily="2" charset="0"/>
                <a:cs typeface="Times New Roman" panose="02020603050405020304" pitchFamily="18" charset="0"/>
              </a:rPr>
              <a:t>Storage</a:t>
            </a:r>
          </a:p>
          <a:p>
            <a:pPr marL="0" indent="0" algn="just">
              <a:buNone/>
            </a:pPr>
            <a:r>
              <a:rPr lang="en-US" sz="2500" dirty="0">
                <a:latin typeface="Times New Roman" panose="02020603050405020304" pitchFamily="18" charset="0"/>
                <a:cs typeface="Times New Roman" panose="02020603050405020304" pitchFamily="18" charset="0"/>
              </a:rPr>
              <a:t>… Colorado must also develop additional storage to meet growing needs and face the changing climate.  …  In addition, </a:t>
            </a:r>
            <a:r>
              <a:rPr lang="en-US" sz="2500" dirty="0">
                <a:highlight>
                  <a:srgbClr val="FFFF00"/>
                </a:highlight>
                <a:latin typeface="Times New Roman" panose="02020603050405020304" pitchFamily="18" charset="0"/>
                <a:cs typeface="Times New Roman" panose="02020603050405020304" pitchFamily="18" charset="0"/>
              </a:rPr>
              <a:t>water managers will need to be more agile in responding to changing conditions, so that storage can be more rapidly added to Colorado’s water portfolio while maintaining strong environmental health. To do this, we must address a </a:t>
            </a:r>
            <a:r>
              <a:rPr lang="en-US" sz="2500" dirty="0">
                <a:highlight>
                  <a:srgbClr val="00FFFF"/>
                </a:highlight>
                <a:latin typeface="Times New Roman" panose="02020603050405020304" pitchFamily="18" charset="0"/>
                <a:cs typeface="Times New Roman" panose="02020603050405020304" pitchFamily="18" charset="0"/>
              </a:rPr>
              <a:t>broken permitting system that currently produces uncertainty and fosters mistrust among all stakeholders.</a:t>
            </a:r>
          </a:p>
          <a:p>
            <a:pPr marL="0" indent="0" algn="just">
              <a:buNone/>
            </a:pPr>
            <a:r>
              <a:rPr lang="en-US" sz="2500" i="1" dirty="0">
                <a:latin typeface="Times New Roman" panose="02020603050405020304" pitchFamily="18" charset="0"/>
                <a:cs typeface="Times New Roman" panose="02020603050405020304" pitchFamily="18" charset="0"/>
              </a:rPr>
              <a:t>--Colorado Water Plan</a:t>
            </a:r>
          </a:p>
          <a:p>
            <a:pPr marL="0" indent="0">
              <a:buNone/>
            </a:pPr>
            <a:endParaRPr lang="en-US" dirty="0">
              <a:solidFill>
                <a:srgbClr val="101010"/>
              </a:solidFill>
              <a:latin typeface="Footlight MT Light" panose="0204060206030A020304" pitchFamily="18" charset="0"/>
              <a:cs typeface="Dreaming Outloud Pro" panose="020B0604020202020204" pitchFamily="66" charset="0"/>
            </a:endParaRPr>
          </a:p>
          <a:p>
            <a:pPr marL="0" indent="0">
              <a:buNone/>
            </a:pPr>
            <a:endParaRPr lang="en-US" dirty="0">
              <a:solidFill>
                <a:srgbClr val="101010"/>
              </a:solidFill>
              <a:latin typeface="Footlight MT Light" panose="0204060206030A020304" pitchFamily="18" charset="0"/>
              <a:cs typeface="Dreaming Outloud Pro" panose="020B0604020202020204" pitchFamily="66" charset="0"/>
            </a:endParaRPr>
          </a:p>
          <a:p>
            <a:pPr marL="0" indent="0" algn="just">
              <a:buNone/>
            </a:pPr>
            <a:r>
              <a:rPr lang="en-US" dirty="0">
                <a:solidFill>
                  <a:srgbClr val="AE3D1E"/>
                </a:solidFill>
                <a:latin typeface="Footlight MT Light" panose="0204060206030A020304" pitchFamily="18" charset="0"/>
                <a:cs typeface="Dreaming Outloud Pro" panose="020B0604020202020204" pitchFamily="66" charset="0"/>
              </a:rPr>
              <a:t>Our dilemma is that we hate change and love it at the same time; what we really want is for things to remain the same but get better.</a:t>
            </a:r>
            <a:r>
              <a:rPr lang="en-US" dirty="0">
                <a:solidFill>
                  <a:srgbClr val="101010"/>
                </a:solidFill>
                <a:latin typeface="Footlight MT Light" panose="0204060206030A020304" pitchFamily="18" charset="0"/>
                <a:cs typeface="Dreaming Outloud Pro" panose="020B0604020202020204" pitchFamily="66" charset="0"/>
              </a:rPr>
              <a:t> -- </a:t>
            </a:r>
            <a:r>
              <a:rPr lang="en-US" sz="2400" b="1" dirty="0">
                <a:solidFill>
                  <a:srgbClr val="0000AA"/>
                </a:solidFill>
                <a:latin typeface="Footlight MT Light" panose="0204060206030A020304" pitchFamily="18" charset="0"/>
                <a:cs typeface="Dreaming Outloud Pro" panose="020B0604020202020204" pitchFamily="66" charset="0"/>
                <a:hlinkClick r:id="rId3">
                  <a:extLst>
                    <a:ext uri="{A12FA001-AC4F-418D-AE19-62706E023703}">
                      <ahyp:hlinkClr xmlns:ahyp="http://schemas.microsoft.com/office/drawing/2018/hyperlinkcolor" val="tx"/>
                    </a:ext>
                  </a:extLst>
                </a:hlinkClick>
              </a:rPr>
              <a:t>Sydney J. Harris</a:t>
            </a:r>
            <a:endParaRPr lang="en-US" sz="2400" b="1" dirty="0">
              <a:solidFill>
                <a:srgbClr val="222222"/>
              </a:solidFill>
              <a:latin typeface="Footlight MT Light" panose="0204060206030A020304" pitchFamily="18" charset="0"/>
              <a:cs typeface="Dreaming Outloud Pro" panose="020B0604020202020204" pitchFamily="66" charset="0"/>
            </a:endParaRPr>
          </a:p>
          <a:p>
            <a:pPr marL="0" indent="0" algn="just">
              <a:buNone/>
            </a:pPr>
            <a:endParaRPr lang="en-US" sz="2500" i="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A73F20EB-2A0E-AC03-E757-4CA92498C0A4}"/>
              </a:ext>
            </a:extLst>
          </p:cNvPr>
          <p:cNvPicPr>
            <a:picLocks noChangeAspect="1"/>
          </p:cNvPicPr>
          <p:nvPr/>
        </p:nvPicPr>
        <p:blipFill>
          <a:blip r:embed="rId4"/>
          <a:stretch>
            <a:fillRect/>
          </a:stretch>
        </p:blipFill>
        <p:spPr>
          <a:xfrm>
            <a:off x="8998823" y="1719716"/>
            <a:ext cx="3193177" cy="4131129"/>
          </a:xfrm>
          <a:prstGeom prst="rect">
            <a:avLst/>
          </a:prstGeom>
        </p:spPr>
      </p:pic>
    </p:spTree>
    <p:extLst>
      <p:ext uri="{BB962C8B-B14F-4D97-AF65-F5344CB8AC3E}">
        <p14:creationId xmlns:p14="http://schemas.microsoft.com/office/powerpoint/2010/main" val="81004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92862-E693-4DF8-B0BF-FFBDD530B433}"/>
              </a:ext>
            </a:extLst>
          </p:cNvPr>
          <p:cNvSpPr>
            <a:spLocks noGrp="1"/>
          </p:cNvSpPr>
          <p:nvPr>
            <p:ph type="title"/>
          </p:nvPr>
        </p:nvSpPr>
        <p:spPr>
          <a:xfrm>
            <a:off x="3071813" y="128588"/>
            <a:ext cx="6157912" cy="986665"/>
          </a:xfrm>
        </p:spPr>
        <p:txBody>
          <a:bodyPr>
            <a:noAutofit/>
          </a:bodyPr>
          <a:lstStyle/>
          <a:p>
            <a:pPr algn="ctr"/>
            <a:r>
              <a:rPr lang="en-US" sz="5500" u="sng" dirty="0">
                <a:latin typeface="Sitka Heading" panose="02000505000000020004" pitchFamily="2" charset="0"/>
              </a:rPr>
              <a:t>Considerations</a:t>
            </a:r>
          </a:p>
        </p:txBody>
      </p:sp>
      <p:sp>
        <p:nvSpPr>
          <p:cNvPr id="3" name="Content Placeholder 2">
            <a:extLst>
              <a:ext uri="{FF2B5EF4-FFF2-40B4-BE49-F238E27FC236}">
                <a16:creationId xmlns:a16="http://schemas.microsoft.com/office/drawing/2014/main" id="{76E32BA6-5999-43DC-BC9B-EA3EFF8AF965}"/>
              </a:ext>
            </a:extLst>
          </p:cNvPr>
          <p:cNvSpPr>
            <a:spLocks noGrp="1"/>
          </p:cNvSpPr>
          <p:nvPr>
            <p:ph idx="1"/>
          </p:nvPr>
        </p:nvSpPr>
        <p:spPr>
          <a:xfrm>
            <a:off x="179614" y="1601650"/>
            <a:ext cx="6955971" cy="4873625"/>
          </a:xfrm>
        </p:spPr>
        <p:txBody>
          <a:bodyPr>
            <a:normAutofit/>
          </a:bodyPr>
          <a:lstStyle/>
          <a:p>
            <a:pPr marL="0" indent="0">
              <a:buNone/>
            </a:pPr>
            <a:r>
              <a:rPr lang="en-US" sz="2900" dirty="0">
                <a:latin typeface="Times New Roman" panose="02020603050405020304" pitchFamily="18" charset="0"/>
                <a:cs typeface="Times New Roman" panose="02020603050405020304" pitchFamily="18" charset="0"/>
              </a:rPr>
              <a:t>Time Consuming and Expensive Process– </a:t>
            </a:r>
          </a:p>
          <a:p>
            <a:pPr lvl="1">
              <a:buFont typeface="Wingdings" panose="05000000000000000000" pitchFamily="2" charset="2"/>
              <a:buChar char="Ø"/>
            </a:pPr>
            <a:r>
              <a:rPr lang="en-US" sz="2500" dirty="0">
                <a:latin typeface="Times New Roman" panose="02020603050405020304" pitchFamily="18" charset="0"/>
                <a:cs typeface="Times New Roman" panose="02020603050405020304" pitchFamily="18" charset="0"/>
              </a:rPr>
              <a:t>What Will You Get For Your Time And Money</a:t>
            </a:r>
          </a:p>
          <a:p>
            <a:pPr lvl="1">
              <a:buFont typeface="Wingdings" panose="05000000000000000000" pitchFamily="2" charset="2"/>
              <a:buChar char="Ø"/>
            </a:pPr>
            <a:r>
              <a:rPr lang="en-US" sz="2500" dirty="0">
                <a:solidFill>
                  <a:prstClr val="black"/>
                </a:solidFill>
                <a:latin typeface="Times New Roman" panose="02020603050405020304" pitchFamily="18" charset="0"/>
                <a:cs typeface="Times New Roman" panose="02020603050405020304" pitchFamily="18" charset="0"/>
              </a:rPr>
              <a:t>Can It Be Permitted?</a:t>
            </a:r>
            <a:endParaRPr lang="en-US" sz="2500" dirty="0">
              <a:latin typeface="Times New Roman" panose="02020603050405020304" pitchFamily="18" charset="0"/>
              <a:cs typeface="Times New Roman" panose="02020603050405020304" pitchFamily="18" charset="0"/>
            </a:endParaRPr>
          </a:p>
          <a:p>
            <a:pPr marL="0" indent="0">
              <a:buNone/>
            </a:pPr>
            <a:endParaRPr lang="en-US" sz="2900" dirty="0">
              <a:latin typeface="Times New Roman" panose="02020603050405020304" pitchFamily="18" charset="0"/>
              <a:cs typeface="Times New Roman" panose="02020603050405020304" pitchFamily="18" charset="0"/>
            </a:endParaRPr>
          </a:p>
          <a:p>
            <a:pPr marL="0" indent="0">
              <a:buNone/>
            </a:pPr>
            <a:r>
              <a:rPr lang="en-US" sz="2900" dirty="0">
                <a:latin typeface="Times New Roman" panose="02020603050405020304" pitchFamily="18" charset="0"/>
                <a:cs typeface="Times New Roman" panose="02020603050405020304" pitchFamily="18" charset="0"/>
              </a:rPr>
              <a:t>Permitting Intensity Varies Based on the Underlying Project</a:t>
            </a:r>
          </a:p>
          <a:p>
            <a:pPr lvl="1">
              <a:buFont typeface="Wingdings" panose="05000000000000000000" pitchFamily="2" charset="2"/>
              <a:buChar char="Ø"/>
            </a:pPr>
            <a:r>
              <a:rPr lang="en-US" sz="2500" dirty="0">
                <a:latin typeface="Times New Roman" panose="02020603050405020304" pitchFamily="18" charset="0"/>
                <a:cs typeface="Times New Roman" panose="02020603050405020304" pitchFamily="18" charset="0"/>
              </a:rPr>
              <a:t>Size</a:t>
            </a:r>
          </a:p>
          <a:p>
            <a:pPr lvl="1">
              <a:buFont typeface="Wingdings" panose="05000000000000000000" pitchFamily="2" charset="2"/>
              <a:buChar char="Ø"/>
            </a:pPr>
            <a:r>
              <a:rPr lang="en-US" sz="2500" dirty="0">
                <a:latin typeface="Times New Roman" panose="02020603050405020304" pitchFamily="18" charset="0"/>
                <a:cs typeface="Times New Roman" panose="02020603050405020304" pitchFamily="18" charset="0"/>
              </a:rPr>
              <a:t>Location</a:t>
            </a:r>
          </a:p>
          <a:p>
            <a:pPr lvl="1">
              <a:buFont typeface="Wingdings" panose="05000000000000000000" pitchFamily="2" charset="2"/>
              <a:buChar char="Ø"/>
            </a:pPr>
            <a:r>
              <a:rPr lang="en-US" sz="2500" dirty="0">
                <a:latin typeface="Times New Roman" panose="02020603050405020304" pitchFamily="18" charset="0"/>
                <a:cs typeface="Times New Roman" panose="02020603050405020304" pitchFamily="18" charset="0"/>
              </a:rPr>
              <a:t>Proponent</a:t>
            </a:r>
          </a:p>
        </p:txBody>
      </p:sp>
      <p:sp>
        <p:nvSpPr>
          <p:cNvPr id="4" name="Text Placeholder 3">
            <a:extLst>
              <a:ext uri="{FF2B5EF4-FFF2-40B4-BE49-F238E27FC236}">
                <a16:creationId xmlns:a16="http://schemas.microsoft.com/office/drawing/2014/main" id="{D78F3FCF-0088-37E3-61D4-F3E8439433D9}"/>
              </a:ext>
            </a:extLst>
          </p:cNvPr>
          <p:cNvSpPr>
            <a:spLocks noGrp="1"/>
          </p:cNvSpPr>
          <p:nvPr>
            <p:ph type="body" sz="half" idx="2"/>
          </p:nvPr>
        </p:nvSpPr>
        <p:spPr>
          <a:xfrm>
            <a:off x="7585144" y="2420110"/>
            <a:ext cx="3932237" cy="3811588"/>
          </a:xfrm>
        </p:spPr>
        <p:txBody>
          <a:bodyPr/>
          <a:lstStyle/>
          <a:p>
            <a:endParaRPr lang="en-US" dirty="0"/>
          </a:p>
        </p:txBody>
      </p:sp>
      <p:pic>
        <p:nvPicPr>
          <p:cNvPr id="10" name="Picture 9">
            <a:extLst>
              <a:ext uri="{FF2B5EF4-FFF2-40B4-BE49-F238E27FC236}">
                <a16:creationId xmlns:a16="http://schemas.microsoft.com/office/drawing/2014/main" id="{A929A4B3-C8F7-731D-0242-D68C0327EBAF}"/>
              </a:ext>
            </a:extLst>
          </p:cNvPr>
          <p:cNvPicPr>
            <a:picLocks noChangeAspect="1"/>
          </p:cNvPicPr>
          <p:nvPr/>
        </p:nvPicPr>
        <p:blipFill>
          <a:blip r:embed="rId3"/>
          <a:stretch>
            <a:fillRect/>
          </a:stretch>
        </p:blipFill>
        <p:spPr>
          <a:xfrm>
            <a:off x="7593081" y="2420110"/>
            <a:ext cx="3924300" cy="3162300"/>
          </a:xfrm>
          <a:prstGeom prst="rect">
            <a:avLst/>
          </a:prstGeom>
        </p:spPr>
      </p:pic>
    </p:spTree>
    <p:extLst>
      <p:ext uri="{BB962C8B-B14F-4D97-AF65-F5344CB8AC3E}">
        <p14:creationId xmlns:p14="http://schemas.microsoft.com/office/powerpoint/2010/main" val="261588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17BD79-4BA3-4E3E-7837-A283D822382A}"/>
              </a:ext>
            </a:extLst>
          </p:cNvPr>
          <p:cNvPicPr>
            <a:picLocks noChangeAspect="1"/>
          </p:cNvPicPr>
          <p:nvPr/>
        </p:nvPicPr>
        <p:blipFill>
          <a:blip r:embed="rId3"/>
          <a:stretch>
            <a:fillRect/>
          </a:stretch>
        </p:blipFill>
        <p:spPr>
          <a:xfrm>
            <a:off x="2995198" y="1439862"/>
            <a:ext cx="6201603" cy="4667755"/>
          </a:xfrm>
          <a:prstGeom prst="rect">
            <a:avLst/>
          </a:prstGeom>
        </p:spPr>
      </p:pic>
      <p:sp>
        <p:nvSpPr>
          <p:cNvPr id="11" name="Arrow: Left 10">
            <a:extLst>
              <a:ext uri="{FF2B5EF4-FFF2-40B4-BE49-F238E27FC236}">
                <a16:creationId xmlns:a16="http://schemas.microsoft.com/office/drawing/2014/main" id="{A0AAE146-DF6D-5E13-B0EE-2D7E29051839}"/>
              </a:ext>
            </a:extLst>
          </p:cNvPr>
          <p:cNvSpPr/>
          <p:nvPr/>
        </p:nvSpPr>
        <p:spPr>
          <a:xfrm>
            <a:off x="9196801" y="5023422"/>
            <a:ext cx="1689100" cy="484632"/>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Start Project</a:t>
            </a:r>
          </a:p>
        </p:txBody>
      </p:sp>
      <p:sp>
        <p:nvSpPr>
          <p:cNvPr id="12" name="Arrow: Right 11">
            <a:extLst>
              <a:ext uri="{FF2B5EF4-FFF2-40B4-BE49-F238E27FC236}">
                <a16:creationId xmlns:a16="http://schemas.microsoft.com/office/drawing/2014/main" id="{C63F90DE-4081-00F6-2040-590371E064EF}"/>
              </a:ext>
            </a:extLst>
          </p:cNvPr>
          <p:cNvSpPr/>
          <p:nvPr/>
        </p:nvSpPr>
        <p:spPr>
          <a:xfrm>
            <a:off x="1117600" y="2247900"/>
            <a:ext cx="1877598" cy="4846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Finish Project</a:t>
            </a:r>
          </a:p>
        </p:txBody>
      </p:sp>
    </p:spTree>
    <p:extLst>
      <p:ext uri="{BB962C8B-B14F-4D97-AF65-F5344CB8AC3E}">
        <p14:creationId xmlns:p14="http://schemas.microsoft.com/office/powerpoint/2010/main" val="3469136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DEA19-2CE5-7808-856A-D1B802B81D39}"/>
              </a:ext>
            </a:extLst>
          </p:cNvPr>
          <p:cNvSpPr>
            <a:spLocks noGrp="1"/>
          </p:cNvSpPr>
          <p:nvPr>
            <p:ph type="title"/>
          </p:nvPr>
        </p:nvSpPr>
        <p:spPr>
          <a:xfrm>
            <a:off x="902494" y="142875"/>
            <a:ext cx="10387011" cy="1143000"/>
          </a:xfrm>
        </p:spPr>
        <p:txBody>
          <a:bodyPr>
            <a:noAutofit/>
          </a:bodyPr>
          <a:lstStyle/>
          <a:p>
            <a:pPr algn="ctr"/>
            <a:r>
              <a:rPr lang="en-US" sz="5500" u="sng" dirty="0">
                <a:latin typeface="Sitka Heading" panose="02000505000000020004" pitchFamily="2" charset="0"/>
                <a:cs typeface="Times New Roman" panose="02020603050405020304" pitchFamily="18" charset="0"/>
              </a:rPr>
              <a:t>Types of Permits/Authorizations</a:t>
            </a:r>
          </a:p>
        </p:txBody>
      </p:sp>
      <p:pic>
        <p:nvPicPr>
          <p:cNvPr id="5" name="Content Placeholder 4">
            <a:extLst>
              <a:ext uri="{FF2B5EF4-FFF2-40B4-BE49-F238E27FC236}">
                <a16:creationId xmlns:a16="http://schemas.microsoft.com/office/drawing/2014/main" id="{6C0DC893-42DD-AC6E-2423-83395EF2687E}"/>
              </a:ext>
            </a:extLst>
          </p:cNvPr>
          <p:cNvPicPr>
            <a:picLocks noGrp="1" noChangeAspect="1"/>
          </p:cNvPicPr>
          <p:nvPr>
            <p:ph idx="1"/>
          </p:nvPr>
        </p:nvPicPr>
        <p:blipFill>
          <a:blip r:embed="rId3"/>
          <a:stretch>
            <a:fillRect/>
          </a:stretch>
        </p:blipFill>
        <p:spPr>
          <a:xfrm>
            <a:off x="4643437" y="2071059"/>
            <a:ext cx="6986587" cy="4644066"/>
          </a:xfrm>
          <a:prstGeom prst="rect">
            <a:avLst/>
          </a:prstGeom>
        </p:spPr>
      </p:pic>
      <p:sp>
        <p:nvSpPr>
          <p:cNvPr id="4" name="Text Placeholder 3">
            <a:extLst>
              <a:ext uri="{FF2B5EF4-FFF2-40B4-BE49-F238E27FC236}">
                <a16:creationId xmlns:a16="http://schemas.microsoft.com/office/drawing/2014/main" id="{B6476E20-0EDA-0991-E260-DCEBA8A7A813}"/>
              </a:ext>
            </a:extLst>
          </p:cNvPr>
          <p:cNvSpPr>
            <a:spLocks noGrp="1"/>
          </p:cNvSpPr>
          <p:nvPr>
            <p:ph type="body" sz="half" idx="2"/>
          </p:nvPr>
        </p:nvSpPr>
        <p:spPr>
          <a:xfrm>
            <a:off x="454025" y="2366962"/>
            <a:ext cx="3932237" cy="3811588"/>
          </a:xfrm>
        </p:spPr>
        <p:txBody>
          <a:bodyPr>
            <a:normAutofit/>
          </a:bodyPr>
          <a:lstStyle/>
          <a:p>
            <a:pPr marL="457200" indent="-457200">
              <a:buFont typeface="Wingdings" panose="05000000000000000000" pitchFamily="2" charset="2"/>
              <a:buChar char="Ø"/>
            </a:pPr>
            <a:r>
              <a:rPr lang="en-US" sz="2900" dirty="0">
                <a:latin typeface="Times New Roman" panose="02020603050405020304" pitchFamily="18" charset="0"/>
                <a:cs typeface="Times New Roman" panose="02020603050405020304" pitchFamily="18" charset="0"/>
              </a:rPr>
              <a:t>Federal</a:t>
            </a:r>
          </a:p>
          <a:p>
            <a:endParaRPr lang="en-US" sz="29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sz="2900" dirty="0">
                <a:latin typeface="Times New Roman" panose="02020603050405020304" pitchFamily="18" charset="0"/>
                <a:cs typeface="Times New Roman" panose="02020603050405020304" pitchFamily="18" charset="0"/>
              </a:rPr>
              <a:t>State</a:t>
            </a:r>
          </a:p>
          <a:p>
            <a:endParaRPr lang="en-US" sz="29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sz="2900" dirty="0">
                <a:latin typeface="Times New Roman" panose="02020603050405020304" pitchFamily="18" charset="0"/>
                <a:cs typeface="Times New Roman" panose="02020603050405020304" pitchFamily="18" charset="0"/>
              </a:rPr>
              <a:t>Local</a:t>
            </a:r>
          </a:p>
          <a:p>
            <a:endParaRPr lang="en-US" sz="29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sz="2900" dirty="0">
                <a:latin typeface="Times New Roman" panose="02020603050405020304" pitchFamily="18" charset="0"/>
                <a:cs typeface="Times New Roman" panose="02020603050405020304" pitchFamily="18" charset="0"/>
              </a:rPr>
              <a:t>Public</a:t>
            </a:r>
          </a:p>
        </p:txBody>
      </p:sp>
    </p:spTree>
    <p:extLst>
      <p:ext uri="{BB962C8B-B14F-4D97-AF65-F5344CB8AC3E}">
        <p14:creationId xmlns:p14="http://schemas.microsoft.com/office/powerpoint/2010/main" val="3629032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50E4C519-FBE9-4ABE-A8F9-C2CBE3269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A474A8D-F073-C7FE-FE4B-10071971B424}"/>
              </a:ext>
            </a:extLst>
          </p:cNvPr>
          <p:cNvPicPr>
            <a:picLocks noChangeAspect="1"/>
          </p:cNvPicPr>
          <p:nvPr/>
        </p:nvPicPr>
        <p:blipFill rotWithShape="1">
          <a:blip r:embed="rId3"/>
          <a:srcRect r="1511" b="2"/>
          <a:stretch/>
        </p:blipFill>
        <p:spPr>
          <a:xfrm>
            <a:off x="3245637" y="-1"/>
            <a:ext cx="8946363" cy="6858000"/>
          </a:xfrm>
          <a:custGeom>
            <a:avLst/>
            <a:gdLst/>
            <a:ahLst/>
            <a:cxnLst/>
            <a:rect l="l" t="t" r="r" b="b"/>
            <a:pathLst>
              <a:path w="8946363" h="6858000">
                <a:moveTo>
                  <a:pt x="0" y="0"/>
                </a:moveTo>
                <a:lnTo>
                  <a:pt x="8946363" y="0"/>
                </a:lnTo>
                <a:lnTo>
                  <a:pt x="8946363" y="6858000"/>
                </a:lnTo>
                <a:lnTo>
                  <a:pt x="1" y="6858000"/>
                </a:lnTo>
                <a:lnTo>
                  <a:pt x="60040" y="6788731"/>
                </a:lnTo>
                <a:cubicBezTo>
                  <a:pt x="770566" y="5928901"/>
                  <a:pt x="1210035" y="4741057"/>
                  <a:pt x="1210035" y="3429001"/>
                </a:cubicBezTo>
                <a:cubicBezTo>
                  <a:pt x="1210035" y="2116945"/>
                  <a:pt x="770566" y="929101"/>
                  <a:pt x="60040" y="69272"/>
                </a:cubicBezTo>
                <a:close/>
              </a:path>
            </a:pathLst>
          </a:custGeom>
        </p:spPr>
      </p:pic>
      <p:sp useBgFill="1">
        <p:nvSpPr>
          <p:cNvPr id="43" name="Freeform: Shape 42">
            <a:extLst>
              <a:ext uri="{FF2B5EF4-FFF2-40B4-BE49-F238E27FC236}">
                <a16:creationId xmlns:a16="http://schemas.microsoft.com/office/drawing/2014/main" id="{80EC29FB-299E-49F3-8C7B-01199632A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455672" cy="6858000"/>
          </a:xfrm>
          <a:custGeom>
            <a:avLst/>
            <a:gdLst>
              <a:gd name="connsiteX0" fmla="*/ 0 w 4455672"/>
              <a:gd name="connsiteY0" fmla="*/ 0 h 6858000"/>
              <a:gd name="connsiteX1" fmla="*/ 3245636 w 4455672"/>
              <a:gd name="connsiteY1" fmla="*/ 0 h 6858000"/>
              <a:gd name="connsiteX2" fmla="*/ 3305677 w 4455672"/>
              <a:gd name="connsiteY2" fmla="*/ 69272 h 6858000"/>
              <a:gd name="connsiteX3" fmla="*/ 4455672 w 4455672"/>
              <a:gd name="connsiteY3" fmla="*/ 3429001 h 6858000"/>
              <a:gd name="connsiteX4" fmla="*/ 3305677 w 4455672"/>
              <a:gd name="connsiteY4" fmla="*/ 6788731 h 6858000"/>
              <a:gd name="connsiteX5" fmla="*/ 3245638 w 4455672"/>
              <a:gd name="connsiteY5" fmla="*/ 6858000 h 6858000"/>
              <a:gd name="connsiteX6" fmla="*/ 0 w 445567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2" h="6858000">
                <a:moveTo>
                  <a:pt x="0" y="0"/>
                </a:moveTo>
                <a:lnTo>
                  <a:pt x="3245636" y="0"/>
                </a:lnTo>
                <a:lnTo>
                  <a:pt x="3305677" y="69272"/>
                </a:lnTo>
                <a:cubicBezTo>
                  <a:pt x="4016203" y="929101"/>
                  <a:pt x="4455672" y="2116945"/>
                  <a:pt x="4455672" y="3429001"/>
                </a:cubicBezTo>
                <a:cubicBezTo>
                  <a:pt x="4455672" y="4741057"/>
                  <a:pt x="4016203" y="5928901"/>
                  <a:pt x="3305677" y="6788731"/>
                </a:cubicBezTo>
                <a:lnTo>
                  <a:pt x="3245638"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5" name="Freeform: Shape 44">
            <a:extLst>
              <a:ext uri="{FF2B5EF4-FFF2-40B4-BE49-F238E27FC236}">
                <a16:creationId xmlns:a16="http://schemas.microsoft.com/office/drawing/2014/main" id="{C29A2522-B27A-45C5-897B-79A1407D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8" cy="6858000"/>
          </a:xfrm>
          <a:custGeom>
            <a:avLst/>
            <a:gdLst>
              <a:gd name="connsiteX0" fmla="*/ 0 w 4446528"/>
              <a:gd name="connsiteY0" fmla="*/ 0 h 6858000"/>
              <a:gd name="connsiteX1" fmla="*/ 3236492 w 4446528"/>
              <a:gd name="connsiteY1" fmla="*/ 0 h 6858000"/>
              <a:gd name="connsiteX2" fmla="*/ 3296533 w 4446528"/>
              <a:gd name="connsiteY2" fmla="*/ 69272 h 6858000"/>
              <a:gd name="connsiteX3" fmla="*/ 4446528 w 4446528"/>
              <a:gd name="connsiteY3" fmla="*/ 3429001 h 6858000"/>
              <a:gd name="connsiteX4" fmla="*/ 3296533 w 4446528"/>
              <a:gd name="connsiteY4" fmla="*/ 6788731 h 6858000"/>
              <a:gd name="connsiteX5" fmla="*/ 3236494 w 4446528"/>
              <a:gd name="connsiteY5" fmla="*/ 6858000 h 6858000"/>
              <a:gd name="connsiteX6" fmla="*/ 0 w 444652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8" h="6858000">
                <a:moveTo>
                  <a:pt x="0" y="0"/>
                </a:moveTo>
                <a:lnTo>
                  <a:pt x="3236492" y="0"/>
                </a:lnTo>
                <a:lnTo>
                  <a:pt x="3296533" y="69272"/>
                </a:lnTo>
                <a:cubicBezTo>
                  <a:pt x="4007059" y="929101"/>
                  <a:pt x="4446528" y="2116945"/>
                  <a:pt x="4446528" y="3429001"/>
                </a:cubicBezTo>
                <a:cubicBezTo>
                  <a:pt x="4446528" y="4741057"/>
                  <a:pt x="4007059" y="5928901"/>
                  <a:pt x="3296533" y="6788731"/>
                </a:cubicBezTo>
                <a:lnTo>
                  <a:pt x="323649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E3EFF02-F758-ACB5-C470-5D447F1EAA80}"/>
              </a:ext>
            </a:extLst>
          </p:cNvPr>
          <p:cNvSpPr>
            <a:spLocks noGrp="1"/>
          </p:cNvSpPr>
          <p:nvPr>
            <p:ph type="title"/>
          </p:nvPr>
        </p:nvSpPr>
        <p:spPr>
          <a:xfrm>
            <a:off x="371094" y="1161288"/>
            <a:ext cx="3438144" cy="1239012"/>
          </a:xfrm>
        </p:spPr>
        <p:txBody>
          <a:bodyPr anchor="ctr">
            <a:normAutofit/>
          </a:bodyPr>
          <a:lstStyle/>
          <a:p>
            <a:pPr marL="457200" marR="0" lvl="0" indent="-457200" algn="ctr" defTabSz="914400" rtl="0" eaLnBrk="1" fontAlgn="auto" latinLnBrk="0" hangingPunct="1">
              <a:spcBef>
                <a:spcPts val="1000"/>
              </a:spcBef>
              <a:spcAft>
                <a:spcPts val="0"/>
              </a:spcAft>
              <a:tabLst/>
              <a:defRPr/>
            </a:pPr>
            <a:r>
              <a:rPr kumimoji="0" lang="en-US" sz="5500" i="0" u="sng" strike="noStrike" kern="1200" cap="none" spc="0" normalizeH="0" baseline="0" noProof="0" dirty="0">
                <a:ln>
                  <a:noFill/>
                </a:ln>
                <a:solidFill>
                  <a:schemeClr val="bg1"/>
                </a:solidFill>
                <a:effectLst/>
                <a:uLnTx/>
                <a:uFillTx/>
                <a:latin typeface="Sitka Heading" panose="02000505000000020004" pitchFamily="2" charset="0"/>
                <a:ea typeface="+mn-ea"/>
                <a:cs typeface="Times New Roman" panose="02020603050405020304" pitchFamily="18" charset="0"/>
              </a:rPr>
              <a:t>Federal</a:t>
            </a:r>
            <a:br>
              <a:rPr kumimoji="0" lang="en-US" sz="2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br>
            <a:endParaRPr lang="en-US" sz="2800" dirty="0"/>
          </a:p>
        </p:txBody>
      </p:sp>
      <p:sp>
        <p:nvSpPr>
          <p:cNvPr id="47" name="Rectangle 46">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0961"/>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9" name="Rectangle 4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181"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DA84349F-B89B-65C0-875D-E38E7FF19E65}"/>
              </a:ext>
            </a:extLst>
          </p:cNvPr>
          <p:cNvSpPr>
            <a:spLocks noGrp="1"/>
          </p:cNvSpPr>
          <p:nvPr>
            <p:ph idx="1"/>
          </p:nvPr>
        </p:nvSpPr>
        <p:spPr>
          <a:xfrm>
            <a:off x="371094" y="2718054"/>
            <a:ext cx="3438906" cy="3207258"/>
          </a:xfrm>
        </p:spPr>
        <p:txBody>
          <a:bodyPr anchor="t">
            <a:normAutofit fontScale="77500" lnSpcReduction="20000"/>
          </a:bodyPr>
          <a:lstStyle/>
          <a:p>
            <a:pPr>
              <a:buFont typeface="Wingdings" panose="05000000000000000000" pitchFamily="2" charset="2"/>
              <a:buChar char="Ø"/>
            </a:pPr>
            <a:r>
              <a:rPr lang="en-US" sz="2100" dirty="0">
                <a:solidFill>
                  <a:schemeClr val="bg1"/>
                </a:solidFill>
                <a:latin typeface="Times New Roman" panose="02020603050405020304" pitchFamily="18" charset="0"/>
                <a:cs typeface="Times New Roman" panose="02020603050405020304" pitchFamily="18" charset="0"/>
              </a:rPr>
              <a:t>Typically drive the permitting process</a:t>
            </a:r>
          </a:p>
          <a:p>
            <a:pPr marL="0" indent="0">
              <a:buNone/>
            </a:pPr>
            <a:endParaRPr lang="en-US" sz="2100" dirty="0">
              <a:solidFill>
                <a:schemeClr val="bg1"/>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100" dirty="0">
                <a:solidFill>
                  <a:schemeClr val="bg1"/>
                </a:solidFill>
                <a:latin typeface="Times New Roman" panose="02020603050405020304" pitchFamily="18" charset="0"/>
                <a:cs typeface="Times New Roman" panose="02020603050405020304" pitchFamily="18" charset="0"/>
              </a:rPr>
              <a:t>Is there a </a:t>
            </a:r>
            <a:r>
              <a:rPr lang="en-US" sz="2100" dirty="0">
                <a:solidFill>
                  <a:srgbClr val="FFFF00"/>
                </a:solidFill>
                <a:latin typeface="Times New Roman" panose="02020603050405020304" pitchFamily="18" charset="0"/>
                <a:cs typeface="Times New Roman" panose="02020603050405020304" pitchFamily="18" charset="0"/>
              </a:rPr>
              <a:t>federal hook</a:t>
            </a:r>
            <a:r>
              <a:rPr lang="en-US" sz="2100" dirty="0">
                <a:solidFill>
                  <a:schemeClr val="bg1"/>
                </a:solidFill>
                <a:latin typeface="Times New Roman" panose="02020603050405020304" pitchFamily="18" charset="0"/>
                <a:cs typeface="Times New Roman" panose="02020603050405020304" pitchFamily="18" charset="0"/>
              </a:rPr>
              <a:t>?  Usually there is.</a:t>
            </a:r>
          </a:p>
          <a:p>
            <a:pPr marL="0" indent="0">
              <a:buNone/>
            </a:pPr>
            <a:endParaRPr lang="en-US" sz="2100" dirty="0">
              <a:solidFill>
                <a:schemeClr val="bg1"/>
              </a:solidFill>
              <a:latin typeface="Times New Roman" panose="02020603050405020304" pitchFamily="18" charset="0"/>
              <a:cs typeface="Times New Roman" panose="02020603050405020304" pitchFamily="18" charset="0"/>
            </a:endParaRPr>
          </a:p>
          <a:p>
            <a:pPr lvl="1"/>
            <a:r>
              <a:rPr lang="en-US" sz="2100" dirty="0">
                <a:solidFill>
                  <a:schemeClr val="bg1"/>
                </a:solidFill>
                <a:latin typeface="Times New Roman" panose="02020603050405020304" pitchFamily="18" charset="0"/>
                <a:cs typeface="Times New Roman" panose="02020603050405020304" pitchFamily="18" charset="0"/>
              </a:rPr>
              <a:t>Clean Water Act Section 404 – Army Corps of Engineers</a:t>
            </a:r>
          </a:p>
          <a:p>
            <a:pPr marL="457200" lvl="1" indent="0">
              <a:buNone/>
            </a:pPr>
            <a:endParaRPr lang="en-US" sz="2100" dirty="0">
              <a:solidFill>
                <a:schemeClr val="bg1"/>
              </a:solidFill>
              <a:latin typeface="Times New Roman" panose="02020603050405020304" pitchFamily="18" charset="0"/>
              <a:cs typeface="Times New Roman" panose="02020603050405020304" pitchFamily="18" charset="0"/>
            </a:endParaRPr>
          </a:p>
          <a:p>
            <a:pPr lvl="1"/>
            <a:r>
              <a:rPr lang="en-US" sz="2100" dirty="0">
                <a:solidFill>
                  <a:schemeClr val="bg1"/>
                </a:solidFill>
                <a:latin typeface="Times New Roman" panose="02020603050405020304" pitchFamily="18" charset="0"/>
                <a:cs typeface="Times New Roman" panose="02020603050405020304" pitchFamily="18" charset="0"/>
              </a:rPr>
              <a:t>Federal Land Management Agency</a:t>
            </a:r>
          </a:p>
          <a:p>
            <a:pPr marL="457200" lvl="1" indent="0">
              <a:buNone/>
            </a:pPr>
            <a:endParaRPr lang="en-US" sz="2100" dirty="0">
              <a:solidFill>
                <a:schemeClr val="bg1"/>
              </a:solidFill>
              <a:latin typeface="Times New Roman" panose="02020603050405020304" pitchFamily="18" charset="0"/>
              <a:cs typeface="Times New Roman" panose="02020603050405020304" pitchFamily="18" charset="0"/>
            </a:endParaRPr>
          </a:p>
          <a:p>
            <a:pPr lvl="1"/>
            <a:r>
              <a:rPr lang="en-US" sz="2100" dirty="0">
                <a:solidFill>
                  <a:schemeClr val="bg1"/>
                </a:solidFill>
                <a:latin typeface="Times New Roman" panose="02020603050405020304" pitchFamily="18" charset="0"/>
                <a:cs typeface="Times New Roman" panose="02020603050405020304" pitchFamily="18" charset="0"/>
              </a:rPr>
              <a:t>Federal Money</a:t>
            </a:r>
          </a:p>
        </p:txBody>
      </p:sp>
    </p:spTree>
    <p:extLst>
      <p:ext uri="{BB962C8B-B14F-4D97-AF65-F5344CB8AC3E}">
        <p14:creationId xmlns:p14="http://schemas.microsoft.com/office/powerpoint/2010/main" val="4026638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C0D84-6035-A35F-22B1-82F3FEE1FC5F}"/>
              </a:ext>
            </a:extLst>
          </p:cNvPr>
          <p:cNvSpPr>
            <a:spLocks noGrp="1"/>
          </p:cNvSpPr>
          <p:nvPr>
            <p:ph type="title"/>
          </p:nvPr>
        </p:nvSpPr>
        <p:spPr>
          <a:xfrm>
            <a:off x="838200" y="1"/>
            <a:ext cx="10515600" cy="800099"/>
          </a:xfrm>
        </p:spPr>
        <p:txBody>
          <a:bodyPr>
            <a:noAutofit/>
          </a:bodyPr>
          <a:lstStyle/>
          <a:p>
            <a:pPr algn="ctr"/>
            <a:r>
              <a:rPr kumimoji="0" lang="en-US" sz="5500" b="0" i="0" u="sng" strike="noStrike" kern="1200" cap="none" spc="0" normalizeH="0" baseline="0" noProof="0" dirty="0">
                <a:ln>
                  <a:noFill/>
                </a:ln>
                <a:solidFill>
                  <a:prstClr val="black"/>
                </a:solidFill>
                <a:effectLst/>
                <a:uLnTx/>
                <a:uFillTx/>
                <a:latin typeface="Sitka Heading" panose="02000505000000020004" pitchFamily="2" charset="0"/>
                <a:cs typeface="Times New Roman" panose="02020603050405020304" pitchFamily="18" charset="0"/>
              </a:rPr>
              <a:t>Federal</a:t>
            </a:r>
            <a:endParaRPr lang="en-US" sz="5500" dirty="0">
              <a:latin typeface="Sitka Heading" panose="02000505000000020004" pitchFamily="2" charset="0"/>
            </a:endParaRPr>
          </a:p>
        </p:txBody>
      </p:sp>
      <p:sp>
        <p:nvSpPr>
          <p:cNvPr id="3" name="Content Placeholder 2">
            <a:extLst>
              <a:ext uri="{FF2B5EF4-FFF2-40B4-BE49-F238E27FC236}">
                <a16:creationId xmlns:a16="http://schemas.microsoft.com/office/drawing/2014/main" id="{B6F52BCE-6FFC-972F-B142-20E64D0C994F}"/>
              </a:ext>
            </a:extLst>
          </p:cNvPr>
          <p:cNvSpPr>
            <a:spLocks noGrp="1"/>
          </p:cNvSpPr>
          <p:nvPr>
            <p:ph idx="1"/>
          </p:nvPr>
        </p:nvSpPr>
        <p:spPr>
          <a:xfrm>
            <a:off x="0" y="1159329"/>
            <a:ext cx="5943600" cy="5829299"/>
          </a:xfrm>
        </p:spPr>
        <p:txBody>
          <a:bodyPr>
            <a:normAutofit fontScale="92500" lnSpcReduction="20000"/>
          </a:bodyPr>
          <a:lstStyle/>
          <a:p>
            <a:pPr marL="0" indent="0" algn="just">
              <a:buNone/>
            </a:pPr>
            <a:r>
              <a:rPr lang="en-US" sz="3000" dirty="0">
                <a:latin typeface="Times New Roman" panose="02020603050405020304" pitchFamily="18" charset="0"/>
                <a:cs typeface="Times New Roman" panose="02020603050405020304" pitchFamily="18" charset="0"/>
              </a:rPr>
              <a:t>National Environmental Policy Act </a:t>
            </a:r>
          </a:p>
          <a:p>
            <a:pPr lvl="1" algn="just">
              <a:buFont typeface="Wingdings" panose="05000000000000000000" pitchFamily="2" charset="2"/>
              <a:buChar char="Ø"/>
            </a:pPr>
            <a:r>
              <a:rPr lang="en-US" sz="2600" dirty="0">
                <a:latin typeface="Times New Roman" panose="02020603050405020304" pitchFamily="18" charset="0"/>
                <a:cs typeface="Times New Roman" panose="02020603050405020304" pitchFamily="18" charset="0"/>
              </a:rPr>
              <a:t>CATEX</a:t>
            </a:r>
          </a:p>
          <a:p>
            <a:pPr lvl="1" algn="just">
              <a:buFont typeface="Wingdings" panose="05000000000000000000" pitchFamily="2" charset="2"/>
              <a:buChar char="Ø"/>
            </a:pPr>
            <a:r>
              <a:rPr lang="en-US" sz="2600" dirty="0">
                <a:latin typeface="Times New Roman" panose="02020603050405020304" pitchFamily="18" charset="0"/>
                <a:cs typeface="Times New Roman" panose="02020603050405020304" pitchFamily="18" charset="0"/>
              </a:rPr>
              <a:t>Environmental Assessment – Finding of No Significant Impact</a:t>
            </a:r>
          </a:p>
          <a:p>
            <a:pPr lvl="1" algn="just">
              <a:buFont typeface="Wingdings" panose="05000000000000000000" pitchFamily="2" charset="2"/>
              <a:buChar char="Ø"/>
            </a:pPr>
            <a:r>
              <a:rPr lang="en-US" sz="2600" dirty="0">
                <a:latin typeface="Times New Roman" panose="02020603050405020304" pitchFamily="18" charset="0"/>
                <a:cs typeface="Times New Roman" panose="02020603050405020304" pitchFamily="18" charset="0"/>
              </a:rPr>
              <a:t>Environmental Impact Statement – </a:t>
            </a:r>
            <a:r>
              <a:rPr lang="en-US" sz="2300" dirty="0">
                <a:latin typeface="Times New Roman" panose="02020603050405020304" pitchFamily="18" charset="0"/>
                <a:cs typeface="Times New Roman" panose="02020603050405020304" pitchFamily="18" charset="0"/>
              </a:rPr>
              <a:t>required for major federal actions significantly affecting the quality of the human environment.</a:t>
            </a:r>
          </a:p>
          <a:p>
            <a:pPr marL="457200" lvl="1" indent="0" algn="just">
              <a:buNone/>
            </a:pPr>
            <a:endParaRPr lang="en-US" sz="2600" dirty="0">
              <a:latin typeface="Times New Roman" panose="02020603050405020304" pitchFamily="18" charset="0"/>
              <a:cs typeface="Times New Roman" panose="02020603050405020304" pitchFamily="18" charset="0"/>
            </a:endParaRPr>
          </a:p>
          <a:p>
            <a:pPr marL="0" indent="0" algn="just">
              <a:buNone/>
            </a:pPr>
            <a:r>
              <a:rPr lang="en-US" sz="3000" dirty="0">
                <a:latin typeface="Times New Roman" panose="02020603050405020304" pitchFamily="18" charset="0"/>
                <a:cs typeface="Times New Roman" panose="02020603050405020304" pitchFamily="18" charset="0"/>
              </a:rPr>
              <a:t>Lead Agency has primary NEPA compliance responsibility</a:t>
            </a:r>
          </a:p>
          <a:p>
            <a:pPr marL="0" indent="0" algn="just">
              <a:buNone/>
            </a:pPr>
            <a:endParaRPr lang="en-US" sz="3000" dirty="0">
              <a:latin typeface="Times New Roman" panose="02020603050405020304" pitchFamily="18" charset="0"/>
              <a:cs typeface="Times New Roman" panose="02020603050405020304" pitchFamily="18" charset="0"/>
            </a:endParaRPr>
          </a:p>
          <a:p>
            <a:pPr marL="0" indent="0" algn="just">
              <a:buNone/>
            </a:pPr>
            <a:r>
              <a:rPr lang="en-US" sz="3000" dirty="0">
                <a:latin typeface="Times New Roman" panose="02020603050405020304" pitchFamily="18" charset="0"/>
                <a:cs typeface="Times New Roman" panose="02020603050405020304" pitchFamily="18" charset="0"/>
              </a:rPr>
              <a:t>Trump Administration rule to reduce NEPA review burdens</a:t>
            </a:r>
          </a:p>
          <a:p>
            <a:pPr marL="0" indent="0" algn="just">
              <a:buNone/>
            </a:pPr>
            <a:endParaRPr lang="en-US" sz="3000" dirty="0">
              <a:latin typeface="Times New Roman" panose="02020603050405020304" pitchFamily="18" charset="0"/>
              <a:cs typeface="Times New Roman" panose="02020603050405020304" pitchFamily="18" charset="0"/>
            </a:endParaRPr>
          </a:p>
          <a:p>
            <a:pPr marL="0" indent="0" algn="just">
              <a:buNone/>
            </a:pPr>
            <a:r>
              <a:rPr lang="en-US" sz="3000" dirty="0">
                <a:latin typeface="Times New Roman" panose="02020603050405020304" pitchFamily="18" charset="0"/>
                <a:cs typeface="Times New Roman" panose="02020603050405020304" pitchFamily="18" charset="0"/>
              </a:rPr>
              <a:t>Biden Administration rulemakings </a:t>
            </a:r>
          </a:p>
          <a:p>
            <a:pPr marL="0" indent="0">
              <a:buNone/>
            </a:pPr>
            <a:endParaRPr lang="en-US" sz="30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1ECA4DA2-550D-A7FD-C104-6CF16C36847D}"/>
              </a:ext>
            </a:extLst>
          </p:cNvPr>
          <p:cNvSpPr txBox="1"/>
          <p:nvPr/>
        </p:nvSpPr>
        <p:spPr>
          <a:xfrm>
            <a:off x="6694714" y="1391478"/>
            <a:ext cx="5497285" cy="5386090"/>
          </a:xfrm>
          <a:prstGeom prst="rect">
            <a:avLst/>
          </a:prstGeom>
          <a:noFill/>
        </p:spPr>
        <p:txBody>
          <a:bodyPr wrap="square" rtlCol="0">
            <a:spAutoFit/>
          </a:bodyPr>
          <a:lstStyle/>
          <a:p>
            <a:pPr algn="l"/>
            <a:r>
              <a:rPr lang="en-US" sz="1900" b="1" i="0" u="none" strike="noStrike" baseline="0" dirty="0">
                <a:solidFill>
                  <a:srgbClr val="0000FF"/>
                </a:solidFill>
                <a:latin typeface="NewCenturySchlbk-Bold"/>
              </a:rPr>
              <a:t>§ 4331. Congressional declaration of national environmental </a:t>
            </a:r>
            <a:r>
              <a:rPr lang="en-US" sz="1900" b="1" i="0" u="none" strike="noStrike" baseline="0" dirty="0">
                <a:solidFill>
                  <a:srgbClr val="0000FF"/>
                </a:solidFill>
                <a:highlight>
                  <a:srgbClr val="FFFF00"/>
                </a:highlight>
                <a:latin typeface="NewCenturySchlbk-Bold"/>
              </a:rPr>
              <a:t>policy</a:t>
            </a:r>
          </a:p>
          <a:p>
            <a:pPr algn="l"/>
            <a:r>
              <a:rPr lang="en-US" sz="1700" b="0" i="0" u="none" strike="noStrike" baseline="0" dirty="0">
                <a:solidFill>
                  <a:srgbClr val="0000FF"/>
                </a:solidFill>
                <a:latin typeface="MIonic"/>
              </a:rPr>
              <a:t>(a) The </a:t>
            </a:r>
            <a:r>
              <a:rPr lang="en-US" sz="1700" b="0" i="0" u="none" strike="noStrike" baseline="0" dirty="0">
                <a:solidFill>
                  <a:srgbClr val="0000FF"/>
                </a:solidFill>
                <a:highlight>
                  <a:srgbClr val="FFFF00"/>
                </a:highlight>
                <a:latin typeface="MIonic"/>
              </a:rPr>
              <a:t>Congress</a:t>
            </a:r>
            <a:r>
              <a:rPr lang="en-US" sz="1700" b="0" i="0" u="none" strike="noStrike" baseline="0" dirty="0">
                <a:solidFill>
                  <a:srgbClr val="0000FF"/>
                </a:solidFill>
                <a:latin typeface="MIonic"/>
              </a:rPr>
              <a:t>, recognizing the profound impact of man’s activity on the interrelations of all components of the natural environment, particularly the profound influences of population growth, high-density urbanization, industrial expansion, resource exploitation, and new and expanding technological advances and recognizing further the critical importance of restoring and maintaining environmental quality to the overall welfare and development of man, </a:t>
            </a:r>
            <a:r>
              <a:rPr lang="en-US" sz="1700" b="0" i="0" u="none" strike="noStrike" baseline="0" dirty="0">
                <a:solidFill>
                  <a:srgbClr val="0000FF"/>
                </a:solidFill>
                <a:highlight>
                  <a:srgbClr val="FFFF00"/>
                </a:highlight>
                <a:latin typeface="MIonic"/>
              </a:rPr>
              <a:t>declares that it is the continuing policy of the Federal Government</a:t>
            </a:r>
            <a:r>
              <a:rPr lang="en-US" sz="1700" b="0" i="0" u="none" strike="noStrike" baseline="0" dirty="0">
                <a:solidFill>
                  <a:srgbClr val="0000FF"/>
                </a:solidFill>
                <a:latin typeface="MIonic"/>
              </a:rPr>
              <a:t>, in cooperation with State and local governments, and other concerned public and private organizations, </a:t>
            </a:r>
            <a:r>
              <a:rPr lang="en-US" sz="1700" b="0" i="0" u="none" strike="noStrike" baseline="0" dirty="0">
                <a:solidFill>
                  <a:srgbClr val="0000FF"/>
                </a:solidFill>
                <a:highlight>
                  <a:srgbClr val="FFFF00"/>
                </a:highlight>
                <a:latin typeface="MIonic"/>
              </a:rPr>
              <a:t>to use all practicable means and measures</a:t>
            </a:r>
            <a:r>
              <a:rPr lang="en-US" sz="1700" b="0" i="0" u="none" strike="noStrike" baseline="0" dirty="0">
                <a:solidFill>
                  <a:srgbClr val="0000FF"/>
                </a:solidFill>
                <a:latin typeface="MIonic"/>
              </a:rPr>
              <a:t>, including financial and technical assistance, in a manner calculated </a:t>
            </a:r>
            <a:r>
              <a:rPr lang="en-US" sz="1700" b="0" i="0" u="none" strike="noStrike" baseline="0" dirty="0">
                <a:solidFill>
                  <a:srgbClr val="0000FF"/>
                </a:solidFill>
                <a:highlight>
                  <a:srgbClr val="FFFF00"/>
                </a:highlight>
                <a:latin typeface="MIonic"/>
              </a:rPr>
              <a:t>to foster and promote the general welfare, to create and maintain conditions under which man and nature can exist in productive harmony, and fulfill the social, economic, and other requirements of present and future generations of Americans.</a:t>
            </a:r>
            <a:endParaRPr lang="en-US" sz="1700" dirty="0">
              <a:solidFill>
                <a:srgbClr val="0000FF"/>
              </a:solidFill>
              <a:highlight>
                <a:srgbClr val="FFFF00"/>
              </a:highlight>
            </a:endParaRPr>
          </a:p>
        </p:txBody>
      </p:sp>
    </p:spTree>
    <p:extLst>
      <p:ext uri="{BB962C8B-B14F-4D97-AF65-F5344CB8AC3E}">
        <p14:creationId xmlns:p14="http://schemas.microsoft.com/office/powerpoint/2010/main" val="1816223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587197-8940-2A66-1D8F-9F4A05992698}"/>
              </a:ext>
            </a:extLst>
          </p:cNvPr>
          <p:cNvPicPr>
            <a:picLocks noChangeAspect="1"/>
          </p:cNvPicPr>
          <p:nvPr/>
        </p:nvPicPr>
        <p:blipFill>
          <a:blip r:embed="rId2"/>
          <a:stretch>
            <a:fillRect/>
          </a:stretch>
        </p:blipFill>
        <p:spPr>
          <a:xfrm>
            <a:off x="1093694" y="173275"/>
            <a:ext cx="10004612" cy="6511449"/>
          </a:xfrm>
          <a:prstGeom prst="rect">
            <a:avLst/>
          </a:prstGeom>
        </p:spPr>
      </p:pic>
    </p:spTree>
    <p:extLst>
      <p:ext uri="{BB962C8B-B14F-4D97-AF65-F5344CB8AC3E}">
        <p14:creationId xmlns:p14="http://schemas.microsoft.com/office/powerpoint/2010/main" val="2738542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7000"/>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2AA22-B681-BD4E-BF9B-3065AABACAE6}"/>
              </a:ext>
            </a:extLst>
          </p:cNvPr>
          <p:cNvSpPr>
            <a:spLocks noGrp="1"/>
          </p:cNvSpPr>
          <p:nvPr>
            <p:ph type="title"/>
          </p:nvPr>
        </p:nvSpPr>
        <p:spPr>
          <a:xfrm>
            <a:off x="838200" y="1"/>
            <a:ext cx="10515600" cy="1183340"/>
          </a:xfrm>
        </p:spPr>
        <p:txBody>
          <a:bodyPr>
            <a:normAutofit/>
          </a:bodyPr>
          <a:lstStyle/>
          <a:p>
            <a:pPr algn="ctr"/>
            <a:r>
              <a:rPr lang="en-US" sz="5000" u="sng" dirty="0">
                <a:latin typeface="Times New Roman" panose="02020603050405020304" pitchFamily="18" charset="0"/>
                <a:cs typeface="Times New Roman" panose="02020603050405020304" pitchFamily="18" charset="0"/>
              </a:rPr>
              <a:t>Clean Water Act</a:t>
            </a:r>
          </a:p>
        </p:txBody>
      </p:sp>
      <p:sp>
        <p:nvSpPr>
          <p:cNvPr id="4" name="Content Placeholder 3">
            <a:extLst>
              <a:ext uri="{FF2B5EF4-FFF2-40B4-BE49-F238E27FC236}">
                <a16:creationId xmlns:a16="http://schemas.microsoft.com/office/drawing/2014/main" id="{B3553B1B-4203-36C3-46CC-F2849BFD1F42}"/>
              </a:ext>
            </a:extLst>
          </p:cNvPr>
          <p:cNvSpPr>
            <a:spLocks noGrp="1"/>
          </p:cNvSpPr>
          <p:nvPr>
            <p:ph idx="1"/>
          </p:nvPr>
        </p:nvSpPr>
        <p:spPr>
          <a:xfrm>
            <a:off x="838200" y="1183342"/>
            <a:ext cx="10515600" cy="5504329"/>
          </a:xfrm>
        </p:spPr>
        <p:txBody>
          <a:bodyPr/>
          <a:lstStyle/>
          <a:p>
            <a:pPr algn="just">
              <a:buFont typeface="Wingdings" panose="05000000000000000000" pitchFamily="2" charset="2"/>
              <a:buChar char="Ø"/>
            </a:pPr>
            <a:r>
              <a:rPr lang="en-US" sz="2900" b="1" dirty="0">
                <a:effectLst/>
                <a:latin typeface="Times New Roman" panose="02020603050405020304" pitchFamily="18" charset="0"/>
                <a:ea typeface="Calibri" panose="020F0502020204030204" pitchFamily="34" charset="0"/>
              </a:rPr>
              <a:t>Section 404 regulates the placement of “dredged or fill material” into waters of the United States.</a:t>
            </a:r>
          </a:p>
          <a:p>
            <a:pPr lvl="1" algn="just"/>
            <a:r>
              <a:rPr lang="en-US" sz="2300" b="1" dirty="0">
                <a:latin typeface="Times New Roman" panose="02020603050405020304" pitchFamily="18" charset="0"/>
                <a:ea typeface="Calibri" panose="020F0502020204030204" pitchFamily="34" charset="0"/>
              </a:rPr>
              <a:t>Corps is often the lead agency for water infrastructure projects</a:t>
            </a:r>
          </a:p>
          <a:p>
            <a:pPr marL="457200" lvl="1" indent="0" algn="just">
              <a:buNone/>
            </a:pPr>
            <a:endParaRPr lang="en-US" dirty="0">
              <a:latin typeface="Times New Roman" panose="02020603050405020304" pitchFamily="18" charset="0"/>
            </a:endParaRPr>
          </a:p>
          <a:p>
            <a:pPr algn="just">
              <a:buFont typeface="Wingdings" panose="05000000000000000000" pitchFamily="2" charset="2"/>
              <a:buChar char="Ø"/>
            </a:pPr>
            <a:r>
              <a:rPr lang="en-US" b="1" dirty="0">
                <a:latin typeface="Times New Roman" panose="02020603050405020304" pitchFamily="18" charset="0"/>
                <a:ea typeface="Calibri" panose="020F0502020204030204" pitchFamily="34" charset="0"/>
              </a:rPr>
              <a:t>P</a:t>
            </a:r>
            <a:r>
              <a:rPr lang="en-US" sz="2800" b="1" dirty="0">
                <a:effectLst/>
                <a:latin typeface="Times New Roman" panose="02020603050405020304" pitchFamily="18" charset="0"/>
                <a:ea typeface="Calibri" panose="020F0502020204030204" pitchFamily="34" charset="0"/>
              </a:rPr>
              <a:t>ermitting program run by Corps of Engineers with oversight by the United States Environmental Protection Agency (“EPA”)</a:t>
            </a:r>
          </a:p>
          <a:p>
            <a:pPr algn="just">
              <a:buFont typeface="Wingdings" panose="05000000000000000000" pitchFamily="2" charset="2"/>
              <a:buChar char="Ø"/>
            </a:pPr>
            <a:endParaRPr lang="en-US" sz="2800" b="1" dirty="0">
              <a:effectLst/>
              <a:latin typeface="Times New Roman" panose="02020603050405020304" pitchFamily="18" charset="0"/>
              <a:ea typeface="Calibri" panose="020F0502020204030204" pitchFamily="34" charset="0"/>
            </a:endParaRPr>
          </a:p>
          <a:p>
            <a:pPr algn="just">
              <a:buFont typeface="Wingdings" panose="05000000000000000000" pitchFamily="2" charset="2"/>
              <a:buChar char="Ø"/>
            </a:pPr>
            <a:r>
              <a:rPr lang="en-US" b="1" dirty="0">
                <a:latin typeface="Times New Roman" panose="02020603050405020304" pitchFamily="18" charset="0"/>
              </a:rPr>
              <a:t> Larger water projects that require 404 authorization typically need an individual permit.</a:t>
            </a:r>
          </a:p>
          <a:p>
            <a:pPr lvl="1" algn="just"/>
            <a:r>
              <a:rPr lang="en-US" b="1" dirty="0">
                <a:latin typeface="Times New Roman" panose="02020603050405020304" pitchFamily="18" charset="0"/>
              </a:rPr>
              <a:t>Requires an intensive (substantive) alternatives analysis.  Corps can only permit the Least Environmentally Damaging Practicable Alternative</a:t>
            </a:r>
            <a:r>
              <a:rPr lang="en-US" b="1" dirty="0">
                <a:solidFill>
                  <a:srgbClr val="09170A"/>
                </a:solidFill>
                <a:latin typeface="Times New Roman" panose="02020603050405020304" pitchFamily="18" charset="0"/>
              </a:rPr>
              <a:t>.</a:t>
            </a:r>
            <a:endParaRPr lang="en-US" b="1" dirty="0">
              <a:solidFill>
                <a:srgbClr val="09170A"/>
              </a:solidFill>
            </a:endParaRPr>
          </a:p>
        </p:txBody>
      </p:sp>
    </p:spTree>
    <p:extLst>
      <p:ext uri="{BB962C8B-B14F-4D97-AF65-F5344CB8AC3E}">
        <p14:creationId xmlns:p14="http://schemas.microsoft.com/office/powerpoint/2010/main" val="20561589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B00F2-7126-8E66-6235-4A1ABCCF9F92}"/>
              </a:ext>
            </a:extLst>
          </p:cNvPr>
          <p:cNvSpPr>
            <a:spLocks noGrp="1"/>
          </p:cNvSpPr>
          <p:nvPr>
            <p:ph type="title"/>
          </p:nvPr>
        </p:nvSpPr>
        <p:spPr>
          <a:xfrm>
            <a:off x="838200" y="1"/>
            <a:ext cx="10515600" cy="878540"/>
          </a:xfrm>
        </p:spPr>
        <p:txBody>
          <a:bodyPr/>
          <a:lstStyle/>
          <a:p>
            <a:pPr algn="ctr"/>
            <a:r>
              <a:rPr kumimoji="0" lang="en-US" sz="5000" b="0" i="0" u="sng"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Clean Water Act</a:t>
            </a:r>
            <a:endParaRPr lang="en-US" dirty="0"/>
          </a:p>
        </p:txBody>
      </p:sp>
      <p:sp>
        <p:nvSpPr>
          <p:cNvPr id="3" name="Content Placeholder 2">
            <a:extLst>
              <a:ext uri="{FF2B5EF4-FFF2-40B4-BE49-F238E27FC236}">
                <a16:creationId xmlns:a16="http://schemas.microsoft.com/office/drawing/2014/main" id="{E999CBE9-5A35-2461-DEB2-A3F1581114F4}"/>
              </a:ext>
            </a:extLst>
          </p:cNvPr>
          <p:cNvSpPr>
            <a:spLocks noGrp="1"/>
          </p:cNvSpPr>
          <p:nvPr>
            <p:ph idx="1"/>
          </p:nvPr>
        </p:nvSpPr>
        <p:spPr>
          <a:xfrm>
            <a:off x="161366" y="878541"/>
            <a:ext cx="3765176" cy="3263153"/>
          </a:xfrm>
        </p:spPr>
        <p:txBody>
          <a:bodyPr>
            <a:normAutofit/>
          </a:bodyPr>
          <a:lstStyle/>
          <a:p>
            <a:pPr algn="just">
              <a:buFont typeface="Wingdings" panose="05000000000000000000" pitchFamily="2" charset="2"/>
              <a:buChar char="Ø"/>
            </a:pPr>
            <a:r>
              <a:rPr lang="en-US" sz="2300" dirty="0">
                <a:latin typeface="Times New Roman" panose="02020603050405020304" pitchFamily="18" charset="0"/>
                <a:cs typeface="Times New Roman" panose="02020603050405020304" pitchFamily="18" charset="0"/>
              </a:rPr>
              <a:t>Is it a WOTUS?</a:t>
            </a:r>
          </a:p>
          <a:p>
            <a:pPr algn="just">
              <a:buFont typeface="Wingdings" panose="05000000000000000000" pitchFamily="2" charset="2"/>
              <a:buChar char="Ø"/>
            </a:pPr>
            <a:r>
              <a:rPr lang="en-US" sz="2300" dirty="0">
                <a:latin typeface="Times New Roman" panose="02020603050405020304" pitchFamily="18" charset="0"/>
                <a:cs typeface="Times New Roman" panose="02020603050405020304" pitchFamily="18" charset="0"/>
              </a:rPr>
              <a:t>Does it qualify for a permitting exemption?</a:t>
            </a:r>
          </a:p>
          <a:p>
            <a:pPr algn="just">
              <a:buFont typeface="Wingdings" panose="05000000000000000000" pitchFamily="2" charset="2"/>
              <a:buChar char="Ø"/>
            </a:pPr>
            <a:r>
              <a:rPr lang="en-US" sz="2300" dirty="0">
                <a:latin typeface="Times New Roman" panose="02020603050405020304" pitchFamily="18" charset="0"/>
                <a:cs typeface="Times New Roman" panose="02020603050405020304" pitchFamily="18" charset="0"/>
              </a:rPr>
              <a:t>Can it be covered by a Nationwide Permit?</a:t>
            </a:r>
          </a:p>
          <a:p>
            <a:pPr lvl="1" algn="just"/>
            <a:r>
              <a:rPr lang="en-US" sz="2100" dirty="0">
                <a:latin typeface="Times New Roman" panose="02020603050405020304" pitchFamily="18" charset="0"/>
                <a:cs typeface="Times New Roman" panose="02020603050405020304" pitchFamily="18" charset="0"/>
              </a:rPr>
              <a:t>Discretionary Authority</a:t>
            </a:r>
            <a:endParaRPr lang="en-US" sz="2900" dirty="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en-US" sz="2300" dirty="0">
                <a:latin typeface="Times New Roman" panose="02020603050405020304" pitchFamily="18" charset="0"/>
                <a:cs typeface="Times New Roman" panose="02020603050405020304" pitchFamily="18" charset="0"/>
              </a:rPr>
              <a:t>Is it the LEDPA?</a:t>
            </a:r>
          </a:p>
          <a:p>
            <a:pPr lvl="1" algn="just"/>
            <a:r>
              <a:rPr lang="en-US" sz="2100" dirty="0">
                <a:latin typeface="Times New Roman" panose="02020603050405020304" pitchFamily="18" charset="0"/>
                <a:cs typeface="Times New Roman" panose="02020603050405020304" pitchFamily="18" charset="0"/>
              </a:rPr>
              <a:t>Avoid, Minimize, Mitigate</a:t>
            </a:r>
          </a:p>
        </p:txBody>
      </p:sp>
      <p:pic>
        <p:nvPicPr>
          <p:cNvPr id="5" name="Picture 4">
            <a:extLst>
              <a:ext uri="{FF2B5EF4-FFF2-40B4-BE49-F238E27FC236}">
                <a16:creationId xmlns:a16="http://schemas.microsoft.com/office/drawing/2014/main" id="{EFCB74C4-FE29-BFC9-90B2-AE5BCDE2FAFC}"/>
              </a:ext>
            </a:extLst>
          </p:cNvPr>
          <p:cNvPicPr>
            <a:picLocks noChangeAspect="1"/>
          </p:cNvPicPr>
          <p:nvPr/>
        </p:nvPicPr>
        <p:blipFill>
          <a:blip r:embed="rId3"/>
          <a:stretch>
            <a:fillRect/>
          </a:stretch>
        </p:blipFill>
        <p:spPr>
          <a:xfrm>
            <a:off x="4219940" y="4410635"/>
            <a:ext cx="3666676" cy="2455490"/>
          </a:xfrm>
          <a:prstGeom prst="rect">
            <a:avLst/>
          </a:prstGeom>
        </p:spPr>
      </p:pic>
      <p:pic>
        <p:nvPicPr>
          <p:cNvPr id="6" name="Picture 5">
            <a:extLst>
              <a:ext uri="{FF2B5EF4-FFF2-40B4-BE49-F238E27FC236}">
                <a16:creationId xmlns:a16="http://schemas.microsoft.com/office/drawing/2014/main" id="{4E5916BC-C13C-AF33-BD16-155F80F5C7B2}"/>
              </a:ext>
            </a:extLst>
          </p:cNvPr>
          <p:cNvPicPr>
            <a:picLocks noChangeAspect="1"/>
          </p:cNvPicPr>
          <p:nvPr/>
        </p:nvPicPr>
        <p:blipFill rotWithShape="1">
          <a:blip r:embed="rId4"/>
          <a:srcRect t="4339"/>
          <a:stretch/>
        </p:blipFill>
        <p:spPr>
          <a:xfrm>
            <a:off x="9054923" y="-1"/>
            <a:ext cx="3137078" cy="4067965"/>
          </a:xfrm>
          <a:prstGeom prst="rect">
            <a:avLst/>
          </a:prstGeom>
        </p:spPr>
      </p:pic>
      <p:pic>
        <p:nvPicPr>
          <p:cNvPr id="7" name="Picture 6">
            <a:extLst>
              <a:ext uri="{FF2B5EF4-FFF2-40B4-BE49-F238E27FC236}">
                <a16:creationId xmlns:a16="http://schemas.microsoft.com/office/drawing/2014/main" id="{F938A39A-F78B-A8C1-44B9-5962CAA4C762}"/>
              </a:ext>
            </a:extLst>
          </p:cNvPr>
          <p:cNvPicPr>
            <a:picLocks noChangeAspect="1"/>
          </p:cNvPicPr>
          <p:nvPr/>
        </p:nvPicPr>
        <p:blipFill>
          <a:blip r:embed="rId5"/>
          <a:stretch>
            <a:fillRect/>
          </a:stretch>
        </p:blipFill>
        <p:spPr>
          <a:xfrm>
            <a:off x="7867868" y="3700778"/>
            <a:ext cx="4324132" cy="3165347"/>
          </a:xfrm>
          <a:prstGeom prst="rect">
            <a:avLst/>
          </a:prstGeom>
        </p:spPr>
      </p:pic>
      <p:pic>
        <p:nvPicPr>
          <p:cNvPr id="9" name="Picture 8">
            <a:extLst>
              <a:ext uri="{FF2B5EF4-FFF2-40B4-BE49-F238E27FC236}">
                <a16:creationId xmlns:a16="http://schemas.microsoft.com/office/drawing/2014/main" id="{2FF2D89E-F9D8-FE67-F580-5763F53D1B09}"/>
              </a:ext>
            </a:extLst>
          </p:cNvPr>
          <p:cNvPicPr>
            <a:picLocks noChangeAspect="1"/>
          </p:cNvPicPr>
          <p:nvPr/>
        </p:nvPicPr>
        <p:blipFill>
          <a:blip r:embed="rId6"/>
          <a:stretch>
            <a:fillRect/>
          </a:stretch>
        </p:blipFill>
        <p:spPr>
          <a:xfrm>
            <a:off x="4378148" y="767078"/>
            <a:ext cx="4676775" cy="2933700"/>
          </a:xfrm>
          <a:prstGeom prst="rect">
            <a:avLst/>
          </a:prstGeom>
          <a:ln w="28575">
            <a:solidFill>
              <a:schemeClr val="tx1"/>
            </a:solidFill>
          </a:ln>
        </p:spPr>
      </p:pic>
      <p:pic>
        <p:nvPicPr>
          <p:cNvPr id="10" name="Picture 9">
            <a:extLst>
              <a:ext uri="{FF2B5EF4-FFF2-40B4-BE49-F238E27FC236}">
                <a16:creationId xmlns:a16="http://schemas.microsoft.com/office/drawing/2014/main" id="{DE67BDED-8204-6306-4D2C-45CA6488B740}"/>
              </a:ext>
            </a:extLst>
          </p:cNvPr>
          <p:cNvPicPr>
            <a:picLocks noChangeAspect="1"/>
          </p:cNvPicPr>
          <p:nvPr/>
        </p:nvPicPr>
        <p:blipFill rotWithShape="1">
          <a:blip r:embed="rId7"/>
          <a:srcRect t="13089" b="3033"/>
          <a:stretch/>
        </p:blipFill>
        <p:spPr>
          <a:xfrm>
            <a:off x="0" y="4141694"/>
            <a:ext cx="4267571" cy="2716305"/>
          </a:xfrm>
          <a:prstGeom prst="rect">
            <a:avLst/>
          </a:prstGeom>
          <a:ln w="19050">
            <a:solidFill>
              <a:schemeClr val="tx1"/>
            </a:solidFill>
          </a:ln>
        </p:spPr>
      </p:pic>
    </p:spTree>
    <p:extLst>
      <p:ext uri="{BB962C8B-B14F-4D97-AF65-F5344CB8AC3E}">
        <p14:creationId xmlns:p14="http://schemas.microsoft.com/office/powerpoint/2010/main" val="5976551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B16E064F6DE43489B0BE98A928FAB74" ma:contentTypeVersion="14" ma:contentTypeDescription="Create a new document." ma:contentTypeScope="" ma:versionID="c0cd5e544d38ac25890480faebd47ed4">
  <xsd:schema xmlns:xsd="http://www.w3.org/2001/XMLSchema" xmlns:xs="http://www.w3.org/2001/XMLSchema" xmlns:p="http://schemas.microsoft.com/office/2006/metadata/properties" xmlns:ns2="54c2a7d3-a89a-4671-9aed-12ca09c39945" xmlns:ns3="06957a37-5646-4d10-baeb-1ee6e50a12c3" targetNamespace="http://schemas.microsoft.com/office/2006/metadata/properties" ma:root="true" ma:fieldsID="9dac5bf3ca911019bf014afb01ed234d" ns2:_="" ns3:_="">
    <xsd:import namespace="54c2a7d3-a89a-4671-9aed-12ca09c39945"/>
    <xsd:import namespace="06957a37-5646-4d10-baeb-1ee6e50a12c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3:SharedWithUsers" minOccurs="0"/>
                <xsd:element ref="ns3:SharedWithDetails" minOccurs="0"/>
                <xsd:element ref="ns2: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c2a7d3-a89a-4671-9aed-12ca09c399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Date" ma:index="21" nillable="true" ma:displayName="Date" ma:default="[today]" ma:format="DateTime" ma:internalNam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06957a37-5646-4d10-baeb-1ee6e50a12c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ate xmlns="54c2a7d3-a89a-4671-9aed-12ca09c39945">2021-11-13T22:50:37+00:00</Date>
  </documentManagement>
</p:properties>
</file>

<file path=customXml/itemProps1.xml><?xml version="1.0" encoding="utf-8"?>
<ds:datastoreItem xmlns:ds="http://schemas.openxmlformats.org/officeDocument/2006/customXml" ds:itemID="{46FD611E-1918-4530-AA9D-44C092E094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c2a7d3-a89a-4671-9aed-12ca09c39945"/>
    <ds:schemaRef ds:uri="06957a37-5646-4d10-baeb-1ee6e50a12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A8E504D-2C73-48E8-8377-C5EDE5A7C573}">
  <ds:schemaRefs>
    <ds:schemaRef ds:uri="http://schemas.microsoft.com/sharepoint/v3/contenttype/forms"/>
  </ds:schemaRefs>
</ds:datastoreItem>
</file>

<file path=customXml/itemProps3.xml><?xml version="1.0" encoding="utf-8"?>
<ds:datastoreItem xmlns:ds="http://schemas.openxmlformats.org/officeDocument/2006/customXml" ds:itemID="{48921CDA-E1E8-4FBE-9E78-956546B907EE}">
  <ds:schemaRefs>
    <ds:schemaRef ds:uri="06957a37-5646-4d10-baeb-1ee6e50a12c3"/>
    <ds:schemaRef ds:uri="http://purl.org/dc/elements/1.1/"/>
    <ds:schemaRef ds:uri="http://schemas.microsoft.com/office/2006/metadata/properties"/>
    <ds:schemaRef ds:uri="54c2a7d3-a89a-4671-9aed-12ca09c39945"/>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2148</TotalTime>
  <Words>1011</Words>
  <Application>Microsoft Office PowerPoint</Application>
  <PresentationFormat>Widescreen</PresentationFormat>
  <Paragraphs>134</Paragraphs>
  <Slides>17</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Arial</vt:lpstr>
      <vt:lpstr>Calibri</vt:lpstr>
      <vt:lpstr>Calibri Light</vt:lpstr>
      <vt:lpstr>Footlight MT Light</vt:lpstr>
      <vt:lpstr>MIonic</vt:lpstr>
      <vt:lpstr>NewCenturySchlbk-Bold</vt:lpstr>
      <vt:lpstr>Sitka Heading</vt:lpstr>
      <vt:lpstr>Times New Roman</vt:lpstr>
      <vt:lpstr>TimesNewRomanPSMT</vt:lpstr>
      <vt:lpstr>Wingdings</vt:lpstr>
      <vt:lpstr>Office Theme</vt:lpstr>
      <vt:lpstr>Project Permitting Basics </vt:lpstr>
      <vt:lpstr>Considerations</vt:lpstr>
      <vt:lpstr>PowerPoint Presentation</vt:lpstr>
      <vt:lpstr>Types of Permits/Authorizations</vt:lpstr>
      <vt:lpstr>Federal </vt:lpstr>
      <vt:lpstr>Federal</vt:lpstr>
      <vt:lpstr>PowerPoint Presentation</vt:lpstr>
      <vt:lpstr>Clean Water Act</vt:lpstr>
      <vt:lpstr>Clean Water Act</vt:lpstr>
      <vt:lpstr>Ancillary Federal Requirements</vt:lpstr>
      <vt:lpstr>Ancillary Federal Requirements</vt:lpstr>
      <vt:lpstr>Ancillary Federal Requirements</vt:lpstr>
      <vt:lpstr>State</vt:lpstr>
      <vt:lpstr>State</vt:lpstr>
      <vt:lpstr>State</vt:lpstr>
      <vt:lpstr>Local</vt:lpstr>
      <vt:lpstr>Is there a better way?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Kolanz</dc:creator>
  <cp:lastModifiedBy>Roesler,Benton</cp:lastModifiedBy>
  <cp:revision>36</cp:revision>
  <dcterms:created xsi:type="dcterms:W3CDTF">2018-01-13T20:07:22Z</dcterms:created>
  <dcterms:modified xsi:type="dcterms:W3CDTF">2022-10-10T17:59:45Z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0x010100AB16E064F6DE43489B0BE98A928FAB74</vt:lpwstr>
  </property>
</Properties>
</file>