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308" r:id="rId3"/>
    <p:sldId id="309" r:id="rId4"/>
    <p:sldId id="257" r:id="rId5"/>
    <p:sldId id="258" r:id="rId6"/>
    <p:sldId id="259" r:id="rId7"/>
    <p:sldId id="288" r:id="rId8"/>
    <p:sldId id="286" r:id="rId9"/>
    <p:sldId id="287" r:id="rId10"/>
    <p:sldId id="260" r:id="rId11"/>
    <p:sldId id="289" r:id="rId12"/>
    <p:sldId id="310" r:id="rId13"/>
    <p:sldId id="293" r:id="rId14"/>
    <p:sldId id="295" r:id="rId15"/>
    <p:sldId id="321" r:id="rId16"/>
    <p:sldId id="340" r:id="rId17"/>
    <p:sldId id="322" r:id="rId18"/>
    <p:sldId id="318" r:id="rId19"/>
    <p:sldId id="312" r:id="rId20"/>
    <p:sldId id="298" r:id="rId21"/>
    <p:sldId id="297" r:id="rId22"/>
    <p:sldId id="296" r:id="rId23"/>
    <p:sldId id="341" r:id="rId24"/>
    <p:sldId id="302" r:id="rId25"/>
    <p:sldId id="300" r:id="rId26"/>
    <p:sldId id="303"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3E3A4-3662-4DBB-8E1A-7CD5261FB3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3ABFC37-5B6B-498C-8662-CD1E594A3D8E}">
      <dgm:prSet/>
      <dgm:spPr/>
      <dgm:t>
        <a:bodyPr/>
        <a:lstStyle/>
        <a:p>
          <a:r>
            <a:rPr lang="en-US" b="1" i="0" baseline="0"/>
            <a:t>Municipal and Industrial Water Users</a:t>
          </a:r>
          <a:endParaRPr lang="en-US"/>
        </a:p>
      </dgm:t>
    </dgm:pt>
    <dgm:pt modelId="{2A23355B-CCC2-4C25-BEA6-DF1CEFB8EC52}" type="parTrans" cxnId="{A20311B5-02C3-458A-88D3-69D5D895C8CD}">
      <dgm:prSet/>
      <dgm:spPr/>
      <dgm:t>
        <a:bodyPr/>
        <a:lstStyle/>
        <a:p>
          <a:endParaRPr lang="en-US"/>
        </a:p>
      </dgm:t>
    </dgm:pt>
    <dgm:pt modelId="{330E6224-E52C-446B-AD33-D74301CF2BE9}" type="sibTrans" cxnId="{A20311B5-02C3-458A-88D3-69D5D895C8CD}">
      <dgm:prSet/>
      <dgm:spPr/>
      <dgm:t>
        <a:bodyPr/>
        <a:lstStyle/>
        <a:p>
          <a:endParaRPr lang="en-US"/>
        </a:p>
      </dgm:t>
    </dgm:pt>
    <dgm:pt modelId="{F0FF82D2-28D4-496F-9605-5E3342B1C769}">
      <dgm:prSet/>
      <dgm:spPr/>
      <dgm:t>
        <a:bodyPr/>
        <a:lstStyle/>
        <a:p>
          <a:r>
            <a:rPr lang="en-US" b="0" i="0" baseline="0"/>
            <a:t>City of Fort Collins</a:t>
          </a:r>
          <a:endParaRPr lang="en-US"/>
        </a:p>
      </dgm:t>
    </dgm:pt>
    <dgm:pt modelId="{49CF1C21-2617-4393-9EAF-51440ADA47A9}" type="parTrans" cxnId="{416F46BE-D5C8-4BB6-A064-0D739BD2DC3A}">
      <dgm:prSet/>
      <dgm:spPr/>
      <dgm:t>
        <a:bodyPr/>
        <a:lstStyle/>
        <a:p>
          <a:endParaRPr lang="en-US"/>
        </a:p>
      </dgm:t>
    </dgm:pt>
    <dgm:pt modelId="{AB765338-603A-4AA6-A08C-4098BF6C5D11}" type="sibTrans" cxnId="{416F46BE-D5C8-4BB6-A064-0D739BD2DC3A}">
      <dgm:prSet/>
      <dgm:spPr/>
      <dgm:t>
        <a:bodyPr/>
        <a:lstStyle/>
        <a:p>
          <a:endParaRPr lang="en-US"/>
        </a:p>
      </dgm:t>
    </dgm:pt>
    <dgm:pt modelId="{4CD6ACC1-0294-4441-8C6E-79B91241880C}">
      <dgm:prSet/>
      <dgm:spPr/>
      <dgm:t>
        <a:bodyPr/>
        <a:lstStyle/>
        <a:p>
          <a:r>
            <a:rPr lang="en-US" b="0" i="0" baseline="0"/>
            <a:t>City of Greeley </a:t>
          </a:r>
          <a:endParaRPr lang="en-US"/>
        </a:p>
      </dgm:t>
    </dgm:pt>
    <dgm:pt modelId="{F5622E43-3ED0-4907-B2C9-8CD0CC6F1203}" type="parTrans" cxnId="{B2BE8449-D6B9-4C33-B290-1EBE1CCA5CD3}">
      <dgm:prSet/>
      <dgm:spPr/>
      <dgm:t>
        <a:bodyPr/>
        <a:lstStyle/>
        <a:p>
          <a:endParaRPr lang="en-US"/>
        </a:p>
      </dgm:t>
    </dgm:pt>
    <dgm:pt modelId="{779DEB5D-30D5-43B5-A5D8-D015EA7FC1D3}" type="sibTrans" cxnId="{B2BE8449-D6B9-4C33-B290-1EBE1CCA5CD3}">
      <dgm:prSet/>
      <dgm:spPr/>
      <dgm:t>
        <a:bodyPr/>
        <a:lstStyle/>
        <a:p>
          <a:endParaRPr lang="en-US"/>
        </a:p>
      </dgm:t>
    </dgm:pt>
    <dgm:pt modelId="{8DE75469-E540-4CF5-BA6F-1BC6FCECCD23}">
      <dgm:prSet/>
      <dgm:spPr/>
      <dgm:t>
        <a:bodyPr/>
        <a:lstStyle/>
        <a:p>
          <a:r>
            <a:rPr lang="en-US"/>
            <a:t>City of Loveland</a:t>
          </a:r>
        </a:p>
      </dgm:t>
    </dgm:pt>
    <dgm:pt modelId="{A0249D8A-FE3A-45E8-8FB7-AC2E24ED74C7}" type="parTrans" cxnId="{986EBAD0-598F-43A1-A6E0-1220EAE67109}">
      <dgm:prSet/>
      <dgm:spPr/>
      <dgm:t>
        <a:bodyPr/>
        <a:lstStyle/>
        <a:p>
          <a:endParaRPr lang="en-US"/>
        </a:p>
      </dgm:t>
    </dgm:pt>
    <dgm:pt modelId="{38E8C591-7796-4CA8-8D3A-F3A3A20B828A}" type="sibTrans" cxnId="{986EBAD0-598F-43A1-A6E0-1220EAE67109}">
      <dgm:prSet/>
      <dgm:spPr/>
      <dgm:t>
        <a:bodyPr/>
        <a:lstStyle/>
        <a:p>
          <a:endParaRPr lang="en-US"/>
        </a:p>
      </dgm:t>
    </dgm:pt>
    <dgm:pt modelId="{0649D4E5-0BD8-4D7E-8EC2-3C4267175A26}">
      <dgm:prSet/>
      <dgm:spPr/>
      <dgm:t>
        <a:bodyPr/>
        <a:lstStyle/>
        <a:p>
          <a:r>
            <a:rPr lang="en-US" b="0" i="0" baseline="0"/>
            <a:t>Town of Windsor</a:t>
          </a:r>
          <a:endParaRPr lang="en-US"/>
        </a:p>
      </dgm:t>
    </dgm:pt>
    <dgm:pt modelId="{977652CA-D932-40D2-A555-38EA670E9746}" type="parTrans" cxnId="{4E30A80F-E626-4F92-BAAD-9FFFA05532E9}">
      <dgm:prSet/>
      <dgm:spPr/>
      <dgm:t>
        <a:bodyPr/>
        <a:lstStyle/>
        <a:p>
          <a:endParaRPr lang="en-US"/>
        </a:p>
      </dgm:t>
    </dgm:pt>
    <dgm:pt modelId="{CDA59FDC-D92D-4115-988F-E24B90351B08}" type="sibTrans" cxnId="{4E30A80F-E626-4F92-BAAD-9FFFA05532E9}">
      <dgm:prSet/>
      <dgm:spPr/>
      <dgm:t>
        <a:bodyPr/>
        <a:lstStyle/>
        <a:p>
          <a:endParaRPr lang="en-US"/>
        </a:p>
      </dgm:t>
    </dgm:pt>
    <dgm:pt modelId="{34A8A594-76C6-4CE4-9950-0C539B91A218}">
      <dgm:prSet/>
      <dgm:spPr/>
      <dgm:t>
        <a:bodyPr/>
        <a:lstStyle/>
        <a:p>
          <a:r>
            <a:rPr lang="en-US" b="0" i="0" baseline="0"/>
            <a:t>Tri-Districts East Larimer County Water District </a:t>
          </a:r>
          <a:endParaRPr lang="en-US"/>
        </a:p>
      </dgm:t>
    </dgm:pt>
    <dgm:pt modelId="{089764D6-1048-40DD-ABF9-E73D3451077B}" type="parTrans" cxnId="{3539A4ED-7D2D-4BD6-BF37-AA868CC17A15}">
      <dgm:prSet/>
      <dgm:spPr/>
      <dgm:t>
        <a:bodyPr/>
        <a:lstStyle/>
        <a:p>
          <a:endParaRPr lang="en-US"/>
        </a:p>
      </dgm:t>
    </dgm:pt>
    <dgm:pt modelId="{05AD4CAD-F935-40F6-95B0-7D743C59B8F5}" type="sibTrans" cxnId="{3539A4ED-7D2D-4BD6-BF37-AA868CC17A15}">
      <dgm:prSet/>
      <dgm:spPr/>
      <dgm:t>
        <a:bodyPr/>
        <a:lstStyle/>
        <a:p>
          <a:endParaRPr lang="en-US"/>
        </a:p>
      </dgm:t>
    </dgm:pt>
    <dgm:pt modelId="{DB1C22B6-06B7-4DB1-904F-FDF9B3648DB4}">
      <dgm:prSet/>
      <dgm:spPr/>
      <dgm:t>
        <a:bodyPr/>
        <a:lstStyle/>
        <a:p>
          <a:r>
            <a:rPr lang="en-US" b="0" i="0" baseline="0"/>
            <a:t>North Weld County Water District</a:t>
          </a:r>
          <a:endParaRPr lang="en-US"/>
        </a:p>
      </dgm:t>
    </dgm:pt>
    <dgm:pt modelId="{8272F441-98DA-4A76-A9E6-19398710F143}" type="parTrans" cxnId="{05169FA1-61E1-40CA-9FEE-3F1AA3C320FC}">
      <dgm:prSet/>
      <dgm:spPr/>
      <dgm:t>
        <a:bodyPr/>
        <a:lstStyle/>
        <a:p>
          <a:endParaRPr lang="en-US"/>
        </a:p>
      </dgm:t>
    </dgm:pt>
    <dgm:pt modelId="{CDF4FA39-70DA-45E5-9C92-6DF604602F88}" type="sibTrans" cxnId="{05169FA1-61E1-40CA-9FEE-3F1AA3C320FC}">
      <dgm:prSet/>
      <dgm:spPr/>
      <dgm:t>
        <a:bodyPr/>
        <a:lstStyle/>
        <a:p>
          <a:endParaRPr lang="en-US"/>
        </a:p>
      </dgm:t>
    </dgm:pt>
    <dgm:pt modelId="{8C5C82A3-EBA4-4FE6-8C1D-5AEB7D2E2B10}">
      <dgm:prSet/>
      <dgm:spPr/>
      <dgm:t>
        <a:bodyPr/>
        <a:lstStyle/>
        <a:p>
          <a:r>
            <a:rPr lang="en-US" b="0" i="0" baseline="0"/>
            <a:t>Fort Collins Loveland Water District</a:t>
          </a:r>
          <a:endParaRPr lang="en-US"/>
        </a:p>
      </dgm:t>
    </dgm:pt>
    <dgm:pt modelId="{8E6AE7DE-4FA4-4A65-A53B-C967CF18A6E8}" type="parTrans" cxnId="{30AD7171-297C-4B5D-807F-4C39736F90D1}">
      <dgm:prSet/>
      <dgm:spPr/>
      <dgm:t>
        <a:bodyPr/>
        <a:lstStyle/>
        <a:p>
          <a:endParaRPr lang="en-US"/>
        </a:p>
      </dgm:t>
    </dgm:pt>
    <dgm:pt modelId="{13788A21-7F94-479E-8C19-18532AB1F1D1}" type="sibTrans" cxnId="{30AD7171-297C-4B5D-807F-4C39736F90D1}">
      <dgm:prSet/>
      <dgm:spPr/>
      <dgm:t>
        <a:bodyPr/>
        <a:lstStyle/>
        <a:p>
          <a:endParaRPr lang="en-US"/>
        </a:p>
      </dgm:t>
    </dgm:pt>
    <dgm:pt modelId="{D00A6CE2-80DC-4487-838A-E9C353DD0D06}">
      <dgm:prSet/>
      <dgm:spPr/>
      <dgm:t>
        <a:bodyPr/>
        <a:lstStyle/>
        <a:p>
          <a:r>
            <a:rPr lang="en-US" i="0" baseline="0"/>
            <a:t>Platte River Power Authority</a:t>
          </a:r>
          <a:endParaRPr lang="en-US"/>
        </a:p>
      </dgm:t>
    </dgm:pt>
    <dgm:pt modelId="{7DBF0B30-D7F0-4A06-902E-A1532B6F9CFA}" type="parTrans" cxnId="{931B7F22-5D54-4BAC-8602-2155446C04D7}">
      <dgm:prSet/>
      <dgm:spPr/>
      <dgm:t>
        <a:bodyPr/>
        <a:lstStyle/>
        <a:p>
          <a:endParaRPr lang="en-US"/>
        </a:p>
      </dgm:t>
    </dgm:pt>
    <dgm:pt modelId="{3EEC30D2-AC62-46FB-BB35-889F27C70B1F}" type="sibTrans" cxnId="{931B7F22-5D54-4BAC-8602-2155446C04D7}">
      <dgm:prSet/>
      <dgm:spPr/>
      <dgm:t>
        <a:bodyPr/>
        <a:lstStyle/>
        <a:p>
          <a:endParaRPr lang="en-US"/>
        </a:p>
      </dgm:t>
    </dgm:pt>
    <dgm:pt modelId="{F7E9B35D-9BAC-4D62-85B4-1DCE4F213036}">
      <dgm:prSet/>
      <dgm:spPr/>
      <dgm:t>
        <a:bodyPr/>
        <a:lstStyle/>
        <a:p>
          <a:r>
            <a:rPr lang="en-US" b="1" i="0" baseline="0"/>
            <a:t>Breweries!</a:t>
          </a:r>
          <a:endParaRPr lang="en-US"/>
        </a:p>
      </dgm:t>
    </dgm:pt>
    <dgm:pt modelId="{2135E2CB-BF2C-4C52-9C74-9AA0ACD76F4B}" type="parTrans" cxnId="{1589A633-853B-4D1D-987E-E0E5402F7C24}">
      <dgm:prSet/>
      <dgm:spPr/>
      <dgm:t>
        <a:bodyPr/>
        <a:lstStyle/>
        <a:p>
          <a:endParaRPr lang="en-US"/>
        </a:p>
      </dgm:t>
    </dgm:pt>
    <dgm:pt modelId="{E4707499-4AE4-4405-B4F4-B99AE6987B8E}" type="sibTrans" cxnId="{1589A633-853B-4D1D-987E-E0E5402F7C24}">
      <dgm:prSet/>
      <dgm:spPr/>
      <dgm:t>
        <a:bodyPr/>
        <a:lstStyle/>
        <a:p>
          <a:endParaRPr lang="en-US"/>
        </a:p>
      </dgm:t>
    </dgm:pt>
    <dgm:pt modelId="{9BA8AE59-16D2-499B-AA93-F4A13BCDED44}">
      <dgm:prSet/>
      <dgm:spPr/>
      <dgm:t>
        <a:bodyPr/>
        <a:lstStyle/>
        <a:p>
          <a:r>
            <a:rPr lang="en-US" b="0" i="0" baseline="0"/>
            <a:t>Budweiser</a:t>
          </a:r>
          <a:endParaRPr lang="en-US"/>
        </a:p>
      </dgm:t>
    </dgm:pt>
    <dgm:pt modelId="{12147A83-8CBE-493D-BCAF-D982FD340BD4}" type="parTrans" cxnId="{31457055-EE5F-4438-BA81-152EBC20BB9B}">
      <dgm:prSet/>
      <dgm:spPr/>
      <dgm:t>
        <a:bodyPr/>
        <a:lstStyle/>
        <a:p>
          <a:endParaRPr lang="en-US"/>
        </a:p>
      </dgm:t>
    </dgm:pt>
    <dgm:pt modelId="{3661DF50-8D2D-421C-B26B-416712C19406}" type="sibTrans" cxnId="{31457055-EE5F-4438-BA81-152EBC20BB9B}">
      <dgm:prSet/>
      <dgm:spPr/>
      <dgm:t>
        <a:bodyPr/>
        <a:lstStyle/>
        <a:p>
          <a:endParaRPr lang="en-US"/>
        </a:p>
      </dgm:t>
    </dgm:pt>
    <dgm:pt modelId="{656E99C0-0892-41A1-B6B7-2CFC1669ED80}">
      <dgm:prSet/>
      <dgm:spPr/>
      <dgm:t>
        <a:bodyPr/>
        <a:lstStyle/>
        <a:p>
          <a:r>
            <a:rPr lang="en-US" b="0" i="0" baseline="0"/>
            <a:t>New Belgium</a:t>
          </a:r>
          <a:endParaRPr lang="en-US"/>
        </a:p>
      </dgm:t>
    </dgm:pt>
    <dgm:pt modelId="{3510A387-61AA-46DD-9148-65F334ED0FCD}" type="parTrans" cxnId="{058FC121-927F-42C7-A6E5-808219CAA49C}">
      <dgm:prSet/>
      <dgm:spPr/>
      <dgm:t>
        <a:bodyPr/>
        <a:lstStyle/>
        <a:p>
          <a:endParaRPr lang="en-US"/>
        </a:p>
      </dgm:t>
    </dgm:pt>
    <dgm:pt modelId="{DBA28B5D-3E6C-4FE9-ADAA-4D09031EA9E2}" type="sibTrans" cxnId="{058FC121-927F-42C7-A6E5-808219CAA49C}">
      <dgm:prSet/>
      <dgm:spPr/>
      <dgm:t>
        <a:bodyPr/>
        <a:lstStyle/>
        <a:p>
          <a:endParaRPr lang="en-US"/>
        </a:p>
      </dgm:t>
    </dgm:pt>
    <dgm:pt modelId="{5A88DCEC-1060-41E9-BD3D-37E912B21647}">
      <dgm:prSet/>
      <dgm:spPr/>
      <dgm:t>
        <a:bodyPr/>
        <a:lstStyle/>
        <a:p>
          <a:r>
            <a:rPr lang="en-US" b="0" i="0" baseline="0"/>
            <a:t>Odells</a:t>
          </a:r>
          <a:endParaRPr lang="en-US"/>
        </a:p>
      </dgm:t>
    </dgm:pt>
    <dgm:pt modelId="{D62097E6-75EA-4172-B739-DAB513C16751}" type="parTrans" cxnId="{64DA4649-7940-49E0-8220-0A618837471D}">
      <dgm:prSet/>
      <dgm:spPr/>
      <dgm:t>
        <a:bodyPr/>
        <a:lstStyle/>
        <a:p>
          <a:endParaRPr lang="en-US"/>
        </a:p>
      </dgm:t>
    </dgm:pt>
    <dgm:pt modelId="{EC40FED2-7200-4D9B-AD1A-22E670EF78F5}" type="sibTrans" cxnId="{64DA4649-7940-49E0-8220-0A618837471D}">
      <dgm:prSet/>
      <dgm:spPr/>
      <dgm:t>
        <a:bodyPr/>
        <a:lstStyle/>
        <a:p>
          <a:endParaRPr lang="en-US"/>
        </a:p>
      </dgm:t>
    </dgm:pt>
    <dgm:pt modelId="{B695E4DA-C63F-452D-B473-16BB7B97323A}" type="pres">
      <dgm:prSet presAssocID="{BBC3E3A4-3662-4DBB-8E1A-7CD5261FB363}" presName="linear" presStyleCnt="0">
        <dgm:presLayoutVars>
          <dgm:animLvl val="lvl"/>
          <dgm:resizeHandles val="exact"/>
        </dgm:presLayoutVars>
      </dgm:prSet>
      <dgm:spPr/>
    </dgm:pt>
    <dgm:pt modelId="{4E0DC882-2589-4BE5-9A5A-70AC65E43F57}" type="pres">
      <dgm:prSet presAssocID="{B3ABFC37-5B6B-498C-8662-CD1E594A3D8E}" presName="parentText" presStyleLbl="node1" presStyleIdx="0" presStyleCnt="2">
        <dgm:presLayoutVars>
          <dgm:chMax val="0"/>
          <dgm:bulletEnabled val="1"/>
        </dgm:presLayoutVars>
      </dgm:prSet>
      <dgm:spPr/>
    </dgm:pt>
    <dgm:pt modelId="{42C92EEB-DDF7-4E65-8301-027BB17BC819}" type="pres">
      <dgm:prSet presAssocID="{B3ABFC37-5B6B-498C-8662-CD1E594A3D8E}" presName="childText" presStyleLbl="revTx" presStyleIdx="0" presStyleCnt="2">
        <dgm:presLayoutVars>
          <dgm:bulletEnabled val="1"/>
        </dgm:presLayoutVars>
      </dgm:prSet>
      <dgm:spPr/>
    </dgm:pt>
    <dgm:pt modelId="{3078397A-33ED-4B42-AC4F-D6727727227D}" type="pres">
      <dgm:prSet presAssocID="{F7E9B35D-9BAC-4D62-85B4-1DCE4F213036}" presName="parentText" presStyleLbl="node1" presStyleIdx="1" presStyleCnt="2">
        <dgm:presLayoutVars>
          <dgm:chMax val="0"/>
          <dgm:bulletEnabled val="1"/>
        </dgm:presLayoutVars>
      </dgm:prSet>
      <dgm:spPr/>
    </dgm:pt>
    <dgm:pt modelId="{D5A42656-7EB8-4234-ADCF-CE0DB9BC4613}" type="pres">
      <dgm:prSet presAssocID="{F7E9B35D-9BAC-4D62-85B4-1DCE4F213036}" presName="childText" presStyleLbl="revTx" presStyleIdx="1" presStyleCnt="2">
        <dgm:presLayoutVars>
          <dgm:bulletEnabled val="1"/>
        </dgm:presLayoutVars>
      </dgm:prSet>
      <dgm:spPr/>
    </dgm:pt>
  </dgm:ptLst>
  <dgm:cxnLst>
    <dgm:cxn modelId="{55230009-E434-43B7-ACC7-60D54EE74EAB}" type="presOf" srcId="{656E99C0-0892-41A1-B6B7-2CFC1669ED80}" destId="{D5A42656-7EB8-4234-ADCF-CE0DB9BC4613}" srcOrd="0" destOrd="1" presId="urn:microsoft.com/office/officeart/2005/8/layout/vList2"/>
    <dgm:cxn modelId="{4E30A80F-E626-4F92-BAAD-9FFFA05532E9}" srcId="{B3ABFC37-5B6B-498C-8662-CD1E594A3D8E}" destId="{0649D4E5-0BD8-4D7E-8EC2-3C4267175A26}" srcOrd="3" destOrd="0" parTransId="{977652CA-D932-40D2-A555-38EA670E9746}" sibTransId="{CDA59FDC-D92D-4115-988F-E24B90351B08}"/>
    <dgm:cxn modelId="{058FC121-927F-42C7-A6E5-808219CAA49C}" srcId="{F7E9B35D-9BAC-4D62-85B4-1DCE4F213036}" destId="{656E99C0-0892-41A1-B6B7-2CFC1669ED80}" srcOrd="1" destOrd="0" parTransId="{3510A387-61AA-46DD-9148-65F334ED0FCD}" sibTransId="{DBA28B5D-3E6C-4FE9-ADAA-4D09031EA9E2}"/>
    <dgm:cxn modelId="{931B7F22-5D54-4BAC-8602-2155446C04D7}" srcId="{B3ABFC37-5B6B-498C-8662-CD1E594A3D8E}" destId="{D00A6CE2-80DC-4487-838A-E9C353DD0D06}" srcOrd="7" destOrd="0" parTransId="{7DBF0B30-D7F0-4A06-902E-A1532B6F9CFA}" sibTransId="{3EEC30D2-AC62-46FB-BB35-889F27C70B1F}"/>
    <dgm:cxn modelId="{2F1F5731-CA8C-4D71-A284-30868612BAD6}" type="presOf" srcId="{4CD6ACC1-0294-4441-8C6E-79B91241880C}" destId="{42C92EEB-DDF7-4E65-8301-027BB17BC819}" srcOrd="0" destOrd="1" presId="urn:microsoft.com/office/officeart/2005/8/layout/vList2"/>
    <dgm:cxn modelId="{1589A633-853B-4D1D-987E-E0E5402F7C24}" srcId="{BBC3E3A4-3662-4DBB-8E1A-7CD5261FB363}" destId="{F7E9B35D-9BAC-4D62-85B4-1DCE4F213036}" srcOrd="1" destOrd="0" parTransId="{2135E2CB-BF2C-4C52-9C74-9AA0ACD76F4B}" sibTransId="{E4707499-4AE4-4405-B4F4-B99AE6987B8E}"/>
    <dgm:cxn modelId="{1D4ED13C-4C7E-4526-A135-BCDA17F69AB4}" type="presOf" srcId="{34A8A594-76C6-4CE4-9950-0C539B91A218}" destId="{42C92EEB-DDF7-4E65-8301-027BB17BC819}" srcOrd="0" destOrd="4" presId="urn:microsoft.com/office/officeart/2005/8/layout/vList2"/>
    <dgm:cxn modelId="{DB024D44-21FA-4B74-B995-B0E6996BD786}" type="presOf" srcId="{F0FF82D2-28D4-496F-9605-5E3342B1C769}" destId="{42C92EEB-DDF7-4E65-8301-027BB17BC819}" srcOrd="0" destOrd="0" presId="urn:microsoft.com/office/officeart/2005/8/layout/vList2"/>
    <dgm:cxn modelId="{64DA4649-7940-49E0-8220-0A618837471D}" srcId="{F7E9B35D-9BAC-4D62-85B4-1DCE4F213036}" destId="{5A88DCEC-1060-41E9-BD3D-37E912B21647}" srcOrd="2" destOrd="0" parTransId="{D62097E6-75EA-4172-B739-DAB513C16751}" sibTransId="{EC40FED2-7200-4D9B-AD1A-22E670EF78F5}"/>
    <dgm:cxn modelId="{B2BE8449-D6B9-4C33-B290-1EBE1CCA5CD3}" srcId="{B3ABFC37-5B6B-498C-8662-CD1E594A3D8E}" destId="{4CD6ACC1-0294-4441-8C6E-79B91241880C}" srcOrd="1" destOrd="0" parTransId="{F5622E43-3ED0-4907-B2C9-8CD0CC6F1203}" sibTransId="{779DEB5D-30D5-43B5-A5D8-D015EA7FC1D3}"/>
    <dgm:cxn modelId="{30AD7171-297C-4B5D-807F-4C39736F90D1}" srcId="{B3ABFC37-5B6B-498C-8662-CD1E594A3D8E}" destId="{8C5C82A3-EBA4-4FE6-8C1D-5AEB7D2E2B10}" srcOrd="6" destOrd="0" parTransId="{8E6AE7DE-4FA4-4A65-A53B-C967CF18A6E8}" sibTransId="{13788A21-7F94-479E-8C19-18532AB1F1D1}"/>
    <dgm:cxn modelId="{31457055-EE5F-4438-BA81-152EBC20BB9B}" srcId="{F7E9B35D-9BAC-4D62-85B4-1DCE4F213036}" destId="{9BA8AE59-16D2-499B-AA93-F4A13BCDED44}" srcOrd="0" destOrd="0" parTransId="{12147A83-8CBE-493D-BCAF-D982FD340BD4}" sibTransId="{3661DF50-8D2D-421C-B26B-416712C19406}"/>
    <dgm:cxn modelId="{980F9F56-AB78-4BB0-A287-5999169CE503}" type="presOf" srcId="{DB1C22B6-06B7-4DB1-904F-FDF9B3648DB4}" destId="{42C92EEB-DDF7-4E65-8301-027BB17BC819}" srcOrd="0" destOrd="5" presId="urn:microsoft.com/office/officeart/2005/8/layout/vList2"/>
    <dgm:cxn modelId="{BBD0357E-97AC-4A3D-BA40-599B6183611A}" type="presOf" srcId="{0649D4E5-0BD8-4D7E-8EC2-3C4267175A26}" destId="{42C92EEB-DDF7-4E65-8301-027BB17BC819}" srcOrd="0" destOrd="3" presId="urn:microsoft.com/office/officeart/2005/8/layout/vList2"/>
    <dgm:cxn modelId="{54AABE94-2D8A-4197-9C01-888F227967C9}" type="presOf" srcId="{D00A6CE2-80DC-4487-838A-E9C353DD0D06}" destId="{42C92EEB-DDF7-4E65-8301-027BB17BC819}" srcOrd="0" destOrd="7" presId="urn:microsoft.com/office/officeart/2005/8/layout/vList2"/>
    <dgm:cxn modelId="{05169FA1-61E1-40CA-9FEE-3F1AA3C320FC}" srcId="{B3ABFC37-5B6B-498C-8662-CD1E594A3D8E}" destId="{DB1C22B6-06B7-4DB1-904F-FDF9B3648DB4}" srcOrd="5" destOrd="0" parTransId="{8272F441-98DA-4A76-A9E6-19398710F143}" sibTransId="{CDF4FA39-70DA-45E5-9C92-6DF604602F88}"/>
    <dgm:cxn modelId="{A20311B5-02C3-458A-88D3-69D5D895C8CD}" srcId="{BBC3E3A4-3662-4DBB-8E1A-7CD5261FB363}" destId="{B3ABFC37-5B6B-498C-8662-CD1E594A3D8E}" srcOrd="0" destOrd="0" parTransId="{2A23355B-CCC2-4C25-BEA6-DF1CEFB8EC52}" sibTransId="{330E6224-E52C-446B-AD33-D74301CF2BE9}"/>
    <dgm:cxn modelId="{B11EB6B9-9BAD-4585-9AFD-AA5D1DAD5807}" type="presOf" srcId="{F7E9B35D-9BAC-4D62-85B4-1DCE4F213036}" destId="{3078397A-33ED-4B42-AC4F-D6727727227D}" srcOrd="0" destOrd="0" presId="urn:microsoft.com/office/officeart/2005/8/layout/vList2"/>
    <dgm:cxn modelId="{64168DBC-F793-400B-9EE6-EC5197C53EEF}" type="presOf" srcId="{8C5C82A3-EBA4-4FE6-8C1D-5AEB7D2E2B10}" destId="{42C92EEB-DDF7-4E65-8301-027BB17BC819}" srcOrd="0" destOrd="6" presId="urn:microsoft.com/office/officeart/2005/8/layout/vList2"/>
    <dgm:cxn modelId="{416F46BE-D5C8-4BB6-A064-0D739BD2DC3A}" srcId="{B3ABFC37-5B6B-498C-8662-CD1E594A3D8E}" destId="{F0FF82D2-28D4-496F-9605-5E3342B1C769}" srcOrd="0" destOrd="0" parTransId="{49CF1C21-2617-4393-9EAF-51440ADA47A9}" sibTransId="{AB765338-603A-4AA6-A08C-4098BF6C5D11}"/>
    <dgm:cxn modelId="{986EBAD0-598F-43A1-A6E0-1220EAE67109}" srcId="{B3ABFC37-5B6B-498C-8662-CD1E594A3D8E}" destId="{8DE75469-E540-4CF5-BA6F-1BC6FCECCD23}" srcOrd="2" destOrd="0" parTransId="{A0249D8A-FE3A-45E8-8FB7-AC2E24ED74C7}" sibTransId="{38E8C591-7796-4CA8-8D3A-F3A3A20B828A}"/>
    <dgm:cxn modelId="{8E71C0DF-BA17-487A-9AD4-8B4AAEADC892}" type="presOf" srcId="{B3ABFC37-5B6B-498C-8662-CD1E594A3D8E}" destId="{4E0DC882-2589-4BE5-9A5A-70AC65E43F57}" srcOrd="0" destOrd="0" presId="urn:microsoft.com/office/officeart/2005/8/layout/vList2"/>
    <dgm:cxn modelId="{28A429E2-EF88-4860-8E7E-B864E27C733B}" type="presOf" srcId="{BBC3E3A4-3662-4DBB-8E1A-7CD5261FB363}" destId="{B695E4DA-C63F-452D-B473-16BB7B97323A}" srcOrd="0" destOrd="0" presId="urn:microsoft.com/office/officeart/2005/8/layout/vList2"/>
    <dgm:cxn modelId="{3539A4ED-7D2D-4BD6-BF37-AA868CC17A15}" srcId="{B3ABFC37-5B6B-498C-8662-CD1E594A3D8E}" destId="{34A8A594-76C6-4CE4-9950-0C539B91A218}" srcOrd="4" destOrd="0" parTransId="{089764D6-1048-40DD-ABF9-E73D3451077B}" sibTransId="{05AD4CAD-F935-40F6-95B0-7D743C59B8F5}"/>
    <dgm:cxn modelId="{D7970EFA-2775-4720-AEDA-28C27E916561}" type="presOf" srcId="{9BA8AE59-16D2-499B-AA93-F4A13BCDED44}" destId="{D5A42656-7EB8-4234-ADCF-CE0DB9BC4613}" srcOrd="0" destOrd="0" presId="urn:microsoft.com/office/officeart/2005/8/layout/vList2"/>
    <dgm:cxn modelId="{C62C86FB-545C-4817-BA7F-1C4A5E79FEB8}" type="presOf" srcId="{5A88DCEC-1060-41E9-BD3D-37E912B21647}" destId="{D5A42656-7EB8-4234-ADCF-CE0DB9BC4613}" srcOrd="0" destOrd="2" presId="urn:microsoft.com/office/officeart/2005/8/layout/vList2"/>
    <dgm:cxn modelId="{49D0A3FE-E5A2-4F29-BB93-17086781775C}" type="presOf" srcId="{8DE75469-E540-4CF5-BA6F-1BC6FCECCD23}" destId="{42C92EEB-DDF7-4E65-8301-027BB17BC819}" srcOrd="0" destOrd="2" presId="urn:microsoft.com/office/officeart/2005/8/layout/vList2"/>
    <dgm:cxn modelId="{5553F82B-36F8-4053-939F-B5A25EA04AF4}" type="presParOf" srcId="{B695E4DA-C63F-452D-B473-16BB7B97323A}" destId="{4E0DC882-2589-4BE5-9A5A-70AC65E43F57}" srcOrd="0" destOrd="0" presId="urn:microsoft.com/office/officeart/2005/8/layout/vList2"/>
    <dgm:cxn modelId="{51A27466-DDC1-44F0-A009-DB58CEFD2119}" type="presParOf" srcId="{B695E4DA-C63F-452D-B473-16BB7B97323A}" destId="{42C92EEB-DDF7-4E65-8301-027BB17BC819}" srcOrd="1" destOrd="0" presId="urn:microsoft.com/office/officeart/2005/8/layout/vList2"/>
    <dgm:cxn modelId="{5FA7CF9D-A980-4979-B008-E81673EC8E6B}" type="presParOf" srcId="{B695E4DA-C63F-452D-B473-16BB7B97323A}" destId="{3078397A-33ED-4B42-AC4F-D6727727227D}" srcOrd="2" destOrd="0" presId="urn:microsoft.com/office/officeart/2005/8/layout/vList2"/>
    <dgm:cxn modelId="{6D367EBE-D0D5-4248-ABA7-F54CB1EB7C05}" type="presParOf" srcId="{B695E4DA-C63F-452D-B473-16BB7B97323A}" destId="{D5A42656-7EB8-4234-ADCF-CE0DB9BC461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DC882-2589-4BE5-9A5A-70AC65E43F57}">
      <dsp:nvSpPr>
        <dsp:cNvPr id="0" name=""/>
        <dsp:cNvSpPr/>
      </dsp:nvSpPr>
      <dsp:spPr>
        <a:xfrm>
          <a:off x="0" y="36869"/>
          <a:ext cx="587057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a:t>Municipal and Industrial Water Users</a:t>
          </a:r>
          <a:endParaRPr lang="en-US" sz="2200" kern="1200"/>
        </a:p>
      </dsp:txBody>
      <dsp:txXfrm>
        <a:off x="25759" y="62628"/>
        <a:ext cx="5819055" cy="476152"/>
      </dsp:txXfrm>
    </dsp:sp>
    <dsp:sp modelId="{42C92EEB-DDF7-4E65-8301-027BB17BC819}">
      <dsp:nvSpPr>
        <dsp:cNvPr id="0" name=""/>
        <dsp:cNvSpPr/>
      </dsp:nvSpPr>
      <dsp:spPr>
        <a:xfrm>
          <a:off x="0" y="564540"/>
          <a:ext cx="5870573" cy="232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9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baseline="0"/>
            <a:t>City of Fort Collins</a:t>
          </a:r>
          <a:endParaRPr lang="en-US" sz="1700" kern="1200"/>
        </a:p>
        <a:p>
          <a:pPr marL="171450" lvl="1" indent="-171450" algn="l" defTabSz="755650">
            <a:lnSpc>
              <a:spcPct val="90000"/>
            </a:lnSpc>
            <a:spcBef>
              <a:spcPct val="0"/>
            </a:spcBef>
            <a:spcAft>
              <a:spcPct val="20000"/>
            </a:spcAft>
            <a:buChar char="•"/>
          </a:pPr>
          <a:r>
            <a:rPr lang="en-US" sz="1700" b="0" i="0" kern="1200" baseline="0"/>
            <a:t>City of Greeley </a:t>
          </a:r>
          <a:endParaRPr lang="en-US" sz="1700" kern="1200"/>
        </a:p>
        <a:p>
          <a:pPr marL="171450" lvl="1" indent="-171450" algn="l" defTabSz="755650">
            <a:lnSpc>
              <a:spcPct val="90000"/>
            </a:lnSpc>
            <a:spcBef>
              <a:spcPct val="0"/>
            </a:spcBef>
            <a:spcAft>
              <a:spcPct val="20000"/>
            </a:spcAft>
            <a:buChar char="•"/>
          </a:pPr>
          <a:r>
            <a:rPr lang="en-US" sz="1700" kern="1200"/>
            <a:t>City of Loveland</a:t>
          </a:r>
        </a:p>
        <a:p>
          <a:pPr marL="171450" lvl="1" indent="-171450" algn="l" defTabSz="755650">
            <a:lnSpc>
              <a:spcPct val="90000"/>
            </a:lnSpc>
            <a:spcBef>
              <a:spcPct val="0"/>
            </a:spcBef>
            <a:spcAft>
              <a:spcPct val="20000"/>
            </a:spcAft>
            <a:buChar char="•"/>
          </a:pPr>
          <a:r>
            <a:rPr lang="en-US" sz="1700" b="0" i="0" kern="1200" baseline="0"/>
            <a:t>Town of Windsor</a:t>
          </a:r>
          <a:endParaRPr lang="en-US" sz="1700" kern="1200"/>
        </a:p>
        <a:p>
          <a:pPr marL="171450" lvl="1" indent="-171450" algn="l" defTabSz="755650">
            <a:lnSpc>
              <a:spcPct val="90000"/>
            </a:lnSpc>
            <a:spcBef>
              <a:spcPct val="0"/>
            </a:spcBef>
            <a:spcAft>
              <a:spcPct val="20000"/>
            </a:spcAft>
            <a:buChar char="•"/>
          </a:pPr>
          <a:r>
            <a:rPr lang="en-US" sz="1700" b="0" i="0" kern="1200" baseline="0"/>
            <a:t>Tri-Districts East Larimer County Water District </a:t>
          </a:r>
          <a:endParaRPr lang="en-US" sz="1700" kern="1200"/>
        </a:p>
        <a:p>
          <a:pPr marL="171450" lvl="1" indent="-171450" algn="l" defTabSz="755650">
            <a:lnSpc>
              <a:spcPct val="90000"/>
            </a:lnSpc>
            <a:spcBef>
              <a:spcPct val="0"/>
            </a:spcBef>
            <a:spcAft>
              <a:spcPct val="20000"/>
            </a:spcAft>
            <a:buChar char="•"/>
          </a:pPr>
          <a:r>
            <a:rPr lang="en-US" sz="1700" b="0" i="0" kern="1200" baseline="0"/>
            <a:t>North Weld County Water District</a:t>
          </a:r>
          <a:endParaRPr lang="en-US" sz="1700" kern="1200"/>
        </a:p>
        <a:p>
          <a:pPr marL="171450" lvl="1" indent="-171450" algn="l" defTabSz="755650">
            <a:lnSpc>
              <a:spcPct val="90000"/>
            </a:lnSpc>
            <a:spcBef>
              <a:spcPct val="0"/>
            </a:spcBef>
            <a:spcAft>
              <a:spcPct val="20000"/>
            </a:spcAft>
            <a:buChar char="•"/>
          </a:pPr>
          <a:r>
            <a:rPr lang="en-US" sz="1700" b="0" i="0" kern="1200" baseline="0"/>
            <a:t>Fort Collins Loveland Water District</a:t>
          </a:r>
          <a:endParaRPr lang="en-US" sz="1700" kern="1200"/>
        </a:p>
        <a:p>
          <a:pPr marL="171450" lvl="1" indent="-171450" algn="l" defTabSz="755650">
            <a:lnSpc>
              <a:spcPct val="90000"/>
            </a:lnSpc>
            <a:spcBef>
              <a:spcPct val="0"/>
            </a:spcBef>
            <a:spcAft>
              <a:spcPct val="20000"/>
            </a:spcAft>
            <a:buChar char="•"/>
          </a:pPr>
          <a:r>
            <a:rPr lang="en-US" sz="1700" i="0" kern="1200" baseline="0"/>
            <a:t>Platte River Power Authority</a:t>
          </a:r>
          <a:endParaRPr lang="en-US" sz="1700" kern="1200"/>
        </a:p>
      </dsp:txBody>
      <dsp:txXfrm>
        <a:off x="0" y="564540"/>
        <a:ext cx="5870573" cy="2322540"/>
      </dsp:txXfrm>
    </dsp:sp>
    <dsp:sp modelId="{3078397A-33ED-4B42-AC4F-D6727727227D}">
      <dsp:nvSpPr>
        <dsp:cNvPr id="0" name=""/>
        <dsp:cNvSpPr/>
      </dsp:nvSpPr>
      <dsp:spPr>
        <a:xfrm>
          <a:off x="0" y="2887079"/>
          <a:ext cx="5870573"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a:t>Breweries!</a:t>
          </a:r>
          <a:endParaRPr lang="en-US" sz="2200" kern="1200"/>
        </a:p>
      </dsp:txBody>
      <dsp:txXfrm>
        <a:off x="25759" y="2912838"/>
        <a:ext cx="5819055" cy="476152"/>
      </dsp:txXfrm>
    </dsp:sp>
    <dsp:sp modelId="{D5A42656-7EB8-4234-ADCF-CE0DB9BC4613}">
      <dsp:nvSpPr>
        <dsp:cNvPr id="0" name=""/>
        <dsp:cNvSpPr/>
      </dsp:nvSpPr>
      <dsp:spPr>
        <a:xfrm>
          <a:off x="0" y="3414750"/>
          <a:ext cx="5870573"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9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baseline="0"/>
            <a:t>Budweiser</a:t>
          </a:r>
          <a:endParaRPr lang="en-US" sz="1700" kern="1200"/>
        </a:p>
        <a:p>
          <a:pPr marL="171450" lvl="1" indent="-171450" algn="l" defTabSz="755650">
            <a:lnSpc>
              <a:spcPct val="90000"/>
            </a:lnSpc>
            <a:spcBef>
              <a:spcPct val="0"/>
            </a:spcBef>
            <a:spcAft>
              <a:spcPct val="20000"/>
            </a:spcAft>
            <a:buChar char="•"/>
          </a:pPr>
          <a:r>
            <a:rPr lang="en-US" sz="1700" b="0" i="0" kern="1200" baseline="0"/>
            <a:t>New Belgium</a:t>
          </a:r>
          <a:endParaRPr lang="en-US" sz="1700" kern="1200"/>
        </a:p>
        <a:p>
          <a:pPr marL="171450" lvl="1" indent="-171450" algn="l" defTabSz="755650">
            <a:lnSpc>
              <a:spcPct val="90000"/>
            </a:lnSpc>
            <a:spcBef>
              <a:spcPct val="0"/>
            </a:spcBef>
            <a:spcAft>
              <a:spcPct val="20000"/>
            </a:spcAft>
            <a:buChar char="•"/>
          </a:pPr>
          <a:r>
            <a:rPr lang="en-US" sz="1700" b="0" i="0" kern="1200" baseline="0"/>
            <a:t>Odells</a:t>
          </a:r>
          <a:endParaRPr lang="en-US" sz="1700" kern="1200"/>
        </a:p>
      </dsp:txBody>
      <dsp:txXfrm>
        <a:off x="0" y="3414750"/>
        <a:ext cx="5870573" cy="8880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7C5F-F315-497F-4024-C80DC64DB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ED6C0D-D26B-5D6B-942D-3C04006E47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25F26-7164-28FC-BF5F-80142E66D46B}"/>
              </a:ext>
            </a:extLst>
          </p:cNvPr>
          <p:cNvSpPr>
            <a:spLocks noGrp="1"/>
          </p:cNvSpPr>
          <p:nvPr>
            <p:ph type="dt" sz="half" idx="10"/>
          </p:nvPr>
        </p:nvSpPr>
        <p:spPr/>
        <p:txBody>
          <a:bodyPr/>
          <a:lstStyle/>
          <a:p>
            <a:fld id="{EA0C0817-A112-4847-8014-A94B7D2A4EA3}" type="datetime1">
              <a:rPr lang="en-US" smtClean="0"/>
              <a:t>10/6/2022</a:t>
            </a:fld>
            <a:endParaRPr lang="en-US" dirty="0"/>
          </a:p>
        </p:txBody>
      </p:sp>
      <p:sp>
        <p:nvSpPr>
          <p:cNvPr id="5" name="Footer Placeholder 4">
            <a:extLst>
              <a:ext uri="{FF2B5EF4-FFF2-40B4-BE49-F238E27FC236}">
                <a16:creationId xmlns:a16="http://schemas.microsoft.com/office/drawing/2014/main" id="{7ACC2CBF-6DDD-CEE5-9A7B-602C8815B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27AD4B-5C5F-4932-3318-F89C9BF14EC1}"/>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5008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6775-7B0C-34AF-16DC-C4B178D20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CBADD9-1434-1FEC-1214-CD26EE6C59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20416-43AE-F7F0-134F-5DBA134928DF}"/>
              </a:ext>
            </a:extLst>
          </p:cNvPr>
          <p:cNvSpPr>
            <a:spLocks noGrp="1"/>
          </p:cNvSpPr>
          <p:nvPr>
            <p:ph type="dt" sz="half" idx="10"/>
          </p:nvPr>
        </p:nvSpPr>
        <p:spPr/>
        <p:txBody>
          <a:bodyPr/>
          <a:lstStyle/>
          <a:p>
            <a:fld id="{134F40B7-36AB-4376-BE14-EF7004D79BB9}" type="datetime1">
              <a:rPr lang="en-US" smtClean="0"/>
              <a:t>10/6/2022</a:t>
            </a:fld>
            <a:endParaRPr lang="en-US"/>
          </a:p>
        </p:txBody>
      </p:sp>
      <p:sp>
        <p:nvSpPr>
          <p:cNvPr id="5" name="Footer Placeholder 4">
            <a:extLst>
              <a:ext uri="{FF2B5EF4-FFF2-40B4-BE49-F238E27FC236}">
                <a16:creationId xmlns:a16="http://schemas.microsoft.com/office/drawing/2014/main" id="{9E901F15-55DC-36DA-D9F6-95ECCC4DF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FB326-7235-4B2A-850A-DED382B6CDA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17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F6F3A-758B-1323-2B1D-5155E59FB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3BC725-AA45-9D84-C158-9241B612E2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3E384-7EEA-5ADF-1C62-77EE1796DD3B}"/>
              </a:ext>
            </a:extLst>
          </p:cNvPr>
          <p:cNvSpPr>
            <a:spLocks noGrp="1"/>
          </p:cNvSpPr>
          <p:nvPr>
            <p:ph type="dt" sz="half" idx="10"/>
          </p:nvPr>
        </p:nvSpPr>
        <p:spPr/>
        <p:txBody>
          <a:bodyPr/>
          <a:lstStyle/>
          <a:p>
            <a:fld id="{FF87CAB8-DCAE-46A5-AADA-B3FAD11A54E0}" type="datetime1">
              <a:rPr lang="en-US" smtClean="0"/>
              <a:t>10/6/2022</a:t>
            </a:fld>
            <a:endParaRPr lang="en-US"/>
          </a:p>
        </p:txBody>
      </p:sp>
      <p:sp>
        <p:nvSpPr>
          <p:cNvPr id="5" name="Footer Placeholder 4">
            <a:extLst>
              <a:ext uri="{FF2B5EF4-FFF2-40B4-BE49-F238E27FC236}">
                <a16:creationId xmlns:a16="http://schemas.microsoft.com/office/drawing/2014/main" id="{FBD78692-9C3E-C9E4-59CC-B953F83BB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242A-1417-EC3F-6BAF-6D85F956B5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629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7284-CE3F-904E-2A60-A8732D1B3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14870-6225-0F93-15CB-93E35F6E5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8FED9-9C73-CE6C-F305-01EC0ECA3AC4}"/>
              </a:ext>
            </a:extLst>
          </p:cNvPr>
          <p:cNvSpPr>
            <a:spLocks noGrp="1"/>
          </p:cNvSpPr>
          <p:nvPr>
            <p:ph type="dt" sz="half" idx="10"/>
          </p:nvPr>
        </p:nvSpPr>
        <p:spPr/>
        <p:txBody>
          <a:bodyPr/>
          <a:lstStyle/>
          <a:p>
            <a:fld id="{7332B432-ACDA-4023-A761-2BAB76577B62}" type="datetime1">
              <a:rPr lang="en-US" smtClean="0"/>
              <a:t>10/6/2022</a:t>
            </a:fld>
            <a:endParaRPr lang="en-US"/>
          </a:p>
        </p:txBody>
      </p:sp>
      <p:sp>
        <p:nvSpPr>
          <p:cNvPr id="5" name="Footer Placeholder 4">
            <a:extLst>
              <a:ext uri="{FF2B5EF4-FFF2-40B4-BE49-F238E27FC236}">
                <a16:creationId xmlns:a16="http://schemas.microsoft.com/office/drawing/2014/main" id="{4F0F71B0-E8B8-9E08-5498-C9B587316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9A4E8-228C-C60E-D970-85E25D5324D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381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F8AA-442F-45CD-707C-6AE518BCA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265E8F-F645-0C2D-943E-E186E50261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9B7126-B74B-1D8C-4AF3-AA8D87CB8040}"/>
              </a:ext>
            </a:extLst>
          </p:cNvPr>
          <p:cNvSpPr>
            <a:spLocks noGrp="1"/>
          </p:cNvSpPr>
          <p:nvPr>
            <p:ph type="dt" sz="half" idx="10"/>
          </p:nvPr>
        </p:nvSpPr>
        <p:spPr/>
        <p:txBody>
          <a:bodyPr/>
          <a:lstStyle/>
          <a:p>
            <a:fld id="{D9C646AA-F36E-4540-911D-FFFC0A0EF24A}" type="datetime1">
              <a:rPr lang="en-US" smtClean="0"/>
              <a:t>10/6/2022</a:t>
            </a:fld>
            <a:endParaRPr lang="en-US" dirty="0"/>
          </a:p>
        </p:txBody>
      </p:sp>
      <p:sp>
        <p:nvSpPr>
          <p:cNvPr id="5" name="Footer Placeholder 4">
            <a:extLst>
              <a:ext uri="{FF2B5EF4-FFF2-40B4-BE49-F238E27FC236}">
                <a16:creationId xmlns:a16="http://schemas.microsoft.com/office/drawing/2014/main" id="{19E61398-3480-5122-F325-0AD212A39E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8C0942-5615-40D0-FC47-125EF30B4A4E}"/>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9136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3AAF-786C-4192-D0F7-D564C5839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630E3-7D23-F78E-0504-C97FFEAD4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735A9-D188-ABD4-A053-3B2208988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99932-7E21-CA72-2AF2-807E1DAD87F9}"/>
              </a:ext>
            </a:extLst>
          </p:cNvPr>
          <p:cNvSpPr>
            <a:spLocks noGrp="1"/>
          </p:cNvSpPr>
          <p:nvPr>
            <p:ph type="dt" sz="half" idx="10"/>
          </p:nvPr>
        </p:nvSpPr>
        <p:spPr/>
        <p:txBody>
          <a:bodyPr/>
          <a:lstStyle/>
          <a:p>
            <a:fld id="{69186D26-FA5F-4637-B602-B7C2DC34CFD4}" type="datetime1">
              <a:rPr lang="en-US" smtClean="0"/>
              <a:t>10/6/2022</a:t>
            </a:fld>
            <a:endParaRPr lang="en-US"/>
          </a:p>
        </p:txBody>
      </p:sp>
      <p:sp>
        <p:nvSpPr>
          <p:cNvPr id="6" name="Footer Placeholder 5">
            <a:extLst>
              <a:ext uri="{FF2B5EF4-FFF2-40B4-BE49-F238E27FC236}">
                <a16:creationId xmlns:a16="http://schemas.microsoft.com/office/drawing/2014/main" id="{D9700BF4-6B42-304D-54DE-2725B99B6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D9A92-8550-C2F7-39E4-9CE9966C6B21}"/>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90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96DB-08E8-9CE7-1087-01F10C0A01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075A77-3E2A-D992-C45B-9536CA303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CE24D7-B40E-2227-0235-60D11416F8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B4C69-2A6A-8375-F9D1-F9F9AB9E5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664C35-A592-8491-F36A-59C88F13CF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5621E-66C0-230A-1E01-174564341F48}"/>
              </a:ext>
            </a:extLst>
          </p:cNvPr>
          <p:cNvSpPr>
            <a:spLocks noGrp="1"/>
          </p:cNvSpPr>
          <p:nvPr>
            <p:ph type="dt" sz="half" idx="10"/>
          </p:nvPr>
        </p:nvSpPr>
        <p:spPr/>
        <p:txBody>
          <a:bodyPr/>
          <a:lstStyle/>
          <a:p>
            <a:fld id="{8A7F15D8-96D1-4781-BC50-CA8A088B2FE4}" type="datetime1">
              <a:rPr lang="en-US" smtClean="0"/>
              <a:t>10/6/2022</a:t>
            </a:fld>
            <a:endParaRPr lang="en-US"/>
          </a:p>
        </p:txBody>
      </p:sp>
      <p:sp>
        <p:nvSpPr>
          <p:cNvPr id="8" name="Footer Placeholder 7">
            <a:extLst>
              <a:ext uri="{FF2B5EF4-FFF2-40B4-BE49-F238E27FC236}">
                <a16:creationId xmlns:a16="http://schemas.microsoft.com/office/drawing/2014/main" id="{F5E93E51-70EB-CB30-09AB-81AA0E375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F7E89-3950-C987-9420-4825C818645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610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7C5A-5FBD-7F14-733F-7693C612B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6D6ED-1322-DC6A-EEB6-EE620E5CAEC9}"/>
              </a:ext>
            </a:extLst>
          </p:cNvPr>
          <p:cNvSpPr>
            <a:spLocks noGrp="1"/>
          </p:cNvSpPr>
          <p:nvPr>
            <p:ph type="dt" sz="half" idx="10"/>
          </p:nvPr>
        </p:nvSpPr>
        <p:spPr/>
        <p:txBody>
          <a:bodyPr/>
          <a:lstStyle/>
          <a:p>
            <a:fld id="{F9A96C99-B8F8-4528-BD05-0E16E943DC09}" type="datetime1">
              <a:rPr lang="en-US" smtClean="0"/>
              <a:t>10/6/2022</a:t>
            </a:fld>
            <a:endParaRPr lang="en-US"/>
          </a:p>
        </p:txBody>
      </p:sp>
      <p:sp>
        <p:nvSpPr>
          <p:cNvPr id="4" name="Footer Placeholder 3">
            <a:extLst>
              <a:ext uri="{FF2B5EF4-FFF2-40B4-BE49-F238E27FC236}">
                <a16:creationId xmlns:a16="http://schemas.microsoft.com/office/drawing/2014/main" id="{37861A61-96E7-F437-7595-FB0C410AF7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B90DE2-B010-06D5-3F15-A05F7A46C92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6803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64D02-D043-8077-8978-B8ECCFF61C5E}"/>
              </a:ext>
            </a:extLst>
          </p:cNvPr>
          <p:cNvSpPr>
            <a:spLocks noGrp="1"/>
          </p:cNvSpPr>
          <p:nvPr>
            <p:ph type="dt" sz="half" idx="10"/>
          </p:nvPr>
        </p:nvSpPr>
        <p:spPr/>
        <p:txBody>
          <a:bodyPr/>
          <a:lstStyle/>
          <a:p>
            <a:fld id="{03636942-C211-4B28-8DBD-C953E00AF71B}" type="datetime1">
              <a:rPr lang="en-US" smtClean="0"/>
              <a:t>10/6/2022</a:t>
            </a:fld>
            <a:endParaRPr lang="en-US"/>
          </a:p>
        </p:txBody>
      </p:sp>
      <p:sp>
        <p:nvSpPr>
          <p:cNvPr id="3" name="Footer Placeholder 2">
            <a:extLst>
              <a:ext uri="{FF2B5EF4-FFF2-40B4-BE49-F238E27FC236}">
                <a16:creationId xmlns:a16="http://schemas.microsoft.com/office/drawing/2014/main" id="{DF7AE935-94AF-5DB4-4405-6B56E6F033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5D6F1-6918-2206-2077-308B982BBCC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069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8655-F7EA-3043-E5F3-08315CB93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E88320-ACF1-6F04-0E85-619130D02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DB33E-B697-41AA-F561-4158A0EFB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627FD-7D30-2DEA-BA9C-8EED53FFCD03}"/>
              </a:ext>
            </a:extLst>
          </p:cNvPr>
          <p:cNvSpPr>
            <a:spLocks noGrp="1"/>
          </p:cNvSpPr>
          <p:nvPr>
            <p:ph type="dt" sz="half" idx="10"/>
          </p:nvPr>
        </p:nvSpPr>
        <p:spPr/>
        <p:txBody>
          <a:bodyPr/>
          <a:lstStyle/>
          <a:p>
            <a:fld id="{7E8D12A6-918A-48BD-8CB9-CA713993B0EA}" type="datetime1">
              <a:rPr lang="en-US" smtClean="0"/>
              <a:t>10/6/2022</a:t>
            </a:fld>
            <a:endParaRPr lang="en-US"/>
          </a:p>
        </p:txBody>
      </p:sp>
      <p:sp>
        <p:nvSpPr>
          <p:cNvPr id="6" name="Footer Placeholder 5">
            <a:extLst>
              <a:ext uri="{FF2B5EF4-FFF2-40B4-BE49-F238E27FC236}">
                <a16:creationId xmlns:a16="http://schemas.microsoft.com/office/drawing/2014/main" id="{F21ECC77-2829-7AD0-74EA-AED7EE1D7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22AFF-98EF-9B0B-07C9-1D96B9622842}"/>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2636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D5AE-3993-F777-3C6C-3BA632545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551E0F-1083-FBA6-4104-D7FA3BEE5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45A25-8A8F-CBCA-4791-1D1DA516A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2459C-F136-03E5-6AC8-E3191E712E06}"/>
              </a:ext>
            </a:extLst>
          </p:cNvPr>
          <p:cNvSpPr>
            <a:spLocks noGrp="1"/>
          </p:cNvSpPr>
          <p:nvPr>
            <p:ph type="dt" sz="half" idx="10"/>
          </p:nvPr>
        </p:nvSpPr>
        <p:spPr/>
        <p:txBody>
          <a:bodyPr/>
          <a:lstStyle/>
          <a:p>
            <a:fld id="{E778CE86-875F-4587-BCF6-FA054AFC0D53}" type="datetime1">
              <a:rPr lang="en-US" smtClean="0"/>
              <a:pPr/>
              <a:t>10/6/2022</a:t>
            </a:fld>
            <a:endParaRPr lang="en-US" dirty="0"/>
          </a:p>
        </p:txBody>
      </p:sp>
      <p:sp>
        <p:nvSpPr>
          <p:cNvPr id="6" name="Footer Placeholder 5">
            <a:extLst>
              <a:ext uri="{FF2B5EF4-FFF2-40B4-BE49-F238E27FC236}">
                <a16:creationId xmlns:a16="http://schemas.microsoft.com/office/drawing/2014/main" id="{0024758A-5097-6CD1-E548-A818D7B9069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97538417-5BF6-7FF6-1D56-AEA0A368A2D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8093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40010-E1B4-C405-797F-671E0E036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C2D5B-2B69-0150-C2CE-FBC4AD36B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CC2E7-DAE3-FC3F-7FAD-5C3A5CF6F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10/6/2022</a:t>
            </a:fld>
            <a:endParaRPr lang="en-US"/>
          </a:p>
        </p:txBody>
      </p:sp>
      <p:sp>
        <p:nvSpPr>
          <p:cNvPr id="5" name="Footer Placeholder 4">
            <a:extLst>
              <a:ext uri="{FF2B5EF4-FFF2-40B4-BE49-F238E27FC236}">
                <a16:creationId xmlns:a16="http://schemas.microsoft.com/office/drawing/2014/main" id="{4D9FC258-5777-15AE-47EC-CD0B3177ED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F0BBE1-AD79-45F9-F52F-D75D213CB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0466744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blue abstract watercolor pattern on a white background">
            <a:extLst>
              <a:ext uri="{FF2B5EF4-FFF2-40B4-BE49-F238E27FC236}">
                <a16:creationId xmlns:a16="http://schemas.microsoft.com/office/drawing/2014/main" id="{3A64B4F8-C42A-9966-8158-0181533AE35C}"/>
              </a:ext>
            </a:extLst>
          </p:cNvPr>
          <p:cNvPicPr>
            <a:picLocks noChangeAspect="1"/>
          </p:cNvPicPr>
          <p:nvPr/>
        </p:nvPicPr>
        <p:blipFill rotWithShape="1">
          <a:blip r:embed="rId2">
            <a:alphaModFix amt="60000"/>
          </a:blip>
          <a:srcRect t="14645" b="1085"/>
          <a:stretch/>
        </p:blipFill>
        <p:spPr>
          <a:xfrm>
            <a:off x="1" y="10"/>
            <a:ext cx="12191999" cy="6857989"/>
          </a:xfrm>
          <a:prstGeom prst="rect">
            <a:avLst/>
          </a:prstGeom>
        </p:spPr>
      </p:pic>
      <p:sp>
        <p:nvSpPr>
          <p:cNvPr id="2" name="Title 1">
            <a:extLst>
              <a:ext uri="{FF2B5EF4-FFF2-40B4-BE49-F238E27FC236}">
                <a16:creationId xmlns:a16="http://schemas.microsoft.com/office/drawing/2014/main" id="{BBEC3BE2-1A2F-6806-D832-05DFEC66C5A4}"/>
              </a:ext>
            </a:extLst>
          </p:cNvPr>
          <p:cNvSpPr>
            <a:spLocks noGrp="1"/>
          </p:cNvSpPr>
          <p:nvPr>
            <p:ph type="ctrTitle"/>
          </p:nvPr>
        </p:nvSpPr>
        <p:spPr>
          <a:xfrm>
            <a:off x="1198181" y="1122363"/>
            <a:ext cx="9795637" cy="2220775"/>
          </a:xfrm>
        </p:spPr>
        <p:txBody>
          <a:bodyPr>
            <a:normAutofit/>
          </a:bodyPr>
          <a:lstStyle/>
          <a:p>
            <a:r>
              <a:rPr lang="en-US" sz="5200" dirty="0">
                <a:solidFill>
                  <a:srgbClr val="FFFFFF"/>
                </a:solidFill>
              </a:rPr>
              <a:t>Introduction to Colorado Water Law</a:t>
            </a:r>
          </a:p>
        </p:txBody>
      </p:sp>
      <p:sp>
        <p:nvSpPr>
          <p:cNvPr id="3" name="Subtitle 2">
            <a:extLst>
              <a:ext uri="{FF2B5EF4-FFF2-40B4-BE49-F238E27FC236}">
                <a16:creationId xmlns:a16="http://schemas.microsoft.com/office/drawing/2014/main" id="{824530DB-27A1-569D-2BA2-1294046FB7DF}"/>
              </a:ext>
            </a:extLst>
          </p:cNvPr>
          <p:cNvSpPr>
            <a:spLocks noGrp="1"/>
          </p:cNvSpPr>
          <p:nvPr>
            <p:ph type="subTitle" idx="1"/>
          </p:nvPr>
        </p:nvSpPr>
        <p:spPr>
          <a:xfrm>
            <a:off x="1198181" y="3514853"/>
            <a:ext cx="9795637" cy="2057043"/>
          </a:xfrm>
        </p:spPr>
        <p:txBody>
          <a:bodyPr>
            <a:normAutofit/>
          </a:bodyPr>
          <a:lstStyle/>
          <a:p>
            <a:pPr>
              <a:spcAft>
                <a:spcPts val="600"/>
              </a:spcAft>
            </a:pPr>
            <a:r>
              <a:rPr lang="en-US" sz="3200" dirty="0">
                <a:solidFill>
                  <a:srgbClr val="FFFFFF"/>
                </a:solidFill>
              </a:rPr>
              <a:t>Brent Bartlett and Whitney Coulter</a:t>
            </a:r>
          </a:p>
          <a:p>
            <a:pPr>
              <a:spcAft>
                <a:spcPts val="600"/>
              </a:spcAft>
            </a:pPr>
            <a:r>
              <a:rPr lang="en-US" i="1" dirty="0">
                <a:solidFill>
                  <a:srgbClr val="FFFFFF"/>
                </a:solidFill>
              </a:rPr>
              <a:t>Fischer, Brown, Bartlett, Larsen &amp; Irby, P.C.</a:t>
            </a:r>
          </a:p>
        </p:txBody>
      </p:sp>
    </p:spTree>
    <p:extLst>
      <p:ext uri="{BB962C8B-B14F-4D97-AF65-F5344CB8AC3E}">
        <p14:creationId xmlns:p14="http://schemas.microsoft.com/office/powerpoint/2010/main" val="1726415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 ground, old&#10;&#10;Description automatically generated">
            <a:extLst>
              <a:ext uri="{FF2B5EF4-FFF2-40B4-BE49-F238E27FC236}">
                <a16:creationId xmlns:a16="http://schemas.microsoft.com/office/drawing/2014/main" id="{DB2AC7AF-F6F5-4A95-1247-012CA80C3972}"/>
              </a:ext>
            </a:extLst>
          </p:cNvPr>
          <p:cNvPicPr>
            <a:picLocks noChangeAspect="1"/>
          </p:cNvPicPr>
          <p:nvPr/>
        </p:nvPicPr>
        <p:blipFill rotWithShape="1">
          <a:blip r:embed="rId2">
            <a:extLst>
              <a:ext uri="{28A0092B-C50C-407E-A947-70E740481C1C}">
                <a14:useLocalDpi xmlns:a14="http://schemas.microsoft.com/office/drawing/2010/main" val="0"/>
              </a:ext>
            </a:extLst>
          </a:blip>
          <a:srcRect t="15305" r="-2" b="666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blue abstract watercolor pattern on a white background">
            <a:extLst>
              <a:ext uri="{FF2B5EF4-FFF2-40B4-BE49-F238E27FC236}">
                <a16:creationId xmlns:a16="http://schemas.microsoft.com/office/drawing/2014/main" id="{D14F55E3-2006-032C-1DBC-3D0AC292FEDB}"/>
              </a:ext>
            </a:extLst>
          </p:cNvPr>
          <p:cNvPicPr>
            <a:picLocks noChangeAspect="1"/>
          </p:cNvPicPr>
          <p:nvPr/>
        </p:nvPicPr>
        <p:blipFill rotWithShape="1">
          <a:blip r:embed="rId3"/>
          <a:srcRect t="22362" r="-2" b="866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2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29D8628-5E11-1CE7-0A01-D2C8D5516530}"/>
              </a:ext>
            </a:extLst>
          </p:cNvPr>
          <p:cNvSpPr>
            <a:spLocks noGrp="1"/>
          </p:cNvSpPr>
          <p:nvPr>
            <p:ph type="title"/>
          </p:nvPr>
        </p:nvSpPr>
        <p:spPr>
          <a:xfrm>
            <a:off x="448056" y="859536"/>
            <a:ext cx="4832802" cy="1243584"/>
          </a:xfrm>
        </p:spPr>
        <p:txBody>
          <a:bodyPr>
            <a:normAutofit/>
          </a:bodyPr>
          <a:lstStyle/>
          <a:p>
            <a:r>
              <a:rPr lang="en-US" sz="3600" dirty="0"/>
              <a:t>Laying the Foundation</a:t>
            </a:r>
            <a:endParaRPr lang="en-US" sz="3400" dirty="0"/>
          </a:p>
        </p:txBody>
      </p:sp>
      <p:sp>
        <p:nvSpPr>
          <p:cNvPr id="30" name="Rectangle 2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2" name="Rectangle 3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E5CE1B1-4D4A-081C-F71C-A794838DF24F}"/>
              </a:ext>
            </a:extLst>
          </p:cNvPr>
          <p:cNvSpPr>
            <a:spLocks noGrp="1"/>
          </p:cNvSpPr>
          <p:nvPr>
            <p:ph idx="1"/>
          </p:nvPr>
        </p:nvSpPr>
        <p:spPr>
          <a:xfrm>
            <a:off x="448056" y="2512611"/>
            <a:ext cx="4832803" cy="3664351"/>
          </a:xfrm>
        </p:spPr>
        <p:txBody>
          <a:bodyPr>
            <a:normAutofit/>
          </a:bodyPr>
          <a:lstStyle/>
          <a:p>
            <a:r>
              <a:rPr lang="en-US" sz="2000" dirty="0"/>
              <a:t>Incorporating groundwater rights to increase supply: </a:t>
            </a:r>
          </a:p>
          <a:p>
            <a:r>
              <a:rPr lang="en-US" sz="2000" cap="none" dirty="0"/>
              <a:t>Groundwater Management Act (1965)</a:t>
            </a:r>
          </a:p>
          <a:p>
            <a:pPr lvl="1"/>
            <a:r>
              <a:rPr lang="en-US" sz="2000" cap="none" dirty="0"/>
              <a:t>Permitting of all water wells</a:t>
            </a:r>
          </a:p>
          <a:p>
            <a:r>
              <a:rPr lang="en-US" sz="2000" cap="none" dirty="0"/>
              <a:t>1969 Water Rights and Determination Act</a:t>
            </a:r>
          </a:p>
          <a:p>
            <a:pPr lvl="1"/>
            <a:r>
              <a:rPr lang="en-US" sz="2000" cap="none" dirty="0"/>
              <a:t>Codified Concept of Conjunctive use</a:t>
            </a:r>
          </a:p>
          <a:p>
            <a:pPr lvl="1"/>
            <a:r>
              <a:rPr lang="en-US" sz="2000" cap="none" dirty="0"/>
              <a:t>Effectively made all water wells very “junior” in priority, leading to need for plans for augmentation.</a:t>
            </a:r>
            <a:endParaRPr lang="en-US" sz="2000" dirty="0"/>
          </a:p>
          <a:p>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418456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Changing Needs</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97A01C76-9D90-350A-C1E1-22FF55C30F10}"/>
              </a:ext>
            </a:extLst>
          </p:cNvPr>
          <p:cNvSpPr txBox="1"/>
          <p:nvPr/>
        </p:nvSpPr>
        <p:spPr>
          <a:xfrm>
            <a:off x="838200" y="2577968"/>
            <a:ext cx="4913746" cy="2209964"/>
          </a:xfrm>
          <a:prstGeom prst="rect">
            <a:avLst/>
          </a:prstGeom>
          <a:noFill/>
        </p:spPr>
        <p:txBody>
          <a:bodyPr wrap="square">
            <a:spAutoFit/>
          </a:bodyPr>
          <a:lstStyle/>
          <a:p>
            <a:pPr marL="0" indent="0" algn="ctr">
              <a:lnSpc>
                <a:spcPct val="110000"/>
              </a:lnSpc>
              <a:buNone/>
            </a:pPr>
            <a:r>
              <a:rPr lang="en-US" cap="none" dirty="0"/>
              <a:t>“As administration of water approaches its second century, the curtain is opening upon the new drama of maximum utilization and how constitutionally that doctrine can be integrated into the law of vested water rights.” </a:t>
            </a:r>
          </a:p>
          <a:p>
            <a:pPr marL="0" indent="0" algn="ctr">
              <a:lnSpc>
                <a:spcPct val="110000"/>
              </a:lnSpc>
              <a:buNone/>
            </a:pPr>
            <a:endParaRPr lang="en-US" cap="none" dirty="0"/>
          </a:p>
          <a:p>
            <a:pPr marL="0" indent="0" algn="ctr">
              <a:lnSpc>
                <a:spcPct val="110000"/>
              </a:lnSpc>
              <a:buNone/>
            </a:pPr>
            <a:r>
              <a:rPr lang="en-US" cap="none" dirty="0"/>
              <a:t>		</a:t>
            </a:r>
            <a:r>
              <a:rPr lang="en-US" sz="1400" i="1" cap="none" dirty="0" err="1"/>
              <a:t>Fellhauer</a:t>
            </a:r>
            <a:r>
              <a:rPr lang="en-US" sz="1400" i="1" cap="none" dirty="0"/>
              <a:t> v. People </a:t>
            </a:r>
            <a:r>
              <a:rPr lang="en-US" sz="1400" cap="none" dirty="0"/>
              <a:t>(1968)</a:t>
            </a:r>
            <a:endParaRPr lang="en-US" cap="none" dirty="0"/>
          </a:p>
        </p:txBody>
      </p:sp>
    </p:spTree>
    <p:extLst>
      <p:ext uri="{BB962C8B-B14F-4D97-AF65-F5344CB8AC3E}">
        <p14:creationId xmlns:p14="http://schemas.microsoft.com/office/powerpoint/2010/main" val="385481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orsetooth">
            <a:extLst>
              <a:ext uri="{FF2B5EF4-FFF2-40B4-BE49-F238E27FC236}">
                <a16:creationId xmlns:a16="http://schemas.microsoft.com/office/drawing/2014/main" id="{23F350BC-645B-E1AF-6E66-C624B5A21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8763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Changing Needs</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8" name="TextBox 5">
            <a:extLst>
              <a:ext uri="{FF2B5EF4-FFF2-40B4-BE49-F238E27FC236}">
                <a16:creationId xmlns:a16="http://schemas.microsoft.com/office/drawing/2014/main" id="{A7C2853C-BDA0-14ED-7703-21B0607E0EA2}"/>
              </a:ext>
            </a:extLst>
          </p:cNvPr>
          <p:cNvGraphicFramePr/>
          <p:nvPr/>
        </p:nvGraphicFramePr>
        <p:xfrm>
          <a:off x="768351" y="1992972"/>
          <a:ext cx="5870574" cy="433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75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76949" cy="1807305"/>
          </a:xfrm>
        </p:spPr>
        <p:txBody>
          <a:bodyPr>
            <a:normAutofit/>
          </a:bodyPr>
          <a:lstStyle/>
          <a:p>
            <a:r>
              <a:rPr lang="en-US" dirty="0"/>
              <a:t>Maximum Beneficial Use: Changing Water</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dirty="0"/>
          </a:p>
          <a:p>
            <a:pPr marL="914400" lvl="2" indent="0">
              <a:buNone/>
            </a:pPr>
            <a:endParaRPr lang="en-US"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1EAD3B8C-4CA3-AB4D-BF94-719418BFCFC3}"/>
              </a:ext>
            </a:extLst>
          </p:cNvPr>
          <p:cNvSpPr txBox="1"/>
          <p:nvPr/>
        </p:nvSpPr>
        <p:spPr>
          <a:xfrm>
            <a:off x="838200" y="2333297"/>
            <a:ext cx="5657850" cy="3687163"/>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1400" dirty="0"/>
              <a:t>1969 Water Rights Determination Act established Water Courts</a:t>
            </a:r>
          </a:p>
          <a:p>
            <a:pPr>
              <a:lnSpc>
                <a:spcPct val="110000"/>
              </a:lnSpc>
            </a:pPr>
            <a:r>
              <a:rPr lang="en-US" sz="1400" dirty="0"/>
              <a:t>in each of 7 basins</a:t>
            </a:r>
          </a:p>
          <a:p>
            <a:pPr>
              <a:lnSpc>
                <a:spcPct val="110000"/>
              </a:lnSpc>
            </a:pPr>
            <a:endParaRPr lang="en-US" sz="1400" dirty="0"/>
          </a:p>
          <a:p>
            <a:pPr marL="742950" lvl="1" indent="-285750">
              <a:lnSpc>
                <a:spcPct val="110000"/>
              </a:lnSpc>
              <a:buFont typeface="Arial" panose="020B0604020202020204" pitchFamily="34" charset="0"/>
              <a:buChar char="•"/>
            </a:pPr>
            <a:r>
              <a:rPr lang="en-US" sz="1400" dirty="0"/>
              <a:t>Division 1 is the busiest in the State</a:t>
            </a:r>
          </a:p>
          <a:p>
            <a:pPr>
              <a:lnSpc>
                <a:spcPct val="110000"/>
              </a:lnSpc>
            </a:pPr>
            <a:endParaRPr lang="en-US" sz="1400" dirty="0"/>
          </a:p>
          <a:p>
            <a:pPr marL="285750" indent="-285750">
              <a:lnSpc>
                <a:spcPct val="110000"/>
              </a:lnSpc>
              <a:buFont typeface="Arial" panose="020B0604020202020204" pitchFamily="34" charset="0"/>
              <a:buChar char="•"/>
            </a:pPr>
            <a:r>
              <a:rPr lang="en-US" sz="1400" dirty="0"/>
              <a:t>Cases are initiated by filing an Application</a:t>
            </a:r>
          </a:p>
          <a:p>
            <a:pPr>
              <a:lnSpc>
                <a:spcPct val="110000"/>
              </a:lnSpc>
            </a:pPr>
            <a:endParaRPr lang="en-US" sz="1400" dirty="0"/>
          </a:p>
          <a:p>
            <a:pPr marL="285750" indent="-285750">
              <a:lnSpc>
                <a:spcPct val="110000"/>
              </a:lnSpc>
              <a:buFont typeface="Arial" panose="020B0604020202020204" pitchFamily="34" charset="0"/>
              <a:buChar char="•"/>
            </a:pPr>
            <a:r>
              <a:rPr lang="en-US" sz="1400" dirty="0"/>
              <a:t>Statements of Opposition</a:t>
            </a:r>
          </a:p>
          <a:p>
            <a:pPr marL="742950" lvl="1" indent="-285750">
              <a:lnSpc>
                <a:spcPct val="110000"/>
              </a:lnSpc>
              <a:buFont typeface="Arial" panose="020B0604020202020204" pitchFamily="34" charset="0"/>
              <a:buChar char="•"/>
            </a:pPr>
            <a:r>
              <a:rPr lang="en-US" sz="1400" cap="none" dirty="0"/>
              <a:t>“Opposers” are like defendants  </a:t>
            </a:r>
          </a:p>
          <a:p>
            <a:pPr marL="742950" lvl="1" indent="-285750">
              <a:lnSpc>
                <a:spcPct val="110000"/>
              </a:lnSpc>
              <a:buFont typeface="Arial" panose="020B0604020202020204" pitchFamily="34" charset="0"/>
              <a:buChar char="•"/>
            </a:pPr>
            <a:r>
              <a:rPr lang="en-US" sz="1400" cap="none" dirty="0"/>
              <a:t>Any person may file a “statement of opposition”</a:t>
            </a:r>
          </a:p>
          <a:p>
            <a:pPr marL="742950" lvl="1" indent="-285750">
              <a:lnSpc>
                <a:spcPct val="110000"/>
              </a:lnSpc>
              <a:buFont typeface="Arial" panose="020B0604020202020204" pitchFamily="34" charset="0"/>
              <a:buChar char="•"/>
            </a:pPr>
            <a:r>
              <a:rPr lang="en-US" sz="1400" cap="none" dirty="0"/>
              <a:t>No limit to number of “opposers”</a:t>
            </a:r>
          </a:p>
          <a:p>
            <a:pPr marL="742950" lvl="1" indent="-285750">
              <a:lnSpc>
                <a:spcPct val="110000"/>
              </a:lnSpc>
              <a:buFont typeface="Arial" panose="020B0604020202020204" pitchFamily="34" charset="0"/>
              <a:buChar char="•"/>
            </a:pPr>
            <a:r>
              <a:rPr lang="en-US" sz="1400" cap="none" dirty="0"/>
              <a:t>Opposers seek to protect their water rights</a:t>
            </a:r>
          </a:p>
          <a:p>
            <a:pPr marL="742950" lvl="1" indent="-285750">
              <a:lnSpc>
                <a:spcPct val="110000"/>
              </a:lnSpc>
              <a:buFont typeface="Arial" panose="020B0604020202020204" pitchFamily="34" charset="0"/>
              <a:buChar char="•"/>
            </a:pPr>
            <a:r>
              <a:rPr lang="en-US" sz="1400" cap="none" dirty="0"/>
              <a:t>Applicant may not “injure” other water users </a:t>
            </a:r>
          </a:p>
          <a:p>
            <a:pPr marL="742950" lvl="1" indent="-285750">
              <a:lnSpc>
                <a:spcPct val="110000"/>
              </a:lnSpc>
              <a:buFont typeface="Arial" panose="020B0604020202020204" pitchFamily="34" charset="0"/>
              <a:buChar char="•"/>
            </a:pPr>
            <a:r>
              <a:rPr lang="en-US" sz="1400" dirty="0"/>
              <a:t>May</a:t>
            </a:r>
            <a:r>
              <a:rPr lang="en-US" sz="1400" cap="none" dirty="0"/>
              <a:t> not expand the original water right</a:t>
            </a:r>
          </a:p>
          <a:p>
            <a:endParaRPr lang="en-US" dirty="0"/>
          </a:p>
        </p:txBody>
      </p:sp>
      <p:pic>
        <p:nvPicPr>
          <p:cNvPr id="12" name="Picture 11">
            <a:extLst>
              <a:ext uri="{FF2B5EF4-FFF2-40B4-BE49-F238E27FC236}">
                <a16:creationId xmlns:a16="http://schemas.microsoft.com/office/drawing/2014/main" id="{20813CCF-C3E3-6EB5-2A7A-A588D3870BEB}"/>
              </a:ext>
            </a:extLst>
          </p:cNvPr>
          <p:cNvPicPr>
            <a:picLocks noChangeAspect="1"/>
          </p:cNvPicPr>
          <p:nvPr/>
        </p:nvPicPr>
        <p:blipFill rotWithShape="1">
          <a:blip r:embed="rId3"/>
          <a:srcRect l="31561" t="27643" r="37812" b="35551"/>
          <a:stretch/>
        </p:blipFill>
        <p:spPr>
          <a:xfrm>
            <a:off x="8372600" y="1966586"/>
            <a:ext cx="2800350" cy="2524125"/>
          </a:xfrm>
          <a:prstGeom prst="rect">
            <a:avLst/>
          </a:prstGeom>
        </p:spPr>
      </p:pic>
    </p:spTree>
    <p:extLst>
      <p:ext uri="{BB962C8B-B14F-4D97-AF65-F5344CB8AC3E}">
        <p14:creationId xmlns:p14="http://schemas.microsoft.com/office/powerpoint/2010/main" val="40962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0" name="Rectangle 2355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a:extLst>
              <a:ext uri="{FF2B5EF4-FFF2-40B4-BE49-F238E27FC236}">
                <a16:creationId xmlns:a16="http://schemas.microsoft.com/office/drawing/2014/main" id="{04033D35-8FFD-6104-0448-8B9BD764FA1F}"/>
              </a:ext>
            </a:extLst>
          </p:cNvPr>
          <p:cNvSpPr txBox="1">
            <a:spLocks/>
          </p:cNvSpPr>
          <p:nvPr/>
        </p:nvSpPr>
        <p:spPr bwMode="auto">
          <a:xfrm>
            <a:off x="838201" y="365125"/>
            <a:ext cx="5251316" cy="18073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nSpc>
                <a:spcPct val="90000"/>
              </a:lnSpc>
              <a:spcBef>
                <a:spcPct val="0"/>
              </a:spcBef>
              <a:spcAft>
                <a:spcPts val="600"/>
              </a:spcAft>
            </a:pPr>
            <a:r>
              <a:rPr lang="en-US" altLang="en-US" sz="4400">
                <a:latin typeface="+mj-lt"/>
                <a:ea typeface="+mj-ea"/>
                <a:cs typeface="+mj-cs"/>
              </a:rPr>
              <a:t>Water Court</a:t>
            </a:r>
          </a:p>
        </p:txBody>
      </p:sp>
      <p:sp>
        <p:nvSpPr>
          <p:cNvPr id="23555" name="Content Placeholder 2">
            <a:extLst>
              <a:ext uri="{FF2B5EF4-FFF2-40B4-BE49-F238E27FC236}">
                <a16:creationId xmlns:a16="http://schemas.microsoft.com/office/drawing/2014/main" id="{9F2A46F5-4723-0206-36B6-F851370D6BD3}"/>
              </a:ext>
            </a:extLst>
          </p:cNvPr>
          <p:cNvSpPr txBox="1">
            <a:spLocks/>
          </p:cNvSpPr>
          <p:nvPr/>
        </p:nvSpPr>
        <p:spPr bwMode="auto">
          <a:xfrm>
            <a:off x="838200" y="1791855"/>
            <a:ext cx="5264285" cy="43851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indent="-228600">
              <a:lnSpc>
                <a:spcPct val="90000"/>
              </a:lnSpc>
              <a:spcBef>
                <a:spcPts val="1000"/>
              </a:spcBef>
              <a:buFont typeface="Arial" panose="020B0604020202020204" pitchFamily="34" charset="0"/>
              <a:buChar char="•"/>
            </a:pPr>
            <a:r>
              <a:rPr lang="en-US" altLang="en-US" sz="2000" dirty="0">
                <a:latin typeface="+mn-lt"/>
                <a:cs typeface="+mn-cs"/>
              </a:rPr>
              <a:t>Ditch shares must be “changed” in water court from agricultural irrigation use to municipal and augmentation uses.</a:t>
            </a:r>
          </a:p>
          <a:p>
            <a:pPr indent="-228600">
              <a:lnSpc>
                <a:spcPct val="90000"/>
              </a:lnSpc>
              <a:spcBef>
                <a:spcPts val="1000"/>
              </a:spcBef>
              <a:buFont typeface="Arial" panose="020B0604020202020204" pitchFamily="34" charset="0"/>
              <a:buChar char="•"/>
            </a:pPr>
            <a:r>
              <a:rPr lang="en-US" altLang="en-US" sz="2000" dirty="0">
                <a:latin typeface="+mn-lt"/>
                <a:cs typeface="+mn-cs"/>
              </a:rPr>
              <a:t>The historic consumptive use from irrigation must be quantified based on the actual historic use of the specific shares being changed.</a:t>
            </a:r>
          </a:p>
          <a:p>
            <a:pPr indent="-228600">
              <a:lnSpc>
                <a:spcPct val="90000"/>
              </a:lnSpc>
              <a:spcBef>
                <a:spcPts val="1000"/>
              </a:spcBef>
              <a:buFont typeface="Arial" panose="020B0604020202020204" pitchFamily="34" charset="0"/>
              <a:buChar char="•"/>
            </a:pPr>
            <a:r>
              <a:rPr lang="en-US" altLang="en-US" sz="2000" dirty="0">
                <a:latin typeface="+mn-lt"/>
                <a:cs typeface="+mn-cs"/>
              </a:rPr>
              <a:t>Other water right holders may object to the change if they believe the change may harm their water rights.</a:t>
            </a:r>
          </a:p>
          <a:p>
            <a:pPr indent="-228600">
              <a:lnSpc>
                <a:spcPct val="90000"/>
              </a:lnSpc>
              <a:spcBef>
                <a:spcPts val="1000"/>
              </a:spcBef>
              <a:buFont typeface="Arial" panose="020B0604020202020204" pitchFamily="34" charset="0"/>
              <a:buChar char="•"/>
            </a:pPr>
            <a:r>
              <a:rPr lang="en-US" altLang="en-US" sz="2000" dirty="0">
                <a:latin typeface="+mn-lt"/>
                <a:cs typeface="+mn-cs"/>
              </a:rPr>
              <a:t>A water court change case can take two to three years or longer, depending on the complexity of the case and the objections raised by others.</a:t>
            </a:r>
          </a:p>
          <a:p>
            <a:pPr indent="-228600">
              <a:lnSpc>
                <a:spcPct val="90000"/>
              </a:lnSpc>
              <a:spcBef>
                <a:spcPts val="1000"/>
              </a:spcBef>
              <a:buFont typeface="Arial" panose="020B0604020202020204" pitchFamily="34" charset="0"/>
              <a:buChar char="•"/>
            </a:pPr>
            <a:endParaRPr lang="en-US" altLang="en-US" sz="1700" dirty="0">
              <a:latin typeface="+mn-lt"/>
              <a:cs typeface="+mn-cs"/>
            </a:endParaRPr>
          </a:p>
          <a:p>
            <a:pPr indent="-228600">
              <a:lnSpc>
                <a:spcPct val="90000"/>
              </a:lnSpc>
              <a:spcBef>
                <a:spcPts val="1000"/>
              </a:spcBef>
              <a:buFont typeface="Arial" panose="020B0604020202020204" pitchFamily="34" charset="0"/>
              <a:buChar char="•"/>
            </a:pPr>
            <a:endParaRPr lang="en-US" altLang="en-US" sz="1700" dirty="0">
              <a:latin typeface="+mn-lt"/>
              <a:cs typeface="+mn-cs"/>
            </a:endParaRPr>
          </a:p>
        </p:txBody>
      </p:sp>
      <p:pic>
        <p:nvPicPr>
          <p:cNvPr id="2" name="Picture 1" descr="A blue abstract watercolor pattern on a white background">
            <a:extLst>
              <a:ext uri="{FF2B5EF4-FFF2-40B4-BE49-F238E27FC236}">
                <a16:creationId xmlns:a16="http://schemas.microsoft.com/office/drawing/2014/main" id="{E01AA926-ADAA-3E77-CFEB-FE5006FD24D3}"/>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med">
    <p:pull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7" name="Rectangle 2560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D8E0A50-A676-EF9C-A552-3A4FD9A5C03E}"/>
              </a:ext>
            </a:extLst>
          </p:cNvPr>
          <p:cNvSpPr>
            <a:spLocks noGrp="1"/>
          </p:cNvSpPr>
          <p:nvPr>
            <p:ph type="title"/>
          </p:nvPr>
        </p:nvSpPr>
        <p:spPr>
          <a:xfrm>
            <a:off x="6513788" y="365125"/>
            <a:ext cx="4840010" cy="1807305"/>
          </a:xfrm>
        </p:spPr>
        <p:txBody>
          <a:bodyPr>
            <a:normAutofit/>
          </a:bodyPr>
          <a:lstStyle/>
          <a:p>
            <a:pPr>
              <a:defRPr/>
            </a:pPr>
            <a:r>
              <a:rPr lang="en-US" b="1"/>
              <a:t>WATER COURT PROCESS</a:t>
            </a:r>
          </a:p>
        </p:txBody>
      </p:sp>
      <p:pic>
        <p:nvPicPr>
          <p:cNvPr id="2" name="Picture 1" descr="A blue abstract watercolor pattern on a white background">
            <a:extLst>
              <a:ext uri="{FF2B5EF4-FFF2-40B4-BE49-F238E27FC236}">
                <a16:creationId xmlns:a16="http://schemas.microsoft.com/office/drawing/2014/main" id="{A9FB11B3-AFDB-C048-3638-59DC9E0DF60F}"/>
              </a:ext>
            </a:extLst>
          </p:cNvPr>
          <p:cNvPicPr>
            <a:picLocks noChangeAspect="1"/>
          </p:cNvPicPr>
          <p:nvPr/>
        </p:nvPicPr>
        <p:blipFill rotWithShape="1">
          <a:blip r:embed="rId2"/>
          <a:srcRect l="15269" r="2519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5602" name="Content Placeholder 1">
            <a:extLst>
              <a:ext uri="{FF2B5EF4-FFF2-40B4-BE49-F238E27FC236}">
                <a16:creationId xmlns:a16="http://schemas.microsoft.com/office/drawing/2014/main" id="{2D718F24-42A7-B0EB-34E6-02E44E945902}"/>
              </a:ext>
            </a:extLst>
          </p:cNvPr>
          <p:cNvSpPr>
            <a:spLocks noGrp="1"/>
          </p:cNvSpPr>
          <p:nvPr>
            <p:ph idx="1"/>
          </p:nvPr>
        </p:nvSpPr>
        <p:spPr>
          <a:xfrm>
            <a:off x="6513788" y="2333297"/>
            <a:ext cx="4840010" cy="3843666"/>
          </a:xfrm>
        </p:spPr>
        <p:txBody>
          <a:bodyPr>
            <a:normAutofit/>
          </a:bodyPr>
          <a:lstStyle/>
          <a:p>
            <a:pPr eaLnBrk="1" hangingPunct="1"/>
            <a:r>
              <a:rPr lang="en-US" altLang="en-US" sz="3200" dirty="0"/>
              <a:t>Application</a:t>
            </a:r>
          </a:p>
          <a:p>
            <a:pPr eaLnBrk="1" hangingPunct="1"/>
            <a:r>
              <a:rPr lang="en-US" altLang="en-US" sz="3200" dirty="0"/>
              <a:t>Publication</a:t>
            </a:r>
          </a:p>
          <a:p>
            <a:pPr eaLnBrk="1" hangingPunct="1"/>
            <a:r>
              <a:rPr lang="en-US" altLang="en-US" sz="3200" dirty="0"/>
              <a:t>Opposition</a:t>
            </a:r>
          </a:p>
          <a:p>
            <a:pPr eaLnBrk="1" hangingPunct="1"/>
            <a:r>
              <a:rPr lang="en-US" altLang="en-US" sz="3200" dirty="0"/>
              <a:t>Summary of Consultation</a:t>
            </a:r>
          </a:p>
          <a:p>
            <a:pPr eaLnBrk="1" hangingPunct="1"/>
            <a:r>
              <a:rPr lang="en-US" altLang="en-US" sz="3200" dirty="0"/>
              <a:t>Findings of Fact, Ruling and Decree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a:extLst>
              <a:ext uri="{FF2B5EF4-FFF2-40B4-BE49-F238E27FC236}">
                <a16:creationId xmlns:a16="http://schemas.microsoft.com/office/drawing/2014/main" id="{81C83F04-954A-7AFC-CDA3-35DAD62727F0}"/>
              </a:ext>
            </a:extLst>
          </p:cNvPr>
          <p:cNvSpPr txBox="1">
            <a:spLocks/>
          </p:cNvSpPr>
          <p:nvPr/>
        </p:nvSpPr>
        <p:spPr bwMode="auto">
          <a:xfrm>
            <a:off x="838201" y="365125"/>
            <a:ext cx="5251316" cy="18073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nSpc>
                <a:spcPct val="90000"/>
              </a:lnSpc>
              <a:spcBef>
                <a:spcPct val="0"/>
              </a:spcBef>
              <a:spcAft>
                <a:spcPts val="600"/>
              </a:spcAft>
            </a:pPr>
            <a:r>
              <a:rPr lang="en-US" altLang="en-US" sz="4400">
                <a:latin typeface="+mj-lt"/>
                <a:ea typeface="+mj-ea"/>
                <a:cs typeface="+mj-cs"/>
              </a:rPr>
              <a:t>Decree</a:t>
            </a:r>
          </a:p>
        </p:txBody>
      </p:sp>
      <p:sp>
        <p:nvSpPr>
          <p:cNvPr id="26627" name="Content Placeholder 2">
            <a:extLst>
              <a:ext uri="{FF2B5EF4-FFF2-40B4-BE49-F238E27FC236}">
                <a16:creationId xmlns:a16="http://schemas.microsoft.com/office/drawing/2014/main" id="{06D25324-1E78-824D-A78C-94EB1190EAA3}"/>
              </a:ext>
            </a:extLst>
          </p:cNvPr>
          <p:cNvSpPr txBox="1">
            <a:spLocks/>
          </p:cNvSpPr>
          <p:nvPr/>
        </p:nvSpPr>
        <p:spPr bwMode="auto">
          <a:xfrm>
            <a:off x="838200" y="1933575"/>
            <a:ext cx="4619621" cy="42433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marL="342900" indent="-342900">
              <a:defRPr sz="2400">
                <a:solidFill>
                  <a:schemeClr val="tx1"/>
                </a:solidFill>
                <a:latin typeface="Times" panose="02020603050405020304" pitchFamily="18" charset="0"/>
                <a:cs typeface="Arial" panose="020B0604020202020204" pitchFamily="34" charset="0"/>
              </a:defRPr>
            </a:lvl1pPr>
            <a:lvl2pPr marL="800100" indent="-34290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indent="-228600">
              <a:lnSpc>
                <a:spcPct val="90000"/>
              </a:lnSpc>
              <a:spcBef>
                <a:spcPts val="1000"/>
              </a:spcBef>
              <a:buFont typeface="Arial" panose="020B0604020202020204" pitchFamily="34" charset="0"/>
              <a:buChar char="•"/>
            </a:pPr>
            <a:r>
              <a:rPr lang="en-US" altLang="en-US" sz="1800" dirty="0">
                <a:latin typeface="+mn-lt"/>
                <a:cs typeface="+mn-cs"/>
              </a:rPr>
              <a:t>Decrees are judgements by the Court</a:t>
            </a:r>
          </a:p>
          <a:p>
            <a:pPr indent="-228600">
              <a:lnSpc>
                <a:spcPct val="90000"/>
              </a:lnSpc>
              <a:spcBef>
                <a:spcPts val="1000"/>
              </a:spcBef>
              <a:buFont typeface="Arial" panose="020B0604020202020204" pitchFamily="34" charset="0"/>
              <a:buChar char="•"/>
            </a:pPr>
            <a:r>
              <a:rPr lang="en-US" altLang="en-US" sz="1800" dirty="0">
                <a:latin typeface="+mn-lt"/>
                <a:cs typeface="+mn-cs"/>
              </a:rPr>
              <a:t>Water Right Decrees can be for:</a:t>
            </a:r>
          </a:p>
          <a:p>
            <a:pPr lvl="1" indent="-228600">
              <a:lnSpc>
                <a:spcPct val="90000"/>
              </a:lnSpc>
              <a:spcBef>
                <a:spcPts val="500"/>
              </a:spcBef>
              <a:buFont typeface="Arial" panose="020B0604020202020204" pitchFamily="34" charset="0"/>
              <a:buChar char="•"/>
            </a:pPr>
            <a:r>
              <a:rPr lang="en-US" altLang="en-US" sz="1800" dirty="0">
                <a:latin typeface="+mn-lt"/>
                <a:cs typeface="+mn-cs"/>
              </a:rPr>
              <a:t>Direct flow rights, such as a ditch diversion or a well</a:t>
            </a:r>
          </a:p>
          <a:p>
            <a:pPr lvl="1" indent="-228600">
              <a:lnSpc>
                <a:spcPct val="90000"/>
              </a:lnSpc>
              <a:spcBef>
                <a:spcPts val="500"/>
              </a:spcBef>
              <a:buFont typeface="Arial" panose="020B0604020202020204" pitchFamily="34" charset="0"/>
              <a:buChar char="•"/>
            </a:pPr>
            <a:r>
              <a:rPr lang="en-US" altLang="en-US" sz="1800" dirty="0">
                <a:latin typeface="+mn-lt"/>
                <a:cs typeface="+mn-cs"/>
              </a:rPr>
              <a:t>Storage rights</a:t>
            </a:r>
          </a:p>
          <a:p>
            <a:pPr lvl="1" indent="-228600">
              <a:lnSpc>
                <a:spcPct val="90000"/>
              </a:lnSpc>
              <a:spcBef>
                <a:spcPts val="500"/>
              </a:spcBef>
              <a:buFont typeface="Arial" panose="020B0604020202020204" pitchFamily="34" charset="0"/>
              <a:buChar char="•"/>
            </a:pPr>
            <a:r>
              <a:rPr lang="en-US" altLang="en-US" sz="1800" dirty="0">
                <a:latin typeface="+mn-lt"/>
                <a:cs typeface="+mn-cs"/>
              </a:rPr>
              <a:t>In-stream flow – Colorado Water Conservation Board for environmental preservation</a:t>
            </a:r>
          </a:p>
          <a:p>
            <a:pPr lvl="1" indent="-228600">
              <a:lnSpc>
                <a:spcPct val="90000"/>
              </a:lnSpc>
              <a:spcBef>
                <a:spcPts val="500"/>
              </a:spcBef>
              <a:buFont typeface="Arial" panose="020B0604020202020204" pitchFamily="34" charset="0"/>
              <a:buChar char="•"/>
            </a:pPr>
            <a:r>
              <a:rPr lang="en-US" altLang="en-US" sz="1800" dirty="0">
                <a:latin typeface="+mn-lt"/>
                <a:cs typeface="+mn-cs"/>
              </a:rPr>
              <a:t>Absolute or Conditional rights</a:t>
            </a:r>
          </a:p>
          <a:p>
            <a:pPr lvl="1" indent="-228600">
              <a:lnSpc>
                <a:spcPct val="90000"/>
              </a:lnSpc>
              <a:spcBef>
                <a:spcPts val="500"/>
              </a:spcBef>
              <a:buFont typeface="Arial" panose="020B0604020202020204" pitchFamily="34" charset="0"/>
              <a:buChar char="•"/>
            </a:pPr>
            <a:r>
              <a:rPr lang="en-US" altLang="en-US" sz="1800" dirty="0">
                <a:latin typeface="+mn-lt"/>
                <a:cs typeface="+mn-cs"/>
              </a:rPr>
              <a:t>Change of water right, for different type of use, point of diversion, place of use, etc.</a:t>
            </a:r>
          </a:p>
          <a:p>
            <a:pPr lvl="1" indent="-228600">
              <a:lnSpc>
                <a:spcPct val="90000"/>
              </a:lnSpc>
              <a:spcBef>
                <a:spcPts val="500"/>
              </a:spcBef>
              <a:buFont typeface="Arial" panose="020B0604020202020204" pitchFamily="34" charset="0"/>
              <a:buChar char="•"/>
            </a:pPr>
            <a:r>
              <a:rPr lang="en-US" altLang="en-US" sz="1800" dirty="0">
                <a:latin typeface="+mn-lt"/>
                <a:cs typeface="+mn-cs"/>
              </a:rPr>
              <a:t>Augmentation Plans and Exchanges of Water </a:t>
            </a:r>
          </a:p>
          <a:p>
            <a:pPr lvl="1" indent="-228600">
              <a:lnSpc>
                <a:spcPct val="90000"/>
              </a:lnSpc>
              <a:spcBef>
                <a:spcPts val="500"/>
              </a:spcBef>
              <a:buFont typeface="Arial" panose="020B0604020202020204" pitchFamily="34" charset="0"/>
              <a:buChar char="•"/>
            </a:pPr>
            <a:r>
              <a:rPr lang="en-US" altLang="en-US" sz="1800" dirty="0">
                <a:latin typeface="+mn-lt"/>
                <a:cs typeface="+mn-cs"/>
              </a:rPr>
              <a:t>Decrees are typically full of terms and conditions that limit the use of the water to prevent injury to other water rights </a:t>
            </a:r>
          </a:p>
        </p:txBody>
      </p:sp>
      <p:pic>
        <p:nvPicPr>
          <p:cNvPr id="2" name="Picture 1" descr="A blue abstract watercolor pattern on a white background">
            <a:extLst>
              <a:ext uri="{FF2B5EF4-FFF2-40B4-BE49-F238E27FC236}">
                <a16:creationId xmlns:a16="http://schemas.microsoft.com/office/drawing/2014/main" id="{BE0B463B-9B32-A70C-3610-7FB282E324D0}"/>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bstract watercolor pattern on a white background">
            <a:extLst>
              <a:ext uri="{FF2B5EF4-FFF2-40B4-BE49-F238E27FC236}">
                <a16:creationId xmlns:a16="http://schemas.microsoft.com/office/drawing/2014/main" id="{06F0493B-230C-91F6-2C1B-4D8D757E882A}"/>
              </a:ext>
            </a:extLst>
          </p:cNvPr>
          <p:cNvPicPr>
            <a:picLocks noChangeAspect="1"/>
          </p:cNvPicPr>
          <p:nvPr/>
        </p:nvPicPr>
        <p:blipFill rotWithShape="1">
          <a:blip r:embed="rId2"/>
          <a:srcRect t="14498" r="9091" b="8894"/>
          <a:stretch/>
        </p:blipFill>
        <p:spPr>
          <a:xfrm>
            <a:off x="0" y="-35089"/>
            <a:ext cx="12192000" cy="6857990"/>
          </a:xfrm>
          <a:prstGeom prst="rect">
            <a:avLst/>
          </a:prstGeom>
        </p:spPr>
      </p:pic>
      <p:sp>
        <p:nvSpPr>
          <p:cNvPr id="27662" name="Rectangle 2766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extBox 1">
            <a:extLst>
              <a:ext uri="{FF2B5EF4-FFF2-40B4-BE49-F238E27FC236}">
                <a16:creationId xmlns:a16="http://schemas.microsoft.com/office/drawing/2014/main" id="{AA47AF7D-10CA-5195-618E-5DA716FA25EB}"/>
              </a:ext>
            </a:extLst>
          </p:cNvPr>
          <p:cNvSpPr txBox="1">
            <a:spLocks noChangeArrowheads="1"/>
          </p:cNvSpPr>
          <p:nvPr/>
        </p:nvSpPr>
        <p:spPr bwMode="auto">
          <a:xfrm>
            <a:off x="594109" y="1733550"/>
            <a:ext cx="6620505" cy="4161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sz="2400">
                <a:solidFill>
                  <a:schemeClr val="tx1"/>
                </a:solidFill>
                <a:latin typeface="Times" panose="02020603050405020304" pitchFamily="18" charset="0"/>
                <a:cs typeface="Arial" panose="020B0604020202020204" pitchFamily="34" charset="0"/>
              </a:defRPr>
            </a:lvl1pPr>
            <a:lvl2pPr>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a:defRPr sz="2400">
                <a:solidFill>
                  <a:schemeClr val="tx1"/>
                </a:solidFill>
                <a:latin typeface="Times" panose="02020603050405020304" pitchFamily="18" charset="0"/>
                <a:cs typeface="Arial" panose="020B0604020202020204" pitchFamily="34" charset="0"/>
              </a:defRPr>
            </a:lvl4pPr>
            <a:lvl5pPr>
              <a:defRPr sz="2400">
                <a:solidFill>
                  <a:schemeClr val="tx1"/>
                </a:solidFill>
                <a:latin typeface="Times" panose="02020603050405020304" pitchFamily="18" charset="0"/>
                <a:cs typeface="Arial" panose="020B0604020202020204" pitchFamily="34" charset="0"/>
              </a:defRPr>
            </a:lvl5pPr>
            <a:lvl6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lvl="1" indent="-228600">
              <a:lnSpc>
                <a:spcPct val="90000"/>
              </a:lnSpc>
              <a:spcAft>
                <a:spcPts val="600"/>
              </a:spcAft>
              <a:buFont typeface="Arial" panose="020B0604020202020204" pitchFamily="34" charset="0"/>
              <a:buChar char="•"/>
            </a:pPr>
            <a:endParaRPr lang="en-US" altLang="en-US" sz="13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Thornton WSSC change: 86CW401, 86CW402, 86CW403, 87CW332</a:t>
            </a:r>
          </a:p>
          <a:p>
            <a:pPr lvl="4" indent="-228600">
              <a:lnSpc>
                <a:spcPct val="90000"/>
              </a:lnSpc>
              <a:spcAft>
                <a:spcPts val="600"/>
              </a:spcAft>
              <a:buFont typeface="Arial" panose="020B0604020202020204" pitchFamily="34" charset="0"/>
              <a:buChar char="•"/>
            </a:pPr>
            <a:r>
              <a:rPr lang="en-US" altLang="en-US" sz="1800" i="1" dirty="0">
                <a:latin typeface="+mn-lt"/>
                <a:cs typeface="+mn-cs"/>
              </a:rPr>
              <a:t>Thornton v. Bijou</a:t>
            </a:r>
            <a:r>
              <a:rPr lang="en-US" altLang="en-US" sz="1800" dirty="0">
                <a:latin typeface="+mn-lt"/>
                <a:cs typeface="+mn-cs"/>
              </a:rPr>
              <a:t>, 926 P.2d 1.</a:t>
            </a:r>
          </a:p>
          <a:p>
            <a:pPr lvl="4" indent="-228600">
              <a:lnSpc>
                <a:spcPct val="90000"/>
              </a:lnSpc>
              <a:spcAft>
                <a:spcPts val="600"/>
              </a:spcAft>
              <a:buFont typeface="Arial" panose="020B0604020202020204" pitchFamily="34" charset="0"/>
              <a:buChar char="•"/>
            </a:pPr>
            <a:r>
              <a:rPr lang="en-US" altLang="en-US" sz="1800" dirty="0">
                <a:latin typeface="+mn-lt"/>
                <a:cs typeface="+mn-cs"/>
              </a:rPr>
              <a:t>Change of  283 shares in the Water Supply and Storage Company</a:t>
            </a:r>
          </a:p>
          <a:p>
            <a:pPr marL="1600200" lvl="4">
              <a:lnSpc>
                <a:spcPct val="90000"/>
              </a:lnSpc>
              <a:spcAft>
                <a:spcPts val="600"/>
              </a:spcAft>
            </a:pPr>
            <a:endParaRPr lang="en-US" altLang="en-US" sz="18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Fort Collins: 92CW231. </a:t>
            </a:r>
          </a:p>
          <a:p>
            <a:pPr lvl="4" indent="-228600">
              <a:lnSpc>
                <a:spcPct val="90000"/>
              </a:lnSpc>
              <a:spcAft>
                <a:spcPts val="600"/>
              </a:spcAft>
              <a:buFont typeface="Arial" panose="020B0604020202020204" pitchFamily="34" charset="0"/>
              <a:buChar char="•"/>
            </a:pPr>
            <a:r>
              <a:rPr lang="en-US" altLang="en-US" sz="1800" dirty="0">
                <a:latin typeface="+mn-lt"/>
                <a:cs typeface="+mn-cs"/>
              </a:rPr>
              <a:t>Change of “South Side” Ditch Companies Shares</a:t>
            </a:r>
          </a:p>
          <a:p>
            <a:pPr lvl="4" indent="-228600">
              <a:lnSpc>
                <a:spcPct val="90000"/>
              </a:lnSpc>
              <a:spcAft>
                <a:spcPts val="600"/>
              </a:spcAft>
              <a:buFont typeface="Arial" panose="020B0604020202020204" pitchFamily="34" charset="0"/>
              <a:buChar char="•"/>
            </a:pPr>
            <a:r>
              <a:rPr lang="en-US" altLang="en-US" sz="1800" dirty="0">
                <a:latin typeface="+mn-lt"/>
                <a:cs typeface="+mn-cs"/>
              </a:rPr>
              <a:t>Arthur Irrigation Company </a:t>
            </a:r>
          </a:p>
          <a:p>
            <a:pPr lvl="4" indent="-228600">
              <a:lnSpc>
                <a:spcPct val="90000"/>
              </a:lnSpc>
              <a:spcAft>
                <a:spcPts val="600"/>
              </a:spcAft>
              <a:buFont typeface="Arial" panose="020B0604020202020204" pitchFamily="34" charset="0"/>
              <a:buChar char="•"/>
            </a:pPr>
            <a:r>
              <a:rPr lang="en-US" altLang="en-US" sz="1800" dirty="0">
                <a:latin typeface="+mn-lt"/>
                <a:cs typeface="+mn-cs"/>
              </a:rPr>
              <a:t>Larimer County Canal No. 2 Irrigating Company  </a:t>
            </a:r>
          </a:p>
          <a:p>
            <a:pPr lvl="4" indent="-228600">
              <a:lnSpc>
                <a:spcPct val="90000"/>
              </a:lnSpc>
              <a:spcAft>
                <a:spcPts val="600"/>
              </a:spcAft>
              <a:buFont typeface="Arial" panose="020B0604020202020204" pitchFamily="34" charset="0"/>
              <a:buChar char="•"/>
            </a:pPr>
            <a:r>
              <a:rPr lang="en-US" altLang="en-US" sz="1800" dirty="0">
                <a:latin typeface="+mn-lt"/>
                <a:cs typeface="+mn-cs"/>
              </a:rPr>
              <a:t>New Mercer Company</a:t>
            </a:r>
          </a:p>
          <a:p>
            <a:pPr lvl="4" indent="-228600">
              <a:lnSpc>
                <a:spcPct val="90000"/>
              </a:lnSpc>
              <a:spcAft>
                <a:spcPts val="600"/>
              </a:spcAft>
              <a:buFont typeface="Arial" panose="020B0604020202020204" pitchFamily="34" charset="0"/>
              <a:buChar char="•"/>
            </a:pPr>
            <a:r>
              <a:rPr lang="en-US" altLang="en-US" sz="1800" dirty="0">
                <a:latin typeface="+mn-lt"/>
                <a:cs typeface="+mn-cs"/>
              </a:rPr>
              <a:t>Warren Lake Reservoir Company</a:t>
            </a:r>
          </a:p>
          <a:p>
            <a:pPr lvl="3" indent="-228600">
              <a:lnSpc>
                <a:spcPct val="90000"/>
              </a:lnSpc>
              <a:spcAft>
                <a:spcPts val="600"/>
              </a:spcAft>
              <a:buFont typeface="Arial" panose="020B0604020202020204" pitchFamily="34" charset="0"/>
              <a:buChar char="•"/>
            </a:pPr>
            <a:endParaRPr lang="en-US" altLang="en-US" sz="1300" dirty="0">
              <a:latin typeface="+mn-lt"/>
              <a:cs typeface="+mn-cs"/>
            </a:endParaRPr>
          </a:p>
        </p:txBody>
      </p:sp>
      <p:sp>
        <p:nvSpPr>
          <p:cNvPr id="3" name="TextBox 2">
            <a:extLst>
              <a:ext uri="{FF2B5EF4-FFF2-40B4-BE49-F238E27FC236}">
                <a16:creationId xmlns:a16="http://schemas.microsoft.com/office/drawing/2014/main" id="{AA50A84B-0D7D-4A24-3775-2DCB2D91C6F3}"/>
              </a:ext>
            </a:extLst>
          </p:cNvPr>
          <p:cNvSpPr txBox="1"/>
          <p:nvPr/>
        </p:nvSpPr>
        <p:spPr>
          <a:xfrm>
            <a:off x="695325" y="1094502"/>
            <a:ext cx="6719313" cy="461665"/>
          </a:xfrm>
          <a:prstGeom prst="rect">
            <a:avLst/>
          </a:prstGeom>
          <a:noFill/>
        </p:spPr>
        <p:txBody>
          <a:bodyPr wrap="square" rtlCol="0">
            <a:spAutoFit/>
          </a:bodyPr>
          <a:lstStyle/>
          <a:p>
            <a:r>
              <a:rPr lang="en-US" sz="2400" b="1" dirty="0"/>
              <a:t>SIGNIFICANT </a:t>
            </a:r>
            <a:r>
              <a:rPr lang="en-US" sz="2400" b="1" u="sng" dirty="0"/>
              <a:t>DECREED</a:t>
            </a:r>
            <a:r>
              <a:rPr lang="en-US" sz="2400" b="1" dirty="0"/>
              <a:t> MUNICIPAL CHANGE CASES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164F30C6-C6D1-27E1-122B-11D65FE56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5B96-A73E-3812-76A2-12E3D69B108B}"/>
              </a:ext>
            </a:extLst>
          </p:cNvPr>
          <p:cNvSpPr>
            <a:spLocks noGrp="1"/>
          </p:cNvSpPr>
          <p:nvPr>
            <p:ph type="title"/>
          </p:nvPr>
        </p:nvSpPr>
        <p:spPr>
          <a:xfrm>
            <a:off x="8850922" y="6559061"/>
            <a:ext cx="1699847" cy="392723"/>
          </a:xfrm>
        </p:spPr>
        <p:txBody>
          <a:bodyPr>
            <a:normAutofit/>
          </a:bodyPr>
          <a:lstStyle/>
          <a:p>
            <a:r>
              <a:rPr lang="en-US" sz="1200" dirty="0">
                <a:latin typeface="Times New Roman" panose="02020603050405020304" pitchFamily="18" charset="0"/>
                <a:cs typeface="Times New Roman" panose="02020603050405020304" pitchFamily="18" charset="0"/>
              </a:rPr>
              <a:t>2023 Richard </a:t>
            </a:r>
            <a:r>
              <a:rPr lang="en-US" sz="1200" dirty="0" err="1">
                <a:latin typeface="Times New Roman" panose="02020603050405020304" pitchFamily="18" charset="0"/>
                <a:cs typeface="Times New Roman" panose="02020603050405020304" pitchFamily="18" charset="0"/>
              </a:rPr>
              <a:t>Stenzel</a:t>
            </a:r>
            <a:endParaRPr lang="en-US" sz="1200" dirty="0">
              <a:latin typeface="Times New Roman" panose="02020603050405020304" pitchFamily="18" charset="0"/>
              <a:cs typeface="Times New Roman" panose="02020603050405020304" pitchFamily="18" charset="0"/>
            </a:endParaRPr>
          </a:p>
        </p:txBody>
      </p:sp>
      <p:pic>
        <p:nvPicPr>
          <p:cNvPr id="4" name="Picture 3" descr="A high angle view of a river&#10;&#10;Description automatically generated with low confidence">
            <a:extLst>
              <a:ext uri="{FF2B5EF4-FFF2-40B4-BE49-F238E27FC236}">
                <a16:creationId xmlns:a16="http://schemas.microsoft.com/office/drawing/2014/main" id="{DCDE28C9-7D65-F7D7-94CE-E8CC3498B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711" y="217947"/>
            <a:ext cx="9296578" cy="6422105"/>
          </a:xfrm>
          <a:prstGeom prst="rect">
            <a:avLst/>
          </a:prstGeom>
        </p:spPr>
      </p:pic>
    </p:spTree>
    <p:extLst>
      <p:ext uri="{BB962C8B-B14F-4D97-AF65-F5344CB8AC3E}">
        <p14:creationId xmlns:p14="http://schemas.microsoft.com/office/powerpoint/2010/main" val="44825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962784" cy="1807305"/>
          </a:xfrm>
        </p:spPr>
        <p:txBody>
          <a:bodyPr>
            <a:normAutofit/>
          </a:bodyPr>
          <a:lstStyle/>
          <a:p>
            <a:r>
              <a:rPr lang="en-US" dirty="0"/>
              <a:t>Maximum Beneficial Use: Changing Water</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dirty="0"/>
          </a:p>
          <a:p>
            <a:pPr marL="914400" lvl="2" indent="0">
              <a:buNone/>
            </a:pPr>
            <a:endParaRPr lang="en-US"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1EAD3B8C-4CA3-AB4D-BF94-719418BFCFC3}"/>
              </a:ext>
            </a:extLst>
          </p:cNvPr>
          <p:cNvSpPr txBox="1"/>
          <p:nvPr/>
        </p:nvSpPr>
        <p:spPr>
          <a:xfrm>
            <a:off x="838200" y="2333297"/>
            <a:ext cx="5657850" cy="3853363"/>
          </a:xfrm>
          <a:prstGeom prst="rect">
            <a:avLst/>
          </a:prstGeom>
          <a:noFill/>
        </p:spPr>
        <p:txBody>
          <a:bodyPr wrap="square" rtlCol="0">
            <a:spAutoFit/>
          </a:bodyPr>
          <a:lstStyle/>
          <a:p>
            <a:pPr defTabSz="914400">
              <a:lnSpc>
                <a:spcPct val="110000"/>
              </a:lnSpc>
              <a:spcAft>
                <a:spcPts val="600"/>
              </a:spcAft>
              <a:buClr>
                <a:schemeClr val="tx1"/>
              </a:buClr>
            </a:pPr>
            <a:r>
              <a:rPr lang="en-US" b="1" dirty="0"/>
              <a:t>Colorado water law demonstrates that change of use involves two primary questions</a:t>
            </a:r>
            <a:r>
              <a:rPr lang="en-US" sz="1200" b="1" dirty="0"/>
              <a:t>: </a:t>
            </a:r>
          </a:p>
          <a:p>
            <a:pPr indent="-228600" defTabSz="914400">
              <a:lnSpc>
                <a:spcPct val="110000"/>
              </a:lnSpc>
              <a:spcAft>
                <a:spcPts val="600"/>
              </a:spcAft>
              <a:buClr>
                <a:schemeClr val="tx1"/>
              </a:buClr>
              <a:buFont typeface="Arial" panose="020B0604020202020204" pitchFamily="34" charset="0"/>
              <a:buChar char="•"/>
            </a:pPr>
            <a:endParaRPr lang="en-US" sz="1800" dirty="0"/>
          </a:p>
          <a:p>
            <a:pPr marL="285750" indent="-228600" defTabSz="914400">
              <a:lnSpc>
                <a:spcPct val="110000"/>
              </a:lnSpc>
              <a:spcAft>
                <a:spcPts val="600"/>
              </a:spcAft>
              <a:buClr>
                <a:schemeClr val="tx1"/>
              </a:buClr>
              <a:buFont typeface="Arial" panose="020B0604020202020204" pitchFamily="34" charset="0"/>
              <a:buChar char="•"/>
            </a:pPr>
            <a:r>
              <a:rPr lang="en-US" sz="1800" dirty="0"/>
              <a:t>(1) What historic beneficial use has occurred pursuant to the appropriation that is proposed for change? and </a:t>
            </a:r>
          </a:p>
          <a:p>
            <a:pPr marL="285750" indent="-228600" defTabSz="914400">
              <a:lnSpc>
                <a:spcPct val="110000"/>
              </a:lnSpc>
              <a:spcAft>
                <a:spcPts val="600"/>
              </a:spcAft>
              <a:buClr>
                <a:schemeClr val="tx1"/>
              </a:buClr>
              <a:buFont typeface="Arial" panose="020B0604020202020204" pitchFamily="34" charset="0"/>
              <a:buChar char="•"/>
            </a:pPr>
            <a:endParaRPr lang="en-US" sz="1800" dirty="0"/>
          </a:p>
          <a:p>
            <a:pPr marL="285750" indent="-228600" defTabSz="914400">
              <a:lnSpc>
                <a:spcPct val="110000"/>
              </a:lnSpc>
              <a:spcAft>
                <a:spcPts val="600"/>
              </a:spcAft>
              <a:buClr>
                <a:schemeClr val="tx1"/>
              </a:buClr>
              <a:buFont typeface="Arial" panose="020B0604020202020204" pitchFamily="34" charset="0"/>
              <a:buChar char="•"/>
            </a:pPr>
            <a:r>
              <a:rPr lang="en-US" sz="1800" dirty="0"/>
              <a:t>(2) What conditions must be imposed on the change to prevent injury to other rights?”  </a:t>
            </a:r>
          </a:p>
          <a:p>
            <a:pPr indent="-228600" defTabSz="914400">
              <a:lnSpc>
                <a:spcPct val="110000"/>
              </a:lnSpc>
              <a:spcAft>
                <a:spcPts val="600"/>
              </a:spcAft>
              <a:buClr>
                <a:schemeClr val="tx1"/>
              </a:buClr>
              <a:buFont typeface="Arial" panose="020B0604020202020204" pitchFamily="34" charset="0"/>
              <a:buChar char="•"/>
            </a:pPr>
            <a:endParaRPr lang="en-US" sz="1800" i="1" dirty="0"/>
          </a:p>
          <a:p>
            <a:pPr defTabSz="914400">
              <a:lnSpc>
                <a:spcPct val="110000"/>
              </a:lnSpc>
              <a:spcAft>
                <a:spcPts val="600"/>
              </a:spcAft>
              <a:buClr>
                <a:schemeClr val="tx1"/>
              </a:buClr>
            </a:pPr>
            <a:r>
              <a:rPr lang="en-US" sz="1200" i="1" dirty="0"/>
              <a:t>Santa Fe Trails Ranches Prop. </a:t>
            </a:r>
            <a:r>
              <a:rPr lang="en-US" sz="1200" i="1" dirty="0" err="1"/>
              <a:t>Ass’n</a:t>
            </a:r>
            <a:r>
              <a:rPr lang="en-US" sz="1200" i="1" dirty="0"/>
              <a:t> v. Simpson</a:t>
            </a:r>
            <a:r>
              <a:rPr lang="en-US" sz="1200" dirty="0"/>
              <a:t>, 990 P.2d 46, 53 (Colo. 1999). </a:t>
            </a:r>
          </a:p>
          <a:p>
            <a:endParaRPr lang="en-US" dirty="0"/>
          </a:p>
        </p:txBody>
      </p:sp>
      <p:pic>
        <p:nvPicPr>
          <p:cNvPr id="5" name="Picture 4">
            <a:extLst>
              <a:ext uri="{FF2B5EF4-FFF2-40B4-BE49-F238E27FC236}">
                <a16:creationId xmlns:a16="http://schemas.microsoft.com/office/drawing/2014/main" id="{DA826C2C-5355-70B8-1B1A-93962A24C15D}"/>
              </a:ext>
            </a:extLst>
          </p:cNvPr>
          <p:cNvPicPr>
            <a:picLocks noChangeAspect="1"/>
          </p:cNvPicPr>
          <p:nvPr/>
        </p:nvPicPr>
        <p:blipFill>
          <a:blip r:embed="rId3"/>
          <a:stretch>
            <a:fillRect/>
          </a:stretch>
        </p:blipFill>
        <p:spPr>
          <a:xfrm>
            <a:off x="7067549" y="2362200"/>
            <a:ext cx="4730669" cy="2133600"/>
          </a:xfrm>
          <a:prstGeom prst="rect">
            <a:avLst/>
          </a:prstGeom>
        </p:spPr>
      </p:pic>
    </p:spTree>
    <p:extLst>
      <p:ext uri="{BB962C8B-B14F-4D97-AF65-F5344CB8AC3E}">
        <p14:creationId xmlns:p14="http://schemas.microsoft.com/office/powerpoint/2010/main" val="63335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105525" cy="1807305"/>
          </a:xfrm>
        </p:spPr>
        <p:txBody>
          <a:bodyPr>
            <a:normAutofit/>
          </a:bodyPr>
          <a:lstStyle/>
          <a:p>
            <a:r>
              <a:rPr lang="en-US" dirty="0"/>
              <a:t>Maximum Beneficial Use: Changing Water</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8" name="Picture 2">
            <a:extLst>
              <a:ext uri="{FF2B5EF4-FFF2-40B4-BE49-F238E27FC236}">
                <a16:creationId xmlns:a16="http://schemas.microsoft.com/office/drawing/2014/main" id="{CF166B5F-37B8-836F-5E8C-74FDCEA5EB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33" t="22666" r="5833" b="10666"/>
          <a:stretch/>
        </p:blipFill>
        <p:spPr bwMode="auto">
          <a:xfrm>
            <a:off x="114300" y="2460408"/>
            <a:ext cx="7609621" cy="358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3"/>
          <a:srcRect l="16017" r="25946" b="-1"/>
          <a:stretch/>
        </p:blipFill>
        <p:spPr>
          <a:xfrm>
            <a:off x="7149751" y="10"/>
            <a:ext cx="504224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63826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86475" cy="1807305"/>
          </a:xfrm>
        </p:spPr>
        <p:txBody>
          <a:bodyPr>
            <a:normAutofit/>
          </a:bodyPr>
          <a:lstStyle/>
          <a:p>
            <a:r>
              <a:rPr lang="en-US" dirty="0"/>
              <a:t>Maximum Beneficial Use: Changing Water</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6" name="Picture 5">
            <a:extLst>
              <a:ext uri="{FF2B5EF4-FFF2-40B4-BE49-F238E27FC236}">
                <a16:creationId xmlns:a16="http://schemas.microsoft.com/office/drawing/2014/main" id="{5F9B6688-5F77-BABB-F654-F893798CE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3" t="20325" r="10833" b="8623"/>
          <a:stretch/>
        </p:blipFill>
        <p:spPr bwMode="auto">
          <a:xfrm>
            <a:off x="202298" y="2193870"/>
            <a:ext cx="7360552" cy="41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3"/>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844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bstract watercolor pattern on a white background">
            <a:extLst>
              <a:ext uri="{FF2B5EF4-FFF2-40B4-BE49-F238E27FC236}">
                <a16:creationId xmlns:a16="http://schemas.microsoft.com/office/drawing/2014/main" id="{06F0493B-230C-91F6-2C1B-4D8D757E882A}"/>
              </a:ext>
            </a:extLst>
          </p:cNvPr>
          <p:cNvPicPr>
            <a:picLocks noChangeAspect="1"/>
          </p:cNvPicPr>
          <p:nvPr/>
        </p:nvPicPr>
        <p:blipFill rotWithShape="1">
          <a:blip r:embed="rId2"/>
          <a:srcRect t="14498" r="9091" b="8894"/>
          <a:stretch/>
        </p:blipFill>
        <p:spPr>
          <a:xfrm>
            <a:off x="0" y="-35089"/>
            <a:ext cx="12192000" cy="6857990"/>
          </a:xfrm>
          <a:prstGeom prst="rect">
            <a:avLst/>
          </a:prstGeom>
        </p:spPr>
      </p:pic>
      <p:sp>
        <p:nvSpPr>
          <p:cNvPr id="27662" name="Rectangle 2766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extBox 1">
            <a:extLst>
              <a:ext uri="{FF2B5EF4-FFF2-40B4-BE49-F238E27FC236}">
                <a16:creationId xmlns:a16="http://schemas.microsoft.com/office/drawing/2014/main" id="{AA47AF7D-10CA-5195-618E-5DA716FA25EB}"/>
              </a:ext>
            </a:extLst>
          </p:cNvPr>
          <p:cNvSpPr txBox="1">
            <a:spLocks noChangeArrowheads="1"/>
          </p:cNvSpPr>
          <p:nvPr/>
        </p:nvSpPr>
        <p:spPr bwMode="auto">
          <a:xfrm>
            <a:off x="594109" y="1733550"/>
            <a:ext cx="6620505" cy="4161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77500" lnSpcReduction="20000"/>
          </a:bodyPr>
          <a:lstStyle>
            <a:lvl1pPr marL="342900" indent="-342900">
              <a:defRPr sz="2400">
                <a:solidFill>
                  <a:schemeClr val="tx1"/>
                </a:solidFill>
                <a:latin typeface="Times" panose="02020603050405020304" pitchFamily="18" charset="0"/>
                <a:cs typeface="Arial" panose="020B0604020202020204" pitchFamily="34" charset="0"/>
              </a:defRPr>
            </a:lvl1pPr>
            <a:lvl2pPr>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a:defRPr sz="2400">
                <a:solidFill>
                  <a:schemeClr val="tx1"/>
                </a:solidFill>
                <a:latin typeface="Times" panose="02020603050405020304" pitchFamily="18" charset="0"/>
                <a:cs typeface="Arial" panose="020B0604020202020204" pitchFamily="34" charset="0"/>
              </a:defRPr>
            </a:lvl4pPr>
            <a:lvl5pPr>
              <a:defRPr sz="2400">
                <a:solidFill>
                  <a:schemeClr val="tx1"/>
                </a:solidFill>
                <a:latin typeface="Times" panose="02020603050405020304" pitchFamily="18" charset="0"/>
                <a:cs typeface="Arial" panose="020B0604020202020204" pitchFamily="34" charset="0"/>
              </a:defRPr>
            </a:lvl5pPr>
            <a:lvl6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lvl="1" indent="-228600">
              <a:lnSpc>
                <a:spcPct val="90000"/>
              </a:lnSpc>
              <a:spcAft>
                <a:spcPts val="600"/>
              </a:spcAft>
              <a:buFont typeface="Arial" panose="020B0604020202020204" pitchFamily="34" charset="0"/>
              <a:buChar char="•"/>
            </a:pPr>
            <a:endParaRPr lang="en-US" altLang="en-US" sz="1300" dirty="0">
              <a:latin typeface="+mn-lt"/>
              <a:cs typeface="+mn-cs"/>
            </a:endParaRPr>
          </a:p>
          <a:p>
            <a:pPr lvl="1">
              <a:lnSpc>
                <a:spcPct val="90000"/>
              </a:lnSpc>
              <a:spcAft>
                <a:spcPts val="600"/>
              </a:spcAft>
            </a:pPr>
            <a:r>
              <a:rPr lang="en-US" altLang="en-US" sz="2600" dirty="0">
                <a:latin typeface="+mn-lt"/>
                <a:cs typeface="+mn-cs"/>
              </a:rPr>
              <a:t>-</a:t>
            </a:r>
            <a:r>
              <a:rPr lang="en-US" altLang="en-US" sz="2600" b="1" dirty="0">
                <a:latin typeface="+mn-lt"/>
                <a:cs typeface="+mn-cs"/>
              </a:rPr>
              <a:t>Augmentation Plans</a:t>
            </a:r>
          </a:p>
          <a:p>
            <a:pPr lvl="3" indent="-228600">
              <a:lnSpc>
                <a:spcPct val="90000"/>
              </a:lnSpc>
              <a:spcAft>
                <a:spcPts val="600"/>
              </a:spcAft>
              <a:buFont typeface="Arial" panose="020B0604020202020204" pitchFamily="34" charset="0"/>
              <a:buChar char="•"/>
            </a:pPr>
            <a:endParaRPr lang="en-US" altLang="en-US" sz="18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Concept introduced in 1969 Act</a:t>
            </a:r>
          </a:p>
          <a:p>
            <a:pPr lvl="3" indent="-228600">
              <a:lnSpc>
                <a:spcPct val="90000"/>
              </a:lnSpc>
              <a:spcAft>
                <a:spcPts val="600"/>
              </a:spcAft>
              <a:buFont typeface="Arial" panose="020B0604020202020204" pitchFamily="34" charset="0"/>
              <a:buChar char="•"/>
            </a:pPr>
            <a:endParaRPr lang="en-US" altLang="en-US" sz="18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Critical to allow continued pumping of irrigation wells (that were made junior by this same act).</a:t>
            </a:r>
          </a:p>
          <a:p>
            <a:pPr lvl="3" indent="-228600">
              <a:lnSpc>
                <a:spcPct val="90000"/>
              </a:lnSpc>
              <a:spcAft>
                <a:spcPts val="600"/>
              </a:spcAft>
              <a:buFont typeface="Arial" panose="020B0604020202020204" pitchFamily="34" charset="0"/>
              <a:buChar char="•"/>
            </a:pPr>
            <a:endParaRPr lang="en-US" altLang="en-US" sz="18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“Plan for Augmentation” means a detailed program, …., to increase the supply of water available for beneficial use … by the development of new or alternate means or points of diversion, by pooling of water resources, by exchange projects, by providing substitute supplies of water, by the development of new sources of water, or by any other appropriate means.  CRS 37-92-103(9).</a:t>
            </a:r>
          </a:p>
          <a:p>
            <a:pPr lvl="3" indent="-228600">
              <a:lnSpc>
                <a:spcPct val="90000"/>
              </a:lnSpc>
              <a:spcAft>
                <a:spcPts val="600"/>
              </a:spcAft>
              <a:buFont typeface="Arial" panose="020B0604020202020204" pitchFamily="34" charset="0"/>
              <a:buChar char="•"/>
            </a:pPr>
            <a:endParaRPr lang="en-US" altLang="en-US" sz="1800" dirty="0">
              <a:latin typeface="+mn-lt"/>
              <a:cs typeface="+mn-cs"/>
            </a:endParaRPr>
          </a:p>
          <a:p>
            <a:pPr lvl="3" indent="-228600">
              <a:lnSpc>
                <a:spcPct val="90000"/>
              </a:lnSpc>
              <a:spcAft>
                <a:spcPts val="600"/>
              </a:spcAft>
              <a:buFont typeface="Arial" panose="020B0604020202020204" pitchFamily="34" charset="0"/>
              <a:buChar char="•"/>
            </a:pPr>
            <a:r>
              <a:rPr lang="en-US" altLang="en-US" sz="1800" dirty="0">
                <a:latin typeface="+mn-lt"/>
                <a:cs typeface="+mn-cs"/>
              </a:rPr>
              <a:t>In practice has been used only to provide substitute water supplies </a:t>
            </a:r>
          </a:p>
          <a:p>
            <a:pPr lvl="3" indent="-228600">
              <a:lnSpc>
                <a:spcPct val="90000"/>
              </a:lnSpc>
              <a:spcAft>
                <a:spcPts val="600"/>
              </a:spcAft>
              <a:buFont typeface="Arial" panose="020B0604020202020204" pitchFamily="34" charset="0"/>
              <a:buChar char="•"/>
            </a:pPr>
            <a:endParaRPr lang="en-US" altLang="en-US" sz="1800" dirty="0">
              <a:latin typeface="+mn-lt"/>
              <a:cs typeface="+mn-cs"/>
            </a:endParaRPr>
          </a:p>
          <a:p>
            <a:pPr lvl="2">
              <a:lnSpc>
                <a:spcPct val="90000"/>
              </a:lnSpc>
              <a:spcAft>
                <a:spcPts val="600"/>
              </a:spcAft>
              <a:buFont typeface="Arial" panose="020B0604020202020204" pitchFamily="34" charset="0"/>
              <a:buChar char="•"/>
            </a:pPr>
            <a:r>
              <a:rPr lang="en-US" altLang="en-US" sz="1800" dirty="0">
                <a:latin typeface="+mn-lt"/>
                <a:cs typeface="+mn-cs"/>
              </a:rPr>
              <a:t>Cache La Poudre Augmentation Plan </a:t>
            </a:r>
          </a:p>
          <a:p>
            <a:pPr lvl="4" indent="-228600">
              <a:lnSpc>
                <a:spcPct val="90000"/>
              </a:lnSpc>
              <a:spcAft>
                <a:spcPts val="600"/>
              </a:spcAft>
              <a:buFont typeface="Arial" panose="020B0604020202020204" pitchFamily="34" charset="0"/>
              <a:buChar char="•"/>
            </a:pPr>
            <a:r>
              <a:rPr lang="en-US" altLang="en-US" sz="1800" dirty="0">
                <a:latin typeface="+mn-lt"/>
                <a:cs typeface="+mn-cs"/>
              </a:rPr>
              <a:t>Continued pumping of over 400 irrigation wells</a:t>
            </a:r>
          </a:p>
          <a:p>
            <a:pPr lvl="3" indent="-228600">
              <a:lnSpc>
                <a:spcPct val="90000"/>
              </a:lnSpc>
              <a:spcAft>
                <a:spcPts val="600"/>
              </a:spcAft>
              <a:buFont typeface="Arial" panose="020B0604020202020204" pitchFamily="34" charset="0"/>
              <a:buChar char="•"/>
            </a:pPr>
            <a:endParaRPr lang="en-US" altLang="en-US" sz="1300" dirty="0">
              <a:latin typeface="+mn-lt"/>
              <a:cs typeface="+mn-cs"/>
            </a:endParaRPr>
          </a:p>
        </p:txBody>
      </p:sp>
      <p:sp>
        <p:nvSpPr>
          <p:cNvPr id="4" name="Title 1">
            <a:extLst>
              <a:ext uri="{FF2B5EF4-FFF2-40B4-BE49-F238E27FC236}">
                <a16:creationId xmlns:a16="http://schemas.microsoft.com/office/drawing/2014/main" id="{6E95BD2A-1940-43D5-A581-21BF4653083D}"/>
              </a:ext>
            </a:extLst>
          </p:cNvPr>
          <p:cNvSpPr txBox="1">
            <a:spLocks/>
          </p:cNvSpPr>
          <p:nvPr/>
        </p:nvSpPr>
        <p:spPr>
          <a:xfrm>
            <a:off x="949682" y="506751"/>
            <a:ext cx="5972175" cy="18073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Maximum Beneficial Use: New Priorities</a:t>
            </a:r>
          </a:p>
        </p:txBody>
      </p:sp>
    </p:spTree>
    <p:extLst>
      <p:ext uri="{BB962C8B-B14F-4D97-AF65-F5344CB8AC3E}">
        <p14:creationId xmlns:p14="http://schemas.microsoft.com/office/powerpoint/2010/main" val="229159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5972175" cy="1807305"/>
          </a:xfrm>
        </p:spPr>
        <p:txBody>
          <a:bodyPr>
            <a:normAutofit/>
          </a:bodyPr>
          <a:lstStyle/>
          <a:p>
            <a:r>
              <a:rPr lang="en-US" dirty="0"/>
              <a:t>Maximum Beneficial Use: New Priorities</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342900" indent="-342900">
              <a:lnSpc>
                <a:spcPct val="90000"/>
              </a:lnSpc>
              <a:spcAft>
                <a:spcPts val="600"/>
              </a:spcAft>
              <a:buFontTx/>
              <a:buChar char="-"/>
            </a:pPr>
            <a:r>
              <a:rPr lang="en-US" altLang="en-US" sz="2000" b="1" dirty="0">
                <a:latin typeface="+mn-lt"/>
                <a:cs typeface="+mn-cs"/>
              </a:rPr>
              <a:t>Augmentation Plans</a:t>
            </a:r>
          </a:p>
          <a:p>
            <a:pPr>
              <a:lnSpc>
                <a:spcPct val="90000"/>
              </a:lnSpc>
              <a:spcAft>
                <a:spcPts val="600"/>
              </a:spcAft>
            </a:pPr>
            <a:endParaRPr lang="en-US" altLang="en-US" sz="2000" b="1" dirty="0">
              <a:latin typeface="+mn-lt"/>
              <a:cs typeface="+mn-cs"/>
            </a:endParaRPr>
          </a:p>
          <a:p>
            <a:pPr marL="742950" lvl="1" indent="-228600">
              <a:lnSpc>
                <a:spcPct val="110000"/>
              </a:lnSpc>
              <a:spcAft>
                <a:spcPts val="600"/>
              </a:spcAft>
              <a:buClr>
                <a:schemeClr val="tx1"/>
              </a:buClr>
              <a:buFont typeface="Arial" panose="020B0604020202020204" pitchFamily="34" charset="0"/>
              <a:buChar char="•"/>
            </a:pPr>
            <a:r>
              <a:rPr lang="en-US" sz="1900" dirty="0"/>
              <a:t>So far associated with reservoirs (lower priority than direct-flow rights) and wells (lowest priorities of all)</a:t>
            </a:r>
          </a:p>
          <a:p>
            <a:pPr marL="742950" lvl="1" indent="-228600">
              <a:lnSpc>
                <a:spcPct val="110000"/>
              </a:lnSpc>
              <a:spcAft>
                <a:spcPts val="600"/>
              </a:spcAft>
              <a:buClr>
                <a:schemeClr val="tx1"/>
              </a:buClr>
              <a:buFont typeface="Arial" panose="020B0604020202020204" pitchFamily="34" charset="0"/>
              <a:buChar char="•"/>
            </a:pPr>
            <a:endParaRPr lang="en-US" sz="1900" dirty="0"/>
          </a:p>
          <a:p>
            <a:pPr marL="742950" lvl="1" indent="-228600">
              <a:lnSpc>
                <a:spcPct val="110000"/>
              </a:lnSpc>
              <a:spcAft>
                <a:spcPts val="600"/>
              </a:spcAft>
              <a:buClr>
                <a:schemeClr val="tx1"/>
              </a:buClr>
              <a:buFont typeface="Arial" panose="020B0604020202020204" pitchFamily="34" charset="0"/>
              <a:buChar char="•"/>
            </a:pPr>
            <a:r>
              <a:rPr lang="en-US" sz="1900" dirty="0"/>
              <a:t>Most common source of augmentation is changed irrigation water, so often associated with change cases</a:t>
            </a:r>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a:p>
            <a:pPr indent="-228600" defTabSz="914400">
              <a:lnSpc>
                <a:spcPct val="110000"/>
              </a:lnSpc>
              <a:spcAft>
                <a:spcPts val="600"/>
              </a:spcAft>
              <a:buClr>
                <a:schemeClr val="tx1"/>
              </a:buClr>
              <a:buFont typeface="Arial" panose="020B0604020202020204" pitchFamily="34" charset="0"/>
              <a:buChar char="•"/>
            </a:pPr>
            <a:endParaRPr lang="en-US" sz="1000" b="1" cap="all" dirty="0"/>
          </a:p>
        </p:txBody>
      </p:sp>
    </p:spTree>
    <p:extLst>
      <p:ext uri="{BB962C8B-B14F-4D97-AF65-F5344CB8AC3E}">
        <p14:creationId xmlns:p14="http://schemas.microsoft.com/office/powerpoint/2010/main" val="1435277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0" y="365125"/>
            <a:ext cx="6076950" cy="1807305"/>
          </a:xfrm>
        </p:spPr>
        <p:txBody>
          <a:bodyPr>
            <a:normAutofit/>
          </a:bodyPr>
          <a:lstStyle/>
          <a:p>
            <a:r>
              <a:rPr lang="en-US" dirty="0"/>
              <a:t>Maximum Beneficial Use: Changing Water</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6483FC3A-891C-6B39-267D-21951A870903}"/>
              </a:ext>
            </a:extLst>
          </p:cNvPr>
          <p:cNvSpPr txBox="1"/>
          <p:nvPr/>
        </p:nvSpPr>
        <p:spPr>
          <a:xfrm>
            <a:off x="1041225" y="2334027"/>
            <a:ext cx="5181600" cy="3416320"/>
          </a:xfrm>
          <a:prstGeom prst="rect">
            <a:avLst/>
          </a:prstGeom>
          <a:noFill/>
        </p:spPr>
        <p:txBody>
          <a:bodyPr wrap="square" rtlCol="0">
            <a:spAutoFit/>
          </a:bodyPr>
          <a:lstStyle/>
          <a:p>
            <a:r>
              <a:rPr lang="en-US" b="1" dirty="0"/>
              <a:t>Complications with change cases</a:t>
            </a:r>
          </a:p>
          <a:p>
            <a:endParaRPr lang="en-US" b="1" dirty="0"/>
          </a:p>
          <a:p>
            <a:pPr marL="285750" indent="-285750">
              <a:buFontTx/>
              <a:buChar char="-"/>
            </a:pPr>
            <a:r>
              <a:rPr lang="en-US" dirty="0"/>
              <a:t>Poor data</a:t>
            </a:r>
          </a:p>
          <a:p>
            <a:endParaRPr lang="en-US" dirty="0"/>
          </a:p>
          <a:p>
            <a:pPr marL="285750" indent="-285750">
              <a:buFontTx/>
              <a:buChar char="-"/>
            </a:pPr>
            <a:r>
              <a:rPr lang="en-US" dirty="0"/>
              <a:t>Periods when water was not used</a:t>
            </a:r>
          </a:p>
          <a:p>
            <a:pPr marL="285750" indent="-285750">
              <a:buFontTx/>
              <a:buChar char="-"/>
            </a:pPr>
            <a:endParaRPr lang="en-US" dirty="0"/>
          </a:p>
          <a:p>
            <a:pPr marL="285750" indent="-285750">
              <a:buFontTx/>
              <a:buChar char="-"/>
            </a:pPr>
            <a:r>
              <a:rPr lang="en-US" dirty="0"/>
              <a:t>Dry-up</a:t>
            </a:r>
          </a:p>
          <a:p>
            <a:pPr marL="285750" indent="-285750">
              <a:buFontTx/>
              <a:buChar char="-"/>
            </a:pPr>
            <a:endParaRPr lang="en-US" dirty="0"/>
          </a:p>
          <a:p>
            <a:pPr marL="285750" indent="-285750">
              <a:buFontTx/>
              <a:buChar char="-"/>
            </a:pPr>
            <a:r>
              <a:rPr lang="en-US" dirty="0"/>
              <a:t>Limitations on future use (volumetric limits, return flow obligations)</a:t>
            </a:r>
          </a:p>
          <a:p>
            <a:endParaRPr lang="en-US" dirty="0"/>
          </a:p>
          <a:p>
            <a:pPr marL="285750" indent="-285750">
              <a:buFontTx/>
              <a:buChar char="-"/>
            </a:pPr>
            <a:r>
              <a:rPr lang="en-US" dirty="0"/>
              <a:t>Problems with continued irrigation under ditch</a:t>
            </a:r>
          </a:p>
        </p:txBody>
      </p:sp>
    </p:spTree>
    <p:extLst>
      <p:ext uri="{BB962C8B-B14F-4D97-AF65-F5344CB8AC3E}">
        <p14:creationId xmlns:p14="http://schemas.microsoft.com/office/powerpoint/2010/main" val="1018101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26930" y="30153"/>
            <a:ext cx="5972175" cy="1807305"/>
          </a:xfrm>
        </p:spPr>
        <p:txBody>
          <a:bodyPr>
            <a:normAutofit/>
          </a:bodyPr>
          <a:lstStyle/>
          <a:p>
            <a:r>
              <a:rPr lang="en-US" dirty="0"/>
              <a:t>Questions and Discussion</a:t>
            </a:r>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7153275" y="10"/>
            <a:ext cx="50387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F8F85A1B-3E59-692F-37F3-2819E39FC346}"/>
              </a:ext>
            </a:extLst>
          </p:cNvPr>
          <p:cNvSpPr txBox="1"/>
          <p:nvPr/>
        </p:nvSpPr>
        <p:spPr>
          <a:xfrm>
            <a:off x="1127701" y="2172430"/>
            <a:ext cx="5177847" cy="4470850"/>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tx1"/>
              </a:buClr>
              <a:buFont typeface="Arial" panose="020B0604020202020204" pitchFamily="34" charset="0"/>
              <a:buChar char="•"/>
            </a:pPr>
            <a:endParaRPr lang="en-US" sz="1000" b="1" cap="all" dirty="0"/>
          </a:p>
        </p:txBody>
      </p:sp>
      <p:pic>
        <p:nvPicPr>
          <p:cNvPr id="8" name="Content Placeholder 3" descr="Thomas-Worthington-Whittredge-xx-On-the-Cache-la-Poudre-River,-Colorado.jpg">
            <a:extLst>
              <a:ext uri="{FF2B5EF4-FFF2-40B4-BE49-F238E27FC236}">
                <a16:creationId xmlns:a16="http://schemas.microsoft.com/office/drawing/2014/main" id="{18CBC28F-C616-0765-C94D-74E9F528E61D}"/>
              </a:ext>
            </a:extLst>
          </p:cNvPr>
          <p:cNvPicPr>
            <a:picLocks noGrp="1" noChangeAspect="1"/>
          </p:cNvPicPr>
          <p:nvPr>
            <p:ph idx="1"/>
          </p:nvPr>
        </p:nvPicPr>
        <p:blipFill>
          <a:blip r:embed="rId3" cstate="print"/>
          <a:stretch>
            <a:fillRect/>
          </a:stretch>
        </p:blipFill>
        <p:spPr>
          <a:xfrm>
            <a:off x="2161300" y="1303138"/>
            <a:ext cx="8288495" cy="5316101"/>
          </a:xfrm>
        </p:spPr>
      </p:pic>
      <p:sp>
        <p:nvSpPr>
          <p:cNvPr id="5" name="TextBox 4">
            <a:extLst>
              <a:ext uri="{FF2B5EF4-FFF2-40B4-BE49-F238E27FC236}">
                <a16:creationId xmlns:a16="http://schemas.microsoft.com/office/drawing/2014/main" id="{1E6CCC76-B25C-6E1D-BE97-5D03AC55A19E}"/>
              </a:ext>
            </a:extLst>
          </p:cNvPr>
          <p:cNvSpPr txBox="1"/>
          <p:nvPr/>
        </p:nvSpPr>
        <p:spPr>
          <a:xfrm>
            <a:off x="279974" y="5239965"/>
            <a:ext cx="1843822" cy="1384995"/>
          </a:xfrm>
          <a:prstGeom prst="rect">
            <a:avLst/>
          </a:prstGeom>
          <a:noFill/>
        </p:spPr>
        <p:txBody>
          <a:bodyPr wrap="square">
            <a:spAutoFit/>
          </a:bodyPr>
          <a:lstStyle/>
          <a:p>
            <a:r>
              <a:rPr lang="en-US" sz="2400" b="0" i="0" u="none" strike="noStrike" baseline="0" dirty="0">
                <a:solidFill>
                  <a:srgbClr val="464652"/>
                </a:solidFill>
                <a:latin typeface="DaunPenh" panose="01010101010101010101" pitchFamily="2" charset="0"/>
              </a:rPr>
              <a:t>WORTHINGTON WHITTREDGE</a:t>
            </a:r>
          </a:p>
          <a:p>
            <a:r>
              <a:rPr lang="en-US" sz="1800" b="0" i="0" u="none" strike="noStrike" baseline="0" dirty="0">
                <a:solidFill>
                  <a:srgbClr val="464652"/>
                </a:solidFill>
                <a:latin typeface="DaunPenh" panose="01010101010101010101" pitchFamily="2" charset="0"/>
              </a:rPr>
              <a:t>ON THE CACHE LA POUDRE RIVER 1876 </a:t>
            </a:r>
            <a:endParaRPr lang="en-US" dirty="0"/>
          </a:p>
        </p:txBody>
      </p:sp>
    </p:spTree>
    <p:extLst>
      <p:ext uri="{BB962C8B-B14F-4D97-AF65-F5344CB8AC3E}">
        <p14:creationId xmlns:p14="http://schemas.microsoft.com/office/powerpoint/2010/main" val="71629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8082-874D-3B52-3446-F553F849903C}"/>
              </a:ext>
            </a:extLst>
          </p:cNvPr>
          <p:cNvSpPr>
            <a:spLocks noGrp="1"/>
          </p:cNvSpPr>
          <p:nvPr>
            <p:ph type="title"/>
          </p:nvPr>
        </p:nvSpPr>
        <p:spPr/>
        <p:txBody>
          <a:bodyPr/>
          <a:lstStyle/>
          <a:p>
            <a:endParaRPr lang="en-US"/>
          </a:p>
        </p:txBody>
      </p:sp>
      <p:pic>
        <p:nvPicPr>
          <p:cNvPr id="4" name="Picture 3" descr="A picture containing tree, outdoor, sky, nature&#10;&#10;Description automatically generated">
            <a:extLst>
              <a:ext uri="{FF2B5EF4-FFF2-40B4-BE49-F238E27FC236}">
                <a16:creationId xmlns:a16="http://schemas.microsoft.com/office/drawing/2014/main" id="{B63DC4B0-6919-0286-6C6C-0FA4FBD01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368" y="0"/>
            <a:ext cx="10314432" cy="6858000"/>
          </a:xfrm>
          <a:prstGeom prst="rect">
            <a:avLst/>
          </a:prstGeom>
        </p:spPr>
      </p:pic>
    </p:spTree>
    <p:extLst>
      <p:ext uri="{BB962C8B-B14F-4D97-AF65-F5344CB8AC3E}">
        <p14:creationId xmlns:p14="http://schemas.microsoft.com/office/powerpoint/2010/main" val="204012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260521-2678-52E1-D16B-CE86C0F8AD11}"/>
              </a:ext>
            </a:extLst>
          </p:cNvPr>
          <p:cNvSpPr>
            <a:spLocks noGrp="1"/>
          </p:cNvSpPr>
          <p:nvPr>
            <p:ph type="title"/>
          </p:nvPr>
        </p:nvSpPr>
        <p:spPr>
          <a:xfrm>
            <a:off x="838201" y="365125"/>
            <a:ext cx="5251316" cy="1807305"/>
          </a:xfrm>
        </p:spPr>
        <p:txBody>
          <a:bodyPr>
            <a:normAutofit/>
          </a:bodyPr>
          <a:lstStyle/>
          <a:p>
            <a:r>
              <a:rPr lang="en-US" dirty="0"/>
              <a:t>Laying the Foundation</a:t>
            </a:r>
          </a:p>
        </p:txBody>
      </p:sp>
      <p:sp>
        <p:nvSpPr>
          <p:cNvPr id="4" name="Content Placeholder 3">
            <a:extLst>
              <a:ext uri="{FF2B5EF4-FFF2-40B4-BE49-F238E27FC236}">
                <a16:creationId xmlns:a16="http://schemas.microsoft.com/office/drawing/2014/main" id="{2BA855F3-24E9-7FFC-1F14-CBDD57E017EA}"/>
              </a:ext>
            </a:extLst>
          </p:cNvPr>
          <p:cNvSpPr txBox="1">
            <a:spLocks noGrp="1"/>
          </p:cNvSpPr>
          <p:nvPr>
            <p:ph idx="1"/>
          </p:nvPr>
        </p:nvSpPr>
        <p:spPr>
          <a:xfrm>
            <a:off x="838200" y="2333297"/>
            <a:ext cx="4619621" cy="3843666"/>
          </a:xfrm>
          <a:prstGeom prst="rect">
            <a:avLst/>
          </a:prstGeom>
        </p:spPr>
        <p:txBody>
          <a:bodyPr rtlCol="0">
            <a:normAutofit/>
          </a:bodyPr>
          <a:lstStyle/>
          <a:p>
            <a:pPr lvl="1"/>
            <a:endParaRPr lang="en-US" sz="1700" dirty="0">
              <a:latin typeface="Biondi" pitchFamily="2" charset="0"/>
            </a:endParaRPr>
          </a:p>
          <a:p>
            <a:pPr lvl="1"/>
            <a:r>
              <a:rPr lang="en-US" sz="1700" dirty="0">
                <a:latin typeface="Biondi" pitchFamily="2" charset="0"/>
              </a:rPr>
              <a:t>In a dry and thirsty land it is </a:t>
            </a:r>
            <a:r>
              <a:rPr lang="en-US" sz="1700" u="sng" dirty="0">
                <a:latin typeface="Biondi" pitchFamily="2" charset="0"/>
              </a:rPr>
              <a:t>necessary</a:t>
            </a:r>
            <a:r>
              <a:rPr lang="en-US" sz="1700" dirty="0">
                <a:latin typeface="Biondi" pitchFamily="2" charset="0"/>
              </a:rPr>
              <a:t> to divert the waters of streams from their natural channels, in order to obtain the fruits of the soil, and this </a:t>
            </a:r>
            <a:r>
              <a:rPr lang="en-US" sz="1700" u="sng" dirty="0">
                <a:latin typeface="Biondi" pitchFamily="2" charset="0"/>
              </a:rPr>
              <a:t>necessity</a:t>
            </a:r>
            <a:r>
              <a:rPr lang="en-US" sz="1700" dirty="0">
                <a:latin typeface="Biondi" pitchFamily="2" charset="0"/>
              </a:rPr>
              <a:t> is so universal and imperious that it claims the recognition of law.</a:t>
            </a:r>
          </a:p>
          <a:p>
            <a:pPr marL="914400" lvl="2" indent="0">
              <a:buNone/>
            </a:pPr>
            <a:endParaRPr lang="en-US" sz="1300" i="1" cap="none" dirty="0">
              <a:latin typeface="Biondi" pitchFamily="2" charset="0"/>
            </a:endParaRPr>
          </a:p>
          <a:p>
            <a:pPr marL="914400" lvl="2" indent="0">
              <a:buNone/>
            </a:pPr>
            <a:endParaRPr lang="en-US" sz="1300" i="1" dirty="0">
              <a:latin typeface="Biondi" pitchFamily="2" charset="0"/>
            </a:endParaRPr>
          </a:p>
          <a:p>
            <a:pPr marL="914400" lvl="2" indent="0">
              <a:buNone/>
            </a:pPr>
            <a:r>
              <a:rPr lang="en-US" sz="1300" i="1" cap="none" dirty="0">
                <a:latin typeface="Biondi" pitchFamily="2" charset="0"/>
              </a:rPr>
              <a:t>	</a:t>
            </a:r>
            <a:r>
              <a:rPr lang="en-US" sz="1300" i="1" cap="none" dirty="0" err="1"/>
              <a:t>Yunker</a:t>
            </a:r>
            <a:r>
              <a:rPr lang="en-US" sz="1300" i="1" dirty="0"/>
              <a:t> v. </a:t>
            </a:r>
            <a:r>
              <a:rPr lang="en-US" sz="1300" i="1" cap="none" dirty="0"/>
              <a:t>Nichols</a:t>
            </a:r>
            <a:r>
              <a:rPr lang="en-US" sz="1300" i="1" dirty="0"/>
              <a:t> </a:t>
            </a:r>
            <a:r>
              <a:rPr lang="en-US" sz="1300" dirty="0"/>
              <a:t>(1872)</a:t>
            </a:r>
          </a:p>
          <a:p>
            <a:pPr lvl="6">
              <a:buFont typeface="Wingdings" pitchFamily="2" charset="2"/>
              <a:buChar char="§"/>
            </a:pPr>
            <a:endParaRPr lang="en-US" sz="1700" dirty="0">
              <a:latin typeface="Biondi" pitchFamily="2" charset="0"/>
            </a:endParaRPr>
          </a:p>
          <a:p>
            <a:pPr lvl="1">
              <a:buFont typeface="Wingdings" pitchFamily="2" charset="2"/>
              <a:buChar char="§"/>
            </a:pPr>
            <a:endParaRPr lang="en-US" sz="1700" dirty="0">
              <a:latin typeface="Biondi" pitchFamily="2" charset="0"/>
            </a:endParaRPr>
          </a:p>
          <a:p>
            <a:pPr lvl="1">
              <a:buFont typeface="Wingdings" pitchFamily="2" charset="2"/>
              <a:buChar char="§"/>
            </a:pPr>
            <a:endParaRPr lang="en-US" sz="1700" dirty="0">
              <a:latin typeface="Biondi" pitchFamily="2" charset="0"/>
            </a:endParaRPr>
          </a:p>
          <a:p>
            <a:endParaRPr lang="en-US" sz="1700" dirty="0">
              <a:latin typeface="Biondi" pitchFamily="2" charset="0"/>
            </a:endParaRPr>
          </a:p>
        </p:txBody>
      </p:sp>
      <p:pic>
        <p:nvPicPr>
          <p:cNvPr id="5" name="Picture 4" descr="A blue abstract watercolor pattern on a white background">
            <a:extLst>
              <a:ext uri="{FF2B5EF4-FFF2-40B4-BE49-F238E27FC236}">
                <a16:creationId xmlns:a16="http://schemas.microsoft.com/office/drawing/2014/main" id="{C8331A46-6D83-2F8B-5488-F8D4209C4177}"/>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9112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00E9C-0038-A2CD-B72F-486D3578D287}"/>
              </a:ext>
            </a:extLst>
          </p:cNvPr>
          <p:cNvSpPr>
            <a:spLocks noGrp="1"/>
          </p:cNvSpPr>
          <p:nvPr>
            <p:ph type="title"/>
          </p:nvPr>
        </p:nvSpPr>
        <p:spPr>
          <a:xfrm>
            <a:off x="838201" y="365125"/>
            <a:ext cx="5251316" cy="1807305"/>
          </a:xfrm>
        </p:spPr>
        <p:txBody>
          <a:bodyPr>
            <a:normAutofit/>
          </a:bodyPr>
          <a:lstStyle/>
          <a:p>
            <a:r>
              <a:rPr lang="en-US" dirty="0"/>
              <a:t>Laying the Foundation</a:t>
            </a:r>
          </a:p>
        </p:txBody>
      </p:sp>
      <p:sp>
        <p:nvSpPr>
          <p:cNvPr id="4" name="Content Placeholder 2">
            <a:extLst>
              <a:ext uri="{FF2B5EF4-FFF2-40B4-BE49-F238E27FC236}">
                <a16:creationId xmlns:a16="http://schemas.microsoft.com/office/drawing/2014/main" id="{650300BB-809B-CF0E-28D0-DC0D75A62AA2}"/>
              </a:ext>
            </a:extLst>
          </p:cNvPr>
          <p:cNvSpPr>
            <a:spLocks noGrp="1"/>
          </p:cNvSpPr>
          <p:nvPr>
            <p:ph idx="1"/>
          </p:nvPr>
        </p:nvSpPr>
        <p:spPr>
          <a:xfrm>
            <a:off x="838200" y="2333297"/>
            <a:ext cx="4619621" cy="3843666"/>
          </a:xfrm>
        </p:spPr>
        <p:txBody>
          <a:bodyPr>
            <a:normAutofit/>
          </a:bodyPr>
          <a:lstStyle/>
          <a:p>
            <a:pPr marL="0" indent="0">
              <a:buFont typeface="Wingdings 2" panose="05020102010507070707" pitchFamily="18" charset="2"/>
              <a:buNone/>
            </a:pPr>
            <a:r>
              <a:rPr lang="en-US" altLang="en-US" sz="2000" b="1"/>
              <a:t>Article XVI, Section 6, State Constitution</a:t>
            </a:r>
          </a:p>
          <a:p>
            <a:pPr marL="0" indent="0">
              <a:buFont typeface="Wingdings 2" panose="05020102010507070707" pitchFamily="18" charset="2"/>
              <a:buNone/>
            </a:pPr>
            <a:endParaRPr lang="en-US" altLang="en-US" sz="2000"/>
          </a:p>
          <a:p>
            <a:pPr marL="0" indent="0">
              <a:buFont typeface="Wingdings 2" panose="05020102010507070707" pitchFamily="18" charset="2"/>
              <a:buNone/>
            </a:pPr>
            <a:r>
              <a:rPr lang="en-US" altLang="en-US" sz="2000"/>
              <a:t>“The right to divert the unappropriated waters of any natural stream to </a:t>
            </a:r>
            <a:r>
              <a:rPr lang="en-US" altLang="en-US" sz="2000" b="1"/>
              <a:t>beneficial uses</a:t>
            </a:r>
            <a:r>
              <a:rPr lang="en-US" altLang="en-US" sz="2000"/>
              <a:t> shall never be denied.  Priority of appropriation shall give the better right as between those using the water for the same purpose… “</a:t>
            </a:r>
          </a:p>
        </p:txBody>
      </p:sp>
      <p:pic>
        <p:nvPicPr>
          <p:cNvPr id="5" name="Picture 4" descr="A blue abstract watercolor pattern on a white background">
            <a:extLst>
              <a:ext uri="{FF2B5EF4-FFF2-40B4-BE49-F238E27FC236}">
                <a16:creationId xmlns:a16="http://schemas.microsoft.com/office/drawing/2014/main" id="{2C9ADFF1-DBB8-3D58-A338-40235CB282EC}"/>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4864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Laying the Foundation</a:t>
            </a:r>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5153" y="1869961"/>
            <a:ext cx="7003922" cy="1658308"/>
          </a:xfrm>
        </p:spPr>
        <p:txBody>
          <a:bodyPr numCol="2">
            <a:normAutofit/>
          </a:bodyPr>
          <a:lstStyle/>
          <a:p>
            <a:r>
              <a:rPr lang="en-US" sz="1400" b="1" dirty="0"/>
              <a:t>Direct diversion for irrigation:</a:t>
            </a:r>
            <a:r>
              <a:rPr lang="en-US" sz="1400" dirty="0"/>
              <a:t> </a:t>
            </a:r>
          </a:p>
          <a:p>
            <a:pPr lvl="1"/>
            <a:r>
              <a:rPr lang="en-US" sz="1400" dirty="0"/>
              <a:t>Civil Action 320 (1882)</a:t>
            </a:r>
          </a:p>
          <a:p>
            <a:pPr lvl="2"/>
            <a:r>
              <a:rPr lang="en-US" sz="1400" dirty="0"/>
              <a:t>108 water rights for 65 structures </a:t>
            </a:r>
          </a:p>
          <a:p>
            <a:pPr lvl="2"/>
            <a:r>
              <a:rPr lang="en-US" sz="1400" dirty="0"/>
              <a:t>Senior direct flow water rights</a:t>
            </a:r>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lvl="2"/>
            <a:endParaRPr lang="en-US" sz="1400" dirty="0"/>
          </a:p>
          <a:p>
            <a:pPr marL="914400" lvl="2" indent="0">
              <a:buNone/>
            </a:pPr>
            <a:endParaRPr lang="en-US" sz="1400" dirty="0"/>
          </a:p>
          <a:p>
            <a:pPr marL="914400" lvl="2" indent="0">
              <a:buNone/>
            </a:pPr>
            <a:endParaRPr lang="en-US" sz="1400" dirty="0"/>
          </a:p>
        </p:txBody>
      </p:sp>
      <p:pic>
        <p:nvPicPr>
          <p:cNvPr id="5" name="Picture 4">
            <a:extLst>
              <a:ext uri="{FF2B5EF4-FFF2-40B4-BE49-F238E27FC236}">
                <a16:creationId xmlns:a16="http://schemas.microsoft.com/office/drawing/2014/main" id="{E814C9A2-EF9C-53F9-9825-4BB51F890353}"/>
              </a:ext>
            </a:extLst>
          </p:cNvPr>
          <p:cNvPicPr>
            <a:picLocks noChangeAspect="1"/>
          </p:cNvPicPr>
          <p:nvPr/>
        </p:nvPicPr>
        <p:blipFill>
          <a:blip r:embed="rId3"/>
          <a:stretch>
            <a:fillRect/>
          </a:stretch>
        </p:blipFill>
        <p:spPr>
          <a:xfrm>
            <a:off x="260435" y="3225800"/>
            <a:ext cx="11658164" cy="3722245"/>
          </a:xfrm>
          <a:prstGeom prst="rect">
            <a:avLst/>
          </a:prstGeom>
        </p:spPr>
      </p:pic>
      <p:sp>
        <p:nvSpPr>
          <p:cNvPr id="6" name="TextBox 5">
            <a:extLst>
              <a:ext uri="{FF2B5EF4-FFF2-40B4-BE49-F238E27FC236}">
                <a16:creationId xmlns:a16="http://schemas.microsoft.com/office/drawing/2014/main" id="{FC2AB031-1B1B-3B76-753E-24DB80F813D6}"/>
              </a:ext>
            </a:extLst>
          </p:cNvPr>
          <p:cNvSpPr txBox="1"/>
          <p:nvPr/>
        </p:nvSpPr>
        <p:spPr>
          <a:xfrm>
            <a:off x="7839075" y="203179"/>
            <a:ext cx="3876675" cy="3323987"/>
          </a:xfrm>
          <a:prstGeom prst="rect">
            <a:avLst/>
          </a:prstGeom>
          <a:noFill/>
        </p:spPr>
        <p:txBody>
          <a:bodyPr wrap="square" rtlCol="0">
            <a:spAutoFit/>
          </a:bodyPr>
          <a:lstStyle/>
          <a:p>
            <a:r>
              <a:rPr lang="en-US" sz="1600" b="1" dirty="0">
                <a:solidFill>
                  <a:schemeClr val="bg1"/>
                </a:solidFill>
              </a:rPr>
              <a:t>Big 4 ditch companies:</a:t>
            </a:r>
          </a:p>
          <a:p>
            <a:pPr lvl="1"/>
            <a:r>
              <a:rPr lang="en-US" sz="1600" dirty="0">
                <a:solidFill>
                  <a:schemeClr val="bg1"/>
                </a:solidFill>
              </a:rPr>
              <a:t>New Cache La Poudre Irrigating Company</a:t>
            </a:r>
          </a:p>
          <a:p>
            <a:pPr lvl="2"/>
            <a:r>
              <a:rPr lang="en-US" sz="1600" dirty="0">
                <a:solidFill>
                  <a:schemeClr val="bg1"/>
                </a:solidFill>
              </a:rPr>
              <a:t>Greeley No. 2 Ditch</a:t>
            </a:r>
          </a:p>
          <a:p>
            <a:pPr lvl="1"/>
            <a:r>
              <a:rPr lang="en-US" sz="1600" dirty="0">
                <a:solidFill>
                  <a:schemeClr val="bg1"/>
                </a:solidFill>
              </a:rPr>
              <a:t>Larimer and Weld Irrigation Company</a:t>
            </a:r>
          </a:p>
          <a:p>
            <a:pPr lvl="2"/>
            <a:r>
              <a:rPr lang="en-US" sz="1600" dirty="0">
                <a:solidFill>
                  <a:schemeClr val="bg1"/>
                </a:solidFill>
              </a:rPr>
              <a:t>Larimer and Weld Canal</a:t>
            </a:r>
          </a:p>
          <a:p>
            <a:pPr lvl="1"/>
            <a:r>
              <a:rPr lang="en-US" sz="1600" dirty="0">
                <a:solidFill>
                  <a:schemeClr val="bg1"/>
                </a:solidFill>
              </a:rPr>
              <a:t>The Water Supply and Storage Company</a:t>
            </a:r>
          </a:p>
          <a:p>
            <a:pPr lvl="2"/>
            <a:r>
              <a:rPr lang="en-US" sz="1600" dirty="0">
                <a:solidFill>
                  <a:schemeClr val="bg1"/>
                </a:solidFill>
              </a:rPr>
              <a:t>Larimer County Canal</a:t>
            </a:r>
          </a:p>
          <a:p>
            <a:pPr lvl="1"/>
            <a:r>
              <a:rPr lang="en-US" sz="1600" dirty="0">
                <a:solidFill>
                  <a:schemeClr val="bg1"/>
                </a:solidFill>
              </a:rPr>
              <a:t>North Poudre Irrigation Company</a:t>
            </a:r>
          </a:p>
          <a:p>
            <a:pPr lvl="2"/>
            <a:r>
              <a:rPr lang="en-US" sz="1600" dirty="0">
                <a:solidFill>
                  <a:schemeClr val="bg1"/>
                </a:solidFill>
              </a:rPr>
              <a:t>North Poudre Canal/Munroe Canal</a:t>
            </a:r>
          </a:p>
          <a:p>
            <a:endParaRPr lang="en-US" dirty="0"/>
          </a:p>
        </p:txBody>
      </p:sp>
    </p:spTree>
    <p:extLst>
      <p:ext uri="{BB962C8B-B14F-4D97-AF65-F5344CB8AC3E}">
        <p14:creationId xmlns:p14="http://schemas.microsoft.com/office/powerpoint/2010/main" val="62983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alphaModFix amt="40000"/>
          </a:blip>
          <a:srcRect l="3911" r="13839" b="-1"/>
          <a:stretch/>
        </p:blipFill>
        <p:spPr>
          <a:xfrm>
            <a:off x="20" y="10"/>
            <a:ext cx="8450297" cy="6857990"/>
          </a:xfrm>
          <a:prstGeom prst="rect">
            <a:avLst/>
          </a:prstGeom>
        </p:spPr>
      </p:pic>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627636"/>
          </a:xfrm>
        </p:spPr>
        <p:txBody>
          <a:bodyPr>
            <a:normAutofit/>
          </a:bodyPr>
          <a:lstStyle/>
          <a:p>
            <a:r>
              <a:rPr lang="en-US" dirty="0">
                <a:solidFill>
                  <a:srgbClr val="FFFFFF"/>
                </a:solidFill>
              </a:rPr>
              <a:t>Laying the Foundation</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219785"/>
            <a:ext cx="4619621" cy="3957178"/>
          </a:xfrm>
        </p:spPr>
        <p:txBody>
          <a:bodyPr>
            <a:normAutofit/>
          </a:bodyPr>
          <a:lstStyle/>
          <a:p>
            <a:r>
              <a:rPr lang="en-US" sz="2000" b="1" dirty="0">
                <a:solidFill>
                  <a:srgbClr val="FFFFFF"/>
                </a:solidFill>
              </a:rPr>
              <a:t>Initial Transmountain Diversions</a:t>
            </a:r>
          </a:p>
          <a:p>
            <a:endParaRPr lang="en-US" sz="2000" dirty="0">
              <a:solidFill>
                <a:srgbClr val="FFFFFF"/>
              </a:solidFill>
            </a:endParaRPr>
          </a:p>
          <a:p>
            <a:pPr marL="285750" indent="-285750">
              <a:buFontTx/>
              <a:buChar char="-"/>
            </a:pPr>
            <a:r>
              <a:rPr lang="en-US" sz="2000" dirty="0">
                <a:solidFill>
                  <a:srgbClr val="FFFFFF"/>
                </a:solidFill>
                <a:latin typeface="Biondi" pitchFamily="2" charset="0"/>
              </a:rPr>
              <a:t>Grand River Ditch 	</a:t>
            </a:r>
          </a:p>
          <a:p>
            <a:pPr marL="285750" indent="-285750">
              <a:buFontTx/>
              <a:buChar char="-"/>
            </a:pPr>
            <a:r>
              <a:rPr lang="en-US" sz="2000" dirty="0">
                <a:solidFill>
                  <a:srgbClr val="FFFFFF"/>
                </a:solidFill>
                <a:latin typeface="Biondi" pitchFamily="2" charset="0"/>
              </a:rPr>
              <a:t>Laramie-Poudre Tunnel	</a:t>
            </a:r>
          </a:p>
          <a:p>
            <a:pPr marL="285750" indent="-285750">
              <a:buFontTx/>
              <a:buChar char="-"/>
            </a:pPr>
            <a:r>
              <a:rPr lang="en-US" sz="2000" dirty="0">
                <a:solidFill>
                  <a:srgbClr val="FFFFFF"/>
                </a:solidFill>
                <a:latin typeface="Biondi" pitchFamily="2" charset="0"/>
              </a:rPr>
              <a:t>Michigan Ditch		</a:t>
            </a:r>
          </a:p>
          <a:p>
            <a:pPr marL="0" indent="0">
              <a:buNone/>
            </a:pPr>
            <a:r>
              <a:rPr lang="en-US" sz="2000" dirty="0">
                <a:solidFill>
                  <a:srgbClr val="FFFFFF"/>
                </a:solidFill>
                <a:latin typeface="Biondi" pitchFamily="2" charset="0"/>
              </a:rPr>
              <a:t>	</a:t>
            </a:r>
            <a:endParaRPr lang="en-US" sz="2000" dirty="0">
              <a:solidFill>
                <a:srgbClr val="FFFFFF"/>
              </a:solidFill>
            </a:endParaRPr>
          </a:p>
          <a:p>
            <a:pPr marL="914400" lvl="2" indent="0">
              <a:buNone/>
            </a:pPr>
            <a:endParaRPr lang="en-US" dirty="0">
              <a:solidFill>
                <a:srgbClr val="FFFFFF"/>
              </a:solidFill>
            </a:endParaRPr>
          </a:p>
        </p:txBody>
      </p:sp>
      <p:pic>
        <p:nvPicPr>
          <p:cNvPr id="5" name="Picture 2">
            <a:extLst>
              <a:ext uri="{FF2B5EF4-FFF2-40B4-BE49-F238E27FC236}">
                <a16:creationId xmlns:a16="http://schemas.microsoft.com/office/drawing/2014/main" id="{C42AF72D-5703-E383-08ED-00FC4CCF68BB}"/>
              </a:ext>
            </a:extLst>
          </p:cNvPr>
          <p:cNvPicPr>
            <a:picLocks noChangeAspect="1" noChangeArrowheads="1"/>
          </p:cNvPicPr>
          <p:nvPr/>
        </p:nvPicPr>
        <p:blipFill rotWithShape="1">
          <a:blip r:embed="rId3" cstate="print"/>
          <a:srcRect t="9803" r="1" b="20902"/>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68649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t="21346" r="9091" b="2045"/>
          <a:stretch/>
        </p:blipFill>
        <p:spPr>
          <a:xfrm>
            <a:off x="1" y="10"/>
            <a:ext cx="12191999" cy="6857989"/>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594804" y="640263"/>
            <a:ext cx="6619811" cy="1344975"/>
          </a:xfrm>
        </p:spPr>
        <p:txBody>
          <a:bodyPr>
            <a:normAutofit/>
          </a:bodyPr>
          <a:lstStyle/>
          <a:p>
            <a:pPr algn="ctr"/>
            <a:r>
              <a:rPr lang="en-US" sz="4000" dirty="0"/>
              <a:t>Laying the Foundation</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594109" y="2121763"/>
            <a:ext cx="6620505" cy="3773010"/>
          </a:xfrm>
        </p:spPr>
        <p:txBody>
          <a:bodyPr numCol="2">
            <a:normAutofit fontScale="92500" lnSpcReduction="2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effectLst/>
                <a:uLnTx/>
                <a:uFillTx/>
                <a:latin typeface="Corbel" panose="020B0503020204020204"/>
                <a:ea typeface="+mn-ea"/>
                <a:cs typeface="+mn-cs"/>
              </a:rPr>
              <a:t>Storage to increase supply: </a:t>
            </a:r>
          </a:p>
          <a:p>
            <a:pPr marL="914400" lvl="2" indent="0">
              <a:buNone/>
            </a:pPr>
            <a:endParaRPr lang="en-US" sz="1300" dirty="0"/>
          </a:p>
          <a:p>
            <a:pPr lvl="1"/>
            <a:r>
              <a:rPr lang="en-US" sz="1300" dirty="0"/>
              <a:t>Civil Action 1591 (1904)</a:t>
            </a:r>
          </a:p>
          <a:p>
            <a:pPr lvl="2"/>
            <a:r>
              <a:rPr lang="en-US" sz="1300" dirty="0"/>
              <a:t>61 storage rights for 45 structures</a:t>
            </a:r>
          </a:p>
          <a:p>
            <a:pPr lvl="2"/>
            <a:r>
              <a:rPr lang="en-US" sz="1300" dirty="0"/>
              <a:t>Initial Reservoir Adjudication</a:t>
            </a:r>
          </a:p>
          <a:p>
            <a:pPr lvl="1"/>
            <a:r>
              <a:rPr lang="en-US" sz="1300" dirty="0"/>
              <a:t>Civil Action 2031 (1921)</a:t>
            </a:r>
          </a:p>
          <a:p>
            <a:pPr lvl="2"/>
            <a:r>
              <a:rPr lang="en-US" sz="1300" dirty="0"/>
              <a:t>61 storage rights for 45 structures</a:t>
            </a:r>
          </a:p>
          <a:p>
            <a:pPr lvl="2"/>
            <a:r>
              <a:rPr lang="en-US" sz="1300" dirty="0"/>
              <a:t>First true supplemental adjudication</a:t>
            </a:r>
          </a:p>
          <a:p>
            <a:pPr marL="914400" lvl="2" indent="0">
              <a:buNone/>
            </a:pPr>
            <a:r>
              <a:rPr lang="en-US" sz="1300" dirty="0"/>
              <a:t>	</a:t>
            </a:r>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endParaRPr lang="en-US" sz="1300" dirty="0"/>
          </a:p>
          <a:p>
            <a:pPr lvl="1"/>
            <a:r>
              <a:rPr lang="en-US" sz="1300" b="1" dirty="0"/>
              <a:t>Today total storage exceeds 300,000 AF: </a:t>
            </a:r>
          </a:p>
          <a:p>
            <a:pPr lvl="2"/>
            <a:r>
              <a:rPr lang="en-US" sz="1300" dirty="0"/>
              <a:t>Cache La Poudre Reservoir Company</a:t>
            </a:r>
          </a:p>
          <a:p>
            <a:pPr lvl="3"/>
            <a:r>
              <a:rPr lang="en-US" sz="1200" dirty="0" err="1"/>
              <a:t>Timnath</a:t>
            </a:r>
            <a:r>
              <a:rPr lang="en-US" sz="1200" dirty="0"/>
              <a:t> Reservoir (aka Cache La Poudre Reservoir)</a:t>
            </a:r>
          </a:p>
          <a:p>
            <a:pPr lvl="2"/>
            <a:r>
              <a:rPr lang="en-US" sz="1300" dirty="0"/>
              <a:t>Windsor Reservoir Company  </a:t>
            </a:r>
          </a:p>
          <a:p>
            <a:pPr lvl="3"/>
            <a:r>
              <a:rPr lang="en-US" sz="1200" dirty="0"/>
              <a:t>Terry Lake, “Big” Windsor, Cobb and Douglas Reservoirs</a:t>
            </a:r>
          </a:p>
          <a:p>
            <a:pPr lvl="2"/>
            <a:r>
              <a:rPr lang="en-US" sz="1300" dirty="0"/>
              <a:t>The Water Supply and Storage Company</a:t>
            </a:r>
          </a:p>
          <a:p>
            <a:pPr lvl="3"/>
            <a:r>
              <a:rPr lang="en-US" sz="1200" dirty="0"/>
              <a:t>Includes: Rocky Ridge, WSSC Reservoirs 2 &amp; 3</a:t>
            </a:r>
          </a:p>
          <a:p>
            <a:pPr lvl="2"/>
            <a:r>
              <a:rPr lang="en-US" sz="1300" dirty="0"/>
              <a:t>North Poudre Irrigation Company</a:t>
            </a:r>
          </a:p>
          <a:p>
            <a:pPr lvl="3"/>
            <a:r>
              <a:rPr lang="en-US" sz="1200" dirty="0"/>
              <a:t>Includes: Halligan and Fossil Creek Reservoirs</a:t>
            </a:r>
          </a:p>
          <a:p>
            <a:pPr lvl="2"/>
            <a:r>
              <a:rPr lang="en-US" sz="1300" dirty="0"/>
              <a:t>Greeley and Loveland System</a:t>
            </a:r>
          </a:p>
          <a:p>
            <a:pPr lvl="3"/>
            <a:r>
              <a:rPr lang="en-US" sz="1200" dirty="0"/>
              <a:t>Boyd Lake,  Lake Loveland and Seven Lakes</a:t>
            </a:r>
          </a:p>
          <a:p>
            <a:pPr lvl="2"/>
            <a:r>
              <a:rPr lang="en-US" sz="1300" dirty="0"/>
              <a:t>Consolidated Home Supply</a:t>
            </a:r>
          </a:p>
          <a:p>
            <a:pPr lvl="3"/>
            <a:r>
              <a:rPr lang="en-US" sz="1200" dirty="0"/>
              <a:t>Mariano/Boedecker, Lon Hagler, Lone Tree</a:t>
            </a:r>
          </a:p>
          <a:p>
            <a:pPr lvl="1"/>
            <a:endParaRPr lang="en-US" sz="1300" dirty="0"/>
          </a:p>
        </p:txBody>
      </p:sp>
      <p:pic>
        <p:nvPicPr>
          <p:cNvPr id="6" name="Picture 2">
            <a:extLst>
              <a:ext uri="{FF2B5EF4-FFF2-40B4-BE49-F238E27FC236}">
                <a16:creationId xmlns:a16="http://schemas.microsoft.com/office/drawing/2014/main" id="{4DC188DC-9E12-673B-D59F-54C5A96A7E20}"/>
              </a:ext>
            </a:extLst>
          </p:cNvPr>
          <p:cNvPicPr>
            <a:picLocks noChangeAspect="1" noChangeArrowheads="1"/>
          </p:cNvPicPr>
          <p:nvPr/>
        </p:nvPicPr>
        <p:blipFill>
          <a:blip r:embed="rId3" cstate="print"/>
          <a:srcRect/>
          <a:stretch>
            <a:fillRect/>
          </a:stretch>
        </p:blipFill>
        <p:spPr bwMode="auto">
          <a:xfrm rot="5400000">
            <a:off x="8441803" y="1424936"/>
            <a:ext cx="2843048" cy="3689223"/>
          </a:xfrm>
          <a:prstGeom prst="rect">
            <a:avLst/>
          </a:prstGeom>
          <a:noFill/>
          <a:ln w="9525">
            <a:noFill/>
            <a:miter lim="800000"/>
            <a:headEnd/>
            <a:tailEnd/>
          </a:ln>
        </p:spPr>
      </p:pic>
    </p:spTree>
    <p:extLst>
      <p:ext uri="{BB962C8B-B14F-4D97-AF65-F5344CB8AC3E}">
        <p14:creationId xmlns:p14="http://schemas.microsoft.com/office/powerpoint/2010/main" val="212607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1A90-4ECF-13E5-1F7B-9648614BFEFC}"/>
              </a:ext>
            </a:extLst>
          </p:cNvPr>
          <p:cNvSpPr>
            <a:spLocks noGrp="1"/>
          </p:cNvSpPr>
          <p:nvPr>
            <p:ph type="title"/>
          </p:nvPr>
        </p:nvSpPr>
        <p:spPr>
          <a:xfrm>
            <a:off x="838201" y="365125"/>
            <a:ext cx="5251316" cy="1807305"/>
          </a:xfrm>
        </p:spPr>
        <p:txBody>
          <a:bodyPr>
            <a:normAutofit/>
          </a:bodyPr>
          <a:lstStyle/>
          <a:p>
            <a:r>
              <a:rPr lang="en-US" dirty="0"/>
              <a:t>Laying the Foundation</a:t>
            </a:r>
          </a:p>
        </p:txBody>
      </p:sp>
      <p:sp>
        <p:nvSpPr>
          <p:cNvPr id="3" name="Content Placeholder 2">
            <a:extLst>
              <a:ext uri="{FF2B5EF4-FFF2-40B4-BE49-F238E27FC236}">
                <a16:creationId xmlns:a16="http://schemas.microsoft.com/office/drawing/2014/main" id="{EEC42A40-3C51-04FE-C271-FD339D8B863A}"/>
              </a:ext>
            </a:extLst>
          </p:cNvPr>
          <p:cNvSpPr>
            <a:spLocks noGrp="1"/>
          </p:cNvSpPr>
          <p:nvPr>
            <p:ph idx="1"/>
          </p:nvPr>
        </p:nvSpPr>
        <p:spPr>
          <a:xfrm>
            <a:off x="838200" y="2333297"/>
            <a:ext cx="4619621" cy="3843666"/>
          </a:xfrm>
        </p:spPr>
        <p:txBody>
          <a:bodyPr>
            <a:normAutofit/>
          </a:bodyPr>
          <a:lstStyle/>
          <a:p>
            <a:pPr marL="0" lvl="1" indent="-228600" defTabSz="914400">
              <a:lnSpc>
                <a:spcPct val="110000"/>
              </a:lnSpc>
              <a:spcAft>
                <a:spcPts val="600"/>
              </a:spcAft>
              <a:buClr>
                <a:schemeClr val="tx1"/>
              </a:buClr>
              <a:buFont typeface="Arial" panose="020B0604020202020204" pitchFamily="34" charset="0"/>
              <a:buChar char="•"/>
            </a:pPr>
            <a:r>
              <a:rPr lang="en-US" sz="1400" b="1" u="sng" cap="all" dirty="0"/>
              <a:t>Colorado-Big Thompson Project</a:t>
            </a:r>
          </a:p>
          <a:p>
            <a:pPr marL="514350" lvl="1" indent="-285750" defTabSz="914400">
              <a:lnSpc>
                <a:spcPct val="110000"/>
              </a:lnSpc>
              <a:spcAft>
                <a:spcPts val="600"/>
              </a:spcAft>
              <a:buClr>
                <a:schemeClr val="tx1"/>
              </a:buClr>
              <a:buFontTx/>
              <a:buChar char="-"/>
            </a:pPr>
            <a:r>
              <a:rPr lang="en-US" sz="1800" cap="none" dirty="0"/>
              <a:t>C-BT Project Constructed from 1938 – 1957</a:t>
            </a:r>
          </a:p>
          <a:p>
            <a:pPr marL="514350" lvl="1" indent="-285750" defTabSz="914400">
              <a:lnSpc>
                <a:spcPct val="110000"/>
              </a:lnSpc>
              <a:spcAft>
                <a:spcPts val="600"/>
              </a:spcAft>
              <a:buClr>
                <a:schemeClr val="tx1"/>
              </a:buClr>
              <a:buFontTx/>
              <a:buChar char="-"/>
            </a:pPr>
            <a:r>
              <a:rPr lang="en-US" sz="1800" cap="none" dirty="0"/>
              <a:t>Brings about 200,000 AF to Basin annually</a:t>
            </a:r>
          </a:p>
          <a:p>
            <a:pPr marL="514350" lvl="1" indent="-285750" defTabSz="914400">
              <a:lnSpc>
                <a:spcPct val="110000"/>
              </a:lnSpc>
              <a:spcAft>
                <a:spcPts val="600"/>
              </a:spcAft>
              <a:buClr>
                <a:schemeClr val="tx1"/>
              </a:buClr>
              <a:buFontTx/>
              <a:buChar char="-"/>
            </a:pPr>
            <a:r>
              <a:rPr lang="en-US" sz="1800" cap="none" dirty="0" err="1"/>
              <a:t>Horsetooth</a:t>
            </a:r>
            <a:r>
              <a:rPr lang="en-US" sz="1800" cap="none" dirty="0"/>
              <a:t> Reservoir and Carter Lake</a:t>
            </a:r>
          </a:p>
          <a:p>
            <a:pPr marL="514350" lvl="1" indent="-285750" defTabSz="914400">
              <a:lnSpc>
                <a:spcPct val="110000"/>
              </a:lnSpc>
              <a:spcAft>
                <a:spcPts val="600"/>
              </a:spcAft>
              <a:buClr>
                <a:schemeClr val="tx1"/>
              </a:buClr>
              <a:buFontTx/>
              <a:buChar char="-"/>
            </a:pPr>
            <a:r>
              <a:rPr lang="en-US" sz="1800" cap="none" dirty="0"/>
              <a:t>C-BT waters are “fungible” and widely traded</a:t>
            </a:r>
          </a:p>
          <a:p>
            <a:pPr marL="514350" lvl="1" indent="-285750" defTabSz="914400">
              <a:lnSpc>
                <a:spcPct val="110000"/>
              </a:lnSpc>
              <a:spcAft>
                <a:spcPts val="600"/>
              </a:spcAft>
              <a:buClr>
                <a:schemeClr val="tx1"/>
              </a:buClr>
              <a:buFontTx/>
              <a:buChar char="-"/>
            </a:pPr>
            <a:r>
              <a:rPr lang="en-US" sz="1800" cap="none" dirty="0"/>
              <a:t>North Poudre – 40,000 Units </a:t>
            </a:r>
          </a:p>
          <a:p>
            <a:pPr marL="914400" lvl="2" indent="0">
              <a:buNone/>
            </a:pPr>
            <a:endParaRPr lang="en-US" sz="1400" dirty="0"/>
          </a:p>
          <a:p>
            <a:pPr marL="914400" lvl="2" indent="0">
              <a:buNone/>
            </a:pPr>
            <a:endParaRPr lang="en-US" sz="1400" dirty="0"/>
          </a:p>
        </p:txBody>
      </p:sp>
      <p:pic>
        <p:nvPicPr>
          <p:cNvPr id="4" name="Picture 3" descr="A blue abstract watercolor pattern on a white background">
            <a:extLst>
              <a:ext uri="{FF2B5EF4-FFF2-40B4-BE49-F238E27FC236}">
                <a16:creationId xmlns:a16="http://schemas.microsoft.com/office/drawing/2014/main" id="{CA7A7CAE-E867-7996-ACC6-BAAAE7717292}"/>
              </a:ext>
            </a:extLst>
          </p:cNvPr>
          <p:cNvPicPr>
            <a:picLocks noChangeAspect="1"/>
          </p:cNvPicPr>
          <p:nvPr/>
        </p:nvPicPr>
        <p:blipFill rotWithShape="1">
          <a:blip r:embed="rId2"/>
          <a:srcRect l="16017" r="2594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Picture 5">
            <a:extLst>
              <a:ext uri="{FF2B5EF4-FFF2-40B4-BE49-F238E27FC236}">
                <a16:creationId xmlns:a16="http://schemas.microsoft.com/office/drawing/2014/main" id="{3E266803-D8C2-2B6A-3A14-617DEE8A09CA}"/>
              </a:ext>
            </a:extLst>
          </p:cNvPr>
          <p:cNvPicPr>
            <a:picLocks noChangeAspect="1"/>
          </p:cNvPicPr>
          <p:nvPr/>
        </p:nvPicPr>
        <p:blipFill>
          <a:blip r:embed="rId3"/>
          <a:stretch>
            <a:fillRect/>
          </a:stretch>
        </p:blipFill>
        <p:spPr>
          <a:xfrm>
            <a:off x="6889486" y="2333297"/>
            <a:ext cx="5202842" cy="3329771"/>
          </a:xfrm>
          <a:prstGeom prst="rect">
            <a:avLst/>
          </a:prstGeom>
        </p:spPr>
      </p:pic>
    </p:spTree>
    <p:extLst>
      <p:ext uri="{BB962C8B-B14F-4D97-AF65-F5344CB8AC3E}">
        <p14:creationId xmlns:p14="http://schemas.microsoft.com/office/powerpoint/2010/main" val="1452469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TotalTime>
  <Words>1198</Words>
  <Application>Microsoft Office PowerPoint</Application>
  <PresentationFormat>Widescreen</PresentationFormat>
  <Paragraphs>205</Paragraphs>
  <Slides>26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Biondi</vt:lpstr>
      <vt:lpstr>Calibri</vt:lpstr>
      <vt:lpstr>Calibri Light</vt:lpstr>
      <vt:lpstr>Corbel</vt:lpstr>
      <vt:lpstr>DaunPenh</vt:lpstr>
      <vt:lpstr>Times New Roman</vt:lpstr>
      <vt:lpstr>Wingdings</vt:lpstr>
      <vt:lpstr>Wingdings 2</vt:lpstr>
      <vt:lpstr>Office Theme</vt:lpstr>
      <vt:lpstr>Introduction to Colorado Water Law</vt:lpstr>
      <vt:lpstr>2023 Richard Stenzel</vt:lpstr>
      <vt:lpstr>PowerPoint Presentation</vt:lpstr>
      <vt:lpstr>Laying the Foundation</vt:lpstr>
      <vt:lpstr>Laying the Foundation</vt:lpstr>
      <vt:lpstr>Laying the Foundation</vt:lpstr>
      <vt:lpstr>Laying the Foundation</vt:lpstr>
      <vt:lpstr>Laying the Foundation</vt:lpstr>
      <vt:lpstr>Laying the Foundation</vt:lpstr>
      <vt:lpstr>Laying the Foundation</vt:lpstr>
      <vt:lpstr>Changing Needs</vt:lpstr>
      <vt:lpstr>PowerPoint Presentation</vt:lpstr>
      <vt:lpstr>Changing Needs</vt:lpstr>
      <vt:lpstr>Maximum Beneficial Use: Changing Water</vt:lpstr>
      <vt:lpstr>PowerPoint Presentation</vt:lpstr>
      <vt:lpstr>WATER COURT PROCESS</vt:lpstr>
      <vt:lpstr>PowerPoint Presentation</vt:lpstr>
      <vt:lpstr>PowerPoint Presentation</vt:lpstr>
      <vt:lpstr>PowerPoint Presentation</vt:lpstr>
      <vt:lpstr>Maximum Beneficial Use: Changing Water</vt:lpstr>
      <vt:lpstr>Maximum Beneficial Use: Changing Water</vt:lpstr>
      <vt:lpstr>Maximum Beneficial Use: Changing Water</vt:lpstr>
      <vt:lpstr>PowerPoint Presentation</vt:lpstr>
      <vt:lpstr>Maximum Beneficial Use: New Priorities</vt:lpstr>
      <vt:lpstr>Maximum Beneficial Use: Changing Water</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Whitney Coulter</dc:creator>
  <cp:lastModifiedBy>Benton Roesler</cp:lastModifiedBy>
  <cp:revision>37</cp:revision>
  <cp:lastPrinted>2022-10-04T21:20:58Z</cp:lastPrinted>
  <dcterms:created xsi:type="dcterms:W3CDTF">2022-10-03T14:40:56Z</dcterms:created>
  <dcterms:modified xsi:type="dcterms:W3CDTF">2022-10-06T18:20:09Z</dcterms:modified>
</cp:coreProperties>
</file>