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9"/>
  </p:notesMasterIdLst>
  <p:sldIdLst>
    <p:sldId id="410" r:id="rId5"/>
    <p:sldId id="438" r:id="rId6"/>
    <p:sldId id="437" r:id="rId7"/>
    <p:sldId id="436" r:id="rId8"/>
    <p:sldId id="372" r:id="rId9"/>
    <p:sldId id="422" r:id="rId10"/>
    <p:sldId id="430" r:id="rId11"/>
    <p:sldId id="440" r:id="rId12"/>
    <p:sldId id="442" r:id="rId13"/>
    <p:sldId id="445" r:id="rId14"/>
    <p:sldId id="443" r:id="rId15"/>
    <p:sldId id="441" r:id="rId16"/>
    <p:sldId id="444" r:id="rId17"/>
    <p:sldId id="40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6F43DE-D1A5-4D0C-ADBC-E05A5ACCCDBA}" v="62" dt="2022-11-02T17:18:20.3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9" d="100"/>
          <a:sy n="149" d="100"/>
        </p:scale>
        <p:origin x="6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amJokerst\Downloads\Total_Population_by_County_by_Year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307666988598876"/>
          <c:y val="7.2857263809765732E-2"/>
          <c:w val="0.77569606975383742"/>
          <c:h val="0.73728896791126919"/>
        </c:manualLayout>
      </c:layout>
      <c:areaChart>
        <c:grouping val="stacked"/>
        <c:varyColors val="0"/>
        <c:ser>
          <c:idx val="0"/>
          <c:order val="0"/>
          <c:tx>
            <c:v>Larimer County</c:v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cat>
            <c:numRef>
              <c:f>Total_Population_by_County_by_Y!$B$2:$B$62</c:f>
              <c:numCache>
                <c:formatCode>General</c:formatCode>
                <c:ptCount val="6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</c:numCache>
            </c:numRef>
          </c:cat>
          <c:val>
            <c:numRef>
              <c:f>Total_Population_by_County_by_Y!$C$2:$C$62</c:f>
              <c:numCache>
                <c:formatCode>#,##0</c:formatCode>
                <c:ptCount val="61"/>
                <c:pt idx="0">
                  <c:v>187078</c:v>
                </c:pt>
                <c:pt idx="1">
                  <c:v>193546</c:v>
                </c:pt>
                <c:pt idx="2">
                  <c:v>199664</c:v>
                </c:pt>
                <c:pt idx="3">
                  <c:v>206849</c:v>
                </c:pt>
                <c:pt idx="4">
                  <c:v>214930</c:v>
                </c:pt>
                <c:pt idx="5">
                  <c:v>221626</c:v>
                </c:pt>
                <c:pt idx="6">
                  <c:v>227251</c:v>
                </c:pt>
                <c:pt idx="7">
                  <c:v>232800</c:v>
                </c:pt>
                <c:pt idx="8">
                  <c:v>239080</c:v>
                </c:pt>
                <c:pt idx="9">
                  <c:v>246158</c:v>
                </c:pt>
                <c:pt idx="10">
                  <c:v>253087</c:v>
                </c:pt>
                <c:pt idx="11">
                  <c:v>260911</c:v>
                </c:pt>
                <c:pt idx="12">
                  <c:v>266177</c:v>
                </c:pt>
                <c:pt idx="13">
                  <c:v>268147</c:v>
                </c:pt>
                <c:pt idx="14">
                  <c:v>273262</c:v>
                </c:pt>
                <c:pt idx="15">
                  <c:v>275871</c:v>
                </c:pt>
                <c:pt idx="16">
                  <c:v>281026</c:v>
                </c:pt>
                <c:pt idx="17">
                  <c:v>286752</c:v>
                </c:pt>
                <c:pt idx="18">
                  <c:v>292389</c:v>
                </c:pt>
                <c:pt idx="19">
                  <c:v>297501</c:v>
                </c:pt>
                <c:pt idx="20">
                  <c:v>300532</c:v>
                </c:pt>
                <c:pt idx="21">
                  <c:v>305342</c:v>
                </c:pt>
                <c:pt idx="22">
                  <c:v>310960</c:v>
                </c:pt>
                <c:pt idx="23">
                  <c:v>316339</c:v>
                </c:pt>
                <c:pt idx="24">
                  <c:v>324125</c:v>
                </c:pt>
                <c:pt idx="25">
                  <c:v>333446</c:v>
                </c:pt>
                <c:pt idx="26">
                  <c:v>339126</c:v>
                </c:pt>
                <c:pt idx="27">
                  <c:v>344189</c:v>
                </c:pt>
                <c:pt idx="28">
                  <c:v>350663</c:v>
                </c:pt>
                <c:pt idx="29">
                  <c:v>356799</c:v>
                </c:pt>
                <c:pt idx="30">
                  <c:v>359698</c:v>
                </c:pt>
                <c:pt idx="31">
                  <c:v>362618</c:v>
                </c:pt>
                <c:pt idx="32">
                  <c:v>367183</c:v>
                </c:pt>
                <c:pt idx="33">
                  <c:v>372573</c:v>
                </c:pt>
                <c:pt idx="34">
                  <c:v>378059</c:v>
                </c:pt>
                <c:pt idx="35">
                  <c:v>383900</c:v>
                </c:pt>
                <c:pt idx="36">
                  <c:v>390103</c:v>
                </c:pt>
                <c:pt idx="37">
                  <c:v>395939</c:v>
                </c:pt>
                <c:pt idx="38">
                  <c:v>401689</c:v>
                </c:pt>
                <c:pt idx="39">
                  <c:v>407366</c:v>
                </c:pt>
                <c:pt idx="40">
                  <c:v>412980</c:v>
                </c:pt>
                <c:pt idx="41">
                  <c:v>418513</c:v>
                </c:pt>
                <c:pt idx="42">
                  <c:v>423990</c:v>
                </c:pt>
                <c:pt idx="43">
                  <c:v>429395</c:v>
                </c:pt>
                <c:pt idx="44">
                  <c:v>434727</c:v>
                </c:pt>
                <c:pt idx="45">
                  <c:v>439991</c:v>
                </c:pt>
                <c:pt idx="46">
                  <c:v>445188</c:v>
                </c:pt>
                <c:pt idx="47">
                  <c:v>450311</c:v>
                </c:pt>
                <c:pt idx="48">
                  <c:v>455348</c:v>
                </c:pt>
                <c:pt idx="49">
                  <c:v>460320</c:v>
                </c:pt>
                <c:pt idx="50">
                  <c:v>465225</c:v>
                </c:pt>
                <c:pt idx="51">
                  <c:v>470052</c:v>
                </c:pt>
                <c:pt idx="52">
                  <c:v>474832</c:v>
                </c:pt>
                <c:pt idx="53">
                  <c:v>479542</c:v>
                </c:pt>
                <c:pt idx="54">
                  <c:v>484200</c:v>
                </c:pt>
                <c:pt idx="55">
                  <c:v>488809</c:v>
                </c:pt>
                <c:pt idx="56">
                  <c:v>493355</c:v>
                </c:pt>
                <c:pt idx="57">
                  <c:v>497837</c:v>
                </c:pt>
                <c:pt idx="58">
                  <c:v>502244</c:v>
                </c:pt>
                <c:pt idx="59">
                  <c:v>506589</c:v>
                </c:pt>
                <c:pt idx="60">
                  <c:v>510876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C6-4C65-AEA7-3A5A222068ED}"/>
            </c:ext>
          </c:extLst>
        </c:ser>
        <c:ser>
          <c:idx val="1"/>
          <c:order val="1"/>
          <c:tx>
            <c:v>Weld County</c:v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cat>
            <c:numRef>
              <c:f>Total_Population_by_County_by_Y!$B$2:$B$62</c:f>
              <c:numCache>
                <c:formatCode>General</c:formatCode>
                <c:ptCount val="6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  <c:pt idx="37">
                  <c:v>2027</c:v>
                </c:pt>
                <c:pt idx="38">
                  <c:v>2028</c:v>
                </c:pt>
                <c:pt idx="39">
                  <c:v>2029</c:v>
                </c:pt>
                <c:pt idx="40">
                  <c:v>2030</c:v>
                </c:pt>
                <c:pt idx="41">
                  <c:v>2031</c:v>
                </c:pt>
                <c:pt idx="42">
                  <c:v>2032</c:v>
                </c:pt>
                <c:pt idx="43">
                  <c:v>2033</c:v>
                </c:pt>
                <c:pt idx="44">
                  <c:v>2034</c:v>
                </c:pt>
                <c:pt idx="45">
                  <c:v>2035</c:v>
                </c:pt>
                <c:pt idx="46">
                  <c:v>2036</c:v>
                </c:pt>
                <c:pt idx="47">
                  <c:v>2037</c:v>
                </c:pt>
                <c:pt idx="48">
                  <c:v>2038</c:v>
                </c:pt>
                <c:pt idx="49">
                  <c:v>2039</c:v>
                </c:pt>
                <c:pt idx="50">
                  <c:v>2040</c:v>
                </c:pt>
                <c:pt idx="51">
                  <c:v>2041</c:v>
                </c:pt>
                <c:pt idx="52">
                  <c:v>2042</c:v>
                </c:pt>
                <c:pt idx="53">
                  <c:v>2043</c:v>
                </c:pt>
                <c:pt idx="54">
                  <c:v>2044</c:v>
                </c:pt>
                <c:pt idx="55">
                  <c:v>2045</c:v>
                </c:pt>
                <c:pt idx="56">
                  <c:v>2046</c:v>
                </c:pt>
                <c:pt idx="57">
                  <c:v>2047</c:v>
                </c:pt>
                <c:pt idx="58">
                  <c:v>2048</c:v>
                </c:pt>
                <c:pt idx="59">
                  <c:v>2049</c:v>
                </c:pt>
                <c:pt idx="60">
                  <c:v>2050</c:v>
                </c:pt>
              </c:numCache>
            </c:numRef>
          </c:cat>
          <c:val>
            <c:numRef>
              <c:f>Total_Population_by_County_by_Y!$G$2:$G$62</c:f>
              <c:numCache>
                <c:formatCode>#,##0</c:formatCode>
                <c:ptCount val="61"/>
                <c:pt idx="0">
                  <c:v>131964</c:v>
                </c:pt>
                <c:pt idx="1">
                  <c:v>135739</c:v>
                </c:pt>
                <c:pt idx="2">
                  <c:v>140128</c:v>
                </c:pt>
                <c:pt idx="3">
                  <c:v>145779</c:v>
                </c:pt>
                <c:pt idx="4">
                  <c:v>151375</c:v>
                </c:pt>
                <c:pt idx="5">
                  <c:v>157174</c:v>
                </c:pt>
                <c:pt idx="6">
                  <c:v>161805</c:v>
                </c:pt>
                <c:pt idx="7">
                  <c:v>166839</c:v>
                </c:pt>
                <c:pt idx="8">
                  <c:v>172393</c:v>
                </c:pt>
                <c:pt idx="9">
                  <c:v>177267</c:v>
                </c:pt>
                <c:pt idx="10">
                  <c:v>183074</c:v>
                </c:pt>
                <c:pt idx="11">
                  <c:v>192478</c:v>
                </c:pt>
                <c:pt idx="12">
                  <c:v>198974</c:v>
                </c:pt>
                <c:pt idx="13">
                  <c:v>207156</c:v>
                </c:pt>
                <c:pt idx="14">
                  <c:v>214065</c:v>
                </c:pt>
                <c:pt idx="15">
                  <c:v>223431</c:v>
                </c:pt>
                <c:pt idx="16">
                  <c:v>231284</c:v>
                </c:pt>
                <c:pt idx="17">
                  <c:v>238279</c:v>
                </c:pt>
                <c:pt idx="18">
                  <c:v>244115</c:v>
                </c:pt>
                <c:pt idx="19">
                  <c:v>248959</c:v>
                </c:pt>
                <c:pt idx="20">
                  <c:v>254230</c:v>
                </c:pt>
                <c:pt idx="21">
                  <c:v>258709</c:v>
                </c:pt>
                <c:pt idx="22">
                  <c:v>263852</c:v>
                </c:pt>
                <c:pt idx="23">
                  <c:v>269766</c:v>
                </c:pt>
                <c:pt idx="24">
                  <c:v>275990</c:v>
                </c:pt>
                <c:pt idx="25">
                  <c:v>284861</c:v>
                </c:pt>
                <c:pt idx="26">
                  <c:v>294518</c:v>
                </c:pt>
                <c:pt idx="27">
                  <c:v>304596</c:v>
                </c:pt>
                <c:pt idx="28">
                  <c:v>313213</c:v>
                </c:pt>
                <c:pt idx="29">
                  <c:v>322334</c:v>
                </c:pt>
                <c:pt idx="30">
                  <c:v>331186</c:v>
                </c:pt>
                <c:pt idx="31">
                  <c:v>340019</c:v>
                </c:pt>
                <c:pt idx="32">
                  <c:v>347858</c:v>
                </c:pt>
                <c:pt idx="33">
                  <c:v>356703</c:v>
                </c:pt>
                <c:pt idx="34">
                  <c:v>364876</c:v>
                </c:pt>
                <c:pt idx="35">
                  <c:v>373611</c:v>
                </c:pt>
                <c:pt idx="36">
                  <c:v>384736</c:v>
                </c:pt>
                <c:pt idx="37">
                  <c:v>395758</c:v>
                </c:pt>
                <c:pt idx="38">
                  <c:v>407367</c:v>
                </c:pt>
                <c:pt idx="39">
                  <c:v>418367</c:v>
                </c:pt>
                <c:pt idx="40">
                  <c:v>429760</c:v>
                </c:pt>
                <c:pt idx="41">
                  <c:v>441652</c:v>
                </c:pt>
                <c:pt idx="42">
                  <c:v>451801</c:v>
                </c:pt>
                <c:pt idx="43">
                  <c:v>461983</c:v>
                </c:pt>
                <c:pt idx="44">
                  <c:v>472106</c:v>
                </c:pt>
                <c:pt idx="45">
                  <c:v>482139</c:v>
                </c:pt>
                <c:pt idx="46">
                  <c:v>492084</c:v>
                </c:pt>
                <c:pt idx="47">
                  <c:v>501942</c:v>
                </c:pt>
                <c:pt idx="48">
                  <c:v>511684</c:v>
                </c:pt>
                <c:pt idx="49">
                  <c:v>521311</c:v>
                </c:pt>
                <c:pt idx="50">
                  <c:v>530833</c:v>
                </c:pt>
                <c:pt idx="51">
                  <c:v>540226</c:v>
                </c:pt>
                <c:pt idx="52">
                  <c:v>549518</c:v>
                </c:pt>
                <c:pt idx="53">
                  <c:v>558685</c:v>
                </c:pt>
                <c:pt idx="54">
                  <c:v>567733</c:v>
                </c:pt>
                <c:pt idx="55">
                  <c:v>576655</c:v>
                </c:pt>
                <c:pt idx="56">
                  <c:v>585471</c:v>
                </c:pt>
                <c:pt idx="57">
                  <c:v>594173</c:v>
                </c:pt>
                <c:pt idx="58">
                  <c:v>602765</c:v>
                </c:pt>
                <c:pt idx="59">
                  <c:v>611246</c:v>
                </c:pt>
                <c:pt idx="60">
                  <c:v>619624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C6-4C65-AEA7-3A5A222068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78414800"/>
        <c:axId val="1178415632"/>
      </c:areaChart>
      <c:catAx>
        <c:axId val="117841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8415632"/>
        <c:crosses val="autoZero"/>
        <c:auto val="1"/>
        <c:lblAlgn val="ctr"/>
        <c:lblOffset val="100"/>
        <c:noMultiLvlLbl val="0"/>
      </c:catAx>
      <c:valAx>
        <c:axId val="1178415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dirty="0"/>
                  <a:t>Population</a:t>
                </a:r>
              </a:p>
            </c:rich>
          </c:tx>
          <c:layout>
            <c:manualLayout>
              <c:xMode val="edge"/>
              <c:yMode val="edge"/>
              <c:x val="5.8616217066044772E-3"/>
              <c:y val="0.303959505061867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84148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94287982439867"/>
          <c:y val="3.9613191504685952E-2"/>
          <c:w val="0.69508815820700931"/>
          <c:h val="0.88511011871764411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/>
              </a:solidFill>
              <a:ln w="9525">
                <a:solidFill>
                  <a:schemeClr val="tx2"/>
                </a:solidFill>
              </a:ln>
              <a:effectLst/>
            </c:spPr>
          </c:marker>
          <c:xVal>
            <c:numRef>
              <c:f>Sheet1!$C$2:$C$97</c:f>
              <c:numCache>
                <c:formatCode>mmm\-yy</c:formatCode>
                <c:ptCount val="96"/>
                <c:pt idx="0">
                  <c:v>41699</c:v>
                </c:pt>
                <c:pt idx="1">
                  <c:v>41730</c:v>
                </c:pt>
                <c:pt idx="2">
                  <c:v>41760</c:v>
                </c:pt>
                <c:pt idx="3">
                  <c:v>41791</c:v>
                </c:pt>
                <c:pt idx="4">
                  <c:v>41821</c:v>
                </c:pt>
                <c:pt idx="5">
                  <c:v>41852</c:v>
                </c:pt>
                <c:pt idx="6">
                  <c:v>41883</c:v>
                </c:pt>
                <c:pt idx="7">
                  <c:v>41913</c:v>
                </c:pt>
                <c:pt idx="8">
                  <c:v>41944</c:v>
                </c:pt>
                <c:pt idx="9">
                  <c:v>41974</c:v>
                </c:pt>
                <c:pt idx="10">
                  <c:v>42005</c:v>
                </c:pt>
                <c:pt idx="11">
                  <c:v>42036</c:v>
                </c:pt>
                <c:pt idx="12">
                  <c:v>42064</c:v>
                </c:pt>
                <c:pt idx="13">
                  <c:v>42095</c:v>
                </c:pt>
                <c:pt idx="14">
                  <c:v>42125</c:v>
                </c:pt>
                <c:pt idx="15">
                  <c:v>42156</c:v>
                </c:pt>
                <c:pt idx="16">
                  <c:v>42186</c:v>
                </c:pt>
                <c:pt idx="17">
                  <c:v>42217</c:v>
                </c:pt>
                <c:pt idx="18">
                  <c:v>42248</c:v>
                </c:pt>
                <c:pt idx="19">
                  <c:v>42278</c:v>
                </c:pt>
                <c:pt idx="20">
                  <c:v>42309</c:v>
                </c:pt>
                <c:pt idx="21">
                  <c:v>42339</c:v>
                </c:pt>
                <c:pt idx="22">
                  <c:v>42370</c:v>
                </c:pt>
                <c:pt idx="23">
                  <c:v>42401</c:v>
                </c:pt>
                <c:pt idx="24">
                  <c:v>42430</c:v>
                </c:pt>
                <c:pt idx="25">
                  <c:v>42461</c:v>
                </c:pt>
                <c:pt idx="26">
                  <c:v>42491</c:v>
                </c:pt>
                <c:pt idx="27">
                  <c:v>42522</c:v>
                </c:pt>
                <c:pt idx="28">
                  <c:v>42552</c:v>
                </c:pt>
                <c:pt idx="29">
                  <c:v>42583</c:v>
                </c:pt>
                <c:pt idx="30">
                  <c:v>42614</c:v>
                </c:pt>
                <c:pt idx="31">
                  <c:v>42644</c:v>
                </c:pt>
                <c:pt idx="32">
                  <c:v>42675</c:v>
                </c:pt>
                <c:pt idx="33">
                  <c:v>42705</c:v>
                </c:pt>
                <c:pt idx="34">
                  <c:v>42736</c:v>
                </c:pt>
                <c:pt idx="35">
                  <c:v>42767</c:v>
                </c:pt>
                <c:pt idx="36">
                  <c:v>42795</c:v>
                </c:pt>
                <c:pt idx="37">
                  <c:v>42826</c:v>
                </c:pt>
                <c:pt idx="38">
                  <c:v>42856</c:v>
                </c:pt>
                <c:pt idx="39">
                  <c:v>42887</c:v>
                </c:pt>
                <c:pt idx="40">
                  <c:v>42917</c:v>
                </c:pt>
                <c:pt idx="41">
                  <c:v>42948</c:v>
                </c:pt>
                <c:pt idx="42">
                  <c:v>42979</c:v>
                </c:pt>
                <c:pt idx="43">
                  <c:v>43009</c:v>
                </c:pt>
                <c:pt idx="44">
                  <c:v>43040</c:v>
                </c:pt>
                <c:pt idx="45">
                  <c:v>43070</c:v>
                </c:pt>
                <c:pt idx="46">
                  <c:v>43101</c:v>
                </c:pt>
                <c:pt idx="47">
                  <c:v>43132</c:v>
                </c:pt>
                <c:pt idx="48">
                  <c:v>43160</c:v>
                </c:pt>
                <c:pt idx="49">
                  <c:v>43191</c:v>
                </c:pt>
                <c:pt idx="50">
                  <c:v>43221</c:v>
                </c:pt>
                <c:pt idx="51">
                  <c:v>43252</c:v>
                </c:pt>
                <c:pt idx="52">
                  <c:v>43282</c:v>
                </c:pt>
                <c:pt idx="53">
                  <c:v>43313</c:v>
                </c:pt>
                <c:pt idx="54">
                  <c:v>43344</c:v>
                </c:pt>
                <c:pt idx="55">
                  <c:v>43374</c:v>
                </c:pt>
                <c:pt idx="56">
                  <c:v>43405</c:v>
                </c:pt>
                <c:pt idx="57">
                  <c:v>43435</c:v>
                </c:pt>
                <c:pt idx="58">
                  <c:v>43466</c:v>
                </c:pt>
                <c:pt idx="59">
                  <c:v>43497</c:v>
                </c:pt>
                <c:pt idx="60">
                  <c:v>43525</c:v>
                </c:pt>
                <c:pt idx="61">
                  <c:v>43556</c:v>
                </c:pt>
                <c:pt idx="62">
                  <c:v>43586</c:v>
                </c:pt>
                <c:pt idx="63">
                  <c:v>43617</c:v>
                </c:pt>
                <c:pt idx="64">
                  <c:v>43647</c:v>
                </c:pt>
                <c:pt idx="65">
                  <c:v>43678</c:v>
                </c:pt>
                <c:pt idx="66">
                  <c:v>43709</c:v>
                </c:pt>
                <c:pt idx="67">
                  <c:v>43739</c:v>
                </c:pt>
                <c:pt idx="68">
                  <c:v>43770</c:v>
                </c:pt>
                <c:pt idx="69">
                  <c:v>43800</c:v>
                </c:pt>
                <c:pt idx="70">
                  <c:v>43831</c:v>
                </c:pt>
                <c:pt idx="71">
                  <c:v>43862</c:v>
                </c:pt>
                <c:pt idx="72">
                  <c:v>43891</c:v>
                </c:pt>
                <c:pt idx="73">
                  <c:v>43922</c:v>
                </c:pt>
                <c:pt idx="74">
                  <c:v>43952</c:v>
                </c:pt>
                <c:pt idx="75">
                  <c:v>43983</c:v>
                </c:pt>
                <c:pt idx="76">
                  <c:v>44013</c:v>
                </c:pt>
                <c:pt idx="77">
                  <c:v>44044</c:v>
                </c:pt>
                <c:pt idx="78">
                  <c:v>44075</c:v>
                </c:pt>
                <c:pt idx="79">
                  <c:v>44105</c:v>
                </c:pt>
                <c:pt idx="80">
                  <c:v>44136</c:v>
                </c:pt>
                <c:pt idx="81">
                  <c:v>44166</c:v>
                </c:pt>
                <c:pt idx="82">
                  <c:v>44197</c:v>
                </c:pt>
                <c:pt idx="83">
                  <c:v>44228</c:v>
                </c:pt>
                <c:pt idx="84">
                  <c:v>44256</c:v>
                </c:pt>
                <c:pt idx="85">
                  <c:v>44287</c:v>
                </c:pt>
                <c:pt idx="86">
                  <c:v>44317</c:v>
                </c:pt>
                <c:pt idx="87">
                  <c:v>44348</c:v>
                </c:pt>
                <c:pt idx="88">
                  <c:v>44378</c:v>
                </c:pt>
                <c:pt idx="89">
                  <c:v>44409</c:v>
                </c:pt>
                <c:pt idx="90">
                  <c:v>44440</c:v>
                </c:pt>
                <c:pt idx="91">
                  <c:v>44470</c:v>
                </c:pt>
                <c:pt idx="92">
                  <c:v>44501</c:v>
                </c:pt>
                <c:pt idx="93">
                  <c:v>44531</c:v>
                </c:pt>
                <c:pt idx="94">
                  <c:v>44562</c:v>
                </c:pt>
                <c:pt idx="95">
                  <c:v>44593</c:v>
                </c:pt>
              </c:numCache>
            </c:numRef>
          </c:xVal>
          <c:yVal>
            <c:numRef>
              <c:f>Sheet1!$D$2:$D$97</c:f>
              <c:numCache>
                <c:formatCode>General</c:formatCode>
                <c:ptCount val="96"/>
                <c:pt idx="0">
                  <c:v>3.7</c:v>
                </c:pt>
                <c:pt idx="1">
                  <c:v>4</c:v>
                </c:pt>
                <c:pt idx="2">
                  <c:v>4.4000000000000004</c:v>
                </c:pt>
                <c:pt idx="3">
                  <c:v>4.5999999999999996</c:v>
                </c:pt>
                <c:pt idx="4">
                  <c:v>4.7</c:v>
                </c:pt>
                <c:pt idx="5">
                  <c:v>4.7</c:v>
                </c:pt>
                <c:pt idx="6">
                  <c:v>4.4000000000000004</c:v>
                </c:pt>
                <c:pt idx="7">
                  <c:v>4</c:v>
                </c:pt>
                <c:pt idx="8">
                  <c:v>3.6</c:v>
                </c:pt>
                <c:pt idx="9">
                  <c:v>3.1</c:v>
                </c:pt>
                <c:pt idx="10">
                  <c:v>2.9</c:v>
                </c:pt>
                <c:pt idx="11">
                  <c:v>2.8</c:v>
                </c:pt>
                <c:pt idx="12">
                  <c:v>3.1</c:v>
                </c:pt>
                <c:pt idx="13">
                  <c:v>3.3</c:v>
                </c:pt>
                <c:pt idx="14">
                  <c:v>3.5</c:v>
                </c:pt>
                <c:pt idx="15">
                  <c:v>3.7</c:v>
                </c:pt>
                <c:pt idx="16">
                  <c:v>3.9</c:v>
                </c:pt>
                <c:pt idx="17">
                  <c:v>3.9</c:v>
                </c:pt>
                <c:pt idx="18">
                  <c:v>3.7</c:v>
                </c:pt>
                <c:pt idx="19">
                  <c:v>3.5</c:v>
                </c:pt>
                <c:pt idx="20">
                  <c:v>3.1</c:v>
                </c:pt>
                <c:pt idx="21">
                  <c:v>2.6</c:v>
                </c:pt>
                <c:pt idx="22">
                  <c:v>2.2999999999999998</c:v>
                </c:pt>
                <c:pt idx="23">
                  <c:v>2.1</c:v>
                </c:pt>
                <c:pt idx="24">
                  <c:v>3</c:v>
                </c:pt>
                <c:pt idx="25">
                  <c:v>3.2</c:v>
                </c:pt>
                <c:pt idx="26">
                  <c:v>3.4</c:v>
                </c:pt>
                <c:pt idx="27">
                  <c:v>3.7</c:v>
                </c:pt>
                <c:pt idx="28">
                  <c:v>3.7</c:v>
                </c:pt>
                <c:pt idx="29">
                  <c:v>3.7</c:v>
                </c:pt>
                <c:pt idx="30">
                  <c:v>3.3</c:v>
                </c:pt>
                <c:pt idx="31">
                  <c:v>3</c:v>
                </c:pt>
                <c:pt idx="32">
                  <c:v>2.6</c:v>
                </c:pt>
                <c:pt idx="33">
                  <c:v>2.2000000000000002</c:v>
                </c:pt>
                <c:pt idx="34">
                  <c:v>1.9</c:v>
                </c:pt>
                <c:pt idx="35">
                  <c:v>1.8</c:v>
                </c:pt>
                <c:pt idx="36">
                  <c:v>2.2000000000000002</c:v>
                </c:pt>
                <c:pt idx="37">
                  <c:v>2.2999999999999998</c:v>
                </c:pt>
                <c:pt idx="38">
                  <c:v>2.5</c:v>
                </c:pt>
                <c:pt idx="39">
                  <c:v>2.8</c:v>
                </c:pt>
                <c:pt idx="40">
                  <c:v>2.9</c:v>
                </c:pt>
                <c:pt idx="41">
                  <c:v>2.9</c:v>
                </c:pt>
                <c:pt idx="42">
                  <c:v>2.8</c:v>
                </c:pt>
                <c:pt idx="43">
                  <c:v>2.5</c:v>
                </c:pt>
                <c:pt idx="44">
                  <c:v>2.2000000000000002</c:v>
                </c:pt>
                <c:pt idx="45">
                  <c:v>1.9</c:v>
                </c:pt>
                <c:pt idx="46">
                  <c:v>1.7</c:v>
                </c:pt>
                <c:pt idx="47">
                  <c:v>1.6</c:v>
                </c:pt>
                <c:pt idx="48">
                  <c:v>1.9</c:v>
                </c:pt>
                <c:pt idx="49">
                  <c:v>2</c:v>
                </c:pt>
                <c:pt idx="50">
                  <c:v>2.2999999999999998</c:v>
                </c:pt>
                <c:pt idx="51">
                  <c:v>2.6</c:v>
                </c:pt>
                <c:pt idx="52">
                  <c:v>2.7</c:v>
                </c:pt>
                <c:pt idx="53">
                  <c:v>2.8</c:v>
                </c:pt>
                <c:pt idx="54">
                  <c:v>2.9</c:v>
                </c:pt>
                <c:pt idx="55">
                  <c:v>2.8</c:v>
                </c:pt>
                <c:pt idx="56">
                  <c:v>2.6</c:v>
                </c:pt>
                <c:pt idx="57">
                  <c:v>2.2000000000000002</c:v>
                </c:pt>
                <c:pt idx="58">
                  <c:v>2</c:v>
                </c:pt>
                <c:pt idx="59">
                  <c:v>1.8</c:v>
                </c:pt>
                <c:pt idx="60">
                  <c:v>2.1</c:v>
                </c:pt>
                <c:pt idx="61">
                  <c:v>2.2999999999999998</c:v>
                </c:pt>
                <c:pt idx="62">
                  <c:v>2.7</c:v>
                </c:pt>
                <c:pt idx="63">
                  <c:v>3</c:v>
                </c:pt>
                <c:pt idx="64">
                  <c:v>3</c:v>
                </c:pt>
                <c:pt idx="65">
                  <c:v>3</c:v>
                </c:pt>
                <c:pt idx="66">
                  <c:v>2.9</c:v>
                </c:pt>
                <c:pt idx="67">
                  <c:v>2.7</c:v>
                </c:pt>
                <c:pt idx="68">
                  <c:v>2.4</c:v>
                </c:pt>
                <c:pt idx="69">
                  <c:v>1.9</c:v>
                </c:pt>
                <c:pt idx="70">
                  <c:v>1.7</c:v>
                </c:pt>
                <c:pt idx="71">
                  <c:v>1.5</c:v>
                </c:pt>
                <c:pt idx="72">
                  <c:v>2.1</c:v>
                </c:pt>
                <c:pt idx="73">
                  <c:v>2.2999999999999998</c:v>
                </c:pt>
                <c:pt idx="74">
                  <c:v>2.4</c:v>
                </c:pt>
                <c:pt idx="75">
                  <c:v>2.2000000000000002</c:v>
                </c:pt>
                <c:pt idx="76">
                  <c:v>2.1</c:v>
                </c:pt>
                <c:pt idx="77">
                  <c:v>1.8</c:v>
                </c:pt>
                <c:pt idx="78">
                  <c:v>1.6</c:v>
                </c:pt>
                <c:pt idx="79">
                  <c:v>1.4</c:v>
                </c:pt>
                <c:pt idx="80">
                  <c:v>1.1000000000000001</c:v>
                </c:pt>
                <c:pt idx="81">
                  <c:v>0.9</c:v>
                </c:pt>
                <c:pt idx="82">
                  <c:v>0.8</c:v>
                </c:pt>
                <c:pt idx="83">
                  <c:v>0.6</c:v>
                </c:pt>
                <c:pt idx="84">
                  <c:v>0.8</c:v>
                </c:pt>
                <c:pt idx="85">
                  <c:v>0.9</c:v>
                </c:pt>
                <c:pt idx="86">
                  <c:v>0.9</c:v>
                </c:pt>
                <c:pt idx="87">
                  <c:v>1.1000000000000001</c:v>
                </c:pt>
                <c:pt idx="88">
                  <c:v>1.3</c:v>
                </c:pt>
                <c:pt idx="89">
                  <c:v>1.2</c:v>
                </c:pt>
                <c:pt idx="90">
                  <c:v>1.3</c:v>
                </c:pt>
                <c:pt idx="91">
                  <c:v>1.1000000000000001</c:v>
                </c:pt>
                <c:pt idx="92">
                  <c:v>0.9</c:v>
                </c:pt>
                <c:pt idx="93">
                  <c:v>0.7</c:v>
                </c:pt>
                <c:pt idx="94">
                  <c:v>0.6</c:v>
                </c:pt>
                <c:pt idx="95">
                  <c:v>0.5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E6D-4AA9-9BA0-39BA0E3CA3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5650191"/>
        <c:axId val="1885650607"/>
      </c:scatterChart>
      <c:scatterChart>
        <c:scatterStyle val="lineMarker"/>
        <c:varyColors val="0"/>
        <c:ser>
          <c:idx val="1"/>
          <c:order val="1"/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Sheet1!$J$2:$J$97</c:f>
              <c:numCache>
                <c:formatCode>mmm\-yy</c:formatCode>
                <c:ptCount val="96"/>
                <c:pt idx="0">
                  <c:v>41699</c:v>
                </c:pt>
                <c:pt idx="1">
                  <c:v>41730</c:v>
                </c:pt>
                <c:pt idx="2">
                  <c:v>41760</c:v>
                </c:pt>
                <c:pt idx="3">
                  <c:v>41791</c:v>
                </c:pt>
                <c:pt idx="4">
                  <c:v>41821</c:v>
                </c:pt>
                <c:pt idx="5">
                  <c:v>41852</c:v>
                </c:pt>
                <c:pt idx="6">
                  <c:v>41883</c:v>
                </c:pt>
                <c:pt idx="7">
                  <c:v>41913</c:v>
                </c:pt>
                <c:pt idx="8">
                  <c:v>41944</c:v>
                </c:pt>
                <c:pt idx="9">
                  <c:v>41974</c:v>
                </c:pt>
                <c:pt idx="10">
                  <c:v>42005</c:v>
                </c:pt>
                <c:pt idx="11">
                  <c:v>42036</c:v>
                </c:pt>
                <c:pt idx="12">
                  <c:v>42064</c:v>
                </c:pt>
                <c:pt idx="13">
                  <c:v>42095</c:v>
                </c:pt>
                <c:pt idx="14">
                  <c:v>42125</c:v>
                </c:pt>
                <c:pt idx="15">
                  <c:v>42156</c:v>
                </c:pt>
                <c:pt idx="16">
                  <c:v>42186</c:v>
                </c:pt>
                <c:pt idx="17">
                  <c:v>42217</c:v>
                </c:pt>
                <c:pt idx="18">
                  <c:v>42248</c:v>
                </c:pt>
                <c:pt idx="19">
                  <c:v>42278</c:v>
                </c:pt>
                <c:pt idx="20">
                  <c:v>42309</c:v>
                </c:pt>
                <c:pt idx="21">
                  <c:v>42339</c:v>
                </c:pt>
                <c:pt idx="22">
                  <c:v>42370</c:v>
                </c:pt>
                <c:pt idx="23">
                  <c:v>42401</c:v>
                </c:pt>
                <c:pt idx="24">
                  <c:v>42430</c:v>
                </c:pt>
                <c:pt idx="25">
                  <c:v>42461</c:v>
                </c:pt>
                <c:pt idx="26">
                  <c:v>42491</c:v>
                </c:pt>
                <c:pt idx="27">
                  <c:v>42522</c:v>
                </c:pt>
                <c:pt idx="28">
                  <c:v>42552</c:v>
                </c:pt>
                <c:pt idx="29">
                  <c:v>42583</c:v>
                </c:pt>
                <c:pt idx="30">
                  <c:v>42614</c:v>
                </c:pt>
                <c:pt idx="31">
                  <c:v>42644</c:v>
                </c:pt>
                <c:pt idx="32">
                  <c:v>42675</c:v>
                </c:pt>
                <c:pt idx="33">
                  <c:v>42705</c:v>
                </c:pt>
                <c:pt idx="34">
                  <c:v>42736</c:v>
                </c:pt>
                <c:pt idx="35">
                  <c:v>42767</c:v>
                </c:pt>
                <c:pt idx="36">
                  <c:v>42795</c:v>
                </c:pt>
                <c:pt idx="37">
                  <c:v>42826</c:v>
                </c:pt>
                <c:pt idx="38">
                  <c:v>42856</c:v>
                </c:pt>
                <c:pt idx="39">
                  <c:v>42887</c:v>
                </c:pt>
                <c:pt idx="40">
                  <c:v>42917</c:v>
                </c:pt>
                <c:pt idx="41">
                  <c:v>42948</c:v>
                </c:pt>
                <c:pt idx="42">
                  <c:v>42979</c:v>
                </c:pt>
                <c:pt idx="43">
                  <c:v>43009</c:v>
                </c:pt>
                <c:pt idx="44">
                  <c:v>43040</c:v>
                </c:pt>
                <c:pt idx="45">
                  <c:v>43070</c:v>
                </c:pt>
                <c:pt idx="46">
                  <c:v>43101</c:v>
                </c:pt>
                <c:pt idx="47">
                  <c:v>43132</c:v>
                </c:pt>
                <c:pt idx="48">
                  <c:v>43160</c:v>
                </c:pt>
                <c:pt idx="49">
                  <c:v>43191</c:v>
                </c:pt>
                <c:pt idx="50">
                  <c:v>43221</c:v>
                </c:pt>
                <c:pt idx="51">
                  <c:v>43252</c:v>
                </c:pt>
                <c:pt idx="52">
                  <c:v>43282</c:v>
                </c:pt>
                <c:pt idx="53">
                  <c:v>43313</c:v>
                </c:pt>
                <c:pt idx="54">
                  <c:v>43344</c:v>
                </c:pt>
                <c:pt idx="55">
                  <c:v>43374</c:v>
                </c:pt>
                <c:pt idx="56">
                  <c:v>43405</c:v>
                </c:pt>
                <c:pt idx="57">
                  <c:v>43435</c:v>
                </c:pt>
                <c:pt idx="58">
                  <c:v>43466</c:v>
                </c:pt>
                <c:pt idx="59">
                  <c:v>43497</c:v>
                </c:pt>
                <c:pt idx="60">
                  <c:v>43525</c:v>
                </c:pt>
                <c:pt idx="61">
                  <c:v>43556</c:v>
                </c:pt>
                <c:pt idx="62">
                  <c:v>43586</c:v>
                </c:pt>
                <c:pt idx="63">
                  <c:v>43617</c:v>
                </c:pt>
                <c:pt idx="64">
                  <c:v>43647</c:v>
                </c:pt>
                <c:pt idx="65">
                  <c:v>43678</c:v>
                </c:pt>
                <c:pt idx="66">
                  <c:v>43709</c:v>
                </c:pt>
                <c:pt idx="67">
                  <c:v>43739</c:v>
                </c:pt>
                <c:pt idx="68">
                  <c:v>43770</c:v>
                </c:pt>
                <c:pt idx="69">
                  <c:v>43800</c:v>
                </c:pt>
                <c:pt idx="70">
                  <c:v>43831</c:v>
                </c:pt>
                <c:pt idx="71">
                  <c:v>43862</c:v>
                </c:pt>
                <c:pt idx="72">
                  <c:v>43891</c:v>
                </c:pt>
                <c:pt idx="73">
                  <c:v>43922</c:v>
                </c:pt>
                <c:pt idx="74">
                  <c:v>43952</c:v>
                </c:pt>
                <c:pt idx="75">
                  <c:v>43983</c:v>
                </c:pt>
                <c:pt idx="76">
                  <c:v>44013</c:v>
                </c:pt>
                <c:pt idx="77">
                  <c:v>44044</c:v>
                </c:pt>
                <c:pt idx="78">
                  <c:v>44075</c:v>
                </c:pt>
                <c:pt idx="79">
                  <c:v>44105</c:v>
                </c:pt>
                <c:pt idx="80">
                  <c:v>44136</c:v>
                </c:pt>
                <c:pt idx="81">
                  <c:v>44166</c:v>
                </c:pt>
                <c:pt idx="82">
                  <c:v>44197</c:v>
                </c:pt>
                <c:pt idx="83">
                  <c:v>44228</c:v>
                </c:pt>
                <c:pt idx="84">
                  <c:v>44256</c:v>
                </c:pt>
                <c:pt idx="85">
                  <c:v>44287</c:v>
                </c:pt>
                <c:pt idx="86">
                  <c:v>44317</c:v>
                </c:pt>
                <c:pt idx="87">
                  <c:v>44348</c:v>
                </c:pt>
                <c:pt idx="88">
                  <c:v>44378</c:v>
                </c:pt>
                <c:pt idx="89">
                  <c:v>44409</c:v>
                </c:pt>
                <c:pt idx="90">
                  <c:v>44440</c:v>
                </c:pt>
                <c:pt idx="91">
                  <c:v>44470</c:v>
                </c:pt>
                <c:pt idx="92">
                  <c:v>44501</c:v>
                </c:pt>
                <c:pt idx="93">
                  <c:v>44531</c:v>
                </c:pt>
                <c:pt idx="94">
                  <c:v>44562</c:v>
                </c:pt>
                <c:pt idx="95">
                  <c:v>44593</c:v>
                </c:pt>
              </c:numCache>
            </c:numRef>
          </c:xVal>
          <c:yVal>
            <c:numRef>
              <c:f>Sheet1!$K$2:$K$97</c:f>
              <c:numCache>
                <c:formatCode>"$"#,##0_);[Red]\("$"#,##0\)</c:formatCode>
                <c:ptCount val="96"/>
                <c:pt idx="0">
                  <c:v>261500</c:v>
                </c:pt>
                <c:pt idx="1">
                  <c:v>270000</c:v>
                </c:pt>
                <c:pt idx="2">
                  <c:v>276200</c:v>
                </c:pt>
                <c:pt idx="3">
                  <c:v>281000</c:v>
                </c:pt>
                <c:pt idx="4">
                  <c:v>280000</c:v>
                </c:pt>
                <c:pt idx="5">
                  <c:v>278000</c:v>
                </c:pt>
                <c:pt idx="6">
                  <c:v>275000</c:v>
                </c:pt>
                <c:pt idx="7">
                  <c:v>273000</c:v>
                </c:pt>
                <c:pt idx="8">
                  <c:v>275420</c:v>
                </c:pt>
                <c:pt idx="9">
                  <c:v>281000</c:v>
                </c:pt>
                <c:pt idx="10">
                  <c:v>278000</c:v>
                </c:pt>
                <c:pt idx="11">
                  <c:v>284000</c:v>
                </c:pt>
                <c:pt idx="12">
                  <c:v>295000</c:v>
                </c:pt>
                <c:pt idx="13">
                  <c:v>301043</c:v>
                </c:pt>
                <c:pt idx="14">
                  <c:v>312000</c:v>
                </c:pt>
                <c:pt idx="15">
                  <c:v>317000</c:v>
                </c:pt>
                <c:pt idx="16">
                  <c:v>311089</c:v>
                </c:pt>
                <c:pt idx="17">
                  <c:v>308000</c:v>
                </c:pt>
                <c:pt idx="18">
                  <c:v>300000</c:v>
                </c:pt>
                <c:pt idx="19">
                  <c:v>304800</c:v>
                </c:pt>
                <c:pt idx="20">
                  <c:v>301135</c:v>
                </c:pt>
                <c:pt idx="21">
                  <c:v>305000</c:v>
                </c:pt>
                <c:pt idx="22">
                  <c:v>300000</c:v>
                </c:pt>
                <c:pt idx="23">
                  <c:v>310000</c:v>
                </c:pt>
                <c:pt idx="24">
                  <c:v>320000</c:v>
                </c:pt>
                <c:pt idx="25">
                  <c:v>325000</c:v>
                </c:pt>
                <c:pt idx="26">
                  <c:v>335000</c:v>
                </c:pt>
                <c:pt idx="27">
                  <c:v>345000</c:v>
                </c:pt>
                <c:pt idx="28">
                  <c:v>335675</c:v>
                </c:pt>
                <c:pt idx="29">
                  <c:v>335000</c:v>
                </c:pt>
                <c:pt idx="30">
                  <c:v>333000</c:v>
                </c:pt>
                <c:pt idx="31">
                  <c:v>335000</c:v>
                </c:pt>
                <c:pt idx="32">
                  <c:v>330000</c:v>
                </c:pt>
                <c:pt idx="33">
                  <c:v>330000</c:v>
                </c:pt>
                <c:pt idx="34">
                  <c:v>332500</c:v>
                </c:pt>
                <c:pt idx="35">
                  <c:v>341000</c:v>
                </c:pt>
                <c:pt idx="36">
                  <c:v>352000</c:v>
                </c:pt>
                <c:pt idx="37">
                  <c:v>356049</c:v>
                </c:pt>
                <c:pt idx="38">
                  <c:v>364900</c:v>
                </c:pt>
                <c:pt idx="39">
                  <c:v>370000</c:v>
                </c:pt>
                <c:pt idx="40">
                  <c:v>362000</c:v>
                </c:pt>
                <c:pt idx="41">
                  <c:v>360000</c:v>
                </c:pt>
                <c:pt idx="42">
                  <c:v>355000</c:v>
                </c:pt>
                <c:pt idx="43">
                  <c:v>360000</c:v>
                </c:pt>
                <c:pt idx="44">
                  <c:v>362500</c:v>
                </c:pt>
                <c:pt idx="45">
                  <c:v>363000</c:v>
                </c:pt>
                <c:pt idx="46">
                  <c:v>361000</c:v>
                </c:pt>
                <c:pt idx="47">
                  <c:v>372000</c:v>
                </c:pt>
                <c:pt idx="48">
                  <c:v>381000</c:v>
                </c:pt>
                <c:pt idx="49">
                  <c:v>391000</c:v>
                </c:pt>
                <c:pt idx="50">
                  <c:v>395000</c:v>
                </c:pt>
                <c:pt idx="51">
                  <c:v>399900</c:v>
                </c:pt>
                <c:pt idx="52">
                  <c:v>390000</c:v>
                </c:pt>
                <c:pt idx="53">
                  <c:v>390000</c:v>
                </c:pt>
                <c:pt idx="54">
                  <c:v>375000</c:v>
                </c:pt>
                <c:pt idx="55">
                  <c:v>380000</c:v>
                </c:pt>
                <c:pt idx="56">
                  <c:v>375868</c:v>
                </c:pt>
                <c:pt idx="57">
                  <c:v>378105</c:v>
                </c:pt>
                <c:pt idx="58">
                  <c:v>376140</c:v>
                </c:pt>
                <c:pt idx="59">
                  <c:v>384900</c:v>
                </c:pt>
                <c:pt idx="60">
                  <c:v>392100</c:v>
                </c:pt>
                <c:pt idx="61">
                  <c:v>400000</c:v>
                </c:pt>
                <c:pt idx="62">
                  <c:v>410835</c:v>
                </c:pt>
                <c:pt idx="63">
                  <c:v>407000</c:v>
                </c:pt>
                <c:pt idx="64">
                  <c:v>409000</c:v>
                </c:pt>
                <c:pt idx="65">
                  <c:v>405000</c:v>
                </c:pt>
                <c:pt idx="66">
                  <c:v>400000</c:v>
                </c:pt>
                <c:pt idx="67">
                  <c:v>400000</c:v>
                </c:pt>
                <c:pt idx="68">
                  <c:v>397750</c:v>
                </c:pt>
                <c:pt idx="69">
                  <c:v>400000</c:v>
                </c:pt>
                <c:pt idx="70">
                  <c:v>399000</c:v>
                </c:pt>
                <c:pt idx="71">
                  <c:v>410134</c:v>
                </c:pt>
                <c:pt idx="72">
                  <c:v>424000</c:v>
                </c:pt>
                <c:pt idx="73">
                  <c:v>420000</c:v>
                </c:pt>
                <c:pt idx="74">
                  <c:v>415000</c:v>
                </c:pt>
                <c:pt idx="75">
                  <c:v>426000</c:v>
                </c:pt>
                <c:pt idx="76">
                  <c:v>442695</c:v>
                </c:pt>
                <c:pt idx="77">
                  <c:v>450000</c:v>
                </c:pt>
                <c:pt idx="78">
                  <c:v>450000</c:v>
                </c:pt>
                <c:pt idx="79">
                  <c:v>455000</c:v>
                </c:pt>
                <c:pt idx="80">
                  <c:v>449721</c:v>
                </c:pt>
                <c:pt idx="81">
                  <c:v>449000</c:v>
                </c:pt>
                <c:pt idx="82">
                  <c:v>445000</c:v>
                </c:pt>
                <c:pt idx="83">
                  <c:v>465000</c:v>
                </c:pt>
                <c:pt idx="84">
                  <c:v>484990</c:v>
                </c:pt>
                <c:pt idx="85">
                  <c:v>501000</c:v>
                </c:pt>
                <c:pt idx="86">
                  <c:v>520000</c:v>
                </c:pt>
                <c:pt idx="87">
                  <c:v>530000</c:v>
                </c:pt>
                <c:pt idx="88">
                  <c:v>525000</c:v>
                </c:pt>
                <c:pt idx="89">
                  <c:v>520000</c:v>
                </c:pt>
                <c:pt idx="90">
                  <c:v>520000</c:v>
                </c:pt>
                <c:pt idx="91">
                  <c:v>524950</c:v>
                </c:pt>
                <c:pt idx="92">
                  <c:v>530000</c:v>
                </c:pt>
                <c:pt idx="93">
                  <c:v>527500</c:v>
                </c:pt>
                <c:pt idx="94">
                  <c:v>520000</c:v>
                </c:pt>
                <c:pt idx="95">
                  <c:v>555540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E6D-4AA9-9BA0-39BA0E3CA3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060207"/>
        <c:axId val="51058959"/>
      </c:scatterChart>
      <c:valAx>
        <c:axId val="1885650191"/>
        <c:scaling>
          <c:orientation val="minMax"/>
          <c:max val="44743"/>
          <c:min val="4164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5650607"/>
        <c:crosses val="autoZero"/>
        <c:crossBetween val="midCat"/>
        <c:majorUnit val="367"/>
      </c:valAx>
      <c:valAx>
        <c:axId val="18856506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 dirty="0">
                    <a:solidFill>
                      <a:schemeClr val="tx2"/>
                    </a:solidFill>
                  </a:rPr>
                  <a:t>Months of Supply Inventory</a:t>
                </a:r>
              </a:p>
            </c:rich>
          </c:tx>
          <c:layout>
            <c:manualLayout>
              <c:xMode val="edge"/>
              <c:yMode val="edge"/>
              <c:x val="2.8955978414634272E-2"/>
              <c:y val="0.250440154448913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5650191"/>
        <c:crosses val="autoZero"/>
        <c:crossBetween val="midCat"/>
      </c:valAx>
      <c:valAx>
        <c:axId val="51058959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 dirty="0">
                    <a:solidFill>
                      <a:srgbClr val="C00000"/>
                    </a:solidFill>
                  </a:rPr>
                  <a:t>Median Sale Price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_);[Red]\(&quot;$&quot;#,##0\)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060207"/>
        <c:crosses val="max"/>
        <c:crossBetween val="midCat"/>
      </c:valAx>
      <c:valAx>
        <c:axId val="51060207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5105895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HomePrice!$D$12:$D$251</c:f>
              <c:numCache>
                <c:formatCode>[$-409]mmm\-yy;@</c:formatCode>
                <c:ptCount val="240"/>
                <c:pt idx="0">
                  <c:v>37257</c:v>
                </c:pt>
                <c:pt idx="1">
                  <c:v>37288</c:v>
                </c:pt>
                <c:pt idx="2">
                  <c:v>37316</c:v>
                </c:pt>
                <c:pt idx="3">
                  <c:v>37347</c:v>
                </c:pt>
                <c:pt idx="4">
                  <c:v>37377</c:v>
                </c:pt>
                <c:pt idx="5">
                  <c:v>37408</c:v>
                </c:pt>
                <c:pt idx="6">
                  <c:v>37438</c:v>
                </c:pt>
                <c:pt idx="7">
                  <c:v>37469</c:v>
                </c:pt>
                <c:pt idx="8">
                  <c:v>37500</c:v>
                </c:pt>
                <c:pt idx="9">
                  <c:v>37530</c:v>
                </c:pt>
                <c:pt idx="10">
                  <c:v>37561</c:v>
                </c:pt>
                <c:pt idx="11">
                  <c:v>37591</c:v>
                </c:pt>
                <c:pt idx="12">
                  <c:v>37622</c:v>
                </c:pt>
                <c:pt idx="13">
                  <c:v>37653</c:v>
                </c:pt>
                <c:pt idx="14">
                  <c:v>37681</c:v>
                </c:pt>
                <c:pt idx="15">
                  <c:v>37712</c:v>
                </c:pt>
                <c:pt idx="16">
                  <c:v>37742</c:v>
                </c:pt>
                <c:pt idx="17">
                  <c:v>37773</c:v>
                </c:pt>
                <c:pt idx="18">
                  <c:v>37803</c:v>
                </c:pt>
                <c:pt idx="19">
                  <c:v>37834</c:v>
                </c:pt>
                <c:pt idx="20">
                  <c:v>37865</c:v>
                </c:pt>
                <c:pt idx="21">
                  <c:v>37895</c:v>
                </c:pt>
                <c:pt idx="22">
                  <c:v>37926</c:v>
                </c:pt>
                <c:pt idx="23">
                  <c:v>37956</c:v>
                </c:pt>
                <c:pt idx="24">
                  <c:v>37987</c:v>
                </c:pt>
                <c:pt idx="25">
                  <c:v>38018</c:v>
                </c:pt>
                <c:pt idx="26">
                  <c:v>38047</c:v>
                </c:pt>
                <c:pt idx="27">
                  <c:v>38078</c:v>
                </c:pt>
                <c:pt idx="28">
                  <c:v>38108</c:v>
                </c:pt>
                <c:pt idx="29">
                  <c:v>38139</c:v>
                </c:pt>
                <c:pt idx="30">
                  <c:v>38169</c:v>
                </c:pt>
                <c:pt idx="31">
                  <c:v>38200</c:v>
                </c:pt>
                <c:pt idx="32">
                  <c:v>38231</c:v>
                </c:pt>
                <c:pt idx="33">
                  <c:v>38261</c:v>
                </c:pt>
                <c:pt idx="34">
                  <c:v>38292</c:v>
                </c:pt>
                <c:pt idx="35">
                  <c:v>38322</c:v>
                </c:pt>
                <c:pt idx="36">
                  <c:v>38353</c:v>
                </c:pt>
                <c:pt idx="37">
                  <c:v>38384</c:v>
                </c:pt>
                <c:pt idx="38">
                  <c:v>38412</c:v>
                </c:pt>
                <c:pt idx="39">
                  <c:v>38443</c:v>
                </c:pt>
                <c:pt idx="40">
                  <c:v>38473</c:v>
                </c:pt>
                <c:pt idx="41">
                  <c:v>38504</c:v>
                </c:pt>
                <c:pt idx="42">
                  <c:v>38534</c:v>
                </c:pt>
                <c:pt idx="43">
                  <c:v>38565</c:v>
                </c:pt>
                <c:pt idx="44">
                  <c:v>38596</c:v>
                </c:pt>
                <c:pt idx="45">
                  <c:v>38626</c:v>
                </c:pt>
                <c:pt idx="46">
                  <c:v>38657</c:v>
                </c:pt>
                <c:pt idx="47">
                  <c:v>38687</c:v>
                </c:pt>
                <c:pt idx="48">
                  <c:v>38718</c:v>
                </c:pt>
                <c:pt idx="49">
                  <c:v>38749</c:v>
                </c:pt>
                <c:pt idx="50">
                  <c:v>38777</c:v>
                </c:pt>
                <c:pt idx="51">
                  <c:v>38808</c:v>
                </c:pt>
                <c:pt idx="52">
                  <c:v>38838</c:v>
                </c:pt>
                <c:pt idx="53">
                  <c:v>38869</c:v>
                </c:pt>
                <c:pt idx="54">
                  <c:v>38899</c:v>
                </c:pt>
                <c:pt idx="55">
                  <c:v>38930</c:v>
                </c:pt>
                <c:pt idx="56">
                  <c:v>38961</c:v>
                </c:pt>
                <c:pt idx="57">
                  <c:v>38991</c:v>
                </c:pt>
                <c:pt idx="58">
                  <c:v>39022</c:v>
                </c:pt>
                <c:pt idx="59">
                  <c:v>39052</c:v>
                </c:pt>
                <c:pt idx="60">
                  <c:v>39083</c:v>
                </c:pt>
                <c:pt idx="61">
                  <c:v>39114</c:v>
                </c:pt>
                <c:pt idx="62">
                  <c:v>39142</c:v>
                </c:pt>
                <c:pt idx="63">
                  <c:v>39173</c:v>
                </c:pt>
                <c:pt idx="64">
                  <c:v>39203</c:v>
                </c:pt>
                <c:pt idx="65">
                  <c:v>39234</c:v>
                </c:pt>
                <c:pt idx="66">
                  <c:v>39264</c:v>
                </c:pt>
                <c:pt idx="67">
                  <c:v>39295</c:v>
                </c:pt>
                <c:pt idx="68">
                  <c:v>39326</c:v>
                </c:pt>
                <c:pt idx="69">
                  <c:v>39356</c:v>
                </c:pt>
                <c:pt idx="70">
                  <c:v>39387</c:v>
                </c:pt>
                <c:pt idx="71">
                  <c:v>39417</c:v>
                </c:pt>
                <c:pt idx="72">
                  <c:v>39448</c:v>
                </c:pt>
                <c:pt idx="73">
                  <c:v>39479</c:v>
                </c:pt>
                <c:pt idx="74">
                  <c:v>39508</c:v>
                </c:pt>
                <c:pt idx="75">
                  <c:v>39539</c:v>
                </c:pt>
                <c:pt idx="76">
                  <c:v>39569</c:v>
                </c:pt>
                <c:pt idx="77">
                  <c:v>39600</c:v>
                </c:pt>
                <c:pt idx="78">
                  <c:v>39630</c:v>
                </c:pt>
                <c:pt idx="79">
                  <c:v>39661</c:v>
                </c:pt>
                <c:pt idx="80">
                  <c:v>39692</c:v>
                </c:pt>
                <c:pt idx="81">
                  <c:v>39722</c:v>
                </c:pt>
                <c:pt idx="82">
                  <c:v>39753</c:v>
                </c:pt>
                <c:pt idx="83">
                  <c:v>39783</c:v>
                </c:pt>
                <c:pt idx="84">
                  <c:v>39814</c:v>
                </c:pt>
                <c:pt idx="85">
                  <c:v>39845</c:v>
                </c:pt>
                <c:pt idx="86">
                  <c:v>39873</c:v>
                </c:pt>
                <c:pt idx="87">
                  <c:v>39904</c:v>
                </c:pt>
                <c:pt idx="88">
                  <c:v>39934</c:v>
                </c:pt>
                <c:pt idx="89">
                  <c:v>39965</c:v>
                </c:pt>
                <c:pt idx="90">
                  <c:v>39995</c:v>
                </c:pt>
                <c:pt idx="91">
                  <c:v>40026</c:v>
                </c:pt>
                <c:pt idx="92">
                  <c:v>40057</c:v>
                </c:pt>
                <c:pt idx="93">
                  <c:v>40087</c:v>
                </c:pt>
                <c:pt idx="94">
                  <c:v>40118</c:v>
                </c:pt>
                <c:pt idx="95">
                  <c:v>40148</c:v>
                </c:pt>
                <c:pt idx="96">
                  <c:v>40179</c:v>
                </c:pt>
                <c:pt idx="97">
                  <c:v>40210</c:v>
                </c:pt>
                <c:pt idx="98">
                  <c:v>40238</c:v>
                </c:pt>
                <c:pt idx="99">
                  <c:v>40269</c:v>
                </c:pt>
                <c:pt idx="100">
                  <c:v>40299</c:v>
                </c:pt>
                <c:pt idx="101">
                  <c:v>40330</c:v>
                </c:pt>
                <c:pt idx="102">
                  <c:v>40360</c:v>
                </c:pt>
                <c:pt idx="103">
                  <c:v>40391</c:v>
                </c:pt>
                <c:pt idx="104">
                  <c:v>40422</c:v>
                </c:pt>
                <c:pt idx="105">
                  <c:v>40452</c:v>
                </c:pt>
                <c:pt idx="106">
                  <c:v>40483</c:v>
                </c:pt>
                <c:pt idx="107">
                  <c:v>40513</c:v>
                </c:pt>
                <c:pt idx="108">
                  <c:v>40544</c:v>
                </c:pt>
                <c:pt idx="109">
                  <c:v>40575</c:v>
                </c:pt>
                <c:pt idx="110">
                  <c:v>40603</c:v>
                </c:pt>
                <c:pt idx="111">
                  <c:v>40634</c:v>
                </c:pt>
                <c:pt idx="112">
                  <c:v>40664</c:v>
                </c:pt>
                <c:pt idx="113">
                  <c:v>40695</c:v>
                </c:pt>
                <c:pt idx="114">
                  <c:v>40725</c:v>
                </c:pt>
                <c:pt idx="115">
                  <c:v>40756</c:v>
                </c:pt>
                <c:pt idx="116">
                  <c:v>40787</c:v>
                </c:pt>
                <c:pt idx="117">
                  <c:v>40817</c:v>
                </c:pt>
                <c:pt idx="118">
                  <c:v>40848</c:v>
                </c:pt>
                <c:pt idx="119">
                  <c:v>40878</c:v>
                </c:pt>
                <c:pt idx="120">
                  <c:v>40909</c:v>
                </c:pt>
                <c:pt idx="121">
                  <c:v>40940</c:v>
                </c:pt>
                <c:pt idx="122">
                  <c:v>40969</c:v>
                </c:pt>
                <c:pt idx="123">
                  <c:v>41000</c:v>
                </c:pt>
                <c:pt idx="124">
                  <c:v>41030</c:v>
                </c:pt>
                <c:pt idx="125">
                  <c:v>41061</c:v>
                </c:pt>
                <c:pt idx="126">
                  <c:v>41091</c:v>
                </c:pt>
                <c:pt idx="127">
                  <c:v>41122</c:v>
                </c:pt>
                <c:pt idx="128">
                  <c:v>41153</c:v>
                </c:pt>
                <c:pt idx="129">
                  <c:v>41183</c:v>
                </c:pt>
                <c:pt idx="130">
                  <c:v>41214</c:v>
                </c:pt>
                <c:pt idx="131">
                  <c:v>41244</c:v>
                </c:pt>
                <c:pt idx="132">
                  <c:v>41275</c:v>
                </c:pt>
                <c:pt idx="133">
                  <c:v>41306</c:v>
                </c:pt>
                <c:pt idx="134">
                  <c:v>41334</c:v>
                </c:pt>
                <c:pt idx="135">
                  <c:v>41365</c:v>
                </c:pt>
                <c:pt idx="136">
                  <c:v>41395</c:v>
                </c:pt>
                <c:pt idx="137">
                  <c:v>41426</c:v>
                </c:pt>
                <c:pt idx="138">
                  <c:v>41456</c:v>
                </c:pt>
                <c:pt idx="139">
                  <c:v>41487</c:v>
                </c:pt>
                <c:pt idx="140">
                  <c:v>41518</c:v>
                </c:pt>
                <c:pt idx="141">
                  <c:v>41548</c:v>
                </c:pt>
                <c:pt idx="142">
                  <c:v>41579</c:v>
                </c:pt>
                <c:pt idx="143">
                  <c:v>41609</c:v>
                </c:pt>
                <c:pt idx="144">
                  <c:v>41640</c:v>
                </c:pt>
                <c:pt idx="145">
                  <c:v>41671</c:v>
                </c:pt>
                <c:pt idx="146">
                  <c:v>41699</c:v>
                </c:pt>
                <c:pt idx="147">
                  <c:v>41730</c:v>
                </c:pt>
                <c:pt idx="148">
                  <c:v>41760</c:v>
                </c:pt>
                <c:pt idx="149">
                  <c:v>41791</c:v>
                </c:pt>
                <c:pt idx="150">
                  <c:v>41821</c:v>
                </c:pt>
                <c:pt idx="151">
                  <c:v>41852</c:v>
                </c:pt>
                <c:pt idx="152">
                  <c:v>41883</c:v>
                </c:pt>
                <c:pt idx="153">
                  <c:v>41913</c:v>
                </c:pt>
                <c:pt idx="154">
                  <c:v>41944</c:v>
                </c:pt>
                <c:pt idx="155">
                  <c:v>41974</c:v>
                </c:pt>
                <c:pt idx="156">
                  <c:v>42005</c:v>
                </c:pt>
                <c:pt idx="157">
                  <c:v>42036</c:v>
                </c:pt>
                <c:pt idx="158">
                  <c:v>42064</c:v>
                </c:pt>
                <c:pt idx="159">
                  <c:v>42095</c:v>
                </c:pt>
                <c:pt idx="160">
                  <c:v>42125</c:v>
                </c:pt>
                <c:pt idx="161">
                  <c:v>42156</c:v>
                </c:pt>
                <c:pt idx="162">
                  <c:v>42186</c:v>
                </c:pt>
                <c:pt idx="163">
                  <c:v>42217</c:v>
                </c:pt>
                <c:pt idx="164">
                  <c:v>42248</c:v>
                </c:pt>
                <c:pt idx="165">
                  <c:v>42278</c:v>
                </c:pt>
                <c:pt idx="166">
                  <c:v>42309</c:v>
                </c:pt>
                <c:pt idx="167">
                  <c:v>42339</c:v>
                </c:pt>
                <c:pt idx="168">
                  <c:v>42370</c:v>
                </c:pt>
                <c:pt idx="169">
                  <c:v>42401</c:v>
                </c:pt>
                <c:pt idx="170">
                  <c:v>42430</c:v>
                </c:pt>
                <c:pt idx="171">
                  <c:v>42461</c:v>
                </c:pt>
                <c:pt idx="172">
                  <c:v>42491</c:v>
                </c:pt>
                <c:pt idx="173">
                  <c:v>42522</c:v>
                </c:pt>
                <c:pt idx="174">
                  <c:v>42552</c:v>
                </c:pt>
                <c:pt idx="175">
                  <c:v>42583</c:v>
                </c:pt>
                <c:pt idx="176">
                  <c:v>42614</c:v>
                </c:pt>
                <c:pt idx="177">
                  <c:v>42644</c:v>
                </c:pt>
                <c:pt idx="178">
                  <c:v>42675</c:v>
                </c:pt>
                <c:pt idx="179">
                  <c:v>42705</c:v>
                </c:pt>
                <c:pt idx="180">
                  <c:v>42736</c:v>
                </c:pt>
                <c:pt idx="181">
                  <c:v>42767</c:v>
                </c:pt>
                <c:pt idx="182">
                  <c:v>42795</c:v>
                </c:pt>
                <c:pt idx="183">
                  <c:v>42826</c:v>
                </c:pt>
                <c:pt idx="184">
                  <c:v>42856</c:v>
                </c:pt>
                <c:pt idx="185">
                  <c:v>42887</c:v>
                </c:pt>
                <c:pt idx="186">
                  <c:v>42917</c:v>
                </c:pt>
                <c:pt idx="187">
                  <c:v>42948</c:v>
                </c:pt>
                <c:pt idx="188">
                  <c:v>42979</c:v>
                </c:pt>
                <c:pt idx="189">
                  <c:v>43009</c:v>
                </c:pt>
                <c:pt idx="190">
                  <c:v>43040</c:v>
                </c:pt>
                <c:pt idx="191">
                  <c:v>43070</c:v>
                </c:pt>
                <c:pt idx="192">
                  <c:v>43101</c:v>
                </c:pt>
                <c:pt idx="193">
                  <c:v>43132</c:v>
                </c:pt>
                <c:pt idx="194">
                  <c:v>43160</c:v>
                </c:pt>
                <c:pt idx="195">
                  <c:v>43191</c:v>
                </c:pt>
                <c:pt idx="196">
                  <c:v>43221</c:v>
                </c:pt>
                <c:pt idx="197">
                  <c:v>43252</c:v>
                </c:pt>
                <c:pt idx="198">
                  <c:v>43282</c:v>
                </c:pt>
                <c:pt idx="199">
                  <c:v>43313</c:v>
                </c:pt>
                <c:pt idx="200">
                  <c:v>43344</c:v>
                </c:pt>
                <c:pt idx="201">
                  <c:v>43374</c:v>
                </c:pt>
                <c:pt idx="202">
                  <c:v>43405</c:v>
                </c:pt>
                <c:pt idx="203">
                  <c:v>43435</c:v>
                </c:pt>
                <c:pt idx="204">
                  <c:v>43466</c:v>
                </c:pt>
                <c:pt idx="205">
                  <c:v>43497</c:v>
                </c:pt>
                <c:pt idx="206">
                  <c:v>43525</c:v>
                </c:pt>
                <c:pt idx="207">
                  <c:v>43556</c:v>
                </c:pt>
                <c:pt idx="208">
                  <c:v>43586</c:v>
                </c:pt>
                <c:pt idx="209">
                  <c:v>43617</c:v>
                </c:pt>
                <c:pt idx="210">
                  <c:v>43647</c:v>
                </c:pt>
                <c:pt idx="211">
                  <c:v>43678</c:v>
                </c:pt>
                <c:pt idx="212">
                  <c:v>43709</c:v>
                </c:pt>
                <c:pt idx="213">
                  <c:v>43739</c:v>
                </c:pt>
                <c:pt idx="214">
                  <c:v>43770</c:v>
                </c:pt>
                <c:pt idx="215">
                  <c:v>43800</c:v>
                </c:pt>
                <c:pt idx="216">
                  <c:v>43831</c:v>
                </c:pt>
                <c:pt idx="217">
                  <c:v>43862</c:v>
                </c:pt>
                <c:pt idx="218">
                  <c:v>43891</c:v>
                </c:pt>
                <c:pt idx="219">
                  <c:v>43922</c:v>
                </c:pt>
                <c:pt idx="220">
                  <c:v>43952</c:v>
                </c:pt>
                <c:pt idx="221">
                  <c:v>43983</c:v>
                </c:pt>
                <c:pt idx="222">
                  <c:v>44013</c:v>
                </c:pt>
                <c:pt idx="223">
                  <c:v>44044</c:v>
                </c:pt>
                <c:pt idx="224">
                  <c:v>44075</c:v>
                </c:pt>
                <c:pt idx="225">
                  <c:v>44105</c:v>
                </c:pt>
                <c:pt idx="226">
                  <c:v>44136</c:v>
                </c:pt>
                <c:pt idx="227">
                  <c:v>44166</c:v>
                </c:pt>
                <c:pt idx="228">
                  <c:v>44197</c:v>
                </c:pt>
                <c:pt idx="229">
                  <c:v>44228</c:v>
                </c:pt>
                <c:pt idx="230">
                  <c:v>44256</c:v>
                </c:pt>
                <c:pt idx="231">
                  <c:v>44287</c:v>
                </c:pt>
                <c:pt idx="232">
                  <c:v>44317</c:v>
                </c:pt>
                <c:pt idx="233">
                  <c:v>44348</c:v>
                </c:pt>
                <c:pt idx="234">
                  <c:v>44378</c:v>
                </c:pt>
                <c:pt idx="235">
                  <c:v>44409</c:v>
                </c:pt>
                <c:pt idx="236">
                  <c:v>44440</c:v>
                </c:pt>
                <c:pt idx="237">
                  <c:v>44470</c:v>
                </c:pt>
                <c:pt idx="238">
                  <c:v>44501</c:v>
                </c:pt>
                <c:pt idx="239">
                  <c:v>44531</c:v>
                </c:pt>
              </c:numCache>
            </c:numRef>
          </c:xVal>
          <c:yVal>
            <c:numRef>
              <c:f>HomePrice!$E$12:$E$251</c:f>
              <c:numCache>
                <c:formatCode>0.000000000000000</c:formatCode>
                <c:ptCount val="240"/>
                <c:pt idx="0">
                  <c:v>122.09694693278799</c:v>
                </c:pt>
                <c:pt idx="1">
                  <c:v>122.393265342294</c:v>
                </c:pt>
                <c:pt idx="2">
                  <c:v>123.10598523298</c:v>
                </c:pt>
                <c:pt idx="3">
                  <c:v>123.332127158131</c:v>
                </c:pt>
                <c:pt idx="4">
                  <c:v>124.00864011408599</c:v>
                </c:pt>
                <c:pt idx="5">
                  <c:v>124.25468237718799</c:v>
                </c:pt>
                <c:pt idx="6">
                  <c:v>124.676048144386</c:v>
                </c:pt>
                <c:pt idx="7">
                  <c:v>124.611015462881</c:v>
                </c:pt>
                <c:pt idx="8">
                  <c:v>124.66694894335501</c:v>
                </c:pt>
                <c:pt idx="9">
                  <c:v>125.00026108041901</c:v>
                </c:pt>
                <c:pt idx="10">
                  <c:v>125.55500366848101</c:v>
                </c:pt>
                <c:pt idx="11">
                  <c:v>125.712033317183</c:v>
                </c:pt>
                <c:pt idx="12">
                  <c:v>125.619507643522</c:v>
                </c:pt>
                <c:pt idx="13">
                  <c:v>125.59866099453698</c:v>
                </c:pt>
                <c:pt idx="14">
                  <c:v>126.111024218449</c:v>
                </c:pt>
                <c:pt idx="15">
                  <c:v>125.91575109435301</c:v>
                </c:pt>
                <c:pt idx="16">
                  <c:v>125.77756161760401</c:v>
                </c:pt>
                <c:pt idx="17">
                  <c:v>125.080528901465</c:v>
                </c:pt>
                <c:pt idx="18">
                  <c:v>125.16451506077601</c:v>
                </c:pt>
                <c:pt idx="19">
                  <c:v>125.59747501839701</c:v>
                </c:pt>
                <c:pt idx="20">
                  <c:v>125.82917349125401</c:v>
                </c:pt>
                <c:pt idx="21">
                  <c:v>126.29809407418101</c:v>
                </c:pt>
                <c:pt idx="22">
                  <c:v>126.79620205233299</c:v>
                </c:pt>
                <c:pt idx="23">
                  <c:v>127.26410129495702</c:v>
                </c:pt>
                <c:pt idx="24">
                  <c:v>128.08293555656201</c:v>
                </c:pt>
                <c:pt idx="25">
                  <c:v>128.64044693203502</c:v>
                </c:pt>
                <c:pt idx="26">
                  <c:v>129.25001641172199</c:v>
                </c:pt>
                <c:pt idx="27">
                  <c:v>129.29028895697499</c:v>
                </c:pt>
                <c:pt idx="28">
                  <c:v>129.31197312976701</c:v>
                </c:pt>
                <c:pt idx="29">
                  <c:v>129.84355772815599</c:v>
                </c:pt>
                <c:pt idx="30">
                  <c:v>129.96980639191901</c:v>
                </c:pt>
                <c:pt idx="31">
                  <c:v>130.352172377843</c:v>
                </c:pt>
                <c:pt idx="32">
                  <c:v>130.51407470651199</c:v>
                </c:pt>
                <c:pt idx="33">
                  <c:v>131.27089078398001</c:v>
                </c:pt>
                <c:pt idx="34">
                  <c:v>131.87109011044399</c:v>
                </c:pt>
                <c:pt idx="35">
                  <c:v>132.75506889590099</c:v>
                </c:pt>
                <c:pt idx="36">
                  <c:v>133.39521587281001</c:v>
                </c:pt>
                <c:pt idx="37">
                  <c:v>134.37032402097199</c:v>
                </c:pt>
                <c:pt idx="38">
                  <c:v>134.65668520082198</c:v>
                </c:pt>
                <c:pt idx="39">
                  <c:v>135.08996852583599</c:v>
                </c:pt>
                <c:pt idx="40">
                  <c:v>135.12888305234699</c:v>
                </c:pt>
                <c:pt idx="41">
                  <c:v>134.93839762148801</c:v>
                </c:pt>
                <c:pt idx="42">
                  <c:v>134.96977098191002</c:v>
                </c:pt>
                <c:pt idx="43">
                  <c:v>135.23744115235999</c:v>
                </c:pt>
                <c:pt idx="44">
                  <c:v>135.90885709883401</c:v>
                </c:pt>
                <c:pt idx="45">
                  <c:v>136.609609455861</c:v>
                </c:pt>
                <c:pt idx="46">
                  <c:v>137.22115662641301</c:v>
                </c:pt>
                <c:pt idx="47">
                  <c:v>137.91947202989999</c:v>
                </c:pt>
                <c:pt idx="48">
                  <c:v>138.80418095071502</c:v>
                </c:pt>
                <c:pt idx="49">
                  <c:v>139.29042999136999</c:v>
                </c:pt>
                <c:pt idx="50">
                  <c:v>139.342725769466</c:v>
                </c:pt>
                <c:pt idx="51">
                  <c:v>138.81223741503101</c:v>
                </c:pt>
                <c:pt idx="52">
                  <c:v>138.735421453534</c:v>
                </c:pt>
                <c:pt idx="53">
                  <c:v>138.44798331228699</c:v>
                </c:pt>
                <c:pt idx="54">
                  <c:v>138.338264304604</c:v>
                </c:pt>
                <c:pt idx="55">
                  <c:v>137.809391777359</c:v>
                </c:pt>
                <c:pt idx="56">
                  <c:v>137.63385174631301</c:v>
                </c:pt>
                <c:pt idx="57">
                  <c:v>137.36784050096099</c:v>
                </c:pt>
                <c:pt idx="58">
                  <c:v>137.31404830897802</c:v>
                </c:pt>
                <c:pt idx="59">
                  <c:v>137.64900192030501</c:v>
                </c:pt>
                <c:pt idx="60">
                  <c:v>137.597034314768</c:v>
                </c:pt>
                <c:pt idx="61">
                  <c:v>137.407322044681</c:v>
                </c:pt>
                <c:pt idx="62">
                  <c:v>136.98135230014401</c:v>
                </c:pt>
                <c:pt idx="63">
                  <c:v>136.557728756975</c:v>
                </c:pt>
                <c:pt idx="64">
                  <c:v>136.78382199473899</c:v>
                </c:pt>
                <c:pt idx="65">
                  <c:v>136.82307763781</c:v>
                </c:pt>
                <c:pt idx="66">
                  <c:v>136.956921931935</c:v>
                </c:pt>
                <c:pt idx="67">
                  <c:v>136.83453442701202</c:v>
                </c:pt>
                <c:pt idx="68">
                  <c:v>136.215800886907</c:v>
                </c:pt>
                <c:pt idx="69">
                  <c:v>134.74990110625799</c:v>
                </c:pt>
                <c:pt idx="70">
                  <c:v>133.016693507984</c:v>
                </c:pt>
                <c:pt idx="71">
                  <c:v>131.60756098453101</c:v>
                </c:pt>
                <c:pt idx="72">
                  <c:v>130.937434203517</c:v>
                </c:pt>
                <c:pt idx="73">
                  <c:v>130.25795286530999</c:v>
                </c:pt>
                <c:pt idx="74">
                  <c:v>130.351531525014</c:v>
                </c:pt>
                <c:pt idx="75">
                  <c:v>130.19042112096702</c:v>
                </c:pt>
                <c:pt idx="76">
                  <c:v>130.123089847854</c:v>
                </c:pt>
                <c:pt idx="77">
                  <c:v>130.184871054703</c:v>
                </c:pt>
                <c:pt idx="78">
                  <c:v>130.23333219966699</c:v>
                </c:pt>
                <c:pt idx="79">
                  <c:v>129.61169067073001</c:v>
                </c:pt>
                <c:pt idx="80">
                  <c:v>128.75063067488301</c:v>
                </c:pt>
                <c:pt idx="81">
                  <c:v>127.69367259951299</c:v>
                </c:pt>
                <c:pt idx="82">
                  <c:v>127.32750578654699</c:v>
                </c:pt>
                <c:pt idx="83">
                  <c:v>126.486957549951</c:v>
                </c:pt>
                <c:pt idx="84">
                  <c:v>124.45548305589099</c:v>
                </c:pt>
                <c:pt idx="85">
                  <c:v>123.12726804309999</c:v>
                </c:pt>
                <c:pt idx="86">
                  <c:v>123.314787818426</c:v>
                </c:pt>
                <c:pt idx="87">
                  <c:v>123.738365144493</c:v>
                </c:pt>
                <c:pt idx="88">
                  <c:v>124.02332475243601</c:v>
                </c:pt>
                <c:pt idx="89">
                  <c:v>125.27437296688801</c:v>
                </c:pt>
                <c:pt idx="90">
                  <c:v>126.288670085589</c:v>
                </c:pt>
                <c:pt idx="91">
                  <c:v>127.028420331482</c:v>
                </c:pt>
                <c:pt idx="92">
                  <c:v>127.28320569828199</c:v>
                </c:pt>
                <c:pt idx="93">
                  <c:v>127.592683926467</c:v>
                </c:pt>
                <c:pt idx="94">
                  <c:v>127.99400174808599</c:v>
                </c:pt>
                <c:pt idx="95">
                  <c:v>128.069879036624</c:v>
                </c:pt>
                <c:pt idx="96">
                  <c:v>127.89450772915001</c:v>
                </c:pt>
                <c:pt idx="97">
                  <c:v>127.728791543746</c:v>
                </c:pt>
                <c:pt idx="98">
                  <c:v>128.34405284068799</c:v>
                </c:pt>
                <c:pt idx="99">
                  <c:v>129.03116780074899</c:v>
                </c:pt>
                <c:pt idx="100">
                  <c:v>128.300903369423</c:v>
                </c:pt>
                <c:pt idx="101">
                  <c:v>127.38151862159599</c:v>
                </c:pt>
                <c:pt idx="102">
                  <c:v>126.186172062778</c:v>
                </c:pt>
                <c:pt idx="103">
                  <c:v>125.645734778307</c:v>
                </c:pt>
                <c:pt idx="104">
                  <c:v>125.307097673109</c:v>
                </c:pt>
                <c:pt idx="105">
                  <c:v>125.398667791023</c:v>
                </c:pt>
                <c:pt idx="106">
                  <c:v>124.812841902185</c:v>
                </c:pt>
                <c:pt idx="107">
                  <c:v>125.074263424116</c:v>
                </c:pt>
                <c:pt idx="108">
                  <c:v>124.990543122894</c:v>
                </c:pt>
                <c:pt idx="109">
                  <c:v>124.37823374632499</c:v>
                </c:pt>
                <c:pt idx="110">
                  <c:v>123.277480994673</c:v>
                </c:pt>
                <c:pt idx="111">
                  <c:v>123.577201307363</c:v>
                </c:pt>
                <c:pt idx="112">
                  <c:v>123.779303559559</c:v>
                </c:pt>
                <c:pt idx="113">
                  <c:v>124.15332450883301</c:v>
                </c:pt>
                <c:pt idx="114">
                  <c:v>123.56091567869301</c:v>
                </c:pt>
                <c:pt idx="115">
                  <c:v>123.816618881661</c:v>
                </c:pt>
                <c:pt idx="116">
                  <c:v>123.740038390769</c:v>
                </c:pt>
                <c:pt idx="117">
                  <c:v>124.37920090756201</c:v>
                </c:pt>
                <c:pt idx="118">
                  <c:v>124.729833790985</c:v>
                </c:pt>
                <c:pt idx="119">
                  <c:v>124.681620262061</c:v>
                </c:pt>
                <c:pt idx="120">
                  <c:v>125.106909594347</c:v>
                </c:pt>
                <c:pt idx="121">
                  <c:v>124.834344713299</c:v>
                </c:pt>
                <c:pt idx="122">
                  <c:v>126.10991158248301</c:v>
                </c:pt>
                <c:pt idx="123">
                  <c:v>126.826300907963</c:v>
                </c:pt>
                <c:pt idx="124">
                  <c:v>128.09974852998201</c:v>
                </c:pt>
                <c:pt idx="125">
                  <c:v>129.197720555952</c:v>
                </c:pt>
                <c:pt idx="126">
                  <c:v>130.374003243197</c:v>
                </c:pt>
                <c:pt idx="127">
                  <c:v>130.954609392549</c:v>
                </c:pt>
                <c:pt idx="128">
                  <c:v>132.28010183676201</c:v>
                </c:pt>
                <c:pt idx="129">
                  <c:v>133.15268505695602</c:v>
                </c:pt>
                <c:pt idx="130">
                  <c:v>134.61552153306701</c:v>
                </c:pt>
                <c:pt idx="131">
                  <c:v>135.39573428340501</c:v>
                </c:pt>
                <c:pt idx="132">
                  <c:v>136.442940735652</c:v>
                </c:pt>
                <c:pt idx="133">
                  <c:v>137.00706865091601</c:v>
                </c:pt>
                <c:pt idx="134">
                  <c:v>138.01871721402298</c:v>
                </c:pt>
                <c:pt idx="135">
                  <c:v>139.02920536300999</c:v>
                </c:pt>
                <c:pt idx="136">
                  <c:v>140.35612439507599</c:v>
                </c:pt>
                <c:pt idx="137">
                  <c:v>141.42068990321698</c:v>
                </c:pt>
                <c:pt idx="138">
                  <c:v>143.159435773778</c:v>
                </c:pt>
                <c:pt idx="139">
                  <c:v>144.53485883409999</c:v>
                </c:pt>
                <c:pt idx="140">
                  <c:v>145.68733299550601</c:v>
                </c:pt>
                <c:pt idx="141">
                  <c:v>146.049879564387</c:v>
                </c:pt>
                <c:pt idx="142">
                  <c:v>146.76995407192601</c:v>
                </c:pt>
                <c:pt idx="143">
                  <c:v>147.70190312954799</c:v>
                </c:pt>
                <c:pt idx="144">
                  <c:v>148.56650785120999</c:v>
                </c:pt>
                <c:pt idx="145">
                  <c:v>149.20200614659799</c:v>
                </c:pt>
                <c:pt idx="146">
                  <c:v>150.12119861036001</c:v>
                </c:pt>
                <c:pt idx="147">
                  <c:v>150.98519976109401</c:v>
                </c:pt>
                <c:pt idx="148">
                  <c:v>151.743417425507</c:v>
                </c:pt>
                <c:pt idx="149">
                  <c:v>152.41311606314599</c:v>
                </c:pt>
                <c:pt idx="150">
                  <c:v>152.93125667330298</c:v>
                </c:pt>
                <c:pt idx="151">
                  <c:v>153.944001626008</c:v>
                </c:pt>
                <c:pt idx="152">
                  <c:v>155.01347656629599</c:v>
                </c:pt>
                <c:pt idx="153">
                  <c:v>156.727855558144</c:v>
                </c:pt>
                <c:pt idx="154">
                  <c:v>157.87972267363099</c:v>
                </c:pt>
                <c:pt idx="155">
                  <c:v>159.80758516142902</c:v>
                </c:pt>
                <c:pt idx="156">
                  <c:v>160.93331149864798</c:v>
                </c:pt>
                <c:pt idx="157">
                  <c:v>163.735874256969</c:v>
                </c:pt>
                <c:pt idx="158">
                  <c:v>164.51100089745398</c:v>
                </c:pt>
                <c:pt idx="159">
                  <c:v>166.02857620416501</c:v>
                </c:pt>
                <c:pt idx="160">
                  <c:v>166.77445002626899</c:v>
                </c:pt>
                <c:pt idx="161">
                  <c:v>168.02325662724201</c:v>
                </c:pt>
                <c:pt idx="162">
                  <c:v>168.876678085132</c:v>
                </c:pt>
                <c:pt idx="163">
                  <c:v>170.72825179496999</c:v>
                </c:pt>
                <c:pt idx="164">
                  <c:v>172.26388709991298</c:v>
                </c:pt>
                <c:pt idx="165">
                  <c:v>174.01981067591302</c:v>
                </c:pt>
                <c:pt idx="166">
                  <c:v>175.27856009404499</c:v>
                </c:pt>
                <c:pt idx="167">
                  <c:v>176.169604737664</c:v>
                </c:pt>
                <c:pt idx="168">
                  <c:v>177.25470260981999</c:v>
                </c:pt>
                <c:pt idx="169">
                  <c:v>179.28555998356998</c:v>
                </c:pt>
                <c:pt idx="170">
                  <c:v>180.33544767231299</c:v>
                </c:pt>
                <c:pt idx="171">
                  <c:v>181.34481430529598</c:v>
                </c:pt>
                <c:pt idx="172">
                  <c:v>182.45515644637601</c:v>
                </c:pt>
                <c:pt idx="173">
                  <c:v>183.60666074116901</c:v>
                </c:pt>
                <c:pt idx="174">
                  <c:v>185.033808897184</c:v>
                </c:pt>
                <c:pt idx="175">
                  <c:v>186.16177141956902</c:v>
                </c:pt>
                <c:pt idx="176">
                  <c:v>187.66045244715301</c:v>
                </c:pt>
                <c:pt idx="177">
                  <c:v>188.71215294691299</c:v>
                </c:pt>
                <c:pt idx="178">
                  <c:v>190.765073083381</c:v>
                </c:pt>
                <c:pt idx="179">
                  <c:v>191.93263323022799</c:v>
                </c:pt>
                <c:pt idx="180">
                  <c:v>193.36544878645401</c:v>
                </c:pt>
                <c:pt idx="181">
                  <c:v>194.53312672433202</c:v>
                </c:pt>
                <c:pt idx="182">
                  <c:v>194.81895220932498</c:v>
                </c:pt>
                <c:pt idx="183">
                  <c:v>195.66861295847099</c:v>
                </c:pt>
                <c:pt idx="184">
                  <c:v>196.65367200498901</c:v>
                </c:pt>
                <c:pt idx="185">
                  <c:v>197.57026129246498</c:v>
                </c:pt>
                <c:pt idx="186">
                  <c:v>198.66793031873502</c:v>
                </c:pt>
                <c:pt idx="187">
                  <c:v>199.95309548118098</c:v>
                </c:pt>
                <c:pt idx="188">
                  <c:v>201.24585818787202</c:v>
                </c:pt>
                <c:pt idx="189">
                  <c:v>202.47051265372897</c:v>
                </c:pt>
                <c:pt idx="190">
                  <c:v>204.135953368987</c:v>
                </c:pt>
                <c:pt idx="191">
                  <c:v>206.26037258309299</c:v>
                </c:pt>
                <c:pt idx="192">
                  <c:v>208.026820882387</c:v>
                </c:pt>
                <c:pt idx="193">
                  <c:v>210.60075592991501</c:v>
                </c:pt>
                <c:pt idx="194">
                  <c:v>211.148110058583</c:v>
                </c:pt>
                <c:pt idx="195">
                  <c:v>212.16837820565601</c:v>
                </c:pt>
                <c:pt idx="196">
                  <c:v>213.17971336131001</c:v>
                </c:pt>
                <c:pt idx="197">
                  <c:v>213.90379838049901</c:v>
                </c:pt>
                <c:pt idx="198">
                  <c:v>214.72636857330102</c:v>
                </c:pt>
                <c:pt idx="199">
                  <c:v>215.48209353918</c:v>
                </c:pt>
                <c:pt idx="200">
                  <c:v>216.23423866838201</c:v>
                </c:pt>
                <c:pt idx="201">
                  <c:v>216.727249926349</c:v>
                </c:pt>
                <c:pt idx="202">
                  <c:v>216.97911995414799</c:v>
                </c:pt>
                <c:pt idx="203">
                  <c:v>217.62058202315103</c:v>
                </c:pt>
                <c:pt idx="204">
                  <c:v>218.45597800548001</c:v>
                </c:pt>
                <c:pt idx="205">
                  <c:v>220.32463515610803</c:v>
                </c:pt>
                <c:pt idx="206">
                  <c:v>219.896604275356</c:v>
                </c:pt>
                <c:pt idx="207">
                  <c:v>220.13826226961399</c:v>
                </c:pt>
                <c:pt idx="208">
                  <c:v>220.65462910507003</c:v>
                </c:pt>
                <c:pt idx="209">
                  <c:v>221.06839778714402</c:v>
                </c:pt>
                <c:pt idx="210">
                  <c:v>221.36979729767799</c:v>
                </c:pt>
                <c:pt idx="211">
                  <c:v>221.82717632817003</c:v>
                </c:pt>
                <c:pt idx="212">
                  <c:v>222.860227425571</c:v>
                </c:pt>
                <c:pt idx="213">
                  <c:v>223.94335629781298</c:v>
                </c:pt>
                <c:pt idx="214">
                  <c:v>224.96956492559102</c:v>
                </c:pt>
                <c:pt idx="215">
                  <c:v>225.72023348608997</c:v>
                </c:pt>
                <c:pt idx="216">
                  <c:v>226.67444591763601</c:v>
                </c:pt>
                <c:pt idx="217">
                  <c:v>227.82930434195998</c:v>
                </c:pt>
                <c:pt idx="218">
                  <c:v>228.02815839149702</c:v>
                </c:pt>
                <c:pt idx="219">
                  <c:v>228.82924459287702</c:v>
                </c:pt>
                <c:pt idx="220">
                  <c:v>229.253176191531</c:v>
                </c:pt>
                <c:pt idx="221">
                  <c:v>229.86210612019499</c:v>
                </c:pt>
                <c:pt idx="222">
                  <c:v>231.04652709181701</c:v>
                </c:pt>
                <c:pt idx="223">
                  <c:v>233.57682953215999</c:v>
                </c:pt>
                <c:pt idx="224">
                  <c:v>236.36590299035998</c:v>
                </c:pt>
                <c:pt idx="225">
                  <c:v>239.73952647777901</c:v>
                </c:pt>
                <c:pt idx="226">
                  <c:v>243.200556212386</c:v>
                </c:pt>
                <c:pt idx="227">
                  <c:v>246.58503751290598</c:v>
                </c:pt>
                <c:pt idx="228">
                  <c:v>249.69440803445801</c:v>
                </c:pt>
                <c:pt idx="229">
                  <c:v>253.82121884963701</c:v>
                </c:pt>
                <c:pt idx="230">
                  <c:v>259.02503730486598</c:v>
                </c:pt>
                <c:pt idx="231">
                  <c:v>264.057249541396</c:v>
                </c:pt>
                <c:pt idx="232">
                  <c:v>269.27280493877703</c:v>
                </c:pt>
                <c:pt idx="233">
                  <c:v>274.96462415196402</c:v>
                </c:pt>
                <c:pt idx="234">
                  <c:v>280.247679438847</c:v>
                </c:pt>
                <c:pt idx="235">
                  <c:v>283.79466241266698</c:v>
                </c:pt>
                <c:pt idx="236">
                  <c:v>286.515155699052</c:v>
                </c:pt>
                <c:pt idx="237">
                  <c:v>288.37395492112302</c:v>
                </c:pt>
                <c:pt idx="238">
                  <c:v>291.95054765870401</c:v>
                </c:pt>
                <c:pt idx="239">
                  <c:v>296.54178578407999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11A-4B10-9086-9D644E5E53E0}"/>
            </c:ext>
          </c:extLst>
        </c:ser>
        <c:ser>
          <c:idx val="1"/>
          <c:order val="1"/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HomePrice!$D$12:$D$251</c:f>
              <c:numCache>
                <c:formatCode>[$-409]mmm\-yy;@</c:formatCode>
                <c:ptCount val="240"/>
                <c:pt idx="0">
                  <c:v>37257</c:v>
                </c:pt>
                <c:pt idx="1">
                  <c:v>37288</c:v>
                </c:pt>
                <c:pt idx="2">
                  <c:v>37316</c:v>
                </c:pt>
                <c:pt idx="3">
                  <c:v>37347</c:v>
                </c:pt>
                <c:pt idx="4">
                  <c:v>37377</c:v>
                </c:pt>
                <c:pt idx="5">
                  <c:v>37408</c:v>
                </c:pt>
                <c:pt idx="6">
                  <c:v>37438</c:v>
                </c:pt>
                <c:pt idx="7">
                  <c:v>37469</c:v>
                </c:pt>
                <c:pt idx="8">
                  <c:v>37500</c:v>
                </c:pt>
                <c:pt idx="9">
                  <c:v>37530</c:v>
                </c:pt>
                <c:pt idx="10">
                  <c:v>37561</c:v>
                </c:pt>
                <c:pt idx="11">
                  <c:v>37591</c:v>
                </c:pt>
                <c:pt idx="12">
                  <c:v>37622</c:v>
                </c:pt>
                <c:pt idx="13">
                  <c:v>37653</c:v>
                </c:pt>
                <c:pt idx="14">
                  <c:v>37681</c:v>
                </c:pt>
                <c:pt idx="15">
                  <c:v>37712</c:v>
                </c:pt>
                <c:pt idx="16">
                  <c:v>37742</c:v>
                </c:pt>
                <c:pt idx="17">
                  <c:v>37773</c:v>
                </c:pt>
                <c:pt idx="18">
                  <c:v>37803</c:v>
                </c:pt>
                <c:pt idx="19">
                  <c:v>37834</c:v>
                </c:pt>
                <c:pt idx="20">
                  <c:v>37865</c:v>
                </c:pt>
                <c:pt idx="21">
                  <c:v>37895</c:v>
                </c:pt>
                <c:pt idx="22">
                  <c:v>37926</c:v>
                </c:pt>
                <c:pt idx="23">
                  <c:v>37956</c:v>
                </c:pt>
                <c:pt idx="24">
                  <c:v>37987</c:v>
                </c:pt>
                <c:pt idx="25">
                  <c:v>38018</c:v>
                </c:pt>
                <c:pt idx="26">
                  <c:v>38047</c:v>
                </c:pt>
                <c:pt idx="27">
                  <c:v>38078</c:v>
                </c:pt>
                <c:pt idx="28">
                  <c:v>38108</c:v>
                </c:pt>
                <c:pt idx="29">
                  <c:v>38139</c:v>
                </c:pt>
                <c:pt idx="30">
                  <c:v>38169</c:v>
                </c:pt>
                <c:pt idx="31">
                  <c:v>38200</c:v>
                </c:pt>
                <c:pt idx="32">
                  <c:v>38231</c:v>
                </c:pt>
                <c:pt idx="33">
                  <c:v>38261</c:v>
                </c:pt>
                <c:pt idx="34">
                  <c:v>38292</c:v>
                </c:pt>
                <c:pt idx="35">
                  <c:v>38322</c:v>
                </c:pt>
                <c:pt idx="36">
                  <c:v>38353</c:v>
                </c:pt>
                <c:pt idx="37">
                  <c:v>38384</c:v>
                </c:pt>
                <c:pt idx="38">
                  <c:v>38412</c:v>
                </c:pt>
                <c:pt idx="39">
                  <c:v>38443</c:v>
                </c:pt>
                <c:pt idx="40">
                  <c:v>38473</c:v>
                </c:pt>
                <c:pt idx="41">
                  <c:v>38504</c:v>
                </c:pt>
                <c:pt idx="42">
                  <c:v>38534</c:v>
                </c:pt>
                <c:pt idx="43">
                  <c:v>38565</c:v>
                </c:pt>
                <c:pt idx="44">
                  <c:v>38596</c:v>
                </c:pt>
                <c:pt idx="45">
                  <c:v>38626</c:v>
                </c:pt>
                <c:pt idx="46">
                  <c:v>38657</c:v>
                </c:pt>
                <c:pt idx="47">
                  <c:v>38687</c:v>
                </c:pt>
                <c:pt idx="48">
                  <c:v>38718</c:v>
                </c:pt>
                <c:pt idx="49">
                  <c:v>38749</c:v>
                </c:pt>
                <c:pt idx="50">
                  <c:v>38777</c:v>
                </c:pt>
                <c:pt idx="51">
                  <c:v>38808</c:v>
                </c:pt>
                <c:pt idx="52">
                  <c:v>38838</c:v>
                </c:pt>
                <c:pt idx="53">
                  <c:v>38869</c:v>
                </c:pt>
                <c:pt idx="54">
                  <c:v>38899</c:v>
                </c:pt>
                <c:pt idx="55">
                  <c:v>38930</c:v>
                </c:pt>
                <c:pt idx="56">
                  <c:v>38961</c:v>
                </c:pt>
                <c:pt idx="57">
                  <c:v>38991</c:v>
                </c:pt>
                <c:pt idx="58">
                  <c:v>39022</c:v>
                </c:pt>
                <c:pt idx="59">
                  <c:v>39052</c:v>
                </c:pt>
                <c:pt idx="60">
                  <c:v>39083</c:v>
                </c:pt>
                <c:pt idx="61">
                  <c:v>39114</c:v>
                </c:pt>
                <c:pt idx="62">
                  <c:v>39142</c:v>
                </c:pt>
                <c:pt idx="63">
                  <c:v>39173</c:v>
                </c:pt>
                <c:pt idx="64">
                  <c:v>39203</c:v>
                </c:pt>
                <c:pt idx="65">
                  <c:v>39234</c:v>
                </c:pt>
                <c:pt idx="66">
                  <c:v>39264</c:v>
                </c:pt>
                <c:pt idx="67">
                  <c:v>39295</c:v>
                </c:pt>
                <c:pt idx="68">
                  <c:v>39326</c:v>
                </c:pt>
                <c:pt idx="69">
                  <c:v>39356</c:v>
                </c:pt>
                <c:pt idx="70">
                  <c:v>39387</c:v>
                </c:pt>
                <c:pt idx="71">
                  <c:v>39417</c:v>
                </c:pt>
                <c:pt idx="72">
                  <c:v>39448</c:v>
                </c:pt>
                <c:pt idx="73">
                  <c:v>39479</c:v>
                </c:pt>
                <c:pt idx="74">
                  <c:v>39508</c:v>
                </c:pt>
                <c:pt idx="75">
                  <c:v>39539</c:v>
                </c:pt>
                <c:pt idx="76">
                  <c:v>39569</c:v>
                </c:pt>
                <c:pt idx="77">
                  <c:v>39600</c:v>
                </c:pt>
                <c:pt idx="78">
                  <c:v>39630</c:v>
                </c:pt>
                <c:pt idx="79">
                  <c:v>39661</c:v>
                </c:pt>
                <c:pt idx="80">
                  <c:v>39692</c:v>
                </c:pt>
                <c:pt idx="81">
                  <c:v>39722</c:v>
                </c:pt>
                <c:pt idx="82">
                  <c:v>39753</c:v>
                </c:pt>
                <c:pt idx="83">
                  <c:v>39783</c:v>
                </c:pt>
                <c:pt idx="84">
                  <c:v>39814</c:v>
                </c:pt>
                <c:pt idx="85">
                  <c:v>39845</c:v>
                </c:pt>
                <c:pt idx="86">
                  <c:v>39873</c:v>
                </c:pt>
                <c:pt idx="87">
                  <c:v>39904</c:v>
                </c:pt>
                <c:pt idx="88">
                  <c:v>39934</c:v>
                </c:pt>
                <c:pt idx="89">
                  <c:v>39965</c:v>
                </c:pt>
                <c:pt idx="90">
                  <c:v>39995</c:v>
                </c:pt>
                <c:pt idx="91">
                  <c:v>40026</c:v>
                </c:pt>
                <c:pt idx="92">
                  <c:v>40057</c:v>
                </c:pt>
                <c:pt idx="93">
                  <c:v>40087</c:v>
                </c:pt>
                <c:pt idx="94">
                  <c:v>40118</c:v>
                </c:pt>
                <c:pt idx="95">
                  <c:v>40148</c:v>
                </c:pt>
                <c:pt idx="96">
                  <c:v>40179</c:v>
                </c:pt>
                <c:pt idx="97">
                  <c:v>40210</c:v>
                </c:pt>
                <c:pt idx="98">
                  <c:v>40238</c:v>
                </c:pt>
                <c:pt idx="99">
                  <c:v>40269</c:v>
                </c:pt>
                <c:pt idx="100">
                  <c:v>40299</c:v>
                </c:pt>
                <c:pt idx="101">
                  <c:v>40330</c:v>
                </c:pt>
                <c:pt idx="102">
                  <c:v>40360</c:v>
                </c:pt>
                <c:pt idx="103">
                  <c:v>40391</c:v>
                </c:pt>
                <c:pt idx="104">
                  <c:v>40422</c:v>
                </c:pt>
                <c:pt idx="105">
                  <c:v>40452</c:v>
                </c:pt>
                <c:pt idx="106">
                  <c:v>40483</c:v>
                </c:pt>
                <c:pt idx="107">
                  <c:v>40513</c:v>
                </c:pt>
                <c:pt idx="108">
                  <c:v>40544</c:v>
                </c:pt>
                <c:pt idx="109">
                  <c:v>40575</c:v>
                </c:pt>
                <c:pt idx="110">
                  <c:v>40603</c:v>
                </c:pt>
                <c:pt idx="111">
                  <c:v>40634</c:v>
                </c:pt>
                <c:pt idx="112">
                  <c:v>40664</c:v>
                </c:pt>
                <c:pt idx="113">
                  <c:v>40695</c:v>
                </c:pt>
                <c:pt idx="114">
                  <c:v>40725</c:v>
                </c:pt>
                <c:pt idx="115">
                  <c:v>40756</c:v>
                </c:pt>
                <c:pt idx="116">
                  <c:v>40787</c:v>
                </c:pt>
                <c:pt idx="117">
                  <c:v>40817</c:v>
                </c:pt>
                <c:pt idx="118">
                  <c:v>40848</c:v>
                </c:pt>
                <c:pt idx="119">
                  <c:v>40878</c:v>
                </c:pt>
                <c:pt idx="120">
                  <c:v>40909</c:v>
                </c:pt>
                <c:pt idx="121">
                  <c:v>40940</c:v>
                </c:pt>
                <c:pt idx="122">
                  <c:v>40969</c:v>
                </c:pt>
                <c:pt idx="123">
                  <c:v>41000</c:v>
                </c:pt>
                <c:pt idx="124">
                  <c:v>41030</c:v>
                </c:pt>
                <c:pt idx="125">
                  <c:v>41061</c:v>
                </c:pt>
                <c:pt idx="126">
                  <c:v>41091</c:v>
                </c:pt>
                <c:pt idx="127">
                  <c:v>41122</c:v>
                </c:pt>
                <c:pt idx="128">
                  <c:v>41153</c:v>
                </c:pt>
                <c:pt idx="129">
                  <c:v>41183</c:v>
                </c:pt>
                <c:pt idx="130">
                  <c:v>41214</c:v>
                </c:pt>
                <c:pt idx="131">
                  <c:v>41244</c:v>
                </c:pt>
                <c:pt idx="132">
                  <c:v>41275</c:v>
                </c:pt>
                <c:pt idx="133">
                  <c:v>41306</c:v>
                </c:pt>
                <c:pt idx="134">
                  <c:v>41334</c:v>
                </c:pt>
                <c:pt idx="135">
                  <c:v>41365</c:v>
                </c:pt>
                <c:pt idx="136">
                  <c:v>41395</c:v>
                </c:pt>
                <c:pt idx="137">
                  <c:v>41426</c:v>
                </c:pt>
                <c:pt idx="138">
                  <c:v>41456</c:v>
                </c:pt>
                <c:pt idx="139">
                  <c:v>41487</c:v>
                </c:pt>
                <c:pt idx="140">
                  <c:v>41518</c:v>
                </c:pt>
                <c:pt idx="141">
                  <c:v>41548</c:v>
                </c:pt>
                <c:pt idx="142">
                  <c:v>41579</c:v>
                </c:pt>
                <c:pt idx="143">
                  <c:v>41609</c:v>
                </c:pt>
                <c:pt idx="144">
                  <c:v>41640</c:v>
                </c:pt>
                <c:pt idx="145">
                  <c:v>41671</c:v>
                </c:pt>
                <c:pt idx="146">
                  <c:v>41699</c:v>
                </c:pt>
                <c:pt idx="147">
                  <c:v>41730</c:v>
                </c:pt>
                <c:pt idx="148">
                  <c:v>41760</c:v>
                </c:pt>
                <c:pt idx="149">
                  <c:v>41791</c:v>
                </c:pt>
                <c:pt idx="150">
                  <c:v>41821</c:v>
                </c:pt>
                <c:pt idx="151">
                  <c:v>41852</c:v>
                </c:pt>
                <c:pt idx="152">
                  <c:v>41883</c:v>
                </c:pt>
                <c:pt idx="153">
                  <c:v>41913</c:v>
                </c:pt>
                <c:pt idx="154">
                  <c:v>41944</c:v>
                </c:pt>
                <c:pt idx="155">
                  <c:v>41974</c:v>
                </c:pt>
                <c:pt idx="156">
                  <c:v>42005</c:v>
                </c:pt>
                <c:pt idx="157">
                  <c:v>42036</c:v>
                </c:pt>
                <c:pt idx="158">
                  <c:v>42064</c:v>
                </c:pt>
                <c:pt idx="159">
                  <c:v>42095</c:v>
                </c:pt>
                <c:pt idx="160">
                  <c:v>42125</c:v>
                </c:pt>
                <c:pt idx="161">
                  <c:v>42156</c:v>
                </c:pt>
                <c:pt idx="162">
                  <c:v>42186</c:v>
                </c:pt>
                <c:pt idx="163">
                  <c:v>42217</c:v>
                </c:pt>
                <c:pt idx="164">
                  <c:v>42248</c:v>
                </c:pt>
                <c:pt idx="165">
                  <c:v>42278</c:v>
                </c:pt>
                <c:pt idx="166">
                  <c:v>42309</c:v>
                </c:pt>
                <c:pt idx="167">
                  <c:v>42339</c:v>
                </c:pt>
                <c:pt idx="168">
                  <c:v>42370</c:v>
                </c:pt>
                <c:pt idx="169">
                  <c:v>42401</c:v>
                </c:pt>
                <c:pt idx="170">
                  <c:v>42430</c:v>
                </c:pt>
                <c:pt idx="171">
                  <c:v>42461</c:v>
                </c:pt>
                <c:pt idx="172">
                  <c:v>42491</c:v>
                </c:pt>
                <c:pt idx="173">
                  <c:v>42522</c:v>
                </c:pt>
                <c:pt idx="174">
                  <c:v>42552</c:v>
                </c:pt>
                <c:pt idx="175">
                  <c:v>42583</c:v>
                </c:pt>
                <c:pt idx="176">
                  <c:v>42614</c:v>
                </c:pt>
                <c:pt idx="177">
                  <c:v>42644</c:v>
                </c:pt>
                <c:pt idx="178">
                  <c:v>42675</c:v>
                </c:pt>
                <c:pt idx="179">
                  <c:v>42705</c:v>
                </c:pt>
                <c:pt idx="180">
                  <c:v>42736</c:v>
                </c:pt>
                <c:pt idx="181">
                  <c:v>42767</c:v>
                </c:pt>
                <c:pt idx="182">
                  <c:v>42795</c:v>
                </c:pt>
                <c:pt idx="183">
                  <c:v>42826</c:v>
                </c:pt>
                <c:pt idx="184">
                  <c:v>42856</c:v>
                </c:pt>
                <c:pt idx="185">
                  <c:v>42887</c:v>
                </c:pt>
                <c:pt idx="186">
                  <c:v>42917</c:v>
                </c:pt>
                <c:pt idx="187">
                  <c:v>42948</c:v>
                </c:pt>
                <c:pt idx="188">
                  <c:v>42979</c:v>
                </c:pt>
                <c:pt idx="189">
                  <c:v>43009</c:v>
                </c:pt>
                <c:pt idx="190">
                  <c:v>43040</c:v>
                </c:pt>
                <c:pt idx="191">
                  <c:v>43070</c:v>
                </c:pt>
                <c:pt idx="192">
                  <c:v>43101</c:v>
                </c:pt>
                <c:pt idx="193">
                  <c:v>43132</c:v>
                </c:pt>
                <c:pt idx="194">
                  <c:v>43160</c:v>
                </c:pt>
                <c:pt idx="195">
                  <c:v>43191</c:v>
                </c:pt>
                <c:pt idx="196">
                  <c:v>43221</c:v>
                </c:pt>
                <c:pt idx="197">
                  <c:v>43252</c:v>
                </c:pt>
                <c:pt idx="198">
                  <c:v>43282</c:v>
                </c:pt>
                <c:pt idx="199">
                  <c:v>43313</c:v>
                </c:pt>
                <c:pt idx="200">
                  <c:v>43344</c:v>
                </c:pt>
                <c:pt idx="201">
                  <c:v>43374</c:v>
                </c:pt>
                <c:pt idx="202">
                  <c:v>43405</c:v>
                </c:pt>
                <c:pt idx="203">
                  <c:v>43435</c:v>
                </c:pt>
                <c:pt idx="204">
                  <c:v>43466</c:v>
                </c:pt>
                <c:pt idx="205">
                  <c:v>43497</c:v>
                </c:pt>
                <c:pt idx="206">
                  <c:v>43525</c:v>
                </c:pt>
                <c:pt idx="207">
                  <c:v>43556</c:v>
                </c:pt>
                <c:pt idx="208">
                  <c:v>43586</c:v>
                </c:pt>
                <c:pt idx="209">
                  <c:v>43617</c:v>
                </c:pt>
                <c:pt idx="210">
                  <c:v>43647</c:v>
                </c:pt>
                <c:pt idx="211">
                  <c:v>43678</c:v>
                </c:pt>
                <c:pt idx="212">
                  <c:v>43709</c:v>
                </c:pt>
                <c:pt idx="213">
                  <c:v>43739</c:v>
                </c:pt>
                <c:pt idx="214">
                  <c:v>43770</c:v>
                </c:pt>
                <c:pt idx="215">
                  <c:v>43800</c:v>
                </c:pt>
                <c:pt idx="216">
                  <c:v>43831</c:v>
                </c:pt>
                <c:pt idx="217">
                  <c:v>43862</c:v>
                </c:pt>
                <c:pt idx="218">
                  <c:v>43891</c:v>
                </c:pt>
                <c:pt idx="219">
                  <c:v>43922</c:v>
                </c:pt>
                <c:pt idx="220">
                  <c:v>43952</c:v>
                </c:pt>
                <c:pt idx="221">
                  <c:v>43983</c:v>
                </c:pt>
                <c:pt idx="222">
                  <c:v>44013</c:v>
                </c:pt>
                <c:pt idx="223">
                  <c:v>44044</c:v>
                </c:pt>
                <c:pt idx="224">
                  <c:v>44075</c:v>
                </c:pt>
                <c:pt idx="225">
                  <c:v>44105</c:v>
                </c:pt>
                <c:pt idx="226">
                  <c:v>44136</c:v>
                </c:pt>
                <c:pt idx="227">
                  <c:v>44166</c:v>
                </c:pt>
                <c:pt idx="228">
                  <c:v>44197</c:v>
                </c:pt>
                <c:pt idx="229">
                  <c:v>44228</c:v>
                </c:pt>
                <c:pt idx="230">
                  <c:v>44256</c:v>
                </c:pt>
                <c:pt idx="231">
                  <c:v>44287</c:v>
                </c:pt>
                <c:pt idx="232">
                  <c:v>44317</c:v>
                </c:pt>
                <c:pt idx="233">
                  <c:v>44348</c:v>
                </c:pt>
                <c:pt idx="234">
                  <c:v>44378</c:v>
                </c:pt>
                <c:pt idx="235">
                  <c:v>44409</c:v>
                </c:pt>
                <c:pt idx="236">
                  <c:v>44440</c:v>
                </c:pt>
                <c:pt idx="237">
                  <c:v>44470</c:v>
                </c:pt>
                <c:pt idx="238">
                  <c:v>44501</c:v>
                </c:pt>
                <c:pt idx="239">
                  <c:v>44531</c:v>
                </c:pt>
              </c:numCache>
            </c:numRef>
          </c:xVal>
          <c:yVal>
            <c:numRef>
              <c:f>HomePrice!$G$12:$G$251</c:f>
              <c:numCache>
                <c:formatCode>General</c:formatCode>
                <c:ptCount val="240"/>
                <c:pt idx="0">
                  <c:v>100</c:v>
                </c:pt>
                <c:pt idx="1">
                  <c:v>85.333337481482403</c:v>
                </c:pt>
                <c:pt idx="2">
                  <c:v>85.444461209880274</c:v>
                </c:pt>
                <c:pt idx="3">
                  <c:v>64.888894419754322</c:v>
                </c:pt>
                <c:pt idx="4">
                  <c:v>88.888881975307086</c:v>
                </c:pt>
                <c:pt idx="5">
                  <c:v>88.8888819753071</c:v>
                </c:pt>
                <c:pt idx="6">
                  <c:v>93.333338985186444</c:v>
                </c:pt>
                <c:pt idx="7">
                  <c:v>88.8888819753071</c:v>
                </c:pt>
                <c:pt idx="8">
                  <c:v>100.74076702387416</c:v>
                </c:pt>
                <c:pt idx="9">
                  <c:v>114.66668325926295</c:v>
                </c:pt>
                <c:pt idx="10">
                  <c:v>107.55557767901726</c:v>
                </c:pt>
                <c:pt idx="11">
                  <c:v>114.00001913333759</c:v>
                </c:pt>
                <c:pt idx="12">
                  <c:v>111.61906480423663</c:v>
                </c:pt>
                <c:pt idx="13">
                  <c:v>119.55558212346268</c:v>
                </c:pt>
                <c:pt idx="14">
                  <c:v>114.07410004609631</c:v>
                </c:pt>
                <c:pt idx="15">
                  <c:v>111.11113311358514</c:v>
                </c:pt>
                <c:pt idx="16">
                  <c:v>119.55557767901728</c:v>
                </c:pt>
                <c:pt idx="17">
                  <c:v>109.11112424691652</c:v>
                </c:pt>
                <c:pt idx="18">
                  <c:v>105.26987228219384</c:v>
                </c:pt>
                <c:pt idx="19">
                  <c:v>107.5555735308682</c:v>
                </c:pt>
                <c:pt idx="20">
                  <c:v>109.33335614815323</c:v>
                </c:pt>
                <c:pt idx="21">
                  <c:v>103.85187727078755</c:v>
                </c:pt>
                <c:pt idx="22">
                  <c:v>124.44447209877158</c:v>
                </c:pt>
                <c:pt idx="23">
                  <c:v>100.00003185778485</c:v>
                </c:pt>
                <c:pt idx="24">
                  <c:v>97.511129224695395</c:v>
                </c:pt>
                <c:pt idx="25">
                  <c:v>105.42225098272245</c:v>
                </c:pt>
                <c:pt idx="26">
                  <c:v>105.58965161251518</c:v>
                </c:pt>
                <c:pt idx="27">
                  <c:v>102.22223604938578</c:v>
                </c:pt>
                <c:pt idx="28">
                  <c:v>103.63668747481942</c:v>
                </c:pt>
                <c:pt idx="29">
                  <c:v>104.88890219753384</c:v>
                </c:pt>
                <c:pt idx="30">
                  <c:v>104.3555627456806</c:v>
                </c:pt>
                <c:pt idx="31">
                  <c:v>103.40742446090914</c:v>
                </c:pt>
                <c:pt idx="32">
                  <c:v>99.777773283949628</c:v>
                </c:pt>
                <c:pt idx="33">
                  <c:v>96.740747423869806</c:v>
                </c:pt>
                <c:pt idx="34">
                  <c:v>106.66668740741203</c:v>
                </c:pt>
                <c:pt idx="35">
                  <c:v>95.555590123464484</c:v>
                </c:pt>
                <c:pt idx="36">
                  <c:v>99.111144158032047</c:v>
                </c:pt>
                <c:pt idx="37">
                  <c:v>97.777826172850268</c:v>
                </c:pt>
                <c:pt idx="38">
                  <c:v>97.925935835393147</c:v>
                </c:pt>
                <c:pt idx="39">
                  <c:v>97.688910970869117</c:v>
                </c:pt>
                <c:pt idx="40">
                  <c:v>98.518539996712605</c:v>
                </c:pt>
                <c:pt idx="41">
                  <c:v>101.92595325761926</c:v>
                </c:pt>
                <c:pt idx="42">
                  <c:v>93.444451876544861</c:v>
                </c:pt>
                <c:pt idx="43">
                  <c:v>95.111105580245678</c:v>
                </c:pt>
                <c:pt idx="44">
                  <c:v>91.1111180246929</c:v>
                </c:pt>
                <c:pt idx="45">
                  <c:v>96.666692592598352</c:v>
                </c:pt>
                <c:pt idx="46">
                  <c:v>97.185201167081757</c:v>
                </c:pt>
                <c:pt idx="47">
                  <c:v>93.333338518519668</c:v>
                </c:pt>
                <c:pt idx="48">
                  <c:v>95.55555901234645</c:v>
                </c:pt>
                <c:pt idx="49">
                  <c:v>92.444478320995188</c:v>
                </c:pt>
                <c:pt idx="50">
                  <c:v>91.111133580251916</c:v>
                </c:pt>
                <c:pt idx="51">
                  <c:v>95.111105580245678</c:v>
                </c:pt>
                <c:pt idx="52">
                  <c:v>92.44446795062251</c:v>
                </c:pt>
                <c:pt idx="53">
                  <c:v>93.666694148154264</c:v>
                </c:pt>
                <c:pt idx="54">
                  <c:v>94.074110623876422</c:v>
                </c:pt>
                <c:pt idx="55">
                  <c:v>94.333344118520913</c:v>
                </c:pt>
                <c:pt idx="56">
                  <c:v>94.222260938280215</c:v>
                </c:pt>
                <c:pt idx="57">
                  <c:v>92.38816415539452</c:v>
                </c:pt>
                <c:pt idx="58">
                  <c:v>90.88890686420153</c:v>
                </c:pt>
                <c:pt idx="59">
                  <c:v>91.222263116058471</c:v>
                </c:pt>
                <c:pt idx="60">
                  <c:v>87.925951079840985</c:v>
                </c:pt>
                <c:pt idx="61">
                  <c:v>85.037055934160577</c:v>
                </c:pt>
                <c:pt idx="62">
                  <c:v>80.889373530971909</c:v>
                </c:pt>
                <c:pt idx="63">
                  <c:v>89.600019911115538</c:v>
                </c:pt>
                <c:pt idx="64">
                  <c:v>87.777794595065473</c:v>
                </c:pt>
                <c:pt idx="65">
                  <c:v>86.222221116049141</c:v>
                </c:pt>
                <c:pt idx="66">
                  <c:v>88.444459654324376</c:v>
                </c:pt>
                <c:pt idx="67">
                  <c:v>88.888912153091596</c:v>
                </c:pt>
                <c:pt idx="68">
                  <c:v>90.074091127575812</c:v>
                </c:pt>
                <c:pt idx="69">
                  <c:v>86.518525893005759</c:v>
                </c:pt>
                <c:pt idx="70">
                  <c:v>91.111148202477381</c:v>
                </c:pt>
                <c:pt idx="71">
                  <c:v>87.666681237040279</c:v>
                </c:pt>
                <c:pt idx="72">
                  <c:v>85.333358222227758</c:v>
                </c:pt>
                <c:pt idx="73">
                  <c:v>86.666692592598366</c:v>
                </c:pt>
                <c:pt idx="74">
                  <c:v>97.777826172850268</c:v>
                </c:pt>
                <c:pt idx="75">
                  <c:v>63.333338518519675</c:v>
                </c:pt>
                <c:pt idx="76">
                  <c:v>86.957736868385965</c:v>
                </c:pt>
                <c:pt idx="77">
                  <c:v>84.000018666670812</c:v>
                </c:pt>
                <c:pt idx="78">
                  <c:v>83.888904841978857</c:v>
                </c:pt>
                <c:pt idx="79">
                  <c:v>83.777791017286901</c:v>
                </c:pt>
                <c:pt idx="80">
                  <c:v>83.733333665185256</c:v>
                </c:pt>
                <c:pt idx="81">
                  <c:v>86.888918841981976</c:v>
                </c:pt>
                <c:pt idx="82">
                  <c:v>81.977750526166787</c:v>
                </c:pt>
                <c:pt idx="83">
                  <c:v>81.977750526166787</c:v>
                </c:pt>
                <c:pt idx="84">
                  <c:v>77.066582210351626</c:v>
                </c:pt>
                <c:pt idx="85">
                  <c:v>88.8888819753071</c:v>
                </c:pt>
                <c:pt idx="86">
                  <c:v>76.444684898818878</c:v>
                </c:pt>
                <c:pt idx="87">
                  <c:v>79.486280774729053</c:v>
                </c:pt>
                <c:pt idx="88">
                  <c:v>68.888944197543154</c:v>
                </c:pt>
                <c:pt idx="89">
                  <c:v>67.555594271613543</c:v>
                </c:pt>
                <c:pt idx="90">
                  <c:v>64.444503209889604</c:v>
                </c:pt>
                <c:pt idx="91">
                  <c:v>61.333329185184262</c:v>
                </c:pt>
                <c:pt idx="92">
                  <c:v>69.444510987669105</c:v>
                </c:pt>
                <c:pt idx="93">
                  <c:v>69.629648065847732</c:v>
                </c:pt>
                <c:pt idx="94">
                  <c:v>74.814824032923866</c:v>
                </c:pt>
                <c:pt idx="95">
                  <c:v>74.814824032923866</c:v>
                </c:pt>
                <c:pt idx="96">
                  <c:v>80</c:v>
                </c:pt>
                <c:pt idx="97">
                  <c:v>63.703706630453325</c:v>
                </c:pt>
                <c:pt idx="98">
                  <c:v>62.222236049385792</c:v>
                </c:pt>
                <c:pt idx="99">
                  <c:v>69.037044111935728</c:v>
                </c:pt>
                <c:pt idx="100">
                  <c:v>62.518538648564146</c:v>
                </c:pt>
                <c:pt idx="101">
                  <c:v>63.370384471196552</c:v>
                </c:pt>
                <c:pt idx="102">
                  <c:v>64.222230293828957</c:v>
                </c:pt>
                <c:pt idx="103">
                  <c:v>63.999987555552785</c:v>
                </c:pt>
                <c:pt idx="104">
                  <c:v>62.222236049385792</c:v>
                </c:pt>
                <c:pt idx="105">
                  <c:v>65.975439846394039</c:v>
                </c:pt>
                <c:pt idx="106">
                  <c:v>71.111119891359976</c:v>
                </c:pt>
                <c:pt idx="107">
                  <c:v>65.185196707821504</c:v>
                </c:pt>
                <c:pt idx="108">
                  <c:v>65.185196707821504</c:v>
                </c:pt>
                <c:pt idx="109">
                  <c:v>60.444484543218792</c:v>
                </c:pt>
                <c:pt idx="110">
                  <c:v>62.888916197536936</c:v>
                </c:pt>
                <c:pt idx="111">
                  <c:v>65.333347851855081</c:v>
                </c:pt>
                <c:pt idx="112">
                  <c:v>66.222223604938577</c:v>
                </c:pt>
                <c:pt idx="113">
                  <c:v>67.677147732699495</c:v>
                </c:pt>
                <c:pt idx="114">
                  <c:v>75.259267094651946</c:v>
                </c:pt>
                <c:pt idx="115">
                  <c:v>64.444472098771584</c:v>
                </c:pt>
                <c:pt idx="116">
                  <c:v>77.925946205765825</c:v>
                </c:pt>
                <c:pt idx="117">
                  <c:v>77.777795061732235</c:v>
                </c:pt>
                <c:pt idx="118">
                  <c:v>76.666692592598366</c:v>
                </c:pt>
                <c:pt idx="119">
                  <c:v>75.555590123464484</c:v>
                </c:pt>
                <c:pt idx="120">
                  <c:v>75.555590123464484</c:v>
                </c:pt>
                <c:pt idx="121">
                  <c:v>75.555590123464484</c:v>
                </c:pt>
                <c:pt idx="122">
                  <c:v>75.555590123464484</c:v>
                </c:pt>
                <c:pt idx="123">
                  <c:v>75.555590123464484</c:v>
                </c:pt>
                <c:pt idx="124">
                  <c:v>77.036748971129413</c:v>
                </c:pt>
                <c:pt idx="125">
                  <c:v>75.555590123464484</c:v>
                </c:pt>
                <c:pt idx="126">
                  <c:v>77.037059667494731</c:v>
                </c:pt>
                <c:pt idx="127">
                  <c:v>86.666677037039335</c:v>
                </c:pt>
                <c:pt idx="128">
                  <c:v>88.8888819753071</c:v>
                </c:pt>
                <c:pt idx="129">
                  <c:v>84.444472098771584</c:v>
                </c:pt>
                <c:pt idx="130">
                  <c:v>87.555591679020381</c:v>
                </c:pt>
                <c:pt idx="131">
                  <c:v>90.666711259269178</c:v>
                </c:pt>
                <c:pt idx="132">
                  <c:v>97.777826172850268</c:v>
                </c:pt>
                <c:pt idx="133">
                  <c:v>111.55559219753901</c:v>
                </c:pt>
                <c:pt idx="134">
                  <c:v>118.6666781570396</c:v>
                </c:pt>
                <c:pt idx="135">
                  <c:v>121.48149069959054</c:v>
                </c:pt>
                <c:pt idx="136">
                  <c:v>151.11112362469413</c:v>
                </c:pt>
                <c:pt idx="137">
                  <c:v>128.88892345679781</c:v>
                </c:pt>
                <c:pt idx="138">
                  <c:v>155.55558732346387</c:v>
                </c:pt>
                <c:pt idx="139">
                  <c:v>155.55546567899239</c:v>
                </c:pt>
                <c:pt idx="140">
                  <c:v>158.51855098930764</c:v>
                </c:pt>
                <c:pt idx="141">
                  <c:v>164.44447209877154</c:v>
                </c:pt>
                <c:pt idx="142">
                  <c:v>161.1111491358109</c:v>
                </c:pt>
                <c:pt idx="143">
                  <c:v>165.03707667490593</c:v>
                </c:pt>
                <c:pt idx="144">
                  <c:v>188.8306529549599</c:v>
                </c:pt>
                <c:pt idx="145">
                  <c:v>166.66670628149029</c:v>
                </c:pt>
                <c:pt idx="146">
                  <c:v>185.24447375803121</c:v>
                </c:pt>
                <c:pt idx="147">
                  <c:v>211.73536260785841</c:v>
                </c:pt>
                <c:pt idx="148">
                  <c:v>240.00006222223607</c:v>
                </c:pt>
                <c:pt idx="149">
                  <c:v>177.77782617285027</c:v>
                </c:pt>
                <c:pt idx="150">
                  <c:v>216.6667314814959</c:v>
                </c:pt>
                <c:pt idx="151">
                  <c:v>222.22229687162152</c:v>
                </c:pt>
                <c:pt idx="152">
                  <c:v>208.88894419754317</c:v>
                </c:pt>
                <c:pt idx="153">
                  <c:v>222.22229827162187</c:v>
                </c:pt>
                <c:pt idx="154">
                  <c:v>219.25931687244082</c:v>
                </c:pt>
                <c:pt idx="155">
                  <c:v>222.22229827162187</c:v>
                </c:pt>
                <c:pt idx="156">
                  <c:v>226.32017484448332</c:v>
                </c:pt>
                <c:pt idx="157">
                  <c:v>224.19748722413297</c:v>
                </c:pt>
                <c:pt idx="158">
                  <c:v>229.48153933663841</c:v>
                </c:pt>
                <c:pt idx="159">
                  <c:v>227.55561501235891</c:v>
                </c:pt>
                <c:pt idx="160">
                  <c:v>226.66673925927537</c:v>
                </c:pt>
                <c:pt idx="161">
                  <c:v>222.96302288067173</c:v>
                </c:pt>
                <c:pt idx="162">
                  <c:v>220.37042452676098</c:v>
                </c:pt>
                <c:pt idx="163">
                  <c:v>217.7778261728503</c:v>
                </c:pt>
                <c:pt idx="164">
                  <c:v>223.88895197532267</c:v>
                </c:pt>
                <c:pt idx="165">
                  <c:v>225.11117091359347</c:v>
                </c:pt>
                <c:pt idx="166">
                  <c:v>219.55562764347283</c:v>
                </c:pt>
                <c:pt idx="167">
                  <c:v>231.11118024692897</c:v>
                </c:pt>
                <c:pt idx="168">
                  <c:v>233.33338705186381</c:v>
                </c:pt>
                <c:pt idx="169">
                  <c:v>225.18525893005759</c:v>
                </c:pt>
                <c:pt idx="170">
                  <c:v>228.5714996825555</c:v>
                </c:pt>
                <c:pt idx="171">
                  <c:v>224.44450320988966</c:v>
                </c:pt>
                <c:pt idx="172">
                  <c:v>233.08153031441412</c:v>
                </c:pt>
                <c:pt idx="173">
                  <c:v>226.66673303705184</c:v>
                </c:pt>
                <c:pt idx="174">
                  <c:v>230.58289568508795</c:v>
                </c:pt>
                <c:pt idx="175">
                  <c:v>234.0741201646193</c:v>
                </c:pt>
                <c:pt idx="176">
                  <c:v>235.0476611217025</c:v>
                </c:pt>
                <c:pt idx="177">
                  <c:v>233.33338518519673</c:v>
                </c:pt>
                <c:pt idx="178">
                  <c:v>232.59265020577411</c:v>
                </c:pt>
                <c:pt idx="179">
                  <c:v>225.77781683951486</c:v>
                </c:pt>
                <c:pt idx="180">
                  <c:v>233.33338518519673</c:v>
                </c:pt>
                <c:pt idx="181">
                  <c:v>233.05560956791322</c:v>
                </c:pt>
                <c:pt idx="182">
                  <c:v>232.77783395062977</c:v>
                </c:pt>
                <c:pt idx="183">
                  <c:v>235.5555901234645</c:v>
                </c:pt>
                <c:pt idx="184">
                  <c:v>240.00006222223607</c:v>
                </c:pt>
                <c:pt idx="185">
                  <c:v>238.88892864198414</c:v>
                </c:pt>
                <c:pt idx="186">
                  <c:v>217.20639751253282</c:v>
                </c:pt>
                <c:pt idx="187">
                  <c:v>243.25930442799356</c:v>
                </c:pt>
                <c:pt idx="188">
                  <c:v>240.59264605762505</c:v>
                </c:pt>
                <c:pt idx="189">
                  <c:v>251.55560256791168</c:v>
                </c:pt>
                <c:pt idx="190">
                  <c:v>248.59266265022134</c:v>
                </c:pt>
                <c:pt idx="191">
                  <c:v>244.88895664199038</c:v>
                </c:pt>
                <c:pt idx="192">
                  <c:v>244.26670852149078</c:v>
                </c:pt>
                <c:pt idx="193">
                  <c:v>250.4444934098874</c:v>
                </c:pt>
                <c:pt idx="194">
                  <c:v>248.69846863299304</c:v>
                </c:pt>
                <c:pt idx="195">
                  <c:v>260.38227635161707</c:v>
                </c:pt>
                <c:pt idx="196">
                  <c:v>258.13338624297472</c:v>
                </c:pt>
                <c:pt idx="197">
                  <c:v>264.64499410876414</c:v>
                </c:pt>
                <c:pt idx="198">
                  <c:v>279.11115535803452</c:v>
                </c:pt>
                <c:pt idx="199">
                  <c:v>283.38006741779276</c:v>
                </c:pt>
                <c:pt idx="200">
                  <c:v>308.88894419754314</c:v>
                </c:pt>
                <c:pt idx="201">
                  <c:v>290.37043489713369</c:v>
                </c:pt>
                <c:pt idx="202">
                  <c:v>294.5556243456943</c:v>
                </c:pt>
                <c:pt idx="203">
                  <c:v>302.47111161580256</c:v>
                </c:pt>
                <c:pt idx="204">
                  <c:v>305.94228576495243</c:v>
                </c:pt>
                <c:pt idx="205">
                  <c:v>344.35546319010291</c:v>
                </c:pt>
                <c:pt idx="206">
                  <c:v>325.13586774871141</c:v>
                </c:pt>
                <c:pt idx="207">
                  <c:v>354.29637788808395</c:v>
                </c:pt>
                <c:pt idx="208">
                  <c:v>403.15563616791923</c:v>
                </c:pt>
                <c:pt idx="209">
                  <c:v>393.13138838879337</c:v>
                </c:pt>
                <c:pt idx="210">
                  <c:v>423.62972086586393</c:v>
                </c:pt>
                <c:pt idx="211">
                  <c:v>498.02126980028231</c:v>
                </c:pt>
                <c:pt idx="212">
                  <c:v>408.88899086422015</c:v>
                </c:pt>
                <c:pt idx="213">
                  <c:v>432.59269168726479</c:v>
                </c:pt>
                <c:pt idx="214">
                  <c:v>445.71440126986704</c:v>
                </c:pt>
                <c:pt idx="215">
                  <c:v>357.77785728396833</c:v>
                </c:pt>
                <c:pt idx="216">
                  <c:v>518.34931518873668</c:v>
                </c:pt>
                <c:pt idx="217">
                  <c:v>537.77789026175333</c:v>
                </c:pt>
                <c:pt idx="218">
                  <c:v>543.55567816792836</c:v>
                </c:pt>
                <c:pt idx="219">
                  <c:v>549.33346607410351</c:v>
                </c:pt>
                <c:pt idx="220">
                  <c:v>544.22229904939979</c:v>
                </c:pt>
                <c:pt idx="221">
                  <c:v>539.11113202469596</c:v>
                </c:pt>
                <c:pt idx="222">
                  <c:v>528.88900641977921</c:v>
                </c:pt>
                <c:pt idx="223">
                  <c:v>533.33341629631479</c:v>
                </c:pt>
                <c:pt idx="224">
                  <c:v>517.77788839508639</c:v>
                </c:pt>
                <c:pt idx="225">
                  <c:v>502.22236049385788</c:v>
                </c:pt>
                <c:pt idx="226">
                  <c:v>522.22232938273999</c:v>
                </c:pt>
                <c:pt idx="227">
                  <c:v>497.77788839508634</c:v>
                </c:pt>
                <c:pt idx="228">
                  <c:v>522.96277399172766</c:v>
                </c:pt>
                <c:pt idx="229">
                  <c:v>530.36989563775455</c:v>
                </c:pt>
                <c:pt idx="230">
                  <c:v>524.44633876585306</c:v>
                </c:pt>
                <c:pt idx="231">
                  <c:v>464.44543654343039</c:v>
                </c:pt>
                <c:pt idx="232">
                  <c:v>522.96337547334269</c:v>
                </c:pt>
                <c:pt idx="233">
                  <c:v>525.18470930030583</c:v>
                </c:pt>
                <c:pt idx="234">
                  <c:v>515.55478123439582</c:v>
                </c:pt>
                <c:pt idx="235">
                  <c:v>526.98322821849524</c:v>
                </c:pt>
                <c:pt idx="236">
                  <c:v>534.8125632916807</c:v>
                </c:pt>
                <c:pt idx="237">
                  <c:v>525.55389456753221</c:v>
                </c:pt>
                <c:pt idx="238">
                  <c:v>548.14678847706409</c:v>
                </c:pt>
                <c:pt idx="239">
                  <c:v>547.55567723459501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11A-4B10-9086-9D644E5E53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7714671"/>
        <c:axId val="967730895"/>
      </c:scatterChart>
      <c:valAx>
        <c:axId val="967714671"/>
        <c:scaling>
          <c:orientation val="minMax"/>
          <c:max val="44561"/>
          <c:min val="37257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7730895"/>
        <c:crosses val="autoZero"/>
        <c:crossBetween val="midCat"/>
      </c:valAx>
      <c:valAx>
        <c:axId val="9677308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>
                    <a:solidFill>
                      <a:schemeClr val="tx1"/>
                    </a:solidFill>
                  </a:rPr>
                  <a:t>Price Index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771467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130814160846115"/>
          <c:y val="2.207727044656297E-2"/>
          <c:w val="0.80217529950721989"/>
          <c:h val="0.79897226336796257"/>
        </c:manualLayout>
      </c:layout>
      <c:lineChart>
        <c:grouping val="standard"/>
        <c:varyColors val="0"/>
        <c:ser>
          <c:idx val="0"/>
          <c:order val="0"/>
          <c:tx>
            <c:v>CBT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1"/>
            <c:plus>
              <c:numRef>
                <c:f>Sheet9!$L$10:$L$22</c:f>
                <c:numCache>
                  <c:formatCode>General</c:formatCode>
                  <c:ptCount val="13"/>
                  <c:pt idx="0">
                    <c:v>3375.1224510189713</c:v>
                  </c:pt>
                  <c:pt idx="1">
                    <c:v>4250.3947400709403</c:v>
                  </c:pt>
                  <c:pt idx="2">
                    <c:v>3735.8179112128673</c:v>
                  </c:pt>
                  <c:pt idx="3">
                    <c:v>5484.3763392530127</c:v>
                  </c:pt>
                  <c:pt idx="4">
                    <c:v>6932.3578546160425</c:v>
                  </c:pt>
                  <c:pt idx="5">
                    <c:v>4061.844728030519</c:v>
                  </c:pt>
                  <c:pt idx="6">
                    <c:v>2014.7335429066297</c:v>
                  </c:pt>
                  <c:pt idx="7">
                    <c:v>3409.1436927444665</c:v>
                  </c:pt>
                  <c:pt idx="8">
                    <c:v>9630.5648199419738</c:v>
                  </c:pt>
                  <c:pt idx="9">
                    <c:v>33407.127234120679</c:v>
                  </c:pt>
                  <c:pt idx="10">
                    <c:v>8528.1201153197471</c:v>
                  </c:pt>
                  <c:pt idx="11">
                    <c:v>8891.1371424447134</c:v>
                  </c:pt>
                  <c:pt idx="12">
                    <c:v>11530.632653061228</c:v>
                  </c:pt>
                </c:numCache>
              </c:numRef>
            </c:plus>
            <c:minus>
              <c:numRef>
                <c:f>Sheet9!$M$10:$M$22</c:f>
                <c:numCache>
                  <c:formatCode>General</c:formatCode>
                  <c:ptCount val="13"/>
                  <c:pt idx="0">
                    <c:v>1824.2113310725908</c:v>
                  </c:pt>
                  <c:pt idx="1">
                    <c:v>1972.0698000086213</c:v>
                  </c:pt>
                  <c:pt idx="2">
                    <c:v>1974.9773920886782</c:v>
                  </c:pt>
                  <c:pt idx="3">
                    <c:v>9896.8750626399233</c:v>
                  </c:pt>
                  <c:pt idx="4">
                    <c:v>8720.1862608638403</c:v>
                  </c:pt>
                  <c:pt idx="5">
                    <c:v>5949.5714441687232</c:v>
                  </c:pt>
                  <c:pt idx="6">
                    <c:v>1556.8875573941332</c:v>
                  </c:pt>
                  <c:pt idx="7">
                    <c:v>28021.334727239988</c:v>
                  </c:pt>
                  <c:pt idx="8">
                    <c:v>5679.9055576006358</c:v>
                  </c:pt>
                  <c:pt idx="9">
                    <c:v>26915.108997800904</c:v>
                  </c:pt>
                  <c:pt idx="10">
                    <c:v>10770.417236029243</c:v>
                  </c:pt>
                  <c:pt idx="11">
                    <c:v>10726.225411208565</c:v>
                  </c:pt>
                  <c:pt idx="12">
                    <c:v>11326.653061224497</c:v>
                  </c:pt>
                </c:numCache>
              </c:numRef>
            </c:minus>
            <c:spPr>
              <a:noFill/>
              <a:ln w="15875" cap="sq" cmpd="sng" algn="ctr">
                <a:solidFill>
                  <a:schemeClr val="accent1"/>
                </a:solidFill>
                <a:round/>
              </a:ln>
              <a:effectLst/>
            </c:spPr>
          </c:errBars>
          <c:cat>
            <c:numRef>
              <c:f>Sheet9!$H$25:$H$37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Sheet9!$K$10:$K$22</c:f>
              <c:numCache>
                <c:formatCode>0</c:formatCode>
                <c:ptCount val="13"/>
                <c:pt idx="0">
                  <c:v>14622.595099375914</c:v>
                </c:pt>
                <c:pt idx="1">
                  <c:v>15194.83757392778</c:v>
                </c:pt>
                <c:pt idx="2">
                  <c:v>17203.742658940675</c:v>
                </c:pt>
                <c:pt idx="3">
                  <c:v>30530.276781930577</c:v>
                </c:pt>
                <c:pt idx="4">
                  <c:v>42787.478301952026</c:v>
                </c:pt>
                <c:pt idx="5">
                  <c:v>45995.2461989925</c:v>
                </c:pt>
                <c:pt idx="6">
                  <c:v>46201.695040892642</c:v>
                </c:pt>
                <c:pt idx="7">
                  <c:v>46080.82767803649</c:v>
                </c:pt>
                <c:pt idx="8">
                  <c:v>51046.896015230457</c:v>
                </c:pt>
                <c:pt idx="9">
                  <c:v>74365.264565213511</c:v>
                </c:pt>
                <c:pt idx="10">
                  <c:v>96005.664210474526</c:v>
                </c:pt>
                <c:pt idx="11">
                  <c:v>91120.361410568541</c:v>
                </c:pt>
                <c:pt idx="12">
                  <c:v>94183.653061224497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F80-44F1-AF91-B14DB74B0C1B}"/>
            </c:ext>
          </c:extLst>
        </c:ser>
        <c:ser>
          <c:idx val="1"/>
          <c:order val="1"/>
          <c:tx>
            <c:v>S. Platte Ditch Co.</c:v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1"/>
            <c:plus>
              <c:numRef>
                <c:f>Sheet9!$L$25:$L$37</c:f>
                <c:numCache>
                  <c:formatCode>General</c:formatCode>
                  <c:ptCount val="13"/>
                  <c:pt idx="0">
                    <c:v>5143.7355646361084</c:v>
                  </c:pt>
                  <c:pt idx="1">
                    <c:v>3309.768093190758</c:v>
                  </c:pt>
                  <c:pt idx="2">
                    <c:v>9842.5515877622893</c:v>
                  </c:pt>
                  <c:pt idx="3">
                    <c:v>5589.2932098991168</c:v>
                  </c:pt>
                  <c:pt idx="4">
                    <c:v>4705.224606063317</c:v>
                  </c:pt>
                  <c:pt idx="5">
                    <c:v>6236.7395089019174</c:v>
                  </c:pt>
                  <c:pt idx="6">
                    <c:v>3054.4559477251169</c:v>
                  </c:pt>
                  <c:pt idx="7">
                    <c:v>4418.0106655661875</c:v>
                  </c:pt>
                  <c:pt idx="8">
                    <c:v>5297.6800978289775</c:v>
                  </c:pt>
                  <c:pt idx="9">
                    <c:v>11994.264845123915</c:v>
                  </c:pt>
                  <c:pt idx="10">
                    <c:v>12119.778552928847</c:v>
                  </c:pt>
                  <c:pt idx="11">
                    <c:v>14270.947331944313</c:v>
                  </c:pt>
                  <c:pt idx="12">
                    <c:v>14516.423333333332</c:v>
                  </c:pt>
                </c:numCache>
              </c:numRef>
            </c:plus>
            <c:minus>
              <c:numRef>
                <c:f>Sheet9!$M$25:$M$37</c:f>
                <c:numCache>
                  <c:formatCode>General</c:formatCode>
                  <c:ptCount val="13"/>
                  <c:pt idx="0">
                    <c:v>9271.0937071843437</c:v>
                  </c:pt>
                  <c:pt idx="1">
                    <c:v>4027.9275232235095</c:v>
                  </c:pt>
                  <c:pt idx="2">
                    <c:v>10074.289161684725</c:v>
                  </c:pt>
                  <c:pt idx="3">
                    <c:v>3726.0286084908657</c:v>
                  </c:pt>
                  <c:pt idx="4">
                    <c:v>5759.1431894531988</c:v>
                  </c:pt>
                  <c:pt idx="5">
                    <c:v>4046.1783023443004</c:v>
                  </c:pt>
                  <c:pt idx="6">
                    <c:v>4465.3279734714652</c:v>
                  </c:pt>
                  <c:pt idx="7">
                    <c:v>4566.2380342744327</c:v>
                  </c:pt>
                  <c:pt idx="8">
                    <c:v>2097.8181658844951</c:v>
                  </c:pt>
                  <c:pt idx="9">
                    <c:v>6034.7907121481385</c:v>
                  </c:pt>
                  <c:pt idx="10">
                    <c:v>8362.9470222264863</c:v>
                  </c:pt>
                  <c:pt idx="11">
                    <c:v>8653.3851341245372</c:v>
                  </c:pt>
                  <c:pt idx="12">
                    <c:v>6799.3866666666672</c:v>
                  </c:pt>
                </c:numCache>
              </c:numRef>
            </c:minus>
            <c:spPr>
              <a:noFill/>
              <a:ln w="15875" cap="flat" cmpd="sng" algn="ctr">
                <a:solidFill>
                  <a:srgbClr val="92D050"/>
                </a:solidFill>
                <a:round/>
              </a:ln>
              <a:effectLst/>
            </c:spPr>
          </c:errBars>
          <c:cat>
            <c:numRef>
              <c:f>Sheet9!$H$25:$H$37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Sheet9!$K$25:$K$37</c:f>
              <c:numCache>
                <c:formatCode>0</c:formatCode>
                <c:ptCount val="13"/>
                <c:pt idx="0">
                  <c:v>14785.541456923273</c:v>
                </c:pt>
                <c:pt idx="1">
                  <c:v>11102.591292263225</c:v>
                </c:pt>
                <c:pt idx="2">
                  <c:v>11273.554576357496</c:v>
                </c:pt>
                <c:pt idx="3">
                  <c:v>11449.755904058746</c:v>
                </c:pt>
                <c:pt idx="4">
                  <c:v>13341.233774970338</c:v>
                </c:pt>
                <c:pt idx="5">
                  <c:v>13829.056676518734</c:v>
                </c:pt>
                <c:pt idx="6">
                  <c:v>13840.744295305904</c:v>
                </c:pt>
                <c:pt idx="7">
                  <c:v>17157.878090724589</c:v>
                </c:pt>
                <c:pt idx="8">
                  <c:v>15458.390124724136</c:v>
                </c:pt>
                <c:pt idx="9">
                  <c:v>16913.31192539023</c:v>
                </c:pt>
                <c:pt idx="10">
                  <c:v>14180.893975585243</c:v>
                </c:pt>
                <c:pt idx="11">
                  <c:v>19598.998875628706</c:v>
                </c:pt>
                <c:pt idx="12">
                  <c:v>19573.576666666668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F80-44F1-AF91-B14DB74B0C1B}"/>
            </c:ext>
          </c:extLst>
        </c:ser>
        <c:ser>
          <c:idx val="2"/>
          <c:order val="2"/>
          <c:tx>
            <c:v>Denver Basin Groundwater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1"/>
            <c:plus>
              <c:numRef>
                <c:f>Sheet9!$L$40:$L$51</c:f>
                <c:numCache>
                  <c:formatCode>General</c:formatCode>
                  <c:ptCount val="12"/>
                  <c:pt idx="0">
                    <c:v>0</c:v>
                  </c:pt>
                  <c:pt idx="1">
                    <c:v>0</c:v>
                  </c:pt>
                  <c:pt idx="2">
                    <c:v>44.861409956277839</c:v>
                  </c:pt>
                  <c:pt idx="3">
                    <c:v>284.52327752900487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451.22967539952151</c:v>
                  </c:pt>
                  <c:pt idx="8">
                    <c:v>145.99349557286814</c:v>
                  </c:pt>
                  <c:pt idx="9">
                    <c:v>516.43311233586064</c:v>
                  </c:pt>
                  <c:pt idx="10">
                    <c:v>0</c:v>
                  </c:pt>
                  <c:pt idx="11">
                    <c:v>1167.9640492697872</c:v>
                  </c:pt>
                </c:numCache>
              </c:numRef>
            </c:plus>
            <c:minus>
              <c:numRef>
                <c:f>Sheet9!$M$40:$M$51</c:f>
                <c:numCache>
                  <c:formatCode>General</c:formatCode>
                  <c:ptCount val="12"/>
                  <c:pt idx="0">
                    <c:v>0</c:v>
                  </c:pt>
                  <c:pt idx="1">
                    <c:v>0</c:v>
                  </c:pt>
                  <c:pt idx="2">
                    <c:v>89.722819912555678</c:v>
                  </c:pt>
                  <c:pt idx="3">
                    <c:v>213.39245814675337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307.34210698080619</c:v>
                  </c:pt>
                  <c:pt idx="8">
                    <c:v>437.98048671860442</c:v>
                  </c:pt>
                  <c:pt idx="9">
                    <c:v>835.07826180876634</c:v>
                  </c:pt>
                  <c:pt idx="10">
                    <c:v>0</c:v>
                  </c:pt>
                  <c:pt idx="11">
                    <c:v>661.37723271903656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bg1">
                    <a:lumMod val="75000"/>
                  </a:schemeClr>
                </a:solidFill>
                <a:round/>
              </a:ln>
              <a:effectLst/>
            </c:spPr>
          </c:errBars>
          <c:val>
            <c:numRef>
              <c:f>Sheet9!$K$40:$K$52</c:f>
              <c:numCache>
                <c:formatCode>0</c:formatCode>
                <c:ptCount val="13"/>
                <c:pt idx="0">
                  <c:v>1502.1218365031211</c:v>
                </c:pt>
                <c:pt idx="1">
                  <c:v>5564.449348308679</c:v>
                </c:pt>
                <c:pt idx="2">
                  <c:v>3087.8863565944844</c:v>
                </c:pt>
                <c:pt idx="3">
                  <c:v>1582.8872296712798</c:v>
                </c:pt>
                <c:pt idx="4">
                  <c:v>4208.6016687134434</c:v>
                </c:pt>
                <c:pt idx="5">
                  <c:v>448.00190111721503</c:v>
                </c:pt>
                <c:pt idx="6">
                  <c:v>1390.6265537235781</c:v>
                </c:pt>
                <c:pt idx="7">
                  <c:v>2333.2512063299414</c:v>
                </c:pt>
                <c:pt idx="8">
                  <c:v>3966.5241863649658</c:v>
                </c:pt>
                <c:pt idx="9">
                  <c:v>1694.0897284261141</c:v>
                </c:pt>
                <c:pt idx="10">
                  <c:v>1688.6227218358374</c:v>
                </c:pt>
                <c:pt idx="11">
                  <c:v>1646.4071537899417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F80-44F1-AF91-B14DB74B0C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78505776"/>
        <c:axId val="1154795632"/>
      </c:lineChart>
      <c:catAx>
        <c:axId val="978505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4795632"/>
        <c:crosses val="autoZero"/>
        <c:auto val="1"/>
        <c:lblAlgn val="ctr"/>
        <c:lblOffset val="100"/>
        <c:noMultiLvlLbl val="0"/>
      </c:catAx>
      <c:valAx>
        <c:axId val="1154795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 dirty="0"/>
                  <a:t>Price per acre-foot</a:t>
                </a:r>
              </a:p>
            </c:rich>
          </c:tx>
          <c:layout>
            <c:manualLayout>
              <c:xMode val="edge"/>
              <c:yMode val="edge"/>
              <c:x val="2.5510440065703431E-2"/>
              <c:y val="0.3517191899844952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8505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414761727691051"/>
          <c:y val="0.88901299339501316"/>
          <c:w val="0.73604745423551599"/>
          <c:h val="4.37246761392557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02971928242075"/>
          <c:y val="6.2257759603047733E-2"/>
          <c:w val="0.76999343049609037"/>
          <c:h val="0.8194342253677419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NCWCD!$X$2:$X$10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NCWCD!$Y$2:$Y$10</c:f>
              <c:numCache>
                <c:formatCode>General</c:formatCode>
                <c:ptCount val="9"/>
                <c:pt idx="0">
                  <c:v>3563</c:v>
                </c:pt>
                <c:pt idx="1">
                  <c:v>2025</c:v>
                </c:pt>
                <c:pt idx="2">
                  <c:v>4824</c:v>
                </c:pt>
                <c:pt idx="3">
                  <c:v>2506</c:v>
                </c:pt>
                <c:pt idx="4">
                  <c:v>1878</c:v>
                </c:pt>
                <c:pt idx="5">
                  <c:v>1615.6000000000001</c:v>
                </c:pt>
                <c:pt idx="6">
                  <c:v>1271</c:v>
                </c:pt>
                <c:pt idx="7">
                  <c:v>909</c:v>
                </c:pt>
                <c:pt idx="8">
                  <c:v>1036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24-461B-931A-C2DF458E97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08639455"/>
        <c:axId val="91944624"/>
      </c:barChart>
      <c:catAx>
        <c:axId val="7086394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944624"/>
        <c:crosses val="autoZero"/>
        <c:auto val="1"/>
        <c:lblAlgn val="ctr"/>
        <c:lblOffset val="100"/>
        <c:noMultiLvlLbl val="0"/>
      </c:catAx>
      <c:valAx>
        <c:axId val="91944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1" dirty="0"/>
                  <a:t>Annual CBT Units Traded</a:t>
                </a:r>
              </a:p>
            </c:rich>
          </c:tx>
          <c:layout>
            <c:manualLayout>
              <c:xMode val="edge"/>
              <c:yMode val="edge"/>
              <c:x val="3.6643827858403505E-2"/>
              <c:y val="0.223151390147955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86394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explosion val="7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E85-487E-AD5E-23E156A37F0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E85-487E-AD5E-23E156A37F0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E85-487E-AD5E-23E156A37F08}"/>
              </c:ext>
            </c:extLst>
          </c:dPt>
          <c:cat>
            <c:strRef>
              <c:f>Sheet1!$D$20:$D$22</c:f>
              <c:strCache>
                <c:ptCount val="3"/>
                <c:pt idx="0">
                  <c:v>Not Sellers</c:v>
                </c:pt>
                <c:pt idx="1">
                  <c:v>Unlikely Sellers</c:v>
                </c:pt>
                <c:pt idx="2">
                  <c:v>Individual Sellers</c:v>
                </c:pt>
              </c:strCache>
            </c:strRef>
          </c:cat>
          <c:val>
            <c:numRef>
              <c:f>Sheet1!$H$20:$H$22</c:f>
              <c:numCache>
                <c:formatCode>0%</c:formatCode>
                <c:ptCount val="3"/>
                <c:pt idx="0">
                  <c:v>0.67994934107863447</c:v>
                </c:pt>
                <c:pt idx="1">
                  <c:v>0.22437895974748079</c:v>
                </c:pt>
                <c:pt idx="2">
                  <c:v>9.5671699173884808E-2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E85-487E-AD5E-23E156A37F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AB06A-EEDC-421C-B5A0-5E9E5241A8E5}" type="datetimeFigureOut">
              <a:rPr lang="en-US" smtClean="0"/>
              <a:t>11/2/2022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F9438-3EEF-4192-9815-F6F44770AE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2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098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FD177CC8-001B-43AD-8769-8F49681EBE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273115" cy="6858000"/>
          </a:xfrm>
          <a:custGeom>
            <a:avLst/>
            <a:gdLst>
              <a:gd name="connsiteX0" fmla="*/ 3348090 w 11273115"/>
              <a:gd name="connsiteY0" fmla="*/ 0 h 6858000"/>
              <a:gd name="connsiteX1" fmla="*/ 3350669 w 11273115"/>
              <a:gd name="connsiteY1" fmla="*/ 66 h 6858000"/>
              <a:gd name="connsiteX2" fmla="*/ 3350669 w 11273115"/>
              <a:gd name="connsiteY2" fmla="*/ 0 h 6858000"/>
              <a:gd name="connsiteX3" fmla="*/ 11272195 w 11273115"/>
              <a:gd name="connsiteY3" fmla="*/ 0 h 6858000"/>
              <a:gd name="connsiteX4" fmla="*/ 11272195 w 11273115"/>
              <a:gd name="connsiteY4" fmla="*/ 2961216 h 6858000"/>
              <a:gd name="connsiteX5" fmla="*/ 11271695 w 11273115"/>
              <a:gd name="connsiteY5" fmla="*/ 2961216 h 6858000"/>
              <a:gd name="connsiteX6" fmla="*/ 11273115 w 11273115"/>
              <a:gd name="connsiteY6" fmla="*/ 3017366 h 6858000"/>
              <a:gd name="connsiteX7" fmla="*/ 7818094 w 11273115"/>
              <a:gd name="connsiteY7" fmla="*/ 6846005 h 6858000"/>
              <a:gd name="connsiteX8" fmla="*/ 7660345 w 11273115"/>
              <a:gd name="connsiteY8" fmla="*/ 6858000 h 6858000"/>
              <a:gd name="connsiteX9" fmla="*/ 0 w 11273115"/>
              <a:gd name="connsiteY9" fmla="*/ 6858000 h 6858000"/>
              <a:gd name="connsiteX10" fmla="*/ 0 w 11273115"/>
              <a:gd name="connsiteY10" fmla="*/ 3105006 h 6858000"/>
              <a:gd name="connsiteX11" fmla="*/ 1984 w 11273115"/>
              <a:gd name="connsiteY11" fmla="*/ 3078405 h 6858000"/>
              <a:gd name="connsiteX12" fmla="*/ 3348090 w 11273115"/>
              <a:gd name="connsiteY1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3115" h="6858000">
                <a:moveTo>
                  <a:pt x="3348090" y="0"/>
                </a:moveTo>
                <a:lnTo>
                  <a:pt x="3350669" y="66"/>
                </a:lnTo>
                <a:lnTo>
                  <a:pt x="3350669" y="0"/>
                </a:lnTo>
                <a:lnTo>
                  <a:pt x="11272195" y="0"/>
                </a:lnTo>
                <a:lnTo>
                  <a:pt x="11272195" y="2961216"/>
                </a:lnTo>
                <a:lnTo>
                  <a:pt x="11271695" y="2961216"/>
                </a:lnTo>
                <a:lnTo>
                  <a:pt x="11273115" y="3017366"/>
                </a:lnTo>
                <a:cubicBezTo>
                  <a:pt x="11273115" y="5009996"/>
                  <a:pt x="9758729" y="6648923"/>
                  <a:pt x="7818094" y="6846005"/>
                </a:cubicBezTo>
                <a:lnTo>
                  <a:pt x="7660345" y="6858000"/>
                </a:lnTo>
                <a:lnTo>
                  <a:pt x="0" y="6858000"/>
                </a:lnTo>
                <a:lnTo>
                  <a:pt x="0" y="3105006"/>
                </a:lnTo>
                <a:lnTo>
                  <a:pt x="1984" y="3078405"/>
                </a:lnTo>
                <a:cubicBezTo>
                  <a:pt x="174228" y="1349311"/>
                  <a:pt x="1606596" y="0"/>
                  <a:pt x="334809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D724945-48CE-43AA-A2D7-D18FC7CB7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0" y="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4C4F21-0086-44BC-AE2C-731756B16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21" y="4330696"/>
            <a:ext cx="11582479" cy="2527304"/>
          </a:xfrm>
          <a:custGeom>
            <a:avLst/>
            <a:gdLst>
              <a:gd name="connsiteX0" fmla="*/ 326075 w 8600365"/>
              <a:gd name="connsiteY0" fmla="*/ 0 h 1224926"/>
              <a:gd name="connsiteX1" fmla="*/ 8274290 w 8600365"/>
              <a:gd name="connsiteY1" fmla="*/ 0 h 1224926"/>
              <a:gd name="connsiteX2" fmla="*/ 8600365 w 8600365"/>
              <a:gd name="connsiteY2" fmla="*/ 326075 h 1224926"/>
              <a:gd name="connsiteX3" fmla="*/ 8600365 w 8600365"/>
              <a:gd name="connsiteY3" fmla="*/ 1224926 h 1224926"/>
              <a:gd name="connsiteX4" fmla="*/ 8600365 w 8600365"/>
              <a:gd name="connsiteY4" fmla="*/ 1224926 h 1224926"/>
              <a:gd name="connsiteX5" fmla="*/ 0 w 8600365"/>
              <a:gd name="connsiteY5" fmla="*/ 1224926 h 1224926"/>
              <a:gd name="connsiteX6" fmla="*/ 0 w 8600365"/>
              <a:gd name="connsiteY6" fmla="*/ 1224926 h 1224926"/>
              <a:gd name="connsiteX7" fmla="*/ 0 w 8600365"/>
              <a:gd name="connsiteY7" fmla="*/ 326075 h 1224926"/>
              <a:gd name="connsiteX8" fmla="*/ 326075 w 8600365"/>
              <a:gd name="connsiteY8" fmla="*/ 0 h 1224926"/>
              <a:gd name="connsiteX0" fmla="*/ 326075 w 8687289"/>
              <a:gd name="connsiteY0" fmla="*/ 0 h 1224926"/>
              <a:gd name="connsiteX1" fmla="*/ 8609570 w 8687289"/>
              <a:gd name="connsiteY1" fmla="*/ 0 h 1224926"/>
              <a:gd name="connsiteX2" fmla="*/ 8600365 w 8687289"/>
              <a:gd name="connsiteY2" fmla="*/ 326075 h 1224926"/>
              <a:gd name="connsiteX3" fmla="*/ 8600365 w 8687289"/>
              <a:gd name="connsiteY3" fmla="*/ 1224926 h 1224926"/>
              <a:gd name="connsiteX4" fmla="*/ 8600365 w 8687289"/>
              <a:gd name="connsiteY4" fmla="*/ 1224926 h 1224926"/>
              <a:gd name="connsiteX5" fmla="*/ 0 w 8687289"/>
              <a:gd name="connsiteY5" fmla="*/ 1224926 h 1224926"/>
              <a:gd name="connsiteX6" fmla="*/ 0 w 8687289"/>
              <a:gd name="connsiteY6" fmla="*/ 1224926 h 1224926"/>
              <a:gd name="connsiteX7" fmla="*/ 0 w 8687289"/>
              <a:gd name="connsiteY7" fmla="*/ 326075 h 1224926"/>
              <a:gd name="connsiteX8" fmla="*/ 326075 w 8687289"/>
              <a:gd name="connsiteY8" fmla="*/ 0 h 1224926"/>
              <a:gd name="connsiteX0" fmla="*/ 326075 w 8635417"/>
              <a:gd name="connsiteY0" fmla="*/ 0 h 1224926"/>
              <a:gd name="connsiteX1" fmla="*/ 8533370 w 8635417"/>
              <a:gd name="connsiteY1" fmla="*/ 0 h 1224926"/>
              <a:gd name="connsiteX2" fmla="*/ 8600365 w 8635417"/>
              <a:gd name="connsiteY2" fmla="*/ 326075 h 1224926"/>
              <a:gd name="connsiteX3" fmla="*/ 8600365 w 8635417"/>
              <a:gd name="connsiteY3" fmla="*/ 1224926 h 1224926"/>
              <a:gd name="connsiteX4" fmla="*/ 8600365 w 8635417"/>
              <a:gd name="connsiteY4" fmla="*/ 1224926 h 1224926"/>
              <a:gd name="connsiteX5" fmla="*/ 0 w 8635417"/>
              <a:gd name="connsiteY5" fmla="*/ 1224926 h 1224926"/>
              <a:gd name="connsiteX6" fmla="*/ 0 w 8635417"/>
              <a:gd name="connsiteY6" fmla="*/ 1224926 h 1224926"/>
              <a:gd name="connsiteX7" fmla="*/ 0 w 8635417"/>
              <a:gd name="connsiteY7" fmla="*/ 326075 h 1224926"/>
              <a:gd name="connsiteX8" fmla="*/ 326075 w 8635417"/>
              <a:gd name="connsiteY8" fmla="*/ 0 h 1224926"/>
              <a:gd name="connsiteX0" fmla="*/ 326075 w 8626903"/>
              <a:gd name="connsiteY0" fmla="*/ 0 h 1224926"/>
              <a:gd name="connsiteX1" fmla="*/ 8518130 w 8626903"/>
              <a:gd name="connsiteY1" fmla="*/ 0 h 1224926"/>
              <a:gd name="connsiteX2" fmla="*/ 8600365 w 8626903"/>
              <a:gd name="connsiteY2" fmla="*/ 326075 h 1224926"/>
              <a:gd name="connsiteX3" fmla="*/ 8600365 w 8626903"/>
              <a:gd name="connsiteY3" fmla="*/ 1224926 h 1224926"/>
              <a:gd name="connsiteX4" fmla="*/ 8600365 w 8626903"/>
              <a:gd name="connsiteY4" fmla="*/ 1224926 h 1224926"/>
              <a:gd name="connsiteX5" fmla="*/ 0 w 8626903"/>
              <a:gd name="connsiteY5" fmla="*/ 1224926 h 1224926"/>
              <a:gd name="connsiteX6" fmla="*/ 0 w 8626903"/>
              <a:gd name="connsiteY6" fmla="*/ 1224926 h 1224926"/>
              <a:gd name="connsiteX7" fmla="*/ 0 w 8626903"/>
              <a:gd name="connsiteY7" fmla="*/ 326075 h 1224926"/>
              <a:gd name="connsiteX8" fmla="*/ 326075 w 8626903"/>
              <a:gd name="connsiteY8" fmla="*/ 0 h 1224926"/>
              <a:gd name="connsiteX0" fmla="*/ 326075 w 8600365"/>
              <a:gd name="connsiteY0" fmla="*/ 0 h 1224926"/>
              <a:gd name="connsiteX1" fmla="*/ 8518130 w 8600365"/>
              <a:gd name="connsiteY1" fmla="*/ 0 h 1224926"/>
              <a:gd name="connsiteX2" fmla="*/ 8600365 w 8600365"/>
              <a:gd name="connsiteY2" fmla="*/ 326075 h 1224926"/>
              <a:gd name="connsiteX3" fmla="*/ 8600365 w 8600365"/>
              <a:gd name="connsiteY3" fmla="*/ 1224926 h 1224926"/>
              <a:gd name="connsiteX4" fmla="*/ 8600365 w 8600365"/>
              <a:gd name="connsiteY4" fmla="*/ 1224926 h 1224926"/>
              <a:gd name="connsiteX5" fmla="*/ 0 w 8600365"/>
              <a:gd name="connsiteY5" fmla="*/ 1224926 h 1224926"/>
              <a:gd name="connsiteX6" fmla="*/ 0 w 8600365"/>
              <a:gd name="connsiteY6" fmla="*/ 1224926 h 1224926"/>
              <a:gd name="connsiteX7" fmla="*/ 0 w 8600365"/>
              <a:gd name="connsiteY7" fmla="*/ 326075 h 1224926"/>
              <a:gd name="connsiteX8" fmla="*/ 326075 w 8600365"/>
              <a:gd name="connsiteY8" fmla="*/ 0 h 1224926"/>
              <a:gd name="connsiteX0" fmla="*/ 326075 w 8600365"/>
              <a:gd name="connsiteY0" fmla="*/ 0 h 1224926"/>
              <a:gd name="connsiteX1" fmla="*/ 8518130 w 8600365"/>
              <a:gd name="connsiteY1" fmla="*/ 0 h 1224926"/>
              <a:gd name="connsiteX2" fmla="*/ 8600365 w 8600365"/>
              <a:gd name="connsiteY2" fmla="*/ 764225 h 1224926"/>
              <a:gd name="connsiteX3" fmla="*/ 8600365 w 8600365"/>
              <a:gd name="connsiteY3" fmla="*/ 1224926 h 1224926"/>
              <a:gd name="connsiteX4" fmla="*/ 8600365 w 8600365"/>
              <a:gd name="connsiteY4" fmla="*/ 1224926 h 1224926"/>
              <a:gd name="connsiteX5" fmla="*/ 0 w 8600365"/>
              <a:gd name="connsiteY5" fmla="*/ 1224926 h 1224926"/>
              <a:gd name="connsiteX6" fmla="*/ 0 w 8600365"/>
              <a:gd name="connsiteY6" fmla="*/ 1224926 h 1224926"/>
              <a:gd name="connsiteX7" fmla="*/ 0 w 8600365"/>
              <a:gd name="connsiteY7" fmla="*/ 326075 h 1224926"/>
              <a:gd name="connsiteX8" fmla="*/ 326075 w 8600365"/>
              <a:gd name="connsiteY8" fmla="*/ 0 h 1224926"/>
              <a:gd name="connsiteX0" fmla="*/ 326075 w 8611111"/>
              <a:gd name="connsiteY0" fmla="*/ 0 h 1224926"/>
              <a:gd name="connsiteX1" fmla="*/ 8603855 w 8611111"/>
              <a:gd name="connsiteY1" fmla="*/ 0 h 1224926"/>
              <a:gd name="connsiteX2" fmla="*/ 8600365 w 8611111"/>
              <a:gd name="connsiteY2" fmla="*/ 764225 h 1224926"/>
              <a:gd name="connsiteX3" fmla="*/ 8600365 w 8611111"/>
              <a:gd name="connsiteY3" fmla="*/ 1224926 h 1224926"/>
              <a:gd name="connsiteX4" fmla="*/ 8600365 w 8611111"/>
              <a:gd name="connsiteY4" fmla="*/ 1224926 h 1224926"/>
              <a:gd name="connsiteX5" fmla="*/ 0 w 8611111"/>
              <a:gd name="connsiteY5" fmla="*/ 1224926 h 1224926"/>
              <a:gd name="connsiteX6" fmla="*/ 0 w 8611111"/>
              <a:gd name="connsiteY6" fmla="*/ 1224926 h 1224926"/>
              <a:gd name="connsiteX7" fmla="*/ 0 w 8611111"/>
              <a:gd name="connsiteY7" fmla="*/ 326075 h 1224926"/>
              <a:gd name="connsiteX8" fmla="*/ 326075 w 8611111"/>
              <a:gd name="connsiteY8" fmla="*/ 0 h 1224926"/>
              <a:gd name="connsiteX0" fmla="*/ 326075 w 8611111"/>
              <a:gd name="connsiteY0" fmla="*/ 0 h 1224926"/>
              <a:gd name="connsiteX1" fmla="*/ 8603855 w 8611111"/>
              <a:gd name="connsiteY1" fmla="*/ 0 h 1224926"/>
              <a:gd name="connsiteX2" fmla="*/ 8600365 w 8611111"/>
              <a:gd name="connsiteY2" fmla="*/ 764225 h 1224926"/>
              <a:gd name="connsiteX3" fmla="*/ 8600365 w 8611111"/>
              <a:gd name="connsiteY3" fmla="*/ 1224926 h 1224926"/>
              <a:gd name="connsiteX4" fmla="*/ 8600365 w 8611111"/>
              <a:gd name="connsiteY4" fmla="*/ 1224926 h 1224926"/>
              <a:gd name="connsiteX5" fmla="*/ 0 w 8611111"/>
              <a:gd name="connsiteY5" fmla="*/ 1224926 h 1224926"/>
              <a:gd name="connsiteX6" fmla="*/ 0 w 8611111"/>
              <a:gd name="connsiteY6" fmla="*/ 1224926 h 1224926"/>
              <a:gd name="connsiteX7" fmla="*/ 0 w 8611111"/>
              <a:gd name="connsiteY7" fmla="*/ 326075 h 1224926"/>
              <a:gd name="connsiteX8" fmla="*/ 326075 w 8611111"/>
              <a:gd name="connsiteY8" fmla="*/ 0 h 1224926"/>
              <a:gd name="connsiteX0" fmla="*/ 326075 w 8606958"/>
              <a:gd name="connsiteY0" fmla="*/ 0 h 1224926"/>
              <a:gd name="connsiteX1" fmla="*/ 8603855 w 8606958"/>
              <a:gd name="connsiteY1" fmla="*/ 0 h 1224926"/>
              <a:gd name="connsiteX2" fmla="*/ 8600365 w 8606958"/>
              <a:gd name="connsiteY2" fmla="*/ 764225 h 1224926"/>
              <a:gd name="connsiteX3" fmla="*/ 8600365 w 8606958"/>
              <a:gd name="connsiteY3" fmla="*/ 1224926 h 1224926"/>
              <a:gd name="connsiteX4" fmla="*/ 8600365 w 8606958"/>
              <a:gd name="connsiteY4" fmla="*/ 1224926 h 1224926"/>
              <a:gd name="connsiteX5" fmla="*/ 0 w 8606958"/>
              <a:gd name="connsiteY5" fmla="*/ 1224926 h 1224926"/>
              <a:gd name="connsiteX6" fmla="*/ 0 w 8606958"/>
              <a:gd name="connsiteY6" fmla="*/ 1224926 h 1224926"/>
              <a:gd name="connsiteX7" fmla="*/ 0 w 8606958"/>
              <a:gd name="connsiteY7" fmla="*/ 326075 h 1224926"/>
              <a:gd name="connsiteX8" fmla="*/ 326075 w 8606958"/>
              <a:gd name="connsiteY8" fmla="*/ 0 h 1224926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0 w 8606958"/>
              <a:gd name="connsiteY6" fmla="*/ 1237299 h 1237299"/>
              <a:gd name="connsiteX7" fmla="*/ 0 w 8606958"/>
              <a:gd name="connsiteY7" fmla="*/ 338448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0 w 8606958"/>
              <a:gd name="connsiteY6" fmla="*/ 1237299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0 w 8606958"/>
              <a:gd name="connsiteY6" fmla="*/ 1237299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585122 w 8606958"/>
              <a:gd name="connsiteY6" fmla="*/ 909415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585122 w 8606958"/>
              <a:gd name="connsiteY6" fmla="*/ 909415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932911 w 8817050"/>
              <a:gd name="connsiteY0" fmla="*/ 0 h 1237299"/>
              <a:gd name="connsiteX1" fmla="*/ 8813947 w 8817050"/>
              <a:gd name="connsiteY1" fmla="*/ 12373 h 1237299"/>
              <a:gd name="connsiteX2" fmla="*/ 8810457 w 8817050"/>
              <a:gd name="connsiteY2" fmla="*/ 776598 h 1237299"/>
              <a:gd name="connsiteX3" fmla="*/ 8810457 w 8817050"/>
              <a:gd name="connsiteY3" fmla="*/ 1237299 h 1237299"/>
              <a:gd name="connsiteX4" fmla="*/ 8810457 w 8817050"/>
              <a:gd name="connsiteY4" fmla="*/ 1237299 h 1237299"/>
              <a:gd name="connsiteX5" fmla="*/ 210092 w 8817050"/>
              <a:gd name="connsiteY5" fmla="*/ 1237299 h 1237299"/>
              <a:gd name="connsiteX6" fmla="*/ 313904 w 8817050"/>
              <a:gd name="connsiteY6" fmla="*/ 810431 h 1237299"/>
              <a:gd name="connsiteX7" fmla="*/ 615903 w 8817050"/>
              <a:gd name="connsiteY7" fmla="*/ 480737 h 1237299"/>
              <a:gd name="connsiteX8" fmla="*/ 1932911 w 8817050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103812 w 8606958"/>
              <a:gd name="connsiteY6" fmla="*/ 810431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414334 w 8615481"/>
              <a:gd name="connsiteY7" fmla="*/ 480737 h 1237299"/>
              <a:gd name="connsiteX8" fmla="*/ 1731342 w 8615481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782395 w 8615481"/>
              <a:gd name="connsiteY7" fmla="*/ 251837 h 1237299"/>
              <a:gd name="connsiteX8" fmla="*/ 1731342 w 8615481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782395 w 8615481"/>
              <a:gd name="connsiteY7" fmla="*/ 251837 h 1237299"/>
              <a:gd name="connsiteX8" fmla="*/ 1731342 w 8615481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782395 w 8615481"/>
              <a:gd name="connsiteY7" fmla="*/ 251837 h 1237299"/>
              <a:gd name="connsiteX8" fmla="*/ 1731342 w 8615481"/>
              <a:gd name="connsiteY8" fmla="*/ 0 h 1237299"/>
              <a:gd name="connsiteX0" fmla="*/ 1727632 w 8611771"/>
              <a:gd name="connsiteY0" fmla="*/ 0 h 1237299"/>
              <a:gd name="connsiteX1" fmla="*/ 8608668 w 8611771"/>
              <a:gd name="connsiteY1" fmla="*/ 12373 h 1237299"/>
              <a:gd name="connsiteX2" fmla="*/ 8605178 w 8611771"/>
              <a:gd name="connsiteY2" fmla="*/ 776598 h 1237299"/>
              <a:gd name="connsiteX3" fmla="*/ 8605178 w 8611771"/>
              <a:gd name="connsiteY3" fmla="*/ 1237299 h 1237299"/>
              <a:gd name="connsiteX4" fmla="*/ 8605178 w 8611771"/>
              <a:gd name="connsiteY4" fmla="*/ 1237299 h 1237299"/>
              <a:gd name="connsiteX5" fmla="*/ 4813 w 8611771"/>
              <a:gd name="connsiteY5" fmla="*/ 1237299 h 1237299"/>
              <a:gd name="connsiteX6" fmla="*/ 108625 w 8611771"/>
              <a:gd name="connsiteY6" fmla="*/ 810431 h 1237299"/>
              <a:gd name="connsiteX7" fmla="*/ 778685 w 8611771"/>
              <a:gd name="connsiteY7" fmla="*/ 251837 h 1237299"/>
              <a:gd name="connsiteX8" fmla="*/ 1727632 w 8611771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103812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6697 w 8610836"/>
              <a:gd name="connsiteY0" fmla="*/ 0 h 1237299"/>
              <a:gd name="connsiteX1" fmla="*/ 8607733 w 8610836"/>
              <a:gd name="connsiteY1" fmla="*/ 12373 h 1237299"/>
              <a:gd name="connsiteX2" fmla="*/ 8604243 w 8610836"/>
              <a:gd name="connsiteY2" fmla="*/ 776598 h 1237299"/>
              <a:gd name="connsiteX3" fmla="*/ 8604243 w 8610836"/>
              <a:gd name="connsiteY3" fmla="*/ 1237299 h 1237299"/>
              <a:gd name="connsiteX4" fmla="*/ 8604243 w 8610836"/>
              <a:gd name="connsiteY4" fmla="*/ 1237299 h 1237299"/>
              <a:gd name="connsiteX5" fmla="*/ 3878 w 8610836"/>
              <a:gd name="connsiteY5" fmla="*/ 1237299 h 1237299"/>
              <a:gd name="connsiteX6" fmla="*/ 88815 w 8610836"/>
              <a:gd name="connsiteY6" fmla="*/ 810431 h 1237299"/>
              <a:gd name="connsiteX7" fmla="*/ 777750 w 8610836"/>
              <a:gd name="connsiteY7" fmla="*/ 251837 h 1237299"/>
              <a:gd name="connsiteX8" fmla="*/ 1726697 w 8610836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637882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637882 w 8606958"/>
              <a:gd name="connsiteY8" fmla="*/ 0 h 1237299"/>
              <a:gd name="connsiteX0" fmla="*/ 2298504 w 8606958"/>
              <a:gd name="connsiteY0" fmla="*/ 0 h 1249672"/>
              <a:gd name="connsiteX1" fmla="*/ 8603855 w 8606958"/>
              <a:gd name="connsiteY1" fmla="*/ 24746 h 1249672"/>
              <a:gd name="connsiteX2" fmla="*/ 8600365 w 8606958"/>
              <a:gd name="connsiteY2" fmla="*/ 788971 h 1249672"/>
              <a:gd name="connsiteX3" fmla="*/ 8600365 w 8606958"/>
              <a:gd name="connsiteY3" fmla="*/ 1249672 h 1249672"/>
              <a:gd name="connsiteX4" fmla="*/ 8600365 w 8606958"/>
              <a:gd name="connsiteY4" fmla="*/ 1249672 h 1249672"/>
              <a:gd name="connsiteX5" fmla="*/ 0 w 8606958"/>
              <a:gd name="connsiteY5" fmla="*/ 1249672 h 1249672"/>
              <a:gd name="connsiteX6" fmla="*/ 84937 w 8606958"/>
              <a:gd name="connsiteY6" fmla="*/ 822804 h 1249672"/>
              <a:gd name="connsiteX7" fmla="*/ 745560 w 8606958"/>
              <a:gd name="connsiteY7" fmla="*/ 251837 h 1249672"/>
              <a:gd name="connsiteX8" fmla="*/ 2298504 w 8606958"/>
              <a:gd name="connsiteY8" fmla="*/ 0 h 1249672"/>
              <a:gd name="connsiteX0" fmla="*/ 2298504 w 8606958"/>
              <a:gd name="connsiteY0" fmla="*/ 0 h 1249672"/>
              <a:gd name="connsiteX1" fmla="*/ 8603855 w 8606958"/>
              <a:gd name="connsiteY1" fmla="*/ 24746 h 1249672"/>
              <a:gd name="connsiteX2" fmla="*/ 8600365 w 8606958"/>
              <a:gd name="connsiteY2" fmla="*/ 788971 h 1249672"/>
              <a:gd name="connsiteX3" fmla="*/ 8600365 w 8606958"/>
              <a:gd name="connsiteY3" fmla="*/ 1249672 h 1249672"/>
              <a:gd name="connsiteX4" fmla="*/ 8600365 w 8606958"/>
              <a:gd name="connsiteY4" fmla="*/ 1249672 h 1249672"/>
              <a:gd name="connsiteX5" fmla="*/ 0 w 8606958"/>
              <a:gd name="connsiteY5" fmla="*/ 1249672 h 1249672"/>
              <a:gd name="connsiteX6" fmla="*/ 84937 w 8606958"/>
              <a:gd name="connsiteY6" fmla="*/ 822804 h 1249672"/>
              <a:gd name="connsiteX7" fmla="*/ 745560 w 8606958"/>
              <a:gd name="connsiteY7" fmla="*/ 251837 h 1249672"/>
              <a:gd name="connsiteX8" fmla="*/ 2298504 w 8606958"/>
              <a:gd name="connsiteY8" fmla="*/ 0 h 1249672"/>
              <a:gd name="connsiteX0" fmla="*/ 2298504 w 8606958"/>
              <a:gd name="connsiteY0" fmla="*/ 0 h 1249672"/>
              <a:gd name="connsiteX1" fmla="*/ 8603855 w 8606958"/>
              <a:gd name="connsiteY1" fmla="*/ 24746 h 1249672"/>
              <a:gd name="connsiteX2" fmla="*/ 8600365 w 8606958"/>
              <a:gd name="connsiteY2" fmla="*/ 788971 h 1249672"/>
              <a:gd name="connsiteX3" fmla="*/ 8600365 w 8606958"/>
              <a:gd name="connsiteY3" fmla="*/ 1249672 h 1249672"/>
              <a:gd name="connsiteX4" fmla="*/ 8600365 w 8606958"/>
              <a:gd name="connsiteY4" fmla="*/ 1249672 h 1249672"/>
              <a:gd name="connsiteX5" fmla="*/ 0 w 8606958"/>
              <a:gd name="connsiteY5" fmla="*/ 1249672 h 1249672"/>
              <a:gd name="connsiteX6" fmla="*/ 84937 w 8606958"/>
              <a:gd name="connsiteY6" fmla="*/ 822804 h 1249672"/>
              <a:gd name="connsiteX7" fmla="*/ 2298504 w 8606958"/>
              <a:gd name="connsiteY7" fmla="*/ 0 h 1249672"/>
              <a:gd name="connsiteX0" fmla="*/ 2600441 w 8908895"/>
              <a:gd name="connsiteY0" fmla="*/ 0 h 1249672"/>
              <a:gd name="connsiteX1" fmla="*/ 8905792 w 8908895"/>
              <a:gd name="connsiteY1" fmla="*/ 24746 h 1249672"/>
              <a:gd name="connsiteX2" fmla="*/ 8902302 w 8908895"/>
              <a:gd name="connsiteY2" fmla="*/ 788971 h 1249672"/>
              <a:gd name="connsiteX3" fmla="*/ 8902302 w 8908895"/>
              <a:gd name="connsiteY3" fmla="*/ 1249672 h 1249672"/>
              <a:gd name="connsiteX4" fmla="*/ 8902302 w 8908895"/>
              <a:gd name="connsiteY4" fmla="*/ 1249672 h 1249672"/>
              <a:gd name="connsiteX5" fmla="*/ 301937 w 8908895"/>
              <a:gd name="connsiteY5" fmla="*/ 1249672 h 1249672"/>
              <a:gd name="connsiteX6" fmla="*/ 2600441 w 8908895"/>
              <a:gd name="connsiteY6" fmla="*/ 0 h 1249672"/>
              <a:gd name="connsiteX0" fmla="*/ 2600441 w 8908895"/>
              <a:gd name="connsiteY0" fmla="*/ 0 h 1231113"/>
              <a:gd name="connsiteX1" fmla="*/ 8905792 w 8908895"/>
              <a:gd name="connsiteY1" fmla="*/ 6187 h 1231113"/>
              <a:gd name="connsiteX2" fmla="*/ 8902302 w 8908895"/>
              <a:gd name="connsiteY2" fmla="*/ 770412 h 1231113"/>
              <a:gd name="connsiteX3" fmla="*/ 8902302 w 8908895"/>
              <a:gd name="connsiteY3" fmla="*/ 1231113 h 1231113"/>
              <a:gd name="connsiteX4" fmla="*/ 8902302 w 8908895"/>
              <a:gd name="connsiteY4" fmla="*/ 1231113 h 1231113"/>
              <a:gd name="connsiteX5" fmla="*/ 301937 w 8908895"/>
              <a:gd name="connsiteY5" fmla="*/ 1231113 h 1231113"/>
              <a:gd name="connsiteX6" fmla="*/ 2600441 w 8908895"/>
              <a:gd name="connsiteY6" fmla="*/ 0 h 1231113"/>
              <a:gd name="connsiteX0" fmla="*/ 2716264 w 9024718"/>
              <a:gd name="connsiteY0" fmla="*/ 0 h 1231113"/>
              <a:gd name="connsiteX1" fmla="*/ 9021615 w 9024718"/>
              <a:gd name="connsiteY1" fmla="*/ 6187 h 1231113"/>
              <a:gd name="connsiteX2" fmla="*/ 9018125 w 9024718"/>
              <a:gd name="connsiteY2" fmla="*/ 770412 h 1231113"/>
              <a:gd name="connsiteX3" fmla="*/ 9018125 w 9024718"/>
              <a:gd name="connsiteY3" fmla="*/ 1231113 h 1231113"/>
              <a:gd name="connsiteX4" fmla="*/ 9018125 w 9024718"/>
              <a:gd name="connsiteY4" fmla="*/ 1231113 h 1231113"/>
              <a:gd name="connsiteX5" fmla="*/ 417760 w 9024718"/>
              <a:gd name="connsiteY5" fmla="*/ 1231113 h 1231113"/>
              <a:gd name="connsiteX6" fmla="*/ 2716264 w 9024718"/>
              <a:gd name="connsiteY6" fmla="*/ 0 h 1231113"/>
              <a:gd name="connsiteX0" fmla="*/ 2300894 w 8609348"/>
              <a:gd name="connsiteY0" fmla="*/ 0 h 1231113"/>
              <a:gd name="connsiteX1" fmla="*/ 8606245 w 8609348"/>
              <a:gd name="connsiteY1" fmla="*/ 6187 h 1231113"/>
              <a:gd name="connsiteX2" fmla="*/ 8602755 w 8609348"/>
              <a:gd name="connsiteY2" fmla="*/ 770412 h 1231113"/>
              <a:gd name="connsiteX3" fmla="*/ 8602755 w 8609348"/>
              <a:gd name="connsiteY3" fmla="*/ 1231113 h 1231113"/>
              <a:gd name="connsiteX4" fmla="*/ 8602755 w 8609348"/>
              <a:gd name="connsiteY4" fmla="*/ 1231113 h 1231113"/>
              <a:gd name="connsiteX5" fmla="*/ 2390 w 8609348"/>
              <a:gd name="connsiteY5" fmla="*/ 1231113 h 1231113"/>
              <a:gd name="connsiteX6" fmla="*/ 2300894 w 8609348"/>
              <a:gd name="connsiteY6" fmla="*/ 0 h 1231113"/>
              <a:gd name="connsiteX0" fmla="*/ 2299332 w 8607786"/>
              <a:gd name="connsiteY0" fmla="*/ 0 h 1231113"/>
              <a:gd name="connsiteX1" fmla="*/ 8604683 w 8607786"/>
              <a:gd name="connsiteY1" fmla="*/ 6187 h 1231113"/>
              <a:gd name="connsiteX2" fmla="*/ 8601193 w 8607786"/>
              <a:gd name="connsiteY2" fmla="*/ 770412 h 1231113"/>
              <a:gd name="connsiteX3" fmla="*/ 8601193 w 8607786"/>
              <a:gd name="connsiteY3" fmla="*/ 1231113 h 1231113"/>
              <a:gd name="connsiteX4" fmla="*/ 8601193 w 8607786"/>
              <a:gd name="connsiteY4" fmla="*/ 1231113 h 1231113"/>
              <a:gd name="connsiteX5" fmla="*/ 828 w 8607786"/>
              <a:gd name="connsiteY5" fmla="*/ 1231113 h 1231113"/>
              <a:gd name="connsiteX6" fmla="*/ 2299332 w 8607786"/>
              <a:gd name="connsiteY6" fmla="*/ 0 h 1231113"/>
              <a:gd name="connsiteX0" fmla="*/ 2298564 w 8607018"/>
              <a:gd name="connsiteY0" fmla="*/ 0 h 1231113"/>
              <a:gd name="connsiteX1" fmla="*/ 8603915 w 8607018"/>
              <a:gd name="connsiteY1" fmla="*/ 6187 h 1231113"/>
              <a:gd name="connsiteX2" fmla="*/ 8600425 w 8607018"/>
              <a:gd name="connsiteY2" fmla="*/ 770412 h 1231113"/>
              <a:gd name="connsiteX3" fmla="*/ 8600425 w 8607018"/>
              <a:gd name="connsiteY3" fmla="*/ 1231113 h 1231113"/>
              <a:gd name="connsiteX4" fmla="*/ 8600425 w 8607018"/>
              <a:gd name="connsiteY4" fmla="*/ 1231113 h 1231113"/>
              <a:gd name="connsiteX5" fmla="*/ 60 w 8607018"/>
              <a:gd name="connsiteY5" fmla="*/ 1231113 h 1231113"/>
              <a:gd name="connsiteX6" fmla="*/ 2298564 w 8607018"/>
              <a:gd name="connsiteY6" fmla="*/ 0 h 1231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7018" h="1231113">
                <a:moveTo>
                  <a:pt x="2298564" y="0"/>
                </a:moveTo>
                <a:lnTo>
                  <a:pt x="8603915" y="6187"/>
                </a:lnTo>
                <a:cubicBezTo>
                  <a:pt x="8612551" y="339562"/>
                  <a:pt x="8600425" y="590326"/>
                  <a:pt x="8600425" y="770412"/>
                </a:cubicBezTo>
                <a:lnTo>
                  <a:pt x="8600425" y="1231113"/>
                </a:lnTo>
                <a:lnTo>
                  <a:pt x="8600425" y="1231113"/>
                </a:lnTo>
                <a:lnTo>
                  <a:pt x="60" y="1231113"/>
                </a:lnTo>
                <a:cubicBezTo>
                  <a:pt x="-2693" y="979529"/>
                  <a:pt x="81279" y="0"/>
                  <a:pt x="2298564" y="0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 anchor="t">
            <a:noAutofit/>
          </a:bodyPr>
          <a:lstStyle>
            <a:lvl1pPr marL="1371600">
              <a:lnSpc>
                <a:spcPct val="280000"/>
              </a:lnSpc>
              <a:spcBef>
                <a:spcPts val="1800"/>
              </a:spcBef>
              <a:defRPr>
                <a:solidFill>
                  <a:schemeClr val="bg2"/>
                </a:solidFill>
              </a:defRPr>
            </a:lvl1pPr>
          </a:lstStyle>
          <a:p>
            <a:r>
              <a:rPr lang="en-US" sz="440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A0315CC-EC7D-4E65-936E-03F3BE220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77125" y="0"/>
            <a:ext cx="4714875" cy="6858000"/>
          </a:xfrm>
          <a:custGeom>
            <a:avLst/>
            <a:gdLst>
              <a:gd name="connsiteX0" fmla="*/ 3611850 w 4528607"/>
              <a:gd name="connsiteY0" fmla="*/ 0 h 6858000"/>
              <a:gd name="connsiteX1" fmla="*/ 4528607 w 4528607"/>
              <a:gd name="connsiteY1" fmla="*/ 0 h 6858000"/>
              <a:gd name="connsiteX2" fmla="*/ 4528607 w 4528607"/>
              <a:gd name="connsiteY2" fmla="*/ 6858000 h 6858000"/>
              <a:gd name="connsiteX3" fmla="*/ 0 w 4528607"/>
              <a:gd name="connsiteY3" fmla="*/ 6858000 h 6858000"/>
              <a:gd name="connsiteX4" fmla="*/ 157749 w 4528607"/>
              <a:gd name="connsiteY4" fmla="*/ 6846005 h 6858000"/>
              <a:gd name="connsiteX5" fmla="*/ 3612770 w 4528607"/>
              <a:gd name="connsiteY5" fmla="*/ 3017366 h 6858000"/>
              <a:gd name="connsiteX6" fmla="*/ 3611350 w 4528607"/>
              <a:gd name="connsiteY6" fmla="*/ 2961216 h 6858000"/>
              <a:gd name="connsiteX7" fmla="*/ 3611850 w 4528607"/>
              <a:gd name="connsiteY7" fmla="*/ 2961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28607" h="6858000">
                <a:moveTo>
                  <a:pt x="3611850" y="0"/>
                </a:moveTo>
                <a:lnTo>
                  <a:pt x="4528607" y="0"/>
                </a:lnTo>
                <a:lnTo>
                  <a:pt x="4528607" y="6858000"/>
                </a:lnTo>
                <a:lnTo>
                  <a:pt x="0" y="6858000"/>
                </a:lnTo>
                <a:lnTo>
                  <a:pt x="157749" y="6846005"/>
                </a:lnTo>
                <a:cubicBezTo>
                  <a:pt x="2098384" y="6648923"/>
                  <a:pt x="3612770" y="5009996"/>
                  <a:pt x="3612770" y="3017366"/>
                </a:cubicBezTo>
                <a:lnTo>
                  <a:pt x="3611350" y="2961216"/>
                </a:lnTo>
                <a:lnTo>
                  <a:pt x="3611850" y="2961216"/>
                </a:lnTo>
                <a:close/>
              </a:path>
            </a:pathLst>
          </a:custGeom>
          <a:solidFill>
            <a:schemeClr val="accent2">
              <a:lumMod val="75000"/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B5A3B-4D59-4E0D-9EA9-FAFC9BFBB5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00614" y="5920740"/>
            <a:ext cx="5476512" cy="723900"/>
          </a:xfrm>
        </p:spPr>
        <p:txBody>
          <a:bodyPr>
            <a:noAutofit/>
          </a:bodyPr>
          <a:lstStyle>
            <a:lvl1pPr>
              <a:buNone/>
              <a:defRPr sz="2000">
                <a:solidFill>
                  <a:schemeClr val="bg2"/>
                </a:solidFill>
              </a:defRPr>
            </a:lvl1pPr>
            <a:lvl2pPr>
              <a:buNone/>
              <a:defRPr sz="2000">
                <a:solidFill>
                  <a:schemeClr val="bg2"/>
                </a:solidFill>
              </a:defRPr>
            </a:lvl2pPr>
            <a:lvl3pPr>
              <a:buNone/>
              <a:defRPr sz="2000">
                <a:solidFill>
                  <a:schemeClr val="bg2"/>
                </a:solidFill>
              </a:defRPr>
            </a:lvl3pPr>
            <a:lvl4pPr>
              <a:buNone/>
              <a:defRPr sz="2000">
                <a:solidFill>
                  <a:schemeClr val="bg2"/>
                </a:solidFill>
              </a:defRPr>
            </a:lvl4pPr>
            <a:lvl5pPr>
              <a:buNone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B655AE-0612-4CAC-836E-8E3C8DA1230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dirty="0"/>
              <a:t>2/8/20XX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871A26-E3DF-457A-A1BA-39F7D25DC5A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09520" y="7103096"/>
            <a:ext cx="3732892" cy="306371"/>
          </a:xfrm>
        </p:spPr>
        <p:txBody>
          <a:bodyPr/>
          <a:lstStyle/>
          <a:p>
            <a:r>
              <a:rPr lang="en-US" sz="1000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2CAFC5-F199-4F96-999D-6966B52C365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3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1886-4F39-4E3E-948D-DBC73F26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4805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C7B2A-B6BE-46FD-9278-A5246BF7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85295-E4B5-4D75-954F-B07A2F4C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5623"/>
            <a:ext cx="5157787" cy="3554039"/>
          </a:xfrm>
        </p:spPr>
        <p:txBody>
          <a:bodyPr>
            <a:noAutofit/>
          </a:bodyPr>
          <a:lstStyle>
            <a:lvl1pPr marL="283464" indent="-283464">
              <a:defRPr sz="2000"/>
            </a:lvl1pPr>
            <a:lvl2pPr marL="283464" indent="-283464">
              <a:defRPr sz="1800"/>
            </a:lvl2pPr>
            <a:lvl3pPr marL="283464" indent="-283464">
              <a:defRPr sz="16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7ABF0-C78D-4589-8FA5-0D6238B4B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A4064-2E0A-4FC3-837B-14EC0EF3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5623"/>
            <a:ext cx="5183188" cy="3554040"/>
          </a:xfrm>
        </p:spPr>
        <p:txBody>
          <a:bodyPr>
            <a:noAutofit/>
          </a:bodyPr>
          <a:lstStyle>
            <a:lvl1pPr marL="283464" indent="-283464">
              <a:defRPr sz="2000"/>
            </a:lvl1pPr>
            <a:lvl2pPr marL="283464" indent="-283464">
              <a:defRPr sz="1800"/>
            </a:lvl2pPr>
            <a:lvl3pPr marL="283464" indent="-283464">
              <a:defRPr sz="16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EC709-AAD9-475C-AC6A-943A8E87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©WestWater Research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E3C169-8D29-4CC4-9581-748178F3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C0E3E-587D-46EB-AAF5-011C137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568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1886-4F39-4E3E-948D-DBC73F26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05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C7B2A-B6BE-46FD-9278-A5246BF7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00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85295-E4B5-4D75-954F-B07A2F4C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5623"/>
            <a:ext cx="3200400" cy="3554039"/>
          </a:xfrm>
        </p:spPr>
        <p:txBody>
          <a:bodyPr>
            <a:normAutofit/>
          </a:bodyPr>
          <a:lstStyle>
            <a:lvl1pPr marL="283464" indent="-283464">
              <a:defRPr sz="1400"/>
            </a:lvl1pPr>
            <a:lvl2pPr marL="283464" indent="-283464">
              <a:defRPr sz="1400"/>
            </a:lvl2pPr>
            <a:lvl3pPr marL="283464" indent="-283464">
              <a:defRPr sz="14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7ABF0-C78D-4589-8FA5-0D6238B4B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6597" y="1679012"/>
            <a:ext cx="3200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A4064-2E0A-4FC3-837B-14EC0EF3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6597" y="2633472"/>
            <a:ext cx="3200400" cy="3554040"/>
          </a:xfrm>
        </p:spPr>
        <p:txBody>
          <a:bodyPr>
            <a:normAutofit/>
          </a:bodyPr>
          <a:lstStyle>
            <a:lvl1pPr marL="283464" indent="-283464">
              <a:defRPr sz="1400"/>
            </a:lvl1pPr>
            <a:lvl2pPr marL="283464" indent="-283464">
              <a:defRPr sz="1400"/>
            </a:lvl2pPr>
            <a:lvl3pPr marL="283464" indent="-283464">
              <a:defRPr sz="14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55FA165-37DF-4E15-9395-3DD34C0F1C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3406" y="1682496"/>
            <a:ext cx="3200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AFAE5B4-E9C2-4CEE-AE3C-EAD0E422778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3406" y="2633472"/>
            <a:ext cx="3200400" cy="3554040"/>
          </a:xfrm>
        </p:spPr>
        <p:txBody>
          <a:bodyPr>
            <a:normAutofit/>
          </a:bodyPr>
          <a:lstStyle>
            <a:lvl1pPr marL="283464" indent="-283464">
              <a:defRPr sz="1400"/>
            </a:lvl1pPr>
            <a:lvl2pPr marL="283464" indent="-283464">
              <a:defRPr sz="1400"/>
            </a:lvl2pPr>
            <a:lvl3pPr marL="283464" indent="-283464">
              <a:defRPr sz="14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EC709-AAD9-475C-AC6A-943A8E87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©WestWater Research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E3C169-8D29-4CC4-9581-748178F3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C0E3E-587D-46EB-AAF5-011C137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797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F77B68-7FA5-4C67-BB5E-544A66A74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289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459E3D4-4913-4324-9732-B962CCA5D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443553"/>
            <a:ext cx="9914859" cy="132588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FE71C6AE-BA35-4C02-9C7B-2A2D9775D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709080"/>
            <a:ext cx="5868537" cy="3467881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F8E2564-CCE3-4E5F-BA7A-BE1CD195C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4851" y="1"/>
            <a:ext cx="2347150" cy="4454343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0E4796D-B53A-4567-BE9E-482FEC3EDB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26184" y="2126134"/>
            <a:ext cx="2434622" cy="2503056"/>
          </a:xfrm>
          <a:custGeom>
            <a:avLst/>
            <a:gdLst>
              <a:gd name="connsiteX0" fmla="*/ 0 w 2434622"/>
              <a:gd name="connsiteY0" fmla="*/ 0 h 2381427"/>
              <a:gd name="connsiteX1" fmla="*/ 2434622 w 2434622"/>
              <a:gd name="connsiteY1" fmla="*/ 0 h 2381427"/>
              <a:gd name="connsiteX2" fmla="*/ 2434622 w 2434622"/>
              <a:gd name="connsiteY2" fmla="*/ 2381427 h 2381427"/>
              <a:gd name="connsiteX3" fmla="*/ 0 w 2434622"/>
              <a:gd name="connsiteY3" fmla="*/ 2381427 h 238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622" h="2381427">
                <a:moveTo>
                  <a:pt x="0" y="0"/>
                </a:moveTo>
                <a:lnTo>
                  <a:pt x="2434622" y="0"/>
                </a:lnTo>
                <a:lnTo>
                  <a:pt x="2434622" y="2381427"/>
                </a:lnTo>
                <a:lnTo>
                  <a:pt x="0" y="2381427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1FD357AB-C536-40A5-BB4E-AD59A1D930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59092" y="2118839"/>
            <a:ext cx="2432908" cy="2498880"/>
          </a:xfrm>
          <a:custGeom>
            <a:avLst/>
            <a:gdLst>
              <a:gd name="connsiteX0" fmla="*/ 0 w 2425326"/>
              <a:gd name="connsiteY0" fmla="*/ 0 h 2381426"/>
              <a:gd name="connsiteX1" fmla="*/ 254330 w 2425326"/>
              <a:gd name="connsiteY1" fmla="*/ 0 h 2381426"/>
              <a:gd name="connsiteX2" fmla="*/ 433844 w 2425326"/>
              <a:gd name="connsiteY2" fmla="*/ 25132 h 2381426"/>
              <a:gd name="connsiteX3" fmla="*/ 2424547 w 2425326"/>
              <a:gd name="connsiteY3" fmla="*/ 2186765 h 2381426"/>
              <a:gd name="connsiteX4" fmla="*/ 2425326 w 2425326"/>
              <a:gd name="connsiteY4" fmla="*/ 2202193 h 2381426"/>
              <a:gd name="connsiteX5" fmla="*/ 2425326 w 2425326"/>
              <a:gd name="connsiteY5" fmla="*/ 2381426 h 2381426"/>
              <a:gd name="connsiteX6" fmla="*/ 0 w 2425326"/>
              <a:gd name="connsiteY6" fmla="*/ 2381426 h 2381426"/>
              <a:gd name="connsiteX0" fmla="*/ 0 w 2701627"/>
              <a:gd name="connsiteY0" fmla="*/ 0 h 2419519"/>
              <a:gd name="connsiteX1" fmla="*/ 254330 w 2701627"/>
              <a:gd name="connsiteY1" fmla="*/ 0 h 2419519"/>
              <a:gd name="connsiteX2" fmla="*/ 433844 w 2701627"/>
              <a:gd name="connsiteY2" fmla="*/ 25132 h 2419519"/>
              <a:gd name="connsiteX3" fmla="*/ 2424547 w 2701627"/>
              <a:gd name="connsiteY3" fmla="*/ 2186765 h 2419519"/>
              <a:gd name="connsiteX4" fmla="*/ 2425326 w 2701627"/>
              <a:gd name="connsiteY4" fmla="*/ 2381426 h 2419519"/>
              <a:gd name="connsiteX5" fmla="*/ 0 w 2701627"/>
              <a:gd name="connsiteY5" fmla="*/ 2381426 h 2419519"/>
              <a:gd name="connsiteX6" fmla="*/ 0 w 2701627"/>
              <a:gd name="connsiteY6" fmla="*/ 0 h 2419519"/>
              <a:gd name="connsiteX0" fmla="*/ 0 w 2427563"/>
              <a:gd name="connsiteY0" fmla="*/ 0 h 2381426"/>
              <a:gd name="connsiteX1" fmla="*/ 254330 w 2427563"/>
              <a:gd name="connsiteY1" fmla="*/ 0 h 2381426"/>
              <a:gd name="connsiteX2" fmla="*/ 433844 w 2427563"/>
              <a:gd name="connsiteY2" fmla="*/ 25132 h 2381426"/>
              <a:gd name="connsiteX3" fmla="*/ 2425326 w 2427563"/>
              <a:gd name="connsiteY3" fmla="*/ 2381426 h 2381426"/>
              <a:gd name="connsiteX4" fmla="*/ 0 w 2427563"/>
              <a:gd name="connsiteY4" fmla="*/ 2381426 h 2381426"/>
              <a:gd name="connsiteX5" fmla="*/ 0 w 2427563"/>
              <a:gd name="connsiteY5" fmla="*/ 0 h 2381426"/>
              <a:gd name="connsiteX0" fmla="*/ 0 w 2425384"/>
              <a:gd name="connsiteY0" fmla="*/ 0 h 2381426"/>
              <a:gd name="connsiteX1" fmla="*/ 254330 w 2425384"/>
              <a:gd name="connsiteY1" fmla="*/ 0 h 2381426"/>
              <a:gd name="connsiteX2" fmla="*/ 433844 w 2425384"/>
              <a:gd name="connsiteY2" fmla="*/ 25132 h 2381426"/>
              <a:gd name="connsiteX3" fmla="*/ 2425326 w 2425384"/>
              <a:gd name="connsiteY3" fmla="*/ 2381426 h 2381426"/>
              <a:gd name="connsiteX4" fmla="*/ 0 w 2425384"/>
              <a:gd name="connsiteY4" fmla="*/ 2381426 h 2381426"/>
              <a:gd name="connsiteX5" fmla="*/ 0 w 2425384"/>
              <a:gd name="connsiteY5" fmla="*/ 0 h 2381426"/>
              <a:gd name="connsiteX0" fmla="*/ 0 w 2425326"/>
              <a:gd name="connsiteY0" fmla="*/ 0 h 2381426"/>
              <a:gd name="connsiteX1" fmla="*/ 254330 w 2425326"/>
              <a:gd name="connsiteY1" fmla="*/ 0 h 2381426"/>
              <a:gd name="connsiteX2" fmla="*/ 2425326 w 2425326"/>
              <a:gd name="connsiteY2" fmla="*/ 2381426 h 2381426"/>
              <a:gd name="connsiteX3" fmla="*/ 0 w 2425326"/>
              <a:gd name="connsiteY3" fmla="*/ 2381426 h 2381426"/>
              <a:gd name="connsiteX4" fmla="*/ 0 w 2425326"/>
              <a:gd name="connsiteY4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14 h 2381440"/>
              <a:gd name="connsiteX1" fmla="*/ 2425326 w 2425326"/>
              <a:gd name="connsiteY1" fmla="*/ 2381440 h 2381440"/>
              <a:gd name="connsiteX2" fmla="*/ 0 w 2425326"/>
              <a:gd name="connsiteY2" fmla="*/ 2381440 h 2381440"/>
              <a:gd name="connsiteX3" fmla="*/ 0 w 2425326"/>
              <a:gd name="connsiteY3" fmla="*/ 14 h 2381440"/>
              <a:gd name="connsiteX0" fmla="*/ 0 w 2427169"/>
              <a:gd name="connsiteY0" fmla="*/ 14 h 2381440"/>
              <a:gd name="connsiteX1" fmla="*/ 2425326 w 2427169"/>
              <a:gd name="connsiteY1" fmla="*/ 2381440 h 2381440"/>
              <a:gd name="connsiteX2" fmla="*/ 0 w 2427169"/>
              <a:gd name="connsiteY2" fmla="*/ 2381440 h 2381440"/>
              <a:gd name="connsiteX3" fmla="*/ 0 w 2427169"/>
              <a:gd name="connsiteY3" fmla="*/ 14 h 238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7169" h="2381440">
                <a:moveTo>
                  <a:pt x="0" y="14"/>
                </a:moveTo>
                <a:cubicBezTo>
                  <a:pt x="1692362" y="-4985"/>
                  <a:pt x="2470324" y="1326204"/>
                  <a:pt x="2425326" y="2381440"/>
                </a:cubicBezTo>
                <a:lnTo>
                  <a:pt x="0" y="2381440"/>
                </a:lnTo>
                <a:lnTo>
                  <a:pt x="0" y="1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©WestWater Research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EF54B49C-CC16-4438-9923-F41C8E75273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24344" y="4503573"/>
            <a:ext cx="2434622" cy="2354427"/>
          </a:xfrm>
          <a:custGeom>
            <a:avLst/>
            <a:gdLst>
              <a:gd name="connsiteX0" fmla="*/ 0 w 2434622"/>
              <a:gd name="connsiteY0" fmla="*/ 0 h 2381427"/>
              <a:gd name="connsiteX1" fmla="*/ 2434622 w 2434622"/>
              <a:gd name="connsiteY1" fmla="*/ 0 h 2381427"/>
              <a:gd name="connsiteX2" fmla="*/ 2434622 w 2434622"/>
              <a:gd name="connsiteY2" fmla="*/ 2381427 h 2381427"/>
              <a:gd name="connsiteX3" fmla="*/ 0 w 2434622"/>
              <a:gd name="connsiteY3" fmla="*/ 2381427 h 238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622" h="2381427">
                <a:moveTo>
                  <a:pt x="0" y="0"/>
                </a:moveTo>
                <a:lnTo>
                  <a:pt x="2434622" y="0"/>
                </a:lnTo>
                <a:lnTo>
                  <a:pt x="2434622" y="2381427"/>
                </a:lnTo>
                <a:lnTo>
                  <a:pt x="0" y="2381427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BC1AB157-27FC-4B7D-9CCA-71C57045CEE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58966" y="4507560"/>
            <a:ext cx="2434622" cy="2350439"/>
          </a:xfrm>
          <a:custGeom>
            <a:avLst/>
            <a:gdLst>
              <a:gd name="connsiteX0" fmla="*/ 0 w 2434622"/>
              <a:gd name="connsiteY0" fmla="*/ 0 h 2342635"/>
              <a:gd name="connsiteX1" fmla="*/ 2434622 w 2434622"/>
              <a:gd name="connsiteY1" fmla="*/ 0 h 2342635"/>
              <a:gd name="connsiteX2" fmla="*/ 2434622 w 2434622"/>
              <a:gd name="connsiteY2" fmla="*/ 2342635 h 2342635"/>
              <a:gd name="connsiteX3" fmla="*/ 0 w 2434622"/>
              <a:gd name="connsiteY3" fmla="*/ 2342635 h 234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622" h="2342635">
                <a:moveTo>
                  <a:pt x="0" y="0"/>
                </a:moveTo>
                <a:lnTo>
                  <a:pt x="2434622" y="0"/>
                </a:lnTo>
                <a:lnTo>
                  <a:pt x="2434622" y="2342635"/>
                </a:lnTo>
                <a:lnTo>
                  <a:pt x="0" y="234263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389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BAB19D3-90A9-40E5-BED8-289A8919A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AD247D9-20CF-4BAD-906D-66DB8B852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79" y="596393"/>
            <a:ext cx="5618922" cy="1542507"/>
          </a:xfrm>
          <a:solidFill>
            <a:schemeClr val="lt1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0E4B7A8-67F1-4290-B537-DE49AD9FBFF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5181600" cy="6857999"/>
          </a:xfrm>
          <a:custGeom>
            <a:avLst/>
            <a:gdLst>
              <a:gd name="connsiteX0" fmla="*/ 0 w 5181600"/>
              <a:gd name="connsiteY0" fmla="*/ 0 h 6857999"/>
              <a:gd name="connsiteX1" fmla="*/ 5181600 w 5181600"/>
              <a:gd name="connsiteY1" fmla="*/ 0 h 6857999"/>
              <a:gd name="connsiteX2" fmla="*/ 5181600 w 5181600"/>
              <a:gd name="connsiteY2" fmla="*/ 4504871 h 6857999"/>
              <a:gd name="connsiteX3" fmla="*/ 5181598 w 5181600"/>
              <a:gd name="connsiteY3" fmla="*/ 4504830 h 6857999"/>
              <a:gd name="connsiteX4" fmla="*/ 5175215 w 5181600"/>
              <a:gd name="connsiteY4" fmla="*/ 4639646 h 6857999"/>
              <a:gd name="connsiteX5" fmla="*/ 2983485 w 5181600"/>
              <a:gd name="connsiteY5" fmla="*/ 6845334 h 6857999"/>
              <a:gd name="connsiteX6" fmla="*/ 2749639 w 5181600"/>
              <a:gd name="connsiteY6" fmla="*/ 6857142 h 6857999"/>
              <a:gd name="connsiteX7" fmla="*/ 2749639 w 5181600"/>
              <a:gd name="connsiteY7" fmla="*/ 6857999 h 6857999"/>
              <a:gd name="connsiteX8" fmla="*/ 0 w 5181600"/>
              <a:gd name="connsiteY8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6857999">
                <a:moveTo>
                  <a:pt x="0" y="0"/>
                </a:moveTo>
                <a:lnTo>
                  <a:pt x="5181600" y="0"/>
                </a:lnTo>
                <a:lnTo>
                  <a:pt x="5181600" y="4504871"/>
                </a:lnTo>
                <a:lnTo>
                  <a:pt x="5181598" y="4504830"/>
                </a:lnTo>
                <a:lnTo>
                  <a:pt x="5175215" y="4639646"/>
                </a:lnTo>
                <a:cubicBezTo>
                  <a:pt x="5064605" y="5801747"/>
                  <a:pt x="4143475" y="6727530"/>
                  <a:pt x="2983485" y="6845334"/>
                </a:cubicBezTo>
                <a:lnTo>
                  <a:pt x="2749639" y="6857142"/>
                </a:lnTo>
                <a:lnTo>
                  <a:pt x="274963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5EAFE93-40B7-4FF8-BEE7-E39911ECD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3478" y="2138901"/>
            <a:ext cx="5618922" cy="4033299"/>
          </a:xfrm>
        </p:spPr>
        <p:txBody>
          <a:bodyPr>
            <a:normAutofit/>
          </a:bodyPr>
          <a:lstStyle>
            <a:lvl1pPr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>
                <a:solidFill>
                  <a:srgbClr val="FFFFFF"/>
                </a:solidFill>
              </a:rPr>
              <a:t>Click to edit Master text styles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752B41F-4B4E-4E1F-9191-6BB3F421E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005014" y="3249456"/>
            <a:ext cx="2353172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EFD1DB-7478-445F-ACEF-64BE4DFEC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005012" y="3249456"/>
            <a:ext cx="2353172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1744" y="6389856"/>
            <a:ext cx="34280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©WestWater Research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0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©WestWater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2D13D15-77CA-4B50-9E08-0F58009A8E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7635" y="4626592"/>
            <a:ext cx="8600365" cy="1224926"/>
          </a:xfrm>
        </p:spPr>
        <p:txBody>
          <a:bodyPr anchor="b">
            <a:no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BB8E73D-B3E6-4E0A-8295-A9EB15722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7636" y="5936776"/>
            <a:ext cx="6660107" cy="625497"/>
          </a:xfrm>
        </p:spPr>
        <p:txBody>
          <a:bodyPr>
            <a:norm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679899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D9960-406F-4187-A0E6-BD19C6840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6" y="919716"/>
            <a:ext cx="8504275" cy="3551275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7E7FE-647D-4B2F-BA13-AB3ED4C5C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6" y="4795284"/>
            <a:ext cx="8504275" cy="1084522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6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F785-E0A7-4496-A5BA-49B0156F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4706" y="6433202"/>
            <a:ext cx="2426446" cy="36784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2C627-38A1-4A14-8822-D8D33751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©WestWater Research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BE346-5F34-48CD-8928-DA8567AE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3203"/>
            <a:ext cx="702781" cy="36784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08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8A94B-011C-4B13-8C12-E91BF7A4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20800"/>
            <a:ext cx="9144000" cy="3095813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6D5F3-887C-4A8F-842A-0294A9FB0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3999" y="4589463"/>
            <a:ext cx="91440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4588B-131A-42F3-B76C-62BD65E4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1AB28-20BD-4CD8-9840-985C3EDBA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©WestWater Research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3C85C-3801-46F0-A100-616F5F2F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016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CB06-0454-4BF1-8011-F8B1A959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20A70-D33B-4461-B74C-3F59ADB16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8813" y="2163725"/>
            <a:ext cx="4610986" cy="4013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1BDF9-836E-431C-8EFA-417A9BEE9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260" y="2163725"/>
            <a:ext cx="4853763" cy="4013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D9F59-B591-4E2F-899E-3CA78CE8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CFD12-B3EC-432C-B264-8AB571CAA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©WestWater Research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3CBBA-71B3-4857-80E7-525E89FD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1288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3E062-B7F5-4D30-B416-1BBB4A7D0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BDFF7A-EBD3-4FEB-8451-5D735506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F54A2D-2C4B-4E1D-AC16-E3B1F1DDB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©WestWater Research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1F373-DB96-4AEA-8E3E-7EDEA213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571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9F8C-8071-4BE5-AD6F-C98F481D1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135B3-14BA-4A88-B6B3-88B77B1C6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C3A4D-5B69-44B4-B17F-770E83F00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1C41D-2A59-4512-8034-6DB70578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5C494-778C-4EE6-9402-242E1CDD9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677B9-C338-4033-9AFE-B8B81C5D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714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6C91E54-DBE4-467A-A827-2C5C88E61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880244"/>
            <a:ext cx="12192000" cy="397775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BAED78D-8293-4554-BA23-D14EC617A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525440"/>
            <a:ext cx="5390983" cy="196331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9EFAE44-6509-43CD-AB03-7B4944875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3377821"/>
            <a:ext cx="5181600" cy="2799142"/>
          </a:xfrm>
        </p:spPr>
        <p:txBody>
          <a:bodyPr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©WestWater Research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5749D8A-F20A-4228-9136-5891AE0352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4166" y="-1798"/>
            <a:ext cx="2846566" cy="2872294"/>
          </a:xfrm>
          <a:custGeom>
            <a:avLst/>
            <a:gdLst>
              <a:gd name="connsiteX0" fmla="*/ 2797 w 2846566"/>
              <a:gd name="connsiteY0" fmla="*/ 0 h 2838450"/>
              <a:gd name="connsiteX1" fmla="*/ 2846566 w 2846566"/>
              <a:gd name="connsiteY1" fmla="*/ 0 h 2838450"/>
              <a:gd name="connsiteX2" fmla="*/ 2846566 w 2846566"/>
              <a:gd name="connsiteY2" fmla="*/ 2838450 h 2838450"/>
              <a:gd name="connsiteX3" fmla="*/ 2091122 w 2846566"/>
              <a:gd name="connsiteY3" fmla="*/ 2838450 h 2838450"/>
              <a:gd name="connsiteX4" fmla="*/ 1974232 w 2846566"/>
              <a:gd name="connsiteY4" fmla="*/ 2820914 h 2838450"/>
              <a:gd name="connsiteX5" fmla="*/ 0 w 2846566"/>
              <a:gd name="connsiteY5" fmla="*/ 404262 h 2838450"/>
              <a:gd name="connsiteX6" fmla="*/ 2797 w 2846566"/>
              <a:gd name="connsiteY6" fmla="*/ 293225 h 283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46566" h="2838450">
                <a:moveTo>
                  <a:pt x="2797" y="0"/>
                </a:moveTo>
                <a:lnTo>
                  <a:pt x="2846566" y="0"/>
                </a:lnTo>
                <a:lnTo>
                  <a:pt x="2846566" y="2838450"/>
                </a:lnTo>
                <a:lnTo>
                  <a:pt x="2091122" y="2838450"/>
                </a:lnTo>
                <a:lnTo>
                  <a:pt x="1974232" y="2820914"/>
                </a:lnTo>
                <a:cubicBezTo>
                  <a:pt x="848632" y="2597020"/>
                  <a:pt x="0" y="1600146"/>
                  <a:pt x="0" y="404262"/>
                </a:cubicBezTo>
                <a:lnTo>
                  <a:pt x="2797" y="29322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A3C6DC1-25FD-4947-8211-89B20E599A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60733" y="-1798"/>
            <a:ext cx="2826990" cy="2854594"/>
          </a:xfrm>
          <a:custGeom>
            <a:avLst/>
            <a:gdLst>
              <a:gd name="connsiteX0" fmla="*/ 0 w 2826990"/>
              <a:gd name="connsiteY0" fmla="*/ 0 h 2854594"/>
              <a:gd name="connsiteX1" fmla="*/ 2826990 w 2826990"/>
              <a:gd name="connsiteY1" fmla="*/ 0 h 2854594"/>
              <a:gd name="connsiteX2" fmla="*/ 2826990 w 2826990"/>
              <a:gd name="connsiteY2" fmla="*/ 2854594 h 2854594"/>
              <a:gd name="connsiteX3" fmla="*/ 0 w 2826990"/>
              <a:gd name="connsiteY3" fmla="*/ 2854594 h 285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6990" h="2854594">
                <a:moveTo>
                  <a:pt x="0" y="0"/>
                </a:moveTo>
                <a:lnTo>
                  <a:pt x="2826990" y="0"/>
                </a:lnTo>
                <a:lnTo>
                  <a:pt x="2826990" y="2854594"/>
                </a:lnTo>
                <a:lnTo>
                  <a:pt x="0" y="285459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3C819AA-E73C-44C7-9928-5E1A8A22BC5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4169" y="2856391"/>
            <a:ext cx="2846565" cy="4001609"/>
          </a:xfrm>
          <a:custGeom>
            <a:avLst/>
            <a:gdLst>
              <a:gd name="connsiteX0" fmla="*/ 2436721 w 2846565"/>
              <a:gd name="connsiteY0" fmla="*/ 0 h 4001609"/>
              <a:gd name="connsiteX1" fmla="*/ 2846565 w 2846565"/>
              <a:gd name="connsiteY1" fmla="*/ 0 h 4001609"/>
              <a:gd name="connsiteX2" fmla="*/ 2846565 w 2846565"/>
              <a:gd name="connsiteY2" fmla="*/ 4001609 h 4001609"/>
              <a:gd name="connsiteX3" fmla="*/ 2796 w 2846565"/>
              <a:gd name="connsiteY3" fmla="*/ 4001608 h 4001609"/>
              <a:gd name="connsiteX4" fmla="*/ 2796 w 2846565"/>
              <a:gd name="connsiteY4" fmla="*/ 2564348 h 4001609"/>
              <a:gd name="connsiteX5" fmla="*/ 0 w 2846565"/>
              <a:gd name="connsiteY5" fmla="*/ 2453758 h 4001609"/>
              <a:gd name="connsiteX6" fmla="*/ 2202875 w 2846565"/>
              <a:gd name="connsiteY6" fmla="*/ 12668 h 4001609"/>
              <a:gd name="connsiteX7" fmla="*/ 2436721 w 2846565"/>
              <a:gd name="connsiteY7" fmla="*/ 860 h 4001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46565" h="4001609">
                <a:moveTo>
                  <a:pt x="2436721" y="0"/>
                </a:moveTo>
                <a:lnTo>
                  <a:pt x="2846565" y="0"/>
                </a:lnTo>
                <a:lnTo>
                  <a:pt x="2846565" y="4001609"/>
                </a:lnTo>
                <a:lnTo>
                  <a:pt x="2796" y="4001608"/>
                </a:lnTo>
                <a:lnTo>
                  <a:pt x="2796" y="2564348"/>
                </a:lnTo>
                <a:lnTo>
                  <a:pt x="0" y="2453758"/>
                </a:lnTo>
                <a:cubicBezTo>
                  <a:pt x="0" y="1183283"/>
                  <a:pt x="965553" y="138326"/>
                  <a:pt x="2202875" y="12668"/>
                </a:cubicBezTo>
                <a:lnTo>
                  <a:pt x="2436721" y="86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64635F40-0058-44E0-95CD-8FFAE18764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56456" y="2828943"/>
            <a:ext cx="2835544" cy="4038805"/>
          </a:xfrm>
          <a:custGeom>
            <a:avLst/>
            <a:gdLst>
              <a:gd name="connsiteX0" fmla="*/ 0 w 2835544"/>
              <a:gd name="connsiteY0" fmla="*/ 0 h 4038805"/>
              <a:gd name="connsiteX1" fmla="*/ 2835544 w 2835544"/>
              <a:gd name="connsiteY1" fmla="*/ 0 h 4038805"/>
              <a:gd name="connsiteX2" fmla="*/ 2835544 w 2835544"/>
              <a:gd name="connsiteY2" fmla="*/ 4038805 h 4038805"/>
              <a:gd name="connsiteX3" fmla="*/ 0 w 2835544"/>
              <a:gd name="connsiteY3" fmla="*/ 4038805 h 40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544" h="4038805">
                <a:moveTo>
                  <a:pt x="0" y="0"/>
                </a:moveTo>
                <a:lnTo>
                  <a:pt x="2835544" y="0"/>
                </a:lnTo>
                <a:lnTo>
                  <a:pt x="2835544" y="4038805"/>
                </a:lnTo>
                <a:lnTo>
                  <a:pt x="0" y="403880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784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B77DE-4C2E-476F-A419-57470FB6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9FD1A0-93AE-469A-ADDF-2453B64CA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19C9C-EF97-4910-9419-6D7202609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87172-A64E-4C38-82ED-2A7050B0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C3E24-28E2-4512-BEA0-DAEC5E84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©WestWater Research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04F0D-DA84-434D-B136-BEE9FD80A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360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624BCA1-E0EF-42A1-B762-D68E4B984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5C258CF-58AC-4C7A-A953-392693E55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537"/>
            <a:ext cx="12192000" cy="4463002"/>
          </a:xfrm>
          <a:custGeom>
            <a:avLst/>
            <a:gdLst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6051190 w 12192000"/>
              <a:gd name="connsiteY11" fmla="*/ 2210393 h 4463002"/>
              <a:gd name="connsiteX12" fmla="*/ 5343524 w 12192000"/>
              <a:gd name="connsiteY12" fmla="*/ 2210393 h 4463002"/>
              <a:gd name="connsiteX13" fmla="*/ 5343524 w 12192000"/>
              <a:gd name="connsiteY13" fmla="*/ 2209238 h 4463002"/>
              <a:gd name="connsiteX14" fmla="*/ 0 w 12192000"/>
              <a:gd name="connsiteY14" fmla="*/ 2209238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5343524 w 12192000"/>
              <a:gd name="connsiteY11" fmla="*/ 2210393 h 4463002"/>
              <a:gd name="connsiteX12" fmla="*/ 5343524 w 12192000"/>
              <a:gd name="connsiteY12" fmla="*/ 2209238 h 4463002"/>
              <a:gd name="connsiteX13" fmla="*/ 0 w 12192000"/>
              <a:gd name="connsiteY13" fmla="*/ 2209238 h 4463002"/>
              <a:gd name="connsiteX14" fmla="*/ 0 w 12192000"/>
              <a:gd name="connsiteY14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5343524 w 12192000"/>
              <a:gd name="connsiteY10" fmla="*/ 2210393 h 4463002"/>
              <a:gd name="connsiteX11" fmla="*/ 5343524 w 12192000"/>
              <a:gd name="connsiteY11" fmla="*/ 2209238 h 4463002"/>
              <a:gd name="connsiteX12" fmla="*/ 0 w 12192000"/>
              <a:gd name="connsiteY12" fmla="*/ 2209238 h 4463002"/>
              <a:gd name="connsiteX13" fmla="*/ 0 w 12192000"/>
              <a:gd name="connsiteY13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5343524 w 12192000"/>
              <a:gd name="connsiteY9" fmla="*/ 2210393 h 4463002"/>
              <a:gd name="connsiteX10" fmla="*/ 5343524 w 12192000"/>
              <a:gd name="connsiteY10" fmla="*/ 2209238 h 4463002"/>
              <a:gd name="connsiteX11" fmla="*/ 0 w 12192000"/>
              <a:gd name="connsiteY11" fmla="*/ 2209238 h 4463002"/>
              <a:gd name="connsiteX12" fmla="*/ 0 w 12192000"/>
              <a:gd name="connsiteY12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5343524 w 12192000"/>
              <a:gd name="connsiteY9" fmla="*/ 2209238 h 4463002"/>
              <a:gd name="connsiteX10" fmla="*/ 0 w 12192000"/>
              <a:gd name="connsiteY10" fmla="*/ 2209238 h 4463002"/>
              <a:gd name="connsiteX11" fmla="*/ 0 w 12192000"/>
              <a:gd name="connsiteY11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0 w 12192000"/>
              <a:gd name="connsiteY9" fmla="*/ 2209238 h 4463002"/>
              <a:gd name="connsiteX10" fmla="*/ 0 w 12192000"/>
              <a:gd name="connsiteY10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0 w 12192000"/>
              <a:gd name="connsiteY8" fmla="*/ 2209238 h 4463002"/>
              <a:gd name="connsiteX9" fmla="*/ 0 w 12192000"/>
              <a:gd name="connsiteY9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0 w 12192000"/>
              <a:gd name="connsiteY7" fmla="*/ 2209238 h 4463002"/>
              <a:gd name="connsiteX8" fmla="*/ 0 w 12192000"/>
              <a:gd name="connsiteY8" fmla="*/ 0 h 446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463002">
                <a:moveTo>
                  <a:pt x="0" y="0"/>
                </a:moveTo>
                <a:lnTo>
                  <a:pt x="12192000" y="0"/>
                </a:lnTo>
                <a:lnTo>
                  <a:pt x="12192000" y="4463002"/>
                </a:lnTo>
                <a:cubicBezTo>
                  <a:pt x="12191459" y="4451584"/>
                  <a:pt x="12190919" y="4440167"/>
                  <a:pt x="12190378" y="4428749"/>
                </a:cubicBezTo>
                <a:cubicBezTo>
                  <a:pt x="12079768" y="3266647"/>
                  <a:pt x="11158638" y="2340865"/>
                  <a:pt x="9998648" y="2223060"/>
                </a:cubicBezTo>
                <a:lnTo>
                  <a:pt x="9764803" y="2211252"/>
                </a:lnTo>
                <a:lnTo>
                  <a:pt x="9764803" y="2210393"/>
                </a:lnTo>
                <a:lnTo>
                  <a:pt x="0" y="22092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9CDC83-34B8-4E32-84EC-92854CEE4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537"/>
            <a:ext cx="12192000" cy="4463002"/>
          </a:xfrm>
          <a:custGeom>
            <a:avLst/>
            <a:gdLst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6051190 w 12192000"/>
              <a:gd name="connsiteY11" fmla="*/ 2210393 h 4463002"/>
              <a:gd name="connsiteX12" fmla="*/ 5343524 w 12192000"/>
              <a:gd name="connsiteY12" fmla="*/ 2210393 h 4463002"/>
              <a:gd name="connsiteX13" fmla="*/ 5343524 w 12192000"/>
              <a:gd name="connsiteY13" fmla="*/ 2209238 h 4463002"/>
              <a:gd name="connsiteX14" fmla="*/ 0 w 12192000"/>
              <a:gd name="connsiteY14" fmla="*/ 2209238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5343524 w 12192000"/>
              <a:gd name="connsiteY11" fmla="*/ 2210393 h 4463002"/>
              <a:gd name="connsiteX12" fmla="*/ 5343524 w 12192000"/>
              <a:gd name="connsiteY12" fmla="*/ 2209238 h 4463002"/>
              <a:gd name="connsiteX13" fmla="*/ 0 w 12192000"/>
              <a:gd name="connsiteY13" fmla="*/ 2209238 h 4463002"/>
              <a:gd name="connsiteX14" fmla="*/ 0 w 12192000"/>
              <a:gd name="connsiteY14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5343524 w 12192000"/>
              <a:gd name="connsiteY10" fmla="*/ 2210393 h 4463002"/>
              <a:gd name="connsiteX11" fmla="*/ 5343524 w 12192000"/>
              <a:gd name="connsiteY11" fmla="*/ 2209238 h 4463002"/>
              <a:gd name="connsiteX12" fmla="*/ 0 w 12192000"/>
              <a:gd name="connsiteY12" fmla="*/ 2209238 h 4463002"/>
              <a:gd name="connsiteX13" fmla="*/ 0 w 12192000"/>
              <a:gd name="connsiteY13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5343524 w 12192000"/>
              <a:gd name="connsiteY9" fmla="*/ 2210393 h 4463002"/>
              <a:gd name="connsiteX10" fmla="*/ 5343524 w 12192000"/>
              <a:gd name="connsiteY10" fmla="*/ 2209238 h 4463002"/>
              <a:gd name="connsiteX11" fmla="*/ 0 w 12192000"/>
              <a:gd name="connsiteY11" fmla="*/ 2209238 h 4463002"/>
              <a:gd name="connsiteX12" fmla="*/ 0 w 12192000"/>
              <a:gd name="connsiteY12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5343524 w 12192000"/>
              <a:gd name="connsiteY9" fmla="*/ 2209238 h 4463002"/>
              <a:gd name="connsiteX10" fmla="*/ 0 w 12192000"/>
              <a:gd name="connsiteY10" fmla="*/ 2209238 h 4463002"/>
              <a:gd name="connsiteX11" fmla="*/ 0 w 12192000"/>
              <a:gd name="connsiteY11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0 w 12192000"/>
              <a:gd name="connsiteY9" fmla="*/ 2209238 h 4463002"/>
              <a:gd name="connsiteX10" fmla="*/ 0 w 12192000"/>
              <a:gd name="connsiteY10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0 w 12192000"/>
              <a:gd name="connsiteY8" fmla="*/ 2209238 h 4463002"/>
              <a:gd name="connsiteX9" fmla="*/ 0 w 12192000"/>
              <a:gd name="connsiteY9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0 w 12192000"/>
              <a:gd name="connsiteY7" fmla="*/ 2209238 h 4463002"/>
              <a:gd name="connsiteX8" fmla="*/ 0 w 12192000"/>
              <a:gd name="connsiteY8" fmla="*/ 0 h 446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463002">
                <a:moveTo>
                  <a:pt x="0" y="0"/>
                </a:moveTo>
                <a:lnTo>
                  <a:pt x="12192000" y="0"/>
                </a:lnTo>
                <a:lnTo>
                  <a:pt x="12192000" y="4463002"/>
                </a:lnTo>
                <a:cubicBezTo>
                  <a:pt x="12191459" y="4451584"/>
                  <a:pt x="12190919" y="4440167"/>
                  <a:pt x="12190378" y="4428749"/>
                </a:cubicBezTo>
                <a:cubicBezTo>
                  <a:pt x="12079768" y="3266647"/>
                  <a:pt x="11158638" y="2340865"/>
                  <a:pt x="9998648" y="2223060"/>
                </a:cubicBezTo>
                <a:lnTo>
                  <a:pt x="9764803" y="2211252"/>
                </a:lnTo>
                <a:lnTo>
                  <a:pt x="9764803" y="2210393"/>
                </a:lnTo>
                <a:lnTo>
                  <a:pt x="0" y="22092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1E215A6-E6FC-4D5A-9881-E87CC7507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1"/>
            <a:ext cx="9432315" cy="2198972"/>
          </a:xfrm>
          <a:custGeom>
            <a:avLst/>
            <a:gdLst>
              <a:gd name="connsiteX0" fmla="*/ 0 w 10240035"/>
              <a:gd name="connsiteY0" fmla="*/ 0 h 2198971"/>
              <a:gd name="connsiteX1" fmla="*/ 10240035 w 10240035"/>
              <a:gd name="connsiteY1" fmla="*/ 0 h 2198971"/>
              <a:gd name="connsiteX2" fmla="*/ 10240035 w 10240035"/>
              <a:gd name="connsiteY2" fmla="*/ 0 h 2198971"/>
              <a:gd name="connsiteX3" fmla="*/ 10240035 w 10240035"/>
              <a:gd name="connsiteY3" fmla="*/ 1099486 h 2198971"/>
              <a:gd name="connsiteX4" fmla="*/ 9140549 w 10240035"/>
              <a:gd name="connsiteY4" fmla="*/ 2198972 h 2198971"/>
              <a:gd name="connsiteX5" fmla="*/ 1099486 w 10240035"/>
              <a:gd name="connsiteY5" fmla="*/ 2198971 h 2198971"/>
              <a:gd name="connsiteX6" fmla="*/ 0 w 10240035"/>
              <a:gd name="connsiteY6" fmla="*/ 1099485 h 2198971"/>
              <a:gd name="connsiteX7" fmla="*/ 0 w 10240035"/>
              <a:gd name="connsiteY7" fmla="*/ 0 h 2198971"/>
              <a:gd name="connsiteX8" fmla="*/ 0 w 10240035"/>
              <a:gd name="connsiteY8" fmla="*/ 0 h 2198971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914054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914054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89670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69858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31758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661291"/>
              <a:gd name="connsiteY0" fmla="*/ 0 h 2198972"/>
              <a:gd name="connsiteX1" fmla="*/ 10240035 w 10661291"/>
              <a:gd name="connsiteY1" fmla="*/ 0 h 2198972"/>
              <a:gd name="connsiteX2" fmla="*/ 7951829 w 10661291"/>
              <a:gd name="connsiteY2" fmla="*/ 2198972 h 2198972"/>
              <a:gd name="connsiteX3" fmla="*/ 1099486 w 10661291"/>
              <a:gd name="connsiteY3" fmla="*/ 2198971 h 2198972"/>
              <a:gd name="connsiteX4" fmla="*/ 0 w 10661291"/>
              <a:gd name="connsiteY4" fmla="*/ 1099485 h 2198972"/>
              <a:gd name="connsiteX5" fmla="*/ 0 w 10661291"/>
              <a:gd name="connsiteY5" fmla="*/ 0 h 2198972"/>
              <a:gd name="connsiteX6" fmla="*/ 0 w 10661291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0 h 2198972"/>
              <a:gd name="connsiteX5" fmla="*/ 0 w 10240035"/>
              <a:gd name="connsiteY5" fmla="*/ 0 h 2198972"/>
              <a:gd name="connsiteX0" fmla="*/ 80772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0 h 2198972"/>
              <a:gd name="connsiteX5" fmla="*/ 807720 w 10240035"/>
              <a:gd name="connsiteY5" fmla="*/ 0 h 2198972"/>
              <a:gd name="connsiteX0" fmla="*/ 900020 w 10332335"/>
              <a:gd name="connsiteY0" fmla="*/ 0 h 2198972"/>
              <a:gd name="connsiteX1" fmla="*/ 10332335 w 10332335"/>
              <a:gd name="connsiteY1" fmla="*/ 0 h 2198972"/>
              <a:gd name="connsiteX2" fmla="*/ 8044129 w 10332335"/>
              <a:gd name="connsiteY2" fmla="*/ 2198972 h 2198972"/>
              <a:gd name="connsiteX3" fmla="*/ 1191786 w 10332335"/>
              <a:gd name="connsiteY3" fmla="*/ 2198971 h 2198972"/>
              <a:gd name="connsiteX4" fmla="*/ 900020 w 10332335"/>
              <a:gd name="connsiteY4" fmla="*/ 0 h 2198972"/>
              <a:gd name="connsiteX0" fmla="*/ 325154 w 9757469"/>
              <a:gd name="connsiteY0" fmla="*/ 0 h 2198972"/>
              <a:gd name="connsiteX1" fmla="*/ 9757469 w 9757469"/>
              <a:gd name="connsiteY1" fmla="*/ 0 h 2198972"/>
              <a:gd name="connsiteX2" fmla="*/ 7469263 w 9757469"/>
              <a:gd name="connsiteY2" fmla="*/ 2198972 h 2198972"/>
              <a:gd name="connsiteX3" fmla="*/ 616920 w 9757469"/>
              <a:gd name="connsiteY3" fmla="*/ 2198971 h 2198972"/>
              <a:gd name="connsiteX4" fmla="*/ 325154 w 9757469"/>
              <a:gd name="connsiteY4" fmla="*/ 0 h 2198972"/>
              <a:gd name="connsiteX0" fmla="*/ 0 w 9432315"/>
              <a:gd name="connsiteY0" fmla="*/ 0 h 2198972"/>
              <a:gd name="connsiteX1" fmla="*/ 9432315 w 9432315"/>
              <a:gd name="connsiteY1" fmla="*/ 0 h 2198972"/>
              <a:gd name="connsiteX2" fmla="*/ 7144109 w 9432315"/>
              <a:gd name="connsiteY2" fmla="*/ 2198972 h 2198972"/>
              <a:gd name="connsiteX3" fmla="*/ 291766 w 9432315"/>
              <a:gd name="connsiteY3" fmla="*/ 2198971 h 2198972"/>
              <a:gd name="connsiteX4" fmla="*/ 0 w 9432315"/>
              <a:gd name="connsiteY4" fmla="*/ 0 h 2198972"/>
              <a:gd name="connsiteX0" fmla="*/ 69347 w 9501662"/>
              <a:gd name="connsiteY0" fmla="*/ 0 h 2198972"/>
              <a:gd name="connsiteX1" fmla="*/ 9501662 w 9501662"/>
              <a:gd name="connsiteY1" fmla="*/ 0 h 2198972"/>
              <a:gd name="connsiteX2" fmla="*/ 7213456 w 9501662"/>
              <a:gd name="connsiteY2" fmla="*/ 2198972 h 2198972"/>
              <a:gd name="connsiteX3" fmla="*/ 86793 w 9501662"/>
              <a:gd name="connsiteY3" fmla="*/ 2198971 h 2198972"/>
              <a:gd name="connsiteX4" fmla="*/ 69347 w 9501662"/>
              <a:gd name="connsiteY4" fmla="*/ 0 h 2198972"/>
              <a:gd name="connsiteX0" fmla="*/ 0 w 9432315"/>
              <a:gd name="connsiteY0" fmla="*/ 0 h 2198972"/>
              <a:gd name="connsiteX1" fmla="*/ 9432315 w 9432315"/>
              <a:gd name="connsiteY1" fmla="*/ 0 h 2198972"/>
              <a:gd name="connsiteX2" fmla="*/ 7144109 w 9432315"/>
              <a:gd name="connsiteY2" fmla="*/ 2198972 h 2198972"/>
              <a:gd name="connsiteX3" fmla="*/ 17446 w 9432315"/>
              <a:gd name="connsiteY3" fmla="*/ 2198971 h 2198972"/>
              <a:gd name="connsiteX4" fmla="*/ 0 w 9432315"/>
              <a:gd name="connsiteY4" fmla="*/ 0 h 219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2315" h="2198972">
                <a:moveTo>
                  <a:pt x="0" y="0"/>
                </a:moveTo>
                <a:lnTo>
                  <a:pt x="9432315" y="0"/>
                </a:lnTo>
                <a:cubicBezTo>
                  <a:pt x="9248860" y="1235175"/>
                  <a:pt x="8210334" y="2137277"/>
                  <a:pt x="7144109" y="2198972"/>
                </a:cubicBezTo>
                <a:lnTo>
                  <a:pt x="17446" y="2198971"/>
                </a:lnTo>
                <a:cubicBezTo>
                  <a:pt x="30721" y="1146676"/>
                  <a:pt x="575" y="838935"/>
                  <a:pt x="0" y="0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/>
          <a:lstStyle>
            <a:lvl1pPr marL="548640"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04EC18E-B48D-4AD7-A5B5-3D57255D1A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483" y="0"/>
            <a:ext cx="2773332" cy="2202508"/>
          </a:xfrm>
          <a:custGeom>
            <a:avLst/>
            <a:gdLst>
              <a:gd name="connsiteX0" fmla="*/ 0 w 2773332"/>
              <a:gd name="connsiteY0" fmla="*/ 0 h 2202508"/>
              <a:gd name="connsiteX1" fmla="*/ 2773332 w 2773332"/>
              <a:gd name="connsiteY1" fmla="*/ 0 h 2202508"/>
              <a:gd name="connsiteX2" fmla="*/ 2773332 w 2773332"/>
              <a:gd name="connsiteY2" fmla="*/ 2202508 h 2202508"/>
              <a:gd name="connsiteX3" fmla="*/ 0 w 2773332"/>
              <a:gd name="connsiteY3" fmla="*/ 2202508 h 220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202508">
                <a:moveTo>
                  <a:pt x="0" y="0"/>
                </a:moveTo>
                <a:lnTo>
                  <a:pt x="2773332" y="0"/>
                </a:lnTo>
                <a:lnTo>
                  <a:pt x="2773332" y="2202508"/>
                </a:lnTo>
                <a:lnTo>
                  <a:pt x="0" y="2202508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FAE5A08C-2BA6-4754-806E-3BEAE8D2EC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6484" y="2202508"/>
            <a:ext cx="2773332" cy="2327746"/>
          </a:xfrm>
          <a:custGeom>
            <a:avLst/>
            <a:gdLst>
              <a:gd name="connsiteX0" fmla="*/ 0 w 2773332"/>
              <a:gd name="connsiteY0" fmla="*/ 0 h 2327746"/>
              <a:gd name="connsiteX1" fmla="*/ 2773332 w 2773332"/>
              <a:gd name="connsiteY1" fmla="*/ 0 h 2327746"/>
              <a:gd name="connsiteX2" fmla="*/ 2773332 w 2773332"/>
              <a:gd name="connsiteY2" fmla="*/ 2327746 h 2327746"/>
              <a:gd name="connsiteX3" fmla="*/ 0 w 2773332"/>
              <a:gd name="connsiteY3" fmla="*/ 2327746 h 232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327746">
                <a:moveTo>
                  <a:pt x="0" y="0"/>
                </a:moveTo>
                <a:lnTo>
                  <a:pt x="2773332" y="0"/>
                </a:lnTo>
                <a:lnTo>
                  <a:pt x="2773332" y="2327746"/>
                </a:lnTo>
                <a:lnTo>
                  <a:pt x="0" y="232774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BBE1FA0E-416C-4623-840A-A04A5237BC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6484" y="4530254"/>
            <a:ext cx="2773332" cy="2327746"/>
          </a:xfrm>
          <a:custGeom>
            <a:avLst/>
            <a:gdLst>
              <a:gd name="connsiteX0" fmla="*/ 0 w 2773332"/>
              <a:gd name="connsiteY0" fmla="*/ 0 h 2327746"/>
              <a:gd name="connsiteX1" fmla="*/ 2773332 w 2773332"/>
              <a:gd name="connsiteY1" fmla="*/ 0 h 2327746"/>
              <a:gd name="connsiteX2" fmla="*/ 2773332 w 2773332"/>
              <a:gd name="connsiteY2" fmla="*/ 2327746 h 2327746"/>
              <a:gd name="connsiteX3" fmla="*/ 0 w 2773332"/>
              <a:gd name="connsiteY3" fmla="*/ 2327746 h 232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327746">
                <a:moveTo>
                  <a:pt x="0" y="0"/>
                </a:moveTo>
                <a:lnTo>
                  <a:pt x="2773332" y="0"/>
                </a:lnTo>
                <a:lnTo>
                  <a:pt x="2773332" y="2327746"/>
                </a:lnTo>
                <a:lnTo>
                  <a:pt x="0" y="2327746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3BD1FF0-3229-401F-AEC3-09AE70428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2794177"/>
            <a:ext cx="7476460" cy="33827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©WestWater Research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24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755B30B-7677-4AAC-9890-81A7EFF6B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E5F686-1654-4CE7-8DA0-0D626B36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A6281C-6C47-45BE-9BDA-1518A016E9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685798"/>
            <a:ext cx="4770783" cy="3217461"/>
          </a:xfrm>
        </p:spPr>
        <p:txBody>
          <a:bodyPr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l"/>
            <a:r>
              <a:rPr lang="en-US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C1FE5B8-D695-49EA-BEA4-B9282CC4EF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57901" y="1"/>
            <a:ext cx="6134099" cy="6857999"/>
          </a:xfrm>
          <a:custGeom>
            <a:avLst/>
            <a:gdLst>
              <a:gd name="connsiteX0" fmla="*/ 2378699 w 6134099"/>
              <a:gd name="connsiteY0" fmla="*/ 0 h 6857999"/>
              <a:gd name="connsiteX1" fmla="*/ 6134099 w 6134099"/>
              <a:gd name="connsiteY1" fmla="*/ 0 h 6857999"/>
              <a:gd name="connsiteX2" fmla="*/ 6134099 w 6134099"/>
              <a:gd name="connsiteY2" fmla="*/ 6857999 h 6857999"/>
              <a:gd name="connsiteX3" fmla="*/ 2401766 w 6134099"/>
              <a:gd name="connsiteY3" fmla="*/ 6857999 h 6857999"/>
              <a:gd name="connsiteX4" fmla="*/ 2397402 w 6134099"/>
              <a:gd name="connsiteY4" fmla="*/ 6856523 h 6857999"/>
              <a:gd name="connsiteX5" fmla="*/ 0 w 6134099"/>
              <a:gd name="connsiteY5" fmla="*/ 3424574 h 6857999"/>
              <a:gd name="connsiteX6" fmla="*/ 2231484 w 6134099"/>
              <a:gd name="connsiteY6" fmla="*/ 5804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34099" h="6857999">
                <a:moveTo>
                  <a:pt x="2378699" y="0"/>
                </a:moveTo>
                <a:lnTo>
                  <a:pt x="6134099" y="0"/>
                </a:lnTo>
                <a:lnTo>
                  <a:pt x="6134099" y="6857999"/>
                </a:lnTo>
                <a:lnTo>
                  <a:pt x="2401766" y="6857999"/>
                </a:lnTo>
                <a:lnTo>
                  <a:pt x="2397402" y="6856523"/>
                </a:lnTo>
                <a:cubicBezTo>
                  <a:pt x="998410" y="6344283"/>
                  <a:pt x="0" y="5001024"/>
                  <a:pt x="0" y="3424574"/>
                </a:cubicBezTo>
                <a:cubicBezTo>
                  <a:pt x="0" y="1911182"/>
                  <a:pt x="920134" y="612699"/>
                  <a:pt x="2231484" y="58045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24FC61A-6DA9-444C-9D55-2FE464BD5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327140"/>
            <a:ext cx="11576868" cy="2530860"/>
          </a:xfrm>
          <a:custGeom>
            <a:avLst/>
            <a:gdLst>
              <a:gd name="connsiteX0" fmla="*/ 0 w 11576868"/>
              <a:gd name="connsiteY0" fmla="*/ 0 h 2500380"/>
              <a:gd name="connsiteX1" fmla="*/ 10326678 w 11576868"/>
              <a:gd name="connsiteY1" fmla="*/ 0 h 2500380"/>
              <a:gd name="connsiteX2" fmla="*/ 11576868 w 11576868"/>
              <a:gd name="connsiteY2" fmla="*/ 1250190 h 2500380"/>
              <a:gd name="connsiteX3" fmla="*/ 11576868 w 11576868"/>
              <a:gd name="connsiteY3" fmla="*/ 2500380 h 2500380"/>
              <a:gd name="connsiteX4" fmla="*/ 0 w 11576868"/>
              <a:gd name="connsiteY4" fmla="*/ 2500380 h 2500380"/>
              <a:gd name="connsiteX5" fmla="*/ 0 w 11576868"/>
              <a:gd name="connsiteY5" fmla="*/ 0 h 2500380"/>
              <a:gd name="connsiteX0" fmla="*/ 0 w 12449160"/>
              <a:gd name="connsiteY0" fmla="*/ 0 h 2500380"/>
              <a:gd name="connsiteX1" fmla="*/ 10326678 w 12449160"/>
              <a:gd name="connsiteY1" fmla="*/ 0 h 2500380"/>
              <a:gd name="connsiteX2" fmla="*/ 11576868 w 12449160"/>
              <a:gd name="connsiteY2" fmla="*/ 2500380 h 2500380"/>
              <a:gd name="connsiteX3" fmla="*/ 0 w 12449160"/>
              <a:gd name="connsiteY3" fmla="*/ 2500380 h 2500380"/>
              <a:gd name="connsiteX4" fmla="*/ 0 w 12449160"/>
              <a:gd name="connsiteY4" fmla="*/ 0 h 2500380"/>
              <a:gd name="connsiteX0" fmla="*/ 0 w 11640738"/>
              <a:gd name="connsiteY0" fmla="*/ 0 h 2500380"/>
              <a:gd name="connsiteX1" fmla="*/ 10326678 w 11640738"/>
              <a:gd name="connsiteY1" fmla="*/ 0 h 2500380"/>
              <a:gd name="connsiteX2" fmla="*/ 11576868 w 11640738"/>
              <a:gd name="connsiteY2" fmla="*/ 2500380 h 2500380"/>
              <a:gd name="connsiteX3" fmla="*/ 0 w 11640738"/>
              <a:gd name="connsiteY3" fmla="*/ 2500380 h 2500380"/>
              <a:gd name="connsiteX4" fmla="*/ 0 w 11640738"/>
              <a:gd name="connsiteY4" fmla="*/ 0 h 2500380"/>
              <a:gd name="connsiteX0" fmla="*/ 0 w 11576868"/>
              <a:gd name="connsiteY0" fmla="*/ 0 h 2500380"/>
              <a:gd name="connsiteX1" fmla="*/ 1032667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973231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909223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881791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855883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10567 h 2510947"/>
              <a:gd name="connsiteX1" fmla="*/ 8558838 w 11576868"/>
              <a:gd name="connsiteY1" fmla="*/ 10567 h 2510947"/>
              <a:gd name="connsiteX2" fmla="*/ 11576868 w 11576868"/>
              <a:gd name="connsiteY2" fmla="*/ 2510947 h 2510947"/>
              <a:gd name="connsiteX3" fmla="*/ 0 w 11576868"/>
              <a:gd name="connsiteY3" fmla="*/ 2510947 h 2510947"/>
              <a:gd name="connsiteX4" fmla="*/ 0 w 11576868"/>
              <a:gd name="connsiteY4" fmla="*/ 10567 h 2510947"/>
              <a:gd name="connsiteX0" fmla="*/ 0 w 11576868"/>
              <a:gd name="connsiteY0" fmla="*/ 462 h 2500842"/>
              <a:gd name="connsiteX1" fmla="*/ 8558838 w 11576868"/>
              <a:gd name="connsiteY1" fmla="*/ 462 h 2500842"/>
              <a:gd name="connsiteX2" fmla="*/ 11576868 w 11576868"/>
              <a:gd name="connsiteY2" fmla="*/ 2500842 h 2500842"/>
              <a:gd name="connsiteX3" fmla="*/ 0 w 11576868"/>
              <a:gd name="connsiteY3" fmla="*/ 2500842 h 2500842"/>
              <a:gd name="connsiteX4" fmla="*/ 0 w 11576868"/>
              <a:gd name="connsiteY4" fmla="*/ 462 h 2500842"/>
              <a:gd name="connsiteX0" fmla="*/ 0 w 11576868"/>
              <a:gd name="connsiteY0" fmla="*/ 30928 h 2531308"/>
              <a:gd name="connsiteX1" fmla="*/ 8558838 w 11576868"/>
              <a:gd name="connsiteY1" fmla="*/ 448 h 2531308"/>
              <a:gd name="connsiteX2" fmla="*/ 11576868 w 11576868"/>
              <a:gd name="connsiteY2" fmla="*/ 2531308 h 2531308"/>
              <a:gd name="connsiteX3" fmla="*/ 0 w 11576868"/>
              <a:gd name="connsiteY3" fmla="*/ 2531308 h 2531308"/>
              <a:gd name="connsiteX4" fmla="*/ 0 w 11576868"/>
              <a:gd name="connsiteY4" fmla="*/ 30928 h 2531308"/>
              <a:gd name="connsiteX0" fmla="*/ 0 w 11576868"/>
              <a:gd name="connsiteY0" fmla="*/ 30480 h 2530860"/>
              <a:gd name="connsiteX1" fmla="*/ 8558838 w 11576868"/>
              <a:gd name="connsiteY1" fmla="*/ 0 h 2530860"/>
              <a:gd name="connsiteX2" fmla="*/ 11576868 w 11576868"/>
              <a:gd name="connsiteY2" fmla="*/ 2530860 h 2530860"/>
              <a:gd name="connsiteX3" fmla="*/ 0 w 11576868"/>
              <a:gd name="connsiteY3" fmla="*/ 2530860 h 2530860"/>
              <a:gd name="connsiteX4" fmla="*/ 0 w 11576868"/>
              <a:gd name="connsiteY4" fmla="*/ 30480 h 2530860"/>
              <a:gd name="connsiteX0" fmla="*/ 0 w 11576868"/>
              <a:gd name="connsiteY0" fmla="*/ 30480 h 2530860"/>
              <a:gd name="connsiteX1" fmla="*/ 8558838 w 11576868"/>
              <a:gd name="connsiteY1" fmla="*/ 0 h 2530860"/>
              <a:gd name="connsiteX2" fmla="*/ 11576868 w 11576868"/>
              <a:gd name="connsiteY2" fmla="*/ 2530860 h 2530860"/>
              <a:gd name="connsiteX3" fmla="*/ 0 w 11576868"/>
              <a:gd name="connsiteY3" fmla="*/ 2530860 h 2530860"/>
              <a:gd name="connsiteX4" fmla="*/ 0 w 11576868"/>
              <a:gd name="connsiteY4" fmla="*/ 30480 h 2530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76868" h="2530860">
                <a:moveTo>
                  <a:pt x="0" y="30480"/>
                </a:moveTo>
                <a:lnTo>
                  <a:pt x="8558838" y="0"/>
                </a:lnTo>
                <a:cubicBezTo>
                  <a:pt x="10335916" y="20490"/>
                  <a:pt x="11453941" y="1016850"/>
                  <a:pt x="11576868" y="2530860"/>
                </a:cubicBezTo>
                <a:lnTo>
                  <a:pt x="0" y="2530860"/>
                </a:lnTo>
                <a:lnTo>
                  <a:pt x="0" y="30480"/>
                </a:ln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</p:spPr>
        <p:txBody>
          <a:bodyPr anchor="t"/>
          <a:lstStyle>
            <a:lvl1pPr marL="914400" indent="0">
              <a:lnSpc>
                <a:spcPct val="400000"/>
              </a:lnSpc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63901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839C-7D7A-49F1-8BFE-85C6C7D7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448056"/>
            <a:ext cx="9914859" cy="13290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748DC-EBB9-44C6-8566-38F87FF7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19673"/>
            <a:ext cx="9914860" cy="412331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F5AB-D8C6-4AE1-8FAE-CD0499CB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7376"/>
            <a:ext cx="3775914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©WestWater Research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42198-F50F-4C8A-9BD9-4CC3950F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C58D8-B582-4DB3-A94D-05624019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54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839C-7D7A-49F1-8BFE-85C6C7D7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448056"/>
            <a:ext cx="9914859" cy="13290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748DC-EBB9-44C6-8566-38F87FF7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1825625"/>
            <a:ext cx="1050036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F5AB-D8C6-4AE1-8FAE-CD0499CB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7376"/>
            <a:ext cx="3775914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©WestWater Research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42198-F50F-4C8A-9BD9-4CC3950F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C58D8-B582-4DB3-A94D-05624019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635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F47EA1B-2641-431A-B894-4A66FC5A0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46663" y="-1789711"/>
            <a:ext cx="3354778" cy="6934200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21A2820-A76E-454D-9A0E-F8F7B2136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7" y="919717"/>
            <a:ext cx="5761074" cy="3423684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ED9A69A-6A32-4722-924D-7FEFEA919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7" y="4795284"/>
            <a:ext cx="4846674" cy="1084522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subtitle style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1587820-C6FA-402E-9F8D-2DAE5BF95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513861" y="3447061"/>
            <a:ext cx="3354778" cy="3467100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2728" y="6434560"/>
            <a:ext cx="34280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©WestWater Research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1E70801-1BA4-4276-9934-E418115C03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4800" y="1"/>
            <a:ext cx="4267200" cy="6858000"/>
          </a:xfrm>
          <a:custGeom>
            <a:avLst/>
            <a:gdLst>
              <a:gd name="connsiteX0" fmla="*/ 3466352 w 4267200"/>
              <a:gd name="connsiteY0" fmla="*/ 0 h 6858000"/>
              <a:gd name="connsiteX1" fmla="*/ 4267200 w 4267200"/>
              <a:gd name="connsiteY1" fmla="*/ 0 h 6858000"/>
              <a:gd name="connsiteX2" fmla="*/ 4267200 w 4267200"/>
              <a:gd name="connsiteY2" fmla="*/ 6858000 h 6858000"/>
              <a:gd name="connsiteX3" fmla="*/ 0 w 4267200"/>
              <a:gd name="connsiteY3" fmla="*/ 6858000 h 6858000"/>
              <a:gd name="connsiteX4" fmla="*/ 0 w 4267200"/>
              <a:gd name="connsiteY4" fmla="*/ 3338980 h 6858000"/>
              <a:gd name="connsiteX5" fmla="*/ 8352 w 4267200"/>
              <a:gd name="connsiteY5" fmla="*/ 3162578 h 6858000"/>
              <a:gd name="connsiteX6" fmla="*/ 3132972 w 4267200"/>
              <a:gd name="connsiteY6" fmla="*/ 18059 h 6858000"/>
              <a:gd name="connsiteX7" fmla="*/ 3466352 w 4267200"/>
              <a:gd name="connsiteY7" fmla="*/ 12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7200" h="6858000">
                <a:moveTo>
                  <a:pt x="3466352" y="0"/>
                </a:moveTo>
                <a:lnTo>
                  <a:pt x="4267200" y="0"/>
                </a:lnTo>
                <a:lnTo>
                  <a:pt x="4267200" y="6858000"/>
                </a:lnTo>
                <a:lnTo>
                  <a:pt x="0" y="6858000"/>
                </a:lnTo>
                <a:lnTo>
                  <a:pt x="0" y="3338980"/>
                </a:lnTo>
                <a:lnTo>
                  <a:pt x="8352" y="3162578"/>
                </a:lnTo>
                <a:cubicBezTo>
                  <a:pt x="166042" y="1505839"/>
                  <a:pt x="1479242" y="186005"/>
                  <a:pt x="3132972" y="18059"/>
                </a:cubicBezTo>
                <a:lnTo>
                  <a:pt x="3466352" y="122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77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ngle graph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F47EA1B-2641-431A-B894-4A66FC5A0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7675573" y="-1789711"/>
            <a:ext cx="3354778" cy="6934200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21A2820-A76E-454D-9A0E-F8F7B2136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7" y="919717"/>
            <a:ext cx="5761074" cy="3423684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ED9A69A-6A32-4722-924D-7FEFEA919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7" y="4795284"/>
            <a:ext cx="4846674" cy="1084522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subtitle style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1587820-C6FA-402E-9F8D-2DAE5BF95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942023" y="3447062"/>
            <a:ext cx="3354778" cy="3467100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2728" y="6434560"/>
            <a:ext cx="34280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©WestWater Research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1E70801-1BA4-4276-9934-E418115C03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52962" y="0"/>
            <a:ext cx="2839038" cy="6858000"/>
          </a:xfrm>
          <a:custGeom>
            <a:avLst/>
            <a:gdLst>
              <a:gd name="connsiteX0" fmla="*/ 3466352 w 4267200"/>
              <a:gd name="connsiteY0" fmla="*/ 0 h 6858000"/>
              <a:gd name="connsiteX1" fmla="*/ 4267200 w 4267200"/>
              <a:gd name="connsiteY1" fmla="*/ 0 h 6858000"/>
              <a:gd name="connsiteX2" fmla="*/ 4267200 w 4267200"/>
              <a:gd name="connsiteY2" fmla="*/ 6858000 h 6858000"/>
              <a:gd name="connsiteX3" fmla="*/ 0 w 4267200"/>
              <a:gd name="connsiteY3" fmla="*/ 6858000 h 6858000"/>
              <a:gd name="connsiteX4" fmla="*/ 0 w 4267200"/>
              <a:gd name="connsiteY4" fmla="*/ 3338980 h 6858000"/>
              <a:gd name="connsiteX5" fmla="*/ 8352 w 4267200"/>
              <a:gd name="connsiteY5" fmla="*/ 3162578 h 6858000"/>
              <a:gd name="connsiteX6" fmla="*/ 3132972 w 4267200"/>
              <a:gd name="connsiteY6" fmla="*/ 18059 h 6858000"/>
              <a:gd name="connsiteX7" fmla="*/ 3466352 w 4267200"/>
              <a:gd name="connsiteY7" fmla="*/ 12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7200" h="6858000">
                <a:moveTo>
                  <a:pt x="3466352" y="0"/>
                </a:moveTo>
                <a:lnTo>
                  <a:pt x="4267200" y="0"/>
                </a:lnTo>
                <a:lnTo>
                  <a:pt x="4267200" y="6858000"/>
                </a:lnTo>
                <a:lnTo>
                  <a:pt x="0" y="6858000"/>
                </a:lnTo>
                <a:lnTo>
                  <a:pt x="0" y="3338980"/>
                </a:lnTo>
                <a:lnTo>
                  <a:pt x="8352" y="3162578"/>
                </a:lnTo>
                <a:cubicBezTo>
                  <a:pt x="166042" y="1505839"/>
                  <a:pt x="1479242" y="186005"/>
                  <a:pt x="3132972" y="18059"/>
                </a:cubicBezTo>
                <a:lnTo>
                  <a:pt x="3466352" y="122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993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CA75F14-4851-4FA1-AF45-240D9124B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AE08278-E6C4-4B25-8343-43C881C00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4850" y="1"/>
            <a:ext cx="2347151" cy="4454343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0CC2109-6984-401D-BF1D-B4F0C35B0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4850" y="-770"/>
            <a:ext cx="2347151" cy="4454343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510ECF1-6DD2-4E35-8398-66D763897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159"/>
            <a:ext cx="12191999" cy="2128731"/>
          </a:xfrm>
          <a:custGeom>
            <a:avLst/>
            <a:gdLst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12191999 w 12191999"/>
              <a:gd name="connsiteY3" fmla="*/ 1061932 h 2123863"/>
              <a:gd name="connsiteX4" fmla="*/ 11130067 w 12191999"/>
              <a:gd name="connsiteY4" fmla="*/ 2123864 h 2123863"/>
              <a:gd name="connsiteX5" fmla="*/ 1061932 w 12191999"/>
              <a:gd name="connsiteY5" fmla="*/ 2123863 h 2123863"/>
              <a:gd name="connsiteX6" fmla="*/ 0 w 12191999"/>
              <a:gd name="connsiteY6" fmla="*/ 1061931 h 2123863"/>
              <a:gd name="connsiteX7" fmla="*/ 0 w 12191999"/>
              <a:gd name="connsiteY7" fmla="*/ 0 h 2123863"/>
              <a:gd name="connsiteX8" fmla="*/ 0 w 12191999"/>
              <a:gd name="connsiteY8" fmla="*/ 0 h 2123863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1113006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10261387 w 12191999"/>
              <a:gd name="connsiteY3" fmla="*/ 2108624 h 2123863"/>
              <a:gd name="connsiteX4" fmla="*/ 1061932 w 12191999"/>
              <a:gd name="connsiteY4" fmla="*/ 2123863 h 2123863"/>
              <a:gd name="connsiteX5" fmla="*/ 0 w 12191999"/>
              <a:gd name="connsiteY5" fmla="*/ 1061931 h 2123863"/>
              <a:gd name="connsiteX6" fmla="*/ 0 w 12191999"/>
              <a:gd name="connsiteY6" fmla="*/ 0 h 2123863"/>
              <a:gd name="connsiteX7" fmla="*/ 0 w 12191999"/>
              <a:gd name="connsiteY7" fmla="*/ 0 h 2123863"/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9758467 w 12191999"/>
              <a:gd name="connsiteY3" fmla="*/ 2108624 h 2123863"/>
              <a:gd name="connsiteX4" fmla="*/ 1061932 w 12191999"/>
              <a:gd name="connsiteY4" fmla="*/ 2123863 h 2123863"/>
              <a:gd name="connsiteX5" fmla="*/ 0 w 12191999"/>
              <a:gd name="connsiteY5" fmla="*/ 1061931 h 2123863"/>
              <a:gd name="connsiteX6" fmla="*/ 0 w 12191999"/>
              <a:gd name="connsiteY6" fmla="*/ 0 h 2123863"/>
              <a:gd name="connsiteX7" fmla="*/ 0 w 12191999"/>
              <a:gd name="connsiteY7" fmla="*/ 0 h 2123863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1612879 w 12191999"/>
              <a:gd name="connsiteY2" fmla="*/ 38100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1612879 w 12191999"/>
              <a:gd name="connsiteY2" fmla="*/ 38100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732723"/>
              <a:gd name="connsiteY0" fmla="*/ 0 h 2123864"/>
              <a:gd name="connsiteX1" fmla="*/ 12191999 w 12732723"/>
              <a:gd name="connsiteY1" fmla="*/ 0 h 2123864"/>
              <a:gd name="connsiteX2" fmla="*/ 9636547 w 12732723"/>
              <a:gd name="connsiteY2" fmla="*/ 2123864 h 2123864"/>
              <a:gd name="connsiteX3" fmla="*/ 1061932 w 12732723"/>
              <a:gd name="connsiteY3" fmla="*/ 2123863 h 2123864"/>
              <a:gd name="connsiteX4" fmla="*/ 0 w 12732723"/>
              <a:gd name="connsiteY4" fmla="*/ 1061931 h 2123864"/>
              <a:gd name="connsiteX5" fmla="*/ 0 w 12732723"/>
              <a:gd name="connsiteY5" fmla="*/ 0 h 2123864"/>
              <a:gd name="connsiteX6" fmla="*/ 0 w 12732723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6534"/>
              <a:gd name="connsiteX1" fmla="*/ 12191999 w 12191999"/>
              <a:gd name="connsiteY1" fmla="*/ 0 h 2126534"/>
              <a:gd name="connsiteX2" fmla="*/ 9636547 w 12191999"/>
              <a:gd name="connsiteY2" fmla="*/ 2123864 h 2126534"/>
              <a:gd name="connsiteX3" fmla="*/ 1061932 w 12191999"/>
              <a:gd name="connsiteY3" fmla="*/ 2123863 h 2126534"/>
              <a:gd name="connsiteX4" fmla="*/ 0 w 12191999"/>
              <a:gd name="connsiteY4" fmla="*/ 1061931 h 2126534"/>
              <a:gd name="connsiteX5" fmla="*/ 0 w 12191999"/>
              <a:gd name="connsiteY5" fmla="*/ 0 h 2126534"/>
              <a:gd name="connsiteX6" fmla="*/ 0 w 12191999"/>
              <a:gd name="connsiteY6" fmla="*/ 0 h 2126534"/>
              <a:gd name="connsiteX0" fmla="*/ 0 w 12191999"/>
              <a:gd name="connsiteY0" fmla="*/ 0 h 2388136"/>
              <a:gd name="connsiteX1" fmla="*/ 12191999 w 12191999"/>
              <a:gd name="connsiteY1" fmla="*/ 0 h 2388136"/>
              <a:gd name="connsiteX2" fmla="*/ 9636547 w 12191999"/>
              <a:gd name="connsiteY2" fmla="*/ 2123864 h 2388136"/>
              <a:gd name="connsiteX3" fmla="*/ 1061932 w 12191999"/>
              <a:gd name="connsiteY3" fmla="*/ 2123863 h 2388136"/>
              <a:gd name="connsiteX4" fmla="*/ 0 w 12191999"/>
              <a:gd name="connsiteY4" fmla="*/ 2128731 h 2388136"/>
              <a:gd name="connsiteX5" fmla="*/ 0 w 12191999"/>
              <a:gd name="connsiteY5" fmla="*/ 0 h 2388136"/>
              <a:gd name="connsiteX6" fmla="*/ 0 w 12191999"/>
              <a:gd name="connsiteY6" fmla="*/ 0 h 2388136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2128731">
                <a:moveTo>
                  <a:pt x="0" y="0"/>
                </a:moveTo>
                <a:lnTo>
                  <a:pt x="12191999" y="0"/>
                </a:lnTo>
                <a:cubicBezTo>
                  <a:pt x="12045490" y="887377"/>
                  <a:pt x="11262958" y="2196607"/>
                  <a:pt x="9636547" y="2123864"/>
                </a:cubicBezTo>
                <a:lnTo>
                  <a:pt x="0" y="212873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/>
          <a:lstStyle>
            <a:lvl1pPr marL="914400"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25" name="Picture Placeholder 36">
            <a:extLst>
              <a:ext uri="{FF2B5EF4-FFF2-40B4-BE49-F238E27FC236}">
                <a16:creationId xmlns:a16="http://schemas.microsoft.com/office/drawing/2014/main" id="{22F784D1-8CE5-4710-ADC3-2F70D5766F7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63600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1F2D6BF5-159D-4F01-BDEB-0FBD75D3F4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1298" y="3970230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18C033F-CC28-477A-8A72-AD0398D3680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64181" y="4948171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Picture Placeholder 36">
            <a:extLst>
              <a:ext uri="{FF2B5EF4-FFF2-40B4-BE49-F238E27FC236}">
                <a16:creationId xmlns:a16="http://schemas.microsoft.com/office/drawing/2014/main" id="{599604B7-B0E5-4112-9123-341EB9C6267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593592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B4836FAA-F9D8-465B-8985-A5A10F5F2E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93592" y="3971853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3A2A0BF-0F76-4FDC-97BF-55EBAD5FFFE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593592" y="4948171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7" name="Picture Placeholder 36">
            <a:extLst>
              <a:ext uri="{FF2B5EF4-FFF2-40B4-BE49-F238E27FC236}">
                <a16:creationId xmlns:a16="http://schemas.microsoft.com/office/drawing/2014/main" id="{811A58E2-70B8-4F18-AF4A-136F58682C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09360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51A90A66-376F-4665-B6E9-475C686D79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360" y="3971853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FD8E69F-7035-465B-98F7-47AAF27D3AD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309360" y="4949098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8" name="Picture Placeholder 36">
            <a:extLst>
              <a:ext uri="{FF2B5EF4-FFF2-40B4-BE49-F238E27FC236}">
                <a16:creationId xmlns:a16="http://schemas.microsoft.com/office/drawing/2014/main" id="{D390D85C-0A55-413E-9301-4F451686AB8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015984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4C70777F-7849-4350-9858-AB46DD43F2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5984" y="3976192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8918885-EB29-485A-A99A-D589B7ABAD71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9015984" y="4945456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©WestWater Research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113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8000"/>
                <a:satMod val="130000"/>
                <a:shade val="90000"/>
                <a:lumMod val="69000"/>
                <a:lumOff val="31000"/>
              </a:schemeClr>
            </a:gs>
            <a:gs pos="82000">
              <a:srgbClr val="EAEAEA"/>
            </a:gs>
            <a:gs pos="65000">
              <a:schemeClr val="bg1"/>
            </a:gs>
            <a:gs pos="100000">
              <a:schemeClr val="bg1">
                <a:shade val="63000"/>
                <a:satMod val="120000"/>
                <a:lumMod val="91000"/>
                <a:lumOff val="9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A08E557-10DB-421A-876E-1AE58F8E07C4}"/>
              </a:ext>
            </a:extLst>
          </p:cNvPr>
          <p:cNvSpPr/>
          <p:nvPr/>
        </p:nvSpPr>
        <p:spPr>
          <a:xfrm>
            <a:off x="8839807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EBCA0-8609-4F35-8CA7-7AD35FDAC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434560"/>
            <a:ext cx="342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5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©WestWater Research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DA9639-38D2-4CD4-A861-F6B4C6CB9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775" y="590372"/>
            <a:ext cx="10202248" cy="1325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F00B1-16C1-47B3-A7A0-B71468312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8825" y="1916262"/>
            <a:ext cx="10192198" cy="4133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F9501-5B6B-4DAF-B59D-3C129ED80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61593" y="7103097"/>
            <a:ext cx="1729557" cy="423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50" baseline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85DBD-B7AE-41D8-8CF1-B21CD58E1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1150" y="6433203"/>
            <a:ext cx="693263" cy="367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63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3" r:id="rId2"/>
    <p:sldLayoutId id="2147483674" r:id="rId3"/>
    <p:sldLayoutId id="2147483675" r:id="rId4"/>
    <p:sldLayoutId id="2147483662" r:id="rId5"/>
    <p:sldLayoutId id="2147483688" r:id="rId6"/>
    <p:sldLayoutId id="2147483679" r:id="rId7"/>
    <p:sldLayoutId id="2147483689" r:id="rId8"/>
    <p:sldLayoutId id="2147483685" r:id="rId9"/>
    <p:sldLayoutId id="2147483665" r:id="rId10"/>
    <p:sldLayoutId id="2147483681" r:id="rId11"/>
    <p:sldLayoutId id="2147483678" r:id="rId12"/>
    <p:sldLayoutId id="2147483683" r:id="rId13"/>
    <p:sldLayoutId id="2147483684" r:id="rId14"/>
    <p:sldLayoutId id="2147483661" r:id="rId15"/>
    <p:sldLayoutId id="2147483663" r:id="rId16"/>
    <p:sldLayoutId id="2147483664" r:id="rId17"/>
    <p:sldLayoutId id="2147483666" r:id="rId18"/>
    <p:sldLayoutId id="2147483668" r:id="rId19"/>
    <p:sldLayoutId id="2147483669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5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736">
          <p15:clr>
            <a:srgbClr val="F26B43"/>
          </p15:clr>
        </p15:guide>
        <p15:guide id="4" orient="horz" pos="3312">
          <p15:clr>
            <a:srgbClr val="F26B43"/>
          </p15:clr>
        </p15:guide>
        <p15:guide id="5" orient="horz" pos="432">
          <p15:clr>
            <a:srgbClr val="F26B43"/>
          </p15:clr>
        </p15:guide>
        <p15:guide id="7" pos="4416">
          <p15:clr>
            <a:srgbClr val="F26B43"/>
          </p15:clr>
        </p15:guide>
        <p15:guide id="8" pos="5568">
          <p15:clr>
            <a:srgbClr val="F26B43"/>
          </p15:clr>
        </p15:guide>
        <p15:guide id="9" pos="7296">
          <p15:clr>
            <a:srgbClr val="F26B43"/>
          </p15:clr>
        </p15:guide>
        <p15:guide id="10" pos="2688">
          <p15:clr>
            <a:srgbClr val="F26B43"/>
          </p15:clr>
        </p15:guide>
        <p15:guide id="11" pos="1536">
          <p15:clr>
            <a:srgbClr val="F26B43"/>
          </p15:clr>
        </p15:guide>
        <p15:guide id="12" pos="384">
          <p15:clr>
            <a:srgbClr val="F26B43"/>
          </p15:clr>
        </p15:guide>
        <p15:guide id="13" pos="2112">
          <p15:clr>
            <a:srgbClr val="F26B43"/>
          </p15:clr>
        </p15:guide>
        <p15:guide id="14" pos="4992">
          <p15:clr>
            <a:srgbClr val="F26B43"/>
          </p15:clr>
        </p15:guide>
        <p15:guide id="15" pos="6720">
          <p15:clr>
            <a:srgbClr val="F26B43"/>
          </p15:clr>
        </p15:guide>
        <p15:guide id="16" pos="960">
          <p15:clr>
            <a:srgbClr val="F26B43"/>
          </p15:clr>
        </p15:guide>
        <p15:guide id="17" pos="3264">
          <p15:clr>
            <a:srgbClr val="F26B43"/>
          </p15:clr>
        </p15:guide>
        <p15:guide id="18" orient="horz" pos="1008">
          <p15:clr>
            <a:srgbClr val="F26B43"/>
          </p15:clr>
        </p15:guide>
        <p15:guide id="19" orient="horz" pos="3888">
          <p15:clr>
            <a:srgbClr val="F26B43"/>
          </p15:clr>
        </p15:guide>
        <p15:guide id="20" pos="6144">
          <p15:clr>
            <a:srgbClr val="F26B43"/>
          </p15:clr>
        </p15:guide>
        <p15:guide id="21" orient="horz" pos="1584">
          <p15:clr>
            <a:srgbClr val="F26B43"/>
          </p15:clr>
        </p15:guide>
        <p15:guide id="22" pos="576">
          <p15:clr>
            <a:srgbClr val="F26B43"/>
          </p15:clr>
        </p15:guide>
        <p15:guide id="23" pos="7104">
          <p15:clr>
            <a:srgbClr val="F26B43"/>
          </p15:clr>
        </p15:guide>
        <p15:guide id="24" pos="768">
          <p15:clr>
            <a:srgbClr val="F26B43"/>
          </p15:clr>
        </p15:guide>
        <p15:guide id="25" pos="69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to See in Fort Collins: Horsetooth Reservoir - The Armstrong Hotel">
            <a:extLst>
              <a:ext uri="{FF2B5EF4-FFF2-40B4-BE49-F238E27FC236}">
                <a16:creationId xmlns:a16="http://schemas.microsoft.com/office/drawing/2014/main" id="{C523E253-3B8F-4449-A9A6-407A99A10A66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itle 29">
            <a:extLst>
              <a:ext uri="{FF2B5EF4-FFF2-40B4-BE49-F238E27FC236}">
                <a16:creationId xmlns:a16="http://schemas.microsoft.com/office/drawing/2014/main" id="{9DAE0213-8971-4F41-9E3D-5FCCD40DC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21" y="4330696"/>
            <a:ext cx="11582479" cy="2527304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effectLst/>
              </a:rPr>
              <a:t>Water-Economy Nexus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623FB30D-4353-4FDD-9FA6-2C7A5AF303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33126" y="5788405"/>
            <a:ext cx="6619130" cy="455676"/>
          </a:xfrm>
        </p:spPr>
        <p:txBody>
          <a:bodyPr/>
          <a:lstStyle/>
          <a:p>
            <a:pPr algn="l"/>
            <a:r>
              <a:rPr lang="en-US" sz="1800" dirty="0">
                <a:solidFill>
                  <a:schemeClr val="bg1"/>
                </a:solidFill>
              </a:rPr>
              <a:t>Water Literate Leaders | November 9, 2022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54CED1-D7E7-46BA-BA37-C5E934438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58875" y="5870024"/>
            <a:ext cx="1889666" cy="847201"/>
          </a:xfrm>
          <a:prstGeom prst="rect">
            <a:avLst/>
          </a:prstGeom>
        </p:spPr>
      </p:pic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8CE2E8E3-EED1-4438-81A6-5BD9D395B17E}"/>
              </a:ext>
            </a:extLst>
          </p:cNvPr>
          <p:cNvSpPr txBox="1">
            <a:spLocks/>
          </p:cNvSpPr>
          <p:nvPr/>
        </p:nvSpPr>
        <p:spPr>
          <a:xfrm>
            <a:off x="0" y="6653354"/>
            <a:ext cx="3366052" cy="2149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 WestWater Research</a:t>
            </a:r>
          </a:p>
        </p:txBody>
      </p:sp>
    </p:spTree>
    <p:extLst>
      <p:ext uri="{BB962C8B-B14F-4D97-AF65-F5344CB8AC3E}">
        <p14:creationId xmlns:p14="http://schemas.microsoft.com/office/powerpoint/2010/main" val="1032804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03096CC-457B-42CF-8112-BEDADD42F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147" y="121336"/>
            <a:ext cx="5108891" cy="67366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C238B0-8321-4F84-8BC0-4A88BDF20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73" y="141231"/>
            <a:ext cx="7359876" cy="1325890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Colorado Water Market</a:t>
            </a:r>
            <a:br>
              <a:rPr lang="en-US" sz="4000" b="1" dirty="0"/>
            </a:br>
            <a:r>
              <a:rPr lang="en-US" sz="3200" b="1" dirty="0"/>
              <a:t>Pricing Trends</a:t>
            </a:r>
            <a:endParaRPr lang="en-US" sz="32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9BE46-3BAB-44B9-85EA-93614F843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2/8/20XX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7F96E-B88F-496C-B23B-138A2FC2F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E8CACC-4179-4764-91CE-10D71C728843}"/>
              </a:ext>
            </a:extLst>
          </p:cNvPr>
          <p:cNvSpPr txBox="1"/>
          <p:nvPr/>
        </p:nvSpPr>
        <p:spPr>
          <a:xfrm>
            <a:off x="537249" y="2134716"/>
            <a:ext cx="5657605" cy="3264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Colorado water utilities are decentralized – “Balkanization” 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71 water providers on Front Range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Increases competition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Haves and Have-Nots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FAF9F0E-86F1-42C4-A5B0-BAC2A58D5D4B}"/>
              </a:ext>
            </a:extLst>
          </p:cNvPr>
          <p:cNvSpPr txBox="1">
            <a:spLocks/>
          </p:cNvSpPr>
          <p:nvPr/>
        </p:nvSpPr>
        <p:spPr>
          <a:xfrm>
            <a:off x="0" y="6653354"/>
            <a:ext cx="3366052" cy="2149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 WestWater Research</a:t>
            </a:r>
          </a:p>
        </p:txBody>
      </p:sp>
    </p:spTree>
    <p:extLst>
      <p:ext uri="{BB962C8B-B14F-4D97-AF65-F5344CB8AC3E}">
        <p14:creationId xmlns:p14="http://schemas.microsoft.com/office/powerpoint/2010/main" val="2767944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238B0-8321-4F84-8BC0-4A88BDF20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73" y="141231"/>
            <a:ext cx="7359876" cy="1325890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Water-Economy Nexus</a:t>
            </a:r>
            <a:br>
              <a:rPr lang="en-US" sz="4000" b="1" dirty="0"/>
            </a:br>
            <a:r>
              <a:rPr lang="en-US" sz="3200" b="1" dirty="0"/>
              <a:t>Pricing Factors</a:t>
            </a:r>
            <a:endParaRPr lang="en-US" sz="32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9BE46-3BAB-44B9-85EA-93614F843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2/8/20XX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7F96E-B88F-496C-B23B-138A2FC2F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E8CACC-4179-4764-91CE-10D71C728843}"/>
              </a:ext>
            </a:extLst>
          </p:cNvPr>
          <p:cNvSpPr txBox="1"/>
          <p:nvPr/>
        </p:nvSpPr>
        <p:spPr>
          <a:xfrm>
            <a:off x="537249" y="2351327"/>
            <a:ext cx="5657605" cy="2512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Large transfer costs for most water rights 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Water Court fees regularly exceed $200,000 per case, and can exceed $2 million per case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Water Court can take years with uncertain outcome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FAF9F0E-86F1-42C4-A5B0-BAC2A58D5D4B}"/>
              </a:ext>
            </a:extLst>
          </p:cNvPr>
          <p:cNvSpPr txBox="1">
            <a:spLocks/>
          </p:cNvSpPr>
          <p:nvPr/>
        </p:nvSpPr>
        <p:spPr>
          <a:xfrm>
            <a:off x="0" y="6653354"/>
            <a:ext cx="3366052" cy="2149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 WestWater Research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ADC6D8-E98A-445D-AD5C-6ACC0DD717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9054" y="2338945"/>
            <a:ext cx="2611200" cy="9743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75C257-AD58-4675-91FF-F7555CD4F7CD}"/>
              </a:ext>
            </a:extLst>
          </p:cNvPr>
          <p:cNvSpPr txBox="1"/>
          <p:nvPr/>
        </p:nvSpPr>
        <p:spPr>
          <a:xfrm>
            <a:off x="9827084" y="2437987"/>
            <a:ext cx="1708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1882 Adjudication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pages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3C8DBF-6731-41DA-8C38-1F4DEAF6AFA5}"/>
              </a:ext>
            </a:extLst>
          </p:cNvPr>
          <p:cNvSpPr/>
          <p:nvPr/>
        </p:nvSpPr>
        <p:spPr>
          <a:xfrm>
            <a:off x="6935698" y="2269418"/>
            <a:ext cx="4719053" cy="213798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831074-B552-4CED-9BA2-5849D054ECD7}"/>
              </a:ext>
            </a:extLst>
          </p:cNvPr>
          <p:cNvSpPr txBox="1"/>
          <p:nvPr/>
        </p:nvSpPr>
        <p:spPr>
          <a:xfrm>
            <a:off x="9877907" y="3620516"/>
            <a:ext cx="17235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 Change Case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286 pages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9EEEE7-C4F1-425F-93B4-BED411CE40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8615" y="3620516"/>
            <a:ext cx="2703191" cy="606507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F8ED1A9-C9ED-4E10-AB48-F42F5BC49E81}"/>
              </a:ext>
            </a:extLst>
          </p:cNvPr>
          <p:cNvCxnSpPr>
            <a:cxnSpLocks/>
          </p:cNvCxnSpPr>
          <p:nvPr/>
        </p:nvCxnSpPr>
        <p:spPr>
          <a:xfrm flipH="1">
            <a:off x="10669498" y="2951620"/>
            <a:ext cx="12083" cy="655917"/>
          </a:xfrm>
          <a:prstGeom prst="straightConnector1">
            <a:avLst/>
          </a:prstGeom>
          <a:ln w="38100" cap="rnd">
            <a:solidFill>
              <a:schemeClr val="tx1"/>
            </a:solidFill>
            <a:prstDash val="soli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756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238B0-8321-4F84-8BC0-4A88BDF20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73" y="141231"/>
            <a:ext cx="7359876" cy="1325890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Water-Economy Nexus</a:t>
            </a:r>
            <a:br>
              <a:rPr lang="en-US" sz="4000" b="1" dirty="0"/>
            </a:br>
            <a:r>
              <a:rPr lang="en-US" sz="3200" b="1" dirty="0"/>
              <a:t>Impacts to Agriculture</a:t>
            </a:r>
            <a:endParaRPr lang="en-US" sz="32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9BE46-3BAB-44B9-85EA-93614F843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2/8/20XX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7F96E-B88F-496C-B23B-138A2FC2F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E8CACC-4179-4764-91CE-10D71C728843}"/>
              </a:ext>
            </a:extLst>
          </p:cNvPr>
          <p:cNvSpPr txBox="1"/>
          <p:nvPr/>
        </p:nvSpPr>
        <p:spPr>
          <a:xfrm>
            <a:off x="396222" y="1639410"/>
            <a:ext cx="5657605" cy="5531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Default for many municipal water providers is to buy or require dedication of agricultural water rights (e.g., shares in ditch companies)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“Buy and Dry”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Loss of farm economy disproportionately impacts rural communities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But significant source of wealth to individual farmers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Alternative transfer methods are possible, but have not gained traction – uncertainty, increased Water Court costs, lack of willing buyers/sellers, etc.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FAF9F0E-86F1-42C4-A5B0-BAC2A58D5D4B}"/>
              </a:ext>
            </a:extLst>
          </p:cNvPr>
          <p:cNvSpPr txBox="1">
            <a:spLocks/>
          </p:cNvSpPr>
          <p:nvPr/>
        </p:nvSpPr>
        <p:spPr>
          <a:xfrm>
            <a:off x="0" y="6653354"/>
            <a:ext cx="3366052" cy="2149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 WestWater Research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082547-E84E-4EEB-AF76-876093782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81" y="2548804"/>
            <a:ext cx="1793894" cy="13436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54FC9C-7BE0-4823-953F-41A9F7C964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1972" y="3592123"/>
            <a:ext cx="1974670" cy="12262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F959C7-F690-491D-86F2-14AF0E8407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4905" y="4651946"/>
            <a:ext cx="1893554" cy="107111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C00263-EBAE-4E42-9A12-5600A4D4C9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784" y="3607961"/>
            <a:ext cx="1818984" cy="12104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A2234C-15C2-4946-8630-75FD75ABFF2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595" y="1818757"/>
            <a:ext cx="1074959" cy="87286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BC1F91D-71A5-46CE-8452-2E13FA22797E}"/>
              </a:ext>
            </a:extLst>
          </p:cNvPr>
          <p:cNvSpPr txBox="1"/>
          <p:nvPr/>
        </p:nvSpPr>
        <p:spPr>
          <a:xfrm>
            <a:off x="9061682" y="1859157"/>
            <a:ext cx="61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Water </a:t>
            </a:r>
          </a:p>
          <a:p>
            <a:r>
              <a:rPr lang="en-US" sz="1200" b="1" dirty="0"/>
              <a:t>Right</a:t>
            </a:r>
          </a:p>
        </p:txBody>
      </p:sp>
      <p:sp>
        <p:nvSpPr>
          <p:cNvPr id="28" name="Curved Right Arrow 18">
            <a:extLst>
              <a:ext uri="{FF2B5EF4-FFF2-40B4-BE49-F238E27FC236}">
                <a16:creationId xmlns:a16="http://schemas.microsoft.com/office/drawing/2014/main" id="{3AF58652-06E5-4921-B8FE-AEC755FCCFF1}"/>
              </a:ext>
            </a:extLst>
          </p:cNvPr>
          <p:cNvSpPr/>
          <p:nvPr/>
        </p:nvSpPr>
        <p:spPr>
          <a:xfrm rot="3764489">
            <a:off x="7607906" y="1497639"/>
            <a:ext cx="433278" cy="171262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Curved Right Arrow 20">
            <a:extLst>
              <a:ext uri="{FF2B5EF4-FFF2-40B4-BE49-F238E27FC236}">
                <a16:creationId xmlns:a16="http://schemas.microsoft.com/office/drawing/2014/main" id="{75864ACA-7732-4236-9694-DD4477B3C880}"/>
              </a:ext>
            </a:extLst>
          </p:cNvPr>
          <p:cNvSpPr/>
          <p:nvPr/>
        </p:nvSpPr>
        <p:spPr>
          <a:xfrm rot="17968130">
            <a:off x="7875150" y="4518121"/>
            <a:ext cx="453656" cy="148875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Curved Right Arrow 21">
            <a:extLst>
              <a:ext uri="{FF2B5EF4-FFF2-40B4-BE49-F238E27FC236}">
                <a16:creationId xmlns:a16="http://schemas.microsoft.com/office/drawing/2014/main" id="{4564AD66-A2AE-427D-98DF-678301F0A5AA}"/>
              </a:ext>
            </a:extLst>
          </p:cNvPr>
          <p:cNvSpPr/>
          <p:nvPr/>
        </p:nvSpPr>
        <p:spPr>
          <a:xfrm rot="14525576">
            <a:off x="10284813" y="4416044"/>
            <a:ext cx="552885" cy="142468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42A14E8-0066-4331-BA21-B3F81675AD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326" y="2255573"/>
            <a:ext cx="1419824" cy="1064868"/>
          </a:xfrm>
          <a:prstGeom prst="rect">
            <a:avLst/>
          </a:prstGeom>
        </p:spPr>
      </p:pic>
      <p:sp>
        <p:nvSpPr>
          <p:cNvPr id="32" name="Curved Left Arrow 23">
            <a:extLst>
              <a:ext uri="{FF2B5EF4-FFF2-40B4-BE49-F238E27FC236}">
                <a16:creationId xmlns:a16="http://schemas.microsoft.com/office/drawing/2014/main" id="{AAEEC550-FB89-4645-92C0-83A439814769}"/>
              </a:ext>
            </a:extLst>
          </p:cNvPr>
          <p:cNvSpPr/>
          <p:nvPr/>
        </p:nvSpPr>
        <p:spPr>
          <a:xfrm rot="11884430">
            <a:off x="9633186" y="2468180"/>
            <a:ext cx="492380" cy="132617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486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238B0-8321-4F84-8BC0-4A88BDF20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73" y="141231"/>
            <a:ext cx="7359876" cy="1325890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Water-Economy Nexus</a:t>
            </a:r>
            <a:br>
              <a:rPr lang="en-US" sz="4000" b="1" dirty="0"/>
            </a:br>
            <a:r>
              <a:rPr lang="en-US" sz="3200" b="1" dirty="0"/>
              <a:t>Summary</a:t>
            </a:r>
            <a:endParaRPr lang="en-US" sz="32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9BE46-3BAB-44B9-85EA-93614F843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2/8/20XX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7F96E-B88F-496C-B23B-138A2FC2F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E8CACC-4179-4764-91CE-10D71C728843}"/>
              </a:ext>
            </a:extLst>
          </p:cNvPr>
          <p:cNvSpPr txBox="1"/>
          <p:nvPr/>
        </p:nvSpPr>
        <p:spPr>
          <a:xfrm>
            <a:off x="537249" y="2096616"/>
            <a:ext cx="10587951" cy="3873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Population growth drives water prices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Short of new supplies or radical change in policy, water will continue to transfer from agriculture to municipal users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Water prices are likely to increase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Water prices have real economic impacts – home prices and rural economies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FAF9F0E-86F1-42C4-A5B0-BAC2A58D5D4B}"/>
              </a:ext>
            </a:extLst>
          </p:cNvPr>
          <p:cNvSpPr txBox="1">
            <a:spLocks/>
          </p:cNvSpPr>
          <p:nvPr/>
        </p:nvSpPr>
        <p:spPr>
          <a:xfrm>
            <a:off x="0" y="6653354"/>
            <a:ext cx="3366052" cy="2149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 WestWater Research</a:t>
            </a:r>
          </a:p>
        </p:txBody>
      </p:sp>
    </p:spTree>
    <p:extLst>
      <p:ext uri="{BB962C8B-B14F-4D97-AF65-F5344CB8AC3E}">
        <p14:creationId xmlns:p14="http://schemas.microsoft.com/office/powerpoint/2010/main" val="2558313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 descr="A body of water with rocks and hill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BF2316CD-A7D3-2C5F-E30D-2925ECC2D00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F924B7-710C-4A57-8CFD-02AED0241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79" y="596393"/>
            <a:ext cx="5618922" cy="1542507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A8907-8F83-4D28-A679-FA8F63B9A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3478" y="2138901"/>
            <a:ext cx="5618922" cy="4033299"/>
          </a:xfrm>
        </p:spPr>
        <p:txBody>
          <a:bodyPr/>
          <a:lstStyle/>
          <a:p>
            <a:r>
              <a:rPr lang="en-US" dirty="0"/>
              <a:t>Adam Jokerst</a:t>
            </a:r>
          </a:p>
          <a:p>
            <a:r>
              <a:rPr lang="en-US" dirty="0"/>
              <a:t>jokerst@waterexchange.com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16018-B9FF-439D-B677-A6C1EE52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5419" y="6990742"/>
            <a:ext cx="3428012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677E1A-6EF4-4E0B-8465-B74A11B4E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V="1">
            <a:off x="9017000" y="7034783"/>
            <a:ext cx="2268728" cy="85344"/>
          </a:xfrm>
        </p:spPr>
        <p:txBody>
          <a:bodyPr/>
          <a:lstStyle/>
          <a:p>
            <a:r>
              <a:rPr lang="en-US" dirty="0"/>
              <a:t>2/8/20XX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93E6D-52CE-414C-A9A9-7A3C0CE08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DA5E98-36AD-4C8C-8171-5E66952BA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365" y="118860"/>
            <a:ext cx="2034382" cy="912081"/>
          </a:xfrm>
          <a:prstGeom prst="rect">
            <a:avLst/>
          </a:prstGeom>
        </p:spPr>
      </p:pic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B04400EA-37EA-4729-A08F-1436245D7BA8}"/>
              </a:ext>
            </a:extLst>
          </p:cNvPr>
          <p:cNvSpPr txBox="1">
            <a:spLocks/>
          </p:cNvSpPr>
          <p:nvPr/>
        </p:nvSpPr>
        <p:spPr>
          <a:xfrm>
            <a:off x="0" y="6653354"/>
            <a:ext cx="3366052" cy="2149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All Rights Reserved © WestWater Research</a:t>
            </a:r>
          </a:p>
        </p:txBody>
      </p:sp>
    </p:spTree>
    <p:extLst>
      <p:ext uri="{BB962C8B-B14F-4D97-AF65-F5344CB8AC3E}">
        <p14:creationId xmlns:p14="http://schemas.microsoft.com/office/powerpoint/2010/main" val="1994895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9BE46-3BAB-44B9-85EA-93614F843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2/8/20XX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7F96E-B88F-496C-B23B-138A2FC2F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F2167E6-A38E-4DA5-B301-0E42D03A0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73" y="141231"/>
            <a:ext cx="7359876" cy="1325890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Water-Economy Nexus</a:t>
            </a:r>
            <a:br>
              <a:rPr lang="en-US" sz="4000" b="1" dirty="0"/>
            </a:br>
            <a:r>
              <a:rPr lang="en-US" sz="3200" b="1" dirty="0"/>
              <a:t>Water Market Drivers</a:t>
            </a:r>
            <a:endParaRPr lang="en-US" sz="3200" dirty="0"/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23EDAE4F-6F20-474E-A7B1-F6A5D37617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2811371"/>
              </p:ext>
            </p:extLst>
          </p:nvPr>
        </p:nvGraphicFramePr>
        <p:xfrm>
          <a:off x="454218" y="1828800"/>
          <a:ext cx="5575532" cy="4346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95ADF6F-52A8-4941-BEF1-89FD6B5654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4216055"/>
              </p:ext>
            </p:extLst>
          </p:nvPr>
        </p:nvGraphicFramePr>
        <p:xfrm>
          <a:off x="6566585" y="2074648"/>
          <a:ext cx="4824565" cy="3526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FECD890-1C79-4105-8996-C1051F915482}"/>
              </a:ext>
            </a:extLst>
          </p:cNvPr>
          <p:cNvSpPr txBox="1"/>
          <p:nvPr/>
        </p:nvSpPr>
        <p:spPr>
          <a:xfrm>
            <a:off x="2230336" y="1705316"/>
            <a:ext cx="2699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Population Growth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191E78-0644-43B3-8823-576B8A171584}"/>
              </a:ext>
            </a:extLst>
          </p:cNvPr>
          <p:cNvSpPr txBox="1"/>
          <p:nvPr/>
        </p:nvSpPr>
        <p:spPr>
          <a:xfrm>
            <a:off x="7827345" y="1687646"/>
            <a:ext cx="2699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Housing</a:t>
            </a:r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F901306C-7995-4BE8-B7E7-89B2A3F1A715}"/>
              </a:ext>
            </a:extLst>
          </p:cNvPr>
          <p:cNvSpPr txBox="1">
            <a:spLocks/>
          </p:cNvSpPr>
          <p:nvPr/>
        </p:nvSpPr>
        <p:spPr>
          <a:xfrm>
            <a:off x="0" y="6653354"/>
            <a:ext cx="3366052" cy="2149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 WestWater Research</a:t>
            </a:r>
          </a:p>
        </p:txBody>
      </p:sp>
    </p:spTree>
    <p:extLst>
      <p:ext uri="{BB962C8B-B14F-4D97-AF65-F5344CB8AC3E}">
        <p14:creationId xmlns:p14="http://schemas.microsoft.com/office/powerpoint/2010/main" val="3542193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9BE46-3BAB-44B9-85EA-93614F843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2/8/20XX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7F96E-B88F-496C-B23B-138A2FC2F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1FE604-2E95-4D2E-A6E7-CE2FC69C1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16" y="1571310"/>
            <a:ext cx="8291007" cy="4953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7443EF-F9B7-4C59-A65C-323CA0BB8455}"/>
              </a:ext>
            </a:extLst>
          </p:cNvPr>
          <p:cNvSpPr txBox="1"/>
          <p:nvPr/>
        </p:nvSpPr>
        <p:spPr>
          <a:xfrm>
            <a:off x="816317" y="1847534"/>
            <a:ext cx="1152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Industrial</a:t>
            </a:r>
            <a:endParaRPr lang="en-US" dirty="0"/>
          </a:p>
          <a:p>
            <a:pPr algn="ctr"/>
            <a:r>
              <a:rPr lang="en-US" dirty="0"/>
              <a:t>20%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F9B6FB-352D-482C-99A3-49EAE39D05CA}"/>
              </a:ext>
            </a:extLst>
          </p:cNvPr>
          <p:cNvSpPr txBox="1"/>
          <p:nvPr/>
        </p:nvSpPr>
        <p:spPr>
          <a:xfrm>
            <a:off x="787743" y="3800158"/>
            <a:ext cx="1344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Agricultural</a:t>
            </a:r>
            <a:endParaRPr lang="en-US" dirty="0"/>
          </a:p>
          <a:p>
            <a:pPr algn="ctr"/>
            <a:r>
              <a:rPr lang="en-US" dirty="0"/>
              <a:t>67%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1EBD6A-EAF7-42C8-92EC-2435090363C7}"/>
              </a:ext>
            </a:extLst>
          </p:cNvPr>
          <p:cNvSpPr txBox="1"/>
          <p:nvPr/>
        </p:nvSpPr>
        <p:spPr>
          <a:xfrm>
            <a:off x="787742" y="5763548"/>
            <a:ext cx="1344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Municipal</a:t>
            </a:r>
            <a:endParaRPr lang="en-US" dirty="0"/>
          </a:p>
          <a:p>
            <a:pPr algn="ctr"/>
            <a:r>
              <a:rPr lang="en-US" dirty="0"/>
              <a:t>13%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07C82E-185A-4B7F-8F52-4248451ECC8A}"/>
              </a:ext>
            </a:extLst>
          </p:cNvPr>
          <p:cNvSpPr txBox="1"/>
          <p:nvPr/>
        </p:nvSpPr>
        <p:spPr>
          <a:xfrm>
            <a:off x="7664791" y="1684504"/>
            <a:ext cx="1152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Industrial</a:t>
            </a:r>
            <a:endParaRPr lang="en-US" dirty="0"/>
          </a:p>
          <a:p>
            <a:pPr algn="ctr"/>
            <a:r>
              <a:rPr lang="en-US" dirty="0"/>
              <a:t>10%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5641A7-04E9-42A2-8251-BE754E4CC93E}"/>
              </a:ext>
            </a:extLst>
          </p:cNvPr>
          <p:cNvSpPr txBox="1"/>
          <p:nvPr/>
        </p:nvSpPr>
        <p:spPr>
          <a:xfrm>
            <a:off x="7664791" y="3346959"/>
            <a:ext cx="1152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Municipal</a:t>
            </a:r>
          </a:p>
          <a:p>
            <a:pPr algn="ctr"/>
            <a:r>
              <a:rPr lang="en-US" dirty="0"/>
              <a:t>83%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BC3DD2-E03C-453D-9D1E-CC03E33257FA}"/>
              </a:ext>
            </a:extLst>
          </p:cNvPr>
          <p:cNvSpPr txBox="1"/>
          <p:nvPr/>
        </p:nvSpPr>
        <p:spPr>
          <a:xfrm>
            <a:off x="7188541" y="5828377"/>
            <a:ext cx="1804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Agricultural</a:t>
            </a:r>
            <a:r>
              <a:rPr lang="en-US" dirty="0"/>
              <a:t>, 6%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D7E2D8-E968-4421-ACCE-956B94F5819D}"/>
              </a:ext>
            </a:extLst>
          </p:cNvPr>
          <p:cNvSpPr txBox="1"/>
          <p:nvPr/>
        </p:nvSpPr>
        <p:spPr>
          <a:xfrm>
            <a:off x="7034722" y="6177624"/>
            <a:ext cx="1905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Environmental</a:t>
            </a:r>
            <a:r>
              <a:rPr lang="en-US" dirty="0"/>
              <a:t>,1%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DC07E3-9E02-4CDF-BF0D-94CBC8B58675}"/>
              </a:ext>
            </a:extLst>
          </p:cNvPr>
          <p:cNvSpPr txBox="1"/>
          <p:nvPr/>
        </p:nvSpPr>
        <p:spPr>
          <a:xfrm rot="16200000">
            <a:off x="-740564" y="3565350"/>
            <a:ext cx="245868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Previous Water Use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9A4AC1-6A84-4F7F-954B-E0827AC4DD40}"/>
              </a:ext>
            </a:extLst>
          </p:cNvPr>
          <p:cNvSpPr txBox="1"/>
          <p:nvPr/>
        </p:nvSpPr>
        <p:spPr>
          <a:xfrm rot="5400000">
            <a:off x="8122319" y="3615492"/>
            <a:ext cx="211074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New Water Use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7327A2-2217-4017-A40F-9B1FDD1D8497}"/>
              </a:ext>
            </a:extLst>
          </p:cNvPr>
          <p:cNvSpPr txBox="1"/>
          <p:nvPr/>
        </p:nvSpPr>
        <p:spPr>
          <a:xfrm>
            <a:off x="9588036" y="3085349"/>
            <a:ext cx="25391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Agricultural to Municipal transactions are the dominant transfer type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F2167E6-A38E-4DA5-B301-0E42D03A0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73" y="141231"/>
            <a:ext cx="7359876" cy="1325890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Water-Economy Nexus</a:t>
            </a:r>
            <a:br>
              <a:rPr lang="en-US" sz="4000" b="1" dirty="0"/>
            </a:br>
            <a:r>
              <a:rPr lang="en-US" sz="3600" b="1" dirty="0"/>
              <a:t>Market </a:t>
            </a:r>
            <a:r>
              <a:rPr lang="en-US" sz="3200" b="1" dirty="0"/>
              <a:t>Participants</a:t>
            </a:r>
            <a:endParaRPr lang="en-US" sz="3200" dirty="0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77F595E9-B504-4D04-AE96-101A036685B4}"/>
              </a:ext>
            </a:extLst>
          </p:cNvPr>
          <p:cNvSpPr txBox="1">
            <a:spLocks/>
          </p:cNvSpPr>
          <p:nvPr/>
        </p:nvSpPr>
        <p:spPr>
          <a:xfrm>
            <a:off x="0" y="6653354"/>
            <a:ext cx="3366052" cy="2149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 WestWater Research</a:t>
            </a:r>
          </a:p>
        </p:txBody>
      </p:sp>
    </p:spTree>
    <p:extLst>
      <p:ext uri="{BB962C8B-B14F-4D97-AF65-F5344CB8AC3E}">
        <p14:creationId xmlns:p14="http://schemas.microsoft.com/office/powerpoint/2010/main" val="2239812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238B0-8321-4F84-8BC0-4A88BDF20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73" y="141231"/>
            <a:ext cx="7359876" cy="1325890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Water-Economy Nexus</a:t>
            </a:r>
            <a:br>
              <a:rPr lang="en-US" sz="4000" b="1" dirty="0"/>
            </a:br>
            <a:r>
              <a:rPr lang="en-US" sz="3200" b="1" dirty="0"/>
              <a:t>Market Location</a:t>
            </a:r>
            <a:endParaRPr lang="en-US" sz="32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9BE46-3BAB-44B9-85EA-93614F843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2/8/20XX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7F96E-B88F-496C-B23B-138A2FC2F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089DDD-6BC0-4F6A-9E9A-02CF4CBEA0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918531"/>
            <a:ext cx="5748001" cy="40806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DF06AC-553E-4C59-B0D6-DAB3613F87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75" y="1918531"/>
            <a:ext cx="5743432" cy="40806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FC9F05-CB45-4645-8594-E207C3FA3A4E}"/>
              </a:ext>
            </a:extLst>
          </p:cNvPr>
          <p:cNvSpPr txBox="1"/>
          <p:nvPr/>
        </p:nvSpPr>
        <p:spPr>
          <a:xfrm>
            <a:off x="1866900" y="1586931"/>
            <a:ext cx="1960505" cy="371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Trading Volume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F7F073-8FB3-424D-9874-FF93471890DB}"/>
              </a:ext>
            </a:extLst>
          </p:cNvPr>
          <p:cNvSpPr txBox="1"/>
          <p:nvPr/>
        </p:nvSpPr>
        <p:spPr>
          <a:xfrm>
            <a:off x="8129063" y="1586931"/>
            <a:ext cx="1739685" cy="371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Trading Value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8D13BEF9-9BCA-4628-984D-5552101F7F05}"/>
              </a:ext>
            </a:extLst>
          </p:cNvPr>
          <p:cNvSpPr txBox="1">
            <a:spLocks/>
          </p:cNvSpPr>
          <p:nvPr/>
        </p:nvSpPr>
        <p:spPr>
          <a:xfrm>
            <a:off x="0" y="6653354"/>
            <a:ext cx="3366052" cy="2149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 WestWater Research</a:t>
            </a:r>
          </a:p>
        </p:txBody>
      </p:sp>
    </p:spTree>
    <p:extLst>
      <p:ext uri="{BB962C8B-B14F-4D97-AF65-F5344CB8AC3E}">
        <p14:creationId xmlns:p14="http://schemas.microsoft.com/office/powerpoint/2010/main" val="2975614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3B0022-01F6-EE1E-DBC0-265782761547}"/>
              </a:ext>
            </a:extLst>
          </p:cNvPr>
          <p:cNvSpPr/>
          <p:nvPr/>
        </p:nvSpPr>
        <p:spPr>
          <a:xfrm>
            <a:off x="-21287" y="1"/>
            <a:ext cx="2787510" cy="6857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8" name="Picture 4" descr="Free Farmer Hat Png, Download Free Farmer Hat Png png images, Free ClipArts  on Clipart Library">
            <a:extLst>
              <a:ext uri="{FF2B5EF4-FFF2-40B4-BE49-F238E27FC236}">
                <a16:creationId xmlns:a16="http://schemas.microsoft.com/office/drawing/2014/main" id="{BF6A88D7-1C0C-9C02-9EB6-88B7FF1CC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612" y="2254701"/>
            <a:ext cx="989726" cy="69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itle 58">
            <a:extLst>
              <a:ext uri="{FF2B5EF4-FFF2-40B4-BE49-F238E27FC236}">
                <a16:creationId xmlns:a16="http://schemas.microsoft.com/office/drawing/2014/main" id="{FD483A78-48D6-4682-BE37-B2D0C566D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775" y="1"/>
            <a:ext cx="7305626" cy="219897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Water Rights to Build New Homes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FE50A-6F33-40AD-9446-D7F6D1B31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7926" y="2588739"/>
            <a:ext cx="7476460" cy="3538144"/>
          </a:xfrm>
        </p:spPr>
        <p:txBody>
          <a:bodyPr>
            <a:normAutofit/>
          </a:bodyPr>
          <a:lstStyle/>
          <a:p>
            <a:r>
              <a:rPr lang="en-US" b="1" dirty="0"/>
              <a:t>New homes need municipal water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Most common approach is to tie into an existing municipal water provider</a:t>
            </a:r>
          </a:p>
          <a:p>
            <a:endParaRPr lang="en-US" sz="1400" dirty="0"/>
          </a:p>
          <a:p>
            <a:r>
              <a:rPr lang="en-US" b="1" dirty="0"/>
              <a:t>Growth pays its own 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Must dedicate water rights or an equivalent amount of cash (in lieu of water rights)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One time transaction between the developer and the water utility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Perpetual commitment for water service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2598B45-0899-4C64-A088-FE0583534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7167527"/>
            <a:ext cx="3428012" cy="232514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A3967E21-B2F3-45A0-8DC7-5AA3CCC516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V="1">
            <a:off x="9017000" y="6998207"/>
            <a:ext cx="2317496" cy="7315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87B0019-071E-4C19-9139-35D5377D2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9085A9DB-B47E-CB7F-0389-32463C7CC14D}"/>
              </a:ext>
            </a:extLst>
          </p:cNvPr>
          <p:cNvSpPr/>
          <p:nvPr/>
        </p:nvSpPr>
        <p:spPr>
          <a:xfrm>
            <a:off x="712990" y="1107960"/>
            <a:ext cx="2030880" cy="762000"/>
          </a:xfrm>
          <a:prstGeom prst="parallelogram">
            <a:avLst>
              <a:gd name="adj" fmla="val 97527"/>
            </a:avLst>
          </a:prstGeom>
          <a:solidFill>
            <a:srgbClr val="EEECE1">
              <a:lumMod val="75000"/>
            </a:srgbClr>
          </a:solidFill>
          <a:ln w="25400" cap="flat" cmpd="sng" algn="ctr">
            <a:solidFill>
              <a:srgbClr val="EEECE1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05AB752-4422-DF79-4970-72D15CE43F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464" y="1545090"/>
            <a:ext cx="352515" cy="772176"/>
          </a:xfrm>
          <a:prstGeom prst="rect">
            <a:avLst/>
          </a:prstGeom>
        </p:spPr>
      </p:pic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BA965951-867C-D941-64BD-585FCEC3BF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90" y="861929"/>
            <a:ext cx="202489" cy="382561"/>
          </a:xfrm>
          <a:prstGeom prst="rect">
            <a:avLst/>
          </a:prstGeom>
        </p:spPr>
      </p:pic>
      <p:sp>
        <p:nvSpPr>
          <p:cNvPr id="26" name="Arrow: Curved Down 25">
            <a:extLst>
              <a:ext uri="{FF2B5EF4-FFF2-40B4-BE49-F238E27FC236}">
                <a16:creationId xmlns:a16="http://schemas.microsoft.com/office/drawing/2014/main" id="{94E7D2C7-F196-7AC4-62A0-013237F49B04}"/>
              </a:ext>
            </a:extLst>
          </p:cNvPr>
          <p:cNvSpPr/>
          <p:nvPr/>
        </p:nvSpPr>
        <p:spPr>
          <a:xfrm>
            <a:off x="521795" y="1301203"/>
            <a:ext cx="928478" cy="315597"/>
          </a:xfrm>
          <a:prstGeom prst="curvedDownArrow">
            <a:avLst/>
          </a:prstGeom>
          <a:solidFill>
            <a:srgbClr val="00B05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AA2827-02EF-9501-52D8-DBFE8E8528F5}"/>
              </a:ext>
            </a:extLst>
          </p:cNvPr>
          <p:cNvSpPr/>
          <p:nvPr/>
        </p:nvSpPr>
        <p:spPr>
          <a:xfrm>
            <a:off x="1790398" y="1424246"/>
            <a:ext cx="307876" cy="192554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2CC53B8C-68C0-1D5E-A533-377A8A2F5F92}"/>
              </a:ext>
            </a:extLst>
          </p:cNvPr>
          <p:cNvSpPr/>
          <p:nvPr/>
        </p:nvSpPr>
        <p:spPr>
          <a:xfrm>
            <a:off x="1726920" y="1225832"/>
            <a:ext cx="452230" cy="192554"/>
          </a:xfrm>
          <a:prstGeom prst="triangle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126" descr="Image result for clip art utility work man">
            <a:extLst>
              <a:ext uri="{FF2B5EF4-FFF2-40B4-BE49-F238E27FC236}">
                <a16:creationId xmlns:a16="http://schemas.microsoft.com/office/drawing/2014/main" id="{664201AA-AD2F-8DF4-6FB3-BD8F49C087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7" t="3778" r="28666" b="1656"/>
          <a:stretch/>
        </p:blipFill>
        <p:spPr bwMode="auto">
          <a:xfrm>
            <a:off x="398339" y="3218159"/>
            <a:ext cx="393279" cy="87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13A2082-4C13-8F9D-8769-9BF8D05F195A}"/>
              </a:ext>
            </a:extLst>
          </p:cNvPr>
          <p:cNvSpPr txBox="1"/>
          <p:nvPr/>
        </p:nvSpPr>
        <p:spPr>
          <a:xfrm>
            <a:off x="1183139" y="611235"/>
            <a:ext cx="16057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Land purchased for development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980609-7BCC-DF2E-B220-B93E95BBA3F6}"/>
              </a:ext>
            </a:extLst>
          </p:cNvPr>
          <p:cNvSpPr txBox="1"/>
          <p:nvPr/>
        </p:nvSpPr>
        <p:spPr>
          <a:xfrm>
            <a:off x="53670" y="1184685"/>
            <a:ext cx="1044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LAND DEVELOPER</a:t>
            </a:r>
          </a:p>
        </p:txBody>
      </p:sp>
      <p:sp>
        <p:nvSpPr>
          <p:cNvPr id="37" name="Arrow: Curved Down 36">
            <a:extLst>
              <a:ext uri="{FF2B5EF4-FFF2-40B4-BE49-F238E27FC236}">
                <a16:creationId xmlns:a16="http://schemas.microsoft.com/office/drawing/2014/main" id="{74DB7553-84BE-69E5-C45D-B161E6AE5A31}"/>
              </a:ext>
            </a:extLst>
          </p:cNvPr>
          <p:cNvSpPr/>
          <p:nvPr/>
        </p:nvSpPr>
        <p:spPr>
          <a:xfrm rot="791483">
            <a:off x="581952" y="2028782"/>
            <a:ext cx="1213642" cy="315597"/>
          </a:xfrm>
          <a:prstGeom prst="curvedDownArrow">
            <a:avLst/>
          </a:prstGeom>
          <a:solidFill>
            <a:srgbClr val="00B05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D1396E5-F000-4D1D-CCCC-ECF6BA069D75}"/>
              </a:ext>
            </a:extLst>
          </p:cNvPr>
          <p:cNvSpPr txBox="1"/>
          <p:nvPr/>
        </p:nvSpPr>
        <p:spPr>
          <a:xfrm>
            <a:off x="292012" y="4062579"/>
            <a:ext cx="654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WATER UTILITY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1689B5-4ACC-97C9-75EF-AFF73F0C883A}"/>
              </a:ext>
            </a:extLst>
          </p:cNvPr>
          <p:cNvSpPr txBox="1"/>
          <p:nvPr/>
        </p:nvSpPr>
        <p:spPr>
          <a:xfrm>
            <a:off x="1737681" y="2922987"/>
            <a:ext cx="1044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WATER RIGHT OWNER</a:t>
            </a:r>
          </a:p>
        </p:txBody>
      </p:sp>
      <p:sp>
        <p:nvSpPr>
          <p:cNvPr id="41" name="Arrow: Curved Down 40">
            <a:extLst>
              <a:ext uri="{FF2B5EF4-FFF2-40B4-BE49-F238E27FC236}">
                <a16:creationId xmlns:a16="http://schemas.microsoft.com/office/drawing/2014/main" id="{56C627AE-EFFE-341E-0158-4981E8DDE923}"/>
              </a:ext>
            </a:extLst>
          </p:cNvPr>
          <p:cNvSpPr/>
          <p:nvPr/>
        </p:nvSpPr>
        <p:spPr>
          <a:xfrm rot="16200000" flipH="1">
            <a:off x="-363403" y="2608447"/>
            <a:ext cx="1168590" cy="349642"/>
          </a:xfrm>
          <a:prstGeom prst="curvedDownArrow">
            <a:avLst/>
          </a:prstGeom>
          <a:solidFill>
            <a:srgbClr val="3399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ardrop 41">
            <a:extLst>
              <a:ext uri="{FF2B5EF4-FFF2-40B4-BE49-F238E27FC236}">
                <a16:creationId xmlns:a16="http://schemas.microsoft.com/office/drawing/2014/main" id="{41AE335B-2F29-CC20-C2FB-639597F1D253}"/>
              </a:ext>
            </a:extLst>
          </p:cNvPr>
          <p:cNvSpPr/>
          <p:nvPr/>
        </p:nvSpPr>
        <p:spPr>
          <a:xfrm rot="19304381">
            <a:off x="215085" y="2749645"/>
            <a:ext cx="157311" cy="168570"/>
          </a:xfrm>
          <a:prstGeom prst="teardrop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Parallelogram 42">
            <a:extLst>
              <a:ext uri="{FF2B5EF4-FFF2-40B4-BE49-F238E27FC236}">
                <a16:creationId xmlns:a16="http://schemas.microsoft.com/office/drawing/2014/main" id="{190EE4AE-179F-EE02-127C-5302C0396D40}"/>
              </a:ext>
            </a:extLst>
          </p:cNvPr>
          <p:cNvSpPr/>
          <p:nvPr/>
        </p:nvSpPr>
        <p:spPr>
          <a:xfrm>
            <a:off x="470601" y="4555743"/>
            <a:ext cx="2030880" cy="762000"/>
          </a:xfrm>
          <a:prstGeom prst="parallelogram">
            <a:avLst>
              <a:gd name="adj" fmla="val 97527"/>
            </a:avLst>
          </a:prstGeom>
          <a:solidFill>
            <a:srgbClr val="EEECE1">
              <a:lumMod val="75000"/>
            </a:srgbClr>
          </a:solidFill>
          <a:ln w="25400" cap="flat" cmpd="sng" algn="ctr">
            <a:solidFill>
              <a:srgbClr val="EEECE1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9449819-07D7-71AB-B38C-4CE8774D838D}"/>
              </a:ext>
            </a:extLst>
          </p:cNvPr>
          <p:cNvSpPr/>
          <p:nvPr/>
        </p:nvSpPr>
        <p:spPr>
          <a:xfrm>
            <a:off x="805479" y="4960705"/>
            <a:ext cx="307876" cy="192554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DF9FE112-E4F4-B911-7302-EB9CED0C6531}"/>
              </a:ext>
            </a:extLst>
          </p:cNvPr>
          <p:cNvSpPr/>
          <p:nvPr/>
        </p:nvSpPr>
        <p:spPr>
          <a:xfrm>
            <a:off x="730909" y="4768151"/>
            <a:ext cx="452230" cy="192554"/>
          </a:xfrm>
          <a:prstGeom prst="triangle">
            <a:avLst/>
          </a:prstGeom>
          <a:solidFill>
            <a:srgbClr val="EEECE1">
              <a:lumMod val="25000"/>
            </a:srgbClr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C1E0A67-0B05-6537-90A5-2D87E2F24E5C}"/>
              </a:ext>
            </a:extLst>
          </p:cNvPr>
          <p:cNvSpPr/>
          <p:nvPr/>
        </p:nvSpPr>
        <p:spPr>
          <a:xfrm>
            <a:off x="1297952" y="4490696"/>
            <a:ext cx="307876" cy="192554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AE150D5E-1565-AC96-8F2C-6ACE2D1FB4B4}"/>
              </a:ext>
            </a:extLst>
          </p:cNvPr>
          <p:cNvSpPr/>
          <p:nvPr/>
        </p:nvSpPr>
        <p:spPr>
          <a:xfrm>
            <a:off x="1223382" y="4298142"/>
            <a:ext cx="452230" cy="192554"/>
          </a:xfrm>
          <a:prstGeom prst="triangle">
            <a:avLst/>
          </a:prstGeom>
          <a:solidFill>
            <a:srgbClr val="EEECE1">
              <a:lumMod val="25000"/>
            </a:srgbClr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0EDA168-2354-F3BD-35D9-040134EA64AD}"/>
              </a:ext>
            </a:extLst>
          </p:cNvPr>
          <p:cNvSpPr/>
          <p:nvPr/>
        </p:nvSpPr>
        <p:spPr>
          <a:xfrm>
            <a:off x="1437933" y="4960705"/>
            <a:ext cx="307876" cy="192554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D3C25917-2637-DC1D-861A-8C0DA1BAE67D}"/>
              </a:ext>
            </a:extLst>
          </p:cNvPr>
          <p:cNvSpPr/>
          <p:nvPr/>
        </p:nvSpPr>
        <p:spPr>
          <a:xfrm>
            <a:off x="1363363" y="4768151"/>
            <a:ext cx="452230" cy="192554"/>
          </a:xfrm>
          <a:prstGeom prst="triangle">
            <a:avLst/>
          </a:prstGeom>
          <a:solidFill>
            <a:srgbClr val="EEECE1">
              <a:lumMod val="25000"/>
            </a:srgbClr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Arrow: Curved Down 49">
            <a:extLst>
              <a:ext uri="{FF2B5EF4-FFF2-40B4-BE49-F238E27FC236}">
                <a16:creationId xmlns:a16="http://schemas.microsoft.com/office/drawing/2014/main" id="{409F5882-1FFC-0A9E-DB7A-3516FBAFBC58}"/>
              </a:ext>
            </a:extLst>
          </p:cNvPr>
          <p:cNvSpPr/>
          <p:nvPr/>
        </p:nvSpPr>
        <p:spPr>
          <a:xfrm rot="13457078" flipH="1" flipV="1">
            <a:off x="785795" y="3656946"/>
            <a:ext cx="890301" cy="363078"/>
          </a:xfrm>
          <a:prstGeom prst="curvedDownArrow">
            <a:avLst/>
          </a:prstGeom>
          <a:solidFill>
            <a:srgbClr val="3399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eardrop 50">
            <a:extLst>
              <a:ext uri="{FF2B5EF4-FFF2-40B4-BE49-F238E27FC236}">
                <a16:creationId xmlns:a16="http://schemas.microsoft.com/office/drawing/2014/main" id="{F94943FF-678C-D66F-E22D-BE9F8393589B}"/>
              </a:ext>
            </a:extLst>
          </p:cNvPr>
          <p:cNvSpPr/>
          <p:nvPr/>
        </p:nvSpPr>
        <p:spPr>
          <a:xfrm rot="19304381">
            <a:off x="1125904" y="3741931"/>
            <a:ext cx="157311" cy="168570"/>
          </a:xfrm>
          <a:prstGeom prst="teardrop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33" descr="A close up of a sign&#10;&#10;Description automatically generated">
            <a:extLst>
              <a:ext uri="{FF2B5EF4-FFF2-40B4-BE49-F238E27FC236}">
                <a16:creationId xmlns:a16="http://schemas.microsoft.com/office/drawing/2014/main" id="{1CCD1C51-C003-1B05-6D82-991C87239C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784" y="4132089"/>
            <a:ext cx="682802" cy="59361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C1A24B7A-D589-C991-1CAE-F593140891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147" y="5581558"/>
            <a:ext cx="352515" cy="772176"/>
          </a:xfrm>
          <a:prstGeom prst="rect">
            <a:avLst/>
          </a:prstGeom>
        </p:spPr>
      </p:pic>
      <p:sp>
        <p:nvSpPr>
          <p:cNvPr id="53" name="Arrow: Curved Down 52">
            <a:extLst>
              <a:ext uri="{FF2B5EF4-FFF2-40B4-BE49-F238E27FC236}">
                <a16:creationId xmlns:a16="http://schemas.microsoft.com/office/drawing/2014/main" id="{B782C14F-A038-3DCA-3F04-27D59BBE6447}"/>
              </a:ext>
            </a:extLst>
          </p:cNvPr>
          <p:cNvSpPr/>
          <p:nvPr/>
        </p:nvSpPr>
        <p:spPr>
          <a:xfrm rot="5400000">
            <a:off x="896707" y="5480390"/>
            <a:ext cx="928478" cy="315597"/>
          </a:xfrm>
          <a:prstGeom prst="curvedDownArrow">
            <a:avLst/>
          </a:prstGeom>
          <a:solidFill>
            <a:srgbClr val="00B05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4" name="Picture 53" descr="A close up of a sign&#10;&#10;Description automatically generated">
            <a:extLst>
              <a:ext uri="{FF2B5EF4-FFF2-40B4-BE49-F238E27FC236}">
                <a16:creationId xmlns:a16="http://schemas.microsoft.com/office/drawing/2014/main" id="{A5580C92-9E90-2503-94E5-4F14F7743E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67" y="5586725"/>
            <a:ext cx="202489" cy="382561"/>
          </a:xfrm>
          <a:prstGeom prst="rect">
            <a:avLst/>
          </a:prstGeom>
        </p:spPr>
      </p:pic>
      <p:pic>
        <p:nvPicPr>
          <p:cNvPr id="55" name="Picture 54" descr="A close up of a sign&#10;&#10;Description automatically generated">
            <a:extLst>
              <a:ext uri="{FF2B5EF4-FFF2-40B4-BE49-F238E27FC236}">
                <a16:creationId xmlns:a16="http://schemas.microsoft.com/office/drawing/2014/main" id="{FEF719E4-D09F-9E44-BB8A-F384494086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56" y="2050576"/>
            <a:ext cx="202489" cy="382561"/>
          </a:xfrm>
          <a:prstGeom prst="rect">
            <a:avLst/>
          </a:prstGeom>
        </p:spPr>
      </p:pic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82EF1EC7-DB84-4D8A-B7ED-00A2BC10B176}"/>
              </a:ext>
            </a:extLst>
          </p:cNvPr>
          <p:cNvSpPr txBox="1">
            <a:spLocks/>
          </p:cNvSpPr>
          <p:nvPr/>
        </p:nvSpPr>
        <p:spPr>
          <a:xfrm>
            <a:off x="0" y="6653354"/>
            <a:ext cx="3366052" cy="2149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 WestWater Research</a:t>
            </a:r>
          </a:p>
        </p:txBody>
      </p:sp>
    </p:spTree>
    <p:extLst>
      <p:ext uri="{BB962C8B-B14F-4D97-AF65-F5344CB8AC3E}">
        <p14:creationId xmlns:p14="http://schemas.microsoft.com/office/powerpoint/2010/main" val="162092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146C9-C228-4682-99A5-A5BCF84CE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070" y="204646"/>
            <a:ext cx="10808080" cy="1325890"/>
          </a:xfrm>
        </p:spPr>
        <p:txBody>
          <a:bodyPr>
            <a:normAutofit/>
          </a:bodyPr>
          <a:lstStyle/>
          <a:p>
            <a:r>
              <a:rPr lang="en-US" sz="3600" b="1" dirty="0"/>
              <a:t>How much does the water cost for new home?</a:t>
            </a:r>
            <a:endParaRPr lang="en-US" sz="36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F62D3-8E97-4912-86CA-7D06B07A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2/8/20XX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930B68-8064-4C63-85AA-6DCD21266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4D0C81-BB50-D03B-8E63-4FB1CEA6D05A}"/>
              </a:ext>
            </a:extLst>
          </p:cNvPr>
          <p:cNvSpPr txBox="1"/>
          <p:nvPr/>
        </p:nvSpPr>
        <p:spPr>
          <a:xfrm>
            <a:off x="800850" y="1287296"/>
            <a:ext cx="9532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It varies significantly: Approximate range of $20,000 to $80,000 per home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AE2910-1329-6277-B33E-869CB5B6017B}"/>
              </a:ext>
            </a:extLst>
          </p:cNvPr>
          <p:cNvSpPr txBox="1"/>
          <p:nvPr/>
        </p:nvSpPr>
        <p:spPr>
          <a:xfrm>
            <a:off x="1002122" y="3168126"/>
            <a:ext cx="327331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Times New Roman" panose="02020603050405020304" pitchFamily="18" charset="0"/>
              </a:rPr>
              <a:t>Land &amp; Lots	   $100k</a:t>
            </a:r>
          </a:p>
          <a:p>
            <a:r>
              <a:rPr lang="en-US" sz="1600" dirty="0">
                <a:cs typeface="Times New Roman" panose="02020603050405020304" pitchFamily="18" charset="0"/>
              </a:rPr>
              <a:t>Permits / Fees           $50k</a:t>
            </a:r>
          </a:p>
          <a:p>
            <a:r>
              <a:rPr lang="en-US" sz="1600" b="1" dirty="0">
                <a:solidFill>
                  <a:srgbClr val="0066FF"/>
                </a:solidFill>
                <a:cs typeface="Times New Roman" panose="02020603050405020304" pitchFamily="18" charset="0"/>
              </a:rPr>
              <a:t>Water		   $50k</a:t>
            </a:r>
          </a:p>
          <a:p>
            <a:r>
              <a:rPr lang="en-US" sz="1600" dirty="0">
                <a:cs typeface="Times New Roman" panose="02020603050405020304" pitchFamily="18" charset="0"/>
              </a:rPr>
              <a:t>House		 $200k</a:t>
            </a:r>
          </a:p>
          <a:p>
            <a:r>
              <a:rPr lang="en-US" sz="1600" dirty="0">
                <a:cs typeface="Times New Roman" panose="02020603050405020304" pitchFamily="18" charset="0"/>
              </a:rPr>
              <a:t>Overhead / Admin	   $50k</a:t>
            </a:r>
          </a:p>
          <a:p>
            <a:r>
              <a:rPr lang="en-US" sz="1600" u="sng" dirty="0">
                <a:cs typeface="Times New Roman" panose="02020603050405020304" pitchFamily="18" charset="0"/>
              </a:rPr>
              <a:t>Profit		   $50k</a:t>
            </a:r>
          </a:p>
          <a:p>
            <a:r>
              <a:rPr lang="en-US" b="1" dirty="0">
                <a:cs typeface="Times New Roman" panose="02020603050405020304" pitchFamily="18" charset="0"/>
              </a:rPr>
              <a:t>TOTAL		$500k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C53CEE-CEC5-377A-460D-3E81402D8869}"/>
              </a:ext>
            </a:extLst>
          </p:cNvPr>
          <p:cNvSpPr txBox="1"/>
          <p:nvPr/>
        </p:nvSpPr>
        <p:spPr>
          <a:xfrm>
            <a:off x="441714" y="2102300"/>
            <a:ext cx="427552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Water is </a:t>
            </a:r>
            <a:r>
              <a:rPr lang="en-US" b="1" i="1" dirty="0"/>
              <a:t>can be</a:t>
            </a:r>
            <a:r>
              <a:rPr lang="en-US" dirty="0"/>
              <a:t> 10% of the home price</a:t>
            </a:r>
          </a:p>
          <a:p>
            <a:r>
              <a:rPr lang="en-US" sz="1400" i="1" dirty="0"/>
              <a:t>(likely range of &lt;5% to 20%)</a:t>
            </a:r>
          </a:p>
          <a:p>
            <a:endParaRPr lang="en-US" sz="1200" u="sng" dirty="0"/>
          </a:p>
          <a:p>
            <a:r>
              <a:rPr lang="en-US" u="sng" dirty="0"/>
              <a:t>Example:</a:t>
            </a:r>
          </a:p>
        </p:txBody>
      </p:sp>
      <p:graphicFrame>
        <p:nvGraphicFramePr>
          <p:cNvPr id="33" name="Chart 32">
            <a:extLst>
              <a:ext uri="{FF2B5EF4-FFF2-40B4-BE49-F238E27FC236}">
                <a16:creationId xmlns:a16="http://schemas.microsoft.com/office/drawing/2014/main" id="{9C958C6F-DBF8-F325-9B8B-535826CAAF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4010640"/>
              </p:ext>
            </p:extLst>
          </p:nvPr>
        </p:nvGraphicFramePr>
        <p:xfrm>
          <a:off x="5096082" y="2000839"/>
          <a:ext cx="5956231" cy="3578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971AA936-9B87-A10D-A496-7163222CCF12}"/>
              </a:ext>
            </a:extLst>
          </p:cNvPr>
          <p:cNvSpPr txBox="1"/>
          <p:nvPr/>
        </p:nvSpPr>
        <p:spPr>
          <a:xfrm>
            <a:off x="9190688" y="4350435"/>
            <a:ext cx="20099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70C0"/>
                </a:solidFill>
              </a:rPr>
              <a:t>S&amp;P/Case-Shiller CO-Denver Home Price Index, Index Jan 2000=100, Monthly, Seasonally Adjusted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6AD85C-9C41-C20B-185C-7240203B57CA}"/>
              </a:ext>
            </a:extLst>
          </p:cNvPr>
          <p:cNvSpPr txBox="1"/>
          <p:nvPr/>
        </p:nvSpPr>
        <p:spPr>
          <a:xfrm>
            <a:off x="5889141" y="4893973"/>
            <a:ext cx="16425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C00000"/>
                </a:solidFill>
              </a:rPr>
              <a:t>Average CBT Contract Price Index, Jan 2002 = 100, Monthly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02BC08-7318-2A0E-BD16-7691C9053FDC}"/>
              </a:ext>
            </a:extLst>
          </p:cNvPr>
          <p:cNvSpPr txBox="1"/>
          <p:nvPr/>
        </p:nvSpPr>
        <p:spPr>
          <a:xfrm>
            <a:off x="5889141" y="2411004"/>
            <a:ext cx="3597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CBT contract units have appreciated faster than home prices over the past decade, which has resulted in changing water market activity for new home construction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730924-D687-684A-8F12-6E469B2DC145}"/>
              </a:ext>
            </a:extLst>
          </p:cNvPr>
          <p:cNvSpPr txBox="1"/>
          <p:nvPr/>
        </p:nvSpPr>
        <p:spPr>
          <a:xfrm>
            <a:off x="216414" y="5332159"/>
            <a:ext cx="4750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30-year mortgage at 6% interest on $50k water cost</a:t>
            </a:r>
          </a:p>
          <a:p>
            <a:r>
              <a:rPr lang="en-US" sz="1400" dirty="0">
                <a:solidFill>
                  <a:srgbClr val="0070C0"/>
                </a:solidFill>
              </a:rPr>
              <a:t>$300 per month water cost (for the supply)</a:t>
            </a:r>
          </a:p>
          <a:p>
            <a:endParaRPr lang="en-US" sz="1400" dirty="0">
              <a:solidFill>
                <a:srgbClr val="0070C0"/>
              </a:solidFill>
            </a:endParaRPr>
          </a:p>
          <a:p>
            <a:r>
              <a:rPr lang="en-US" sz="1400" dirty="0">
                <a:solidFill>
                  <a:srgbClr val="0070C0"/>
                </a:solidFill>
              </a:rPr>
              <a:t>Compare to a $70 monthly water bill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DDDEEF3E-CB31-43F0-B8E8-16885F017908}"/>
              </a:ext>
            </a:extLst>
          </p:cNvPr>
          <p:cNvSpPr txBox="1">
            <a:spLocks/>
          </p:cNvSpPr>
          <p:nvPr/>
        </p:nvSpPr>
        <p:spPr>
          <a:xfrm>
            <a:off x="0" y="6653354"/>
            <a:ext cx="3366052" cy="2149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 WestWater Research</a:t>
            </a:r>
          </a:p>
        </p:txBody>
      </p:sp>
    </p:spTree>
    <p:extLst>
      <p:ext uri="{BB962C8B-B14F-4D97-AF65-F5344CB8AC3E}">
        <p14:creationId xmlns:p14="http://schemas.microsoft.com/office/powerpoint/2010/main" val="2306660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1258" y="229395"/>
            <a:ext cx="9144000" cy="632618"/>
          </a:xfrm>
        </p:spPr>
        <p:txBody>
          <a:bodyPr>
            <a:normAutofit/>
          </a:bodyPr>
          <a:lstStyle/>
          <a:p>
            <a:r>
              <a:rPr lang="en-US" sz="3200" dirty="0"/>
              <a:t>Typical Sources for Dedication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F3753-3DAE-4100-A1F3-A38748D5ABC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E59AB2-F18D-46FC-897E-71B21A7B0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076" y="1573208"/>
            <a:ext cx="2824843" cy="39449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217727-BD62-47C9-9E9B-3F794EE02A9E}"/>
              </a:ext>
            </a:extLst>
          </p:cNvPr>
          <p:cNvSpPr txBox="1"/>
          <p:nvPr/>
        </p:nvSpPr>
        <p:spPr>
          <a:xfrm>
            <a:off x="4379719" y="1203876"/>
            <a:ext cx="2691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Ditch Company Shares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982403-8BD1-43A9-AB5C-CA54AC7E738C}"/>
              </a:ext>
            </a:extLst>
          </p:cNvPr>
          <p:cNvSpPr txBox="1"/>
          <p:nvPr/>
        </p:nvSpPr>
        <p:spPr>
          <a:xfrm>
            <a:off x="8813747" y="1203876"/>
            <a:ext cx="165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Groundwater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9BF8F5-C913-4B26-9E1D-CD890C8D599E}"/>
              </a:ext>
            </a:extLst>
          </p:cNvPr>
          <p:cNvSpPr txBox="1"/>
          <p:nvPr/>
        </p:nvSpPr>
        <p:spPr>
          <a:xfrm>
            <a:off x="1007165" y="1228432"/>
            <a:ext cx="247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Transbasin Water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403AD5-3739-4173-BEFA-7DF06B6691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852" y="1609619"/>
            <a:ext cx="2934068" cy="39347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9B5468-E4E3-4D90-B508-482B2CBDAC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35" y="1609619"/>
            <a:ext cx="2986715" cy="39347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9CA5FB2F-10F5-4181-95C0-7BB7B2C5F8B9}"/>
              </a:ext>
            </a:extLst>
          </p:cNvPr>
          <p:cNvSpPr txBox="1">
            <a:spLocks/>
          </p:cNvSpPr>
          <p:nvPr/>
        </p:nvSpPr>
        <p:spPr>
          <a:xfrm>
            <a:off x="0" y="6653354"/>
            <a:ext cx="3366052" cy="2149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 WestWater Research</a:t>
            </a:r>
          </a:p>
        </p:txBody>
      </p:sp>
    </p:spTree>
    <p:extLst>
      <p:ext uri="{BB962C8B-B14F-4D97-AF65-F5344CB8AC3E}">
        <p14:creationId xmlns:p14="http://schemas.microsoft.com/office/powerpoint/2010/main" val="4285015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238B0-8321-4F84-8BC0-4A88BDF20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73" y="141231"/>
            <a:ext cx="7359876" cy="1325890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Water-Economy Nexus</a:t>
            </a:r>
            <a:br>
              <a:rPr lang="en-US" sz="4000" b="1" dirty="0"/>
            </a:br>
            <a:r>
              <a:rPr lang="en-US" sz="3200" b="1" dirty="0"/>
              <a:t>Pricing Trends</a:t>
            </a:r>
            <a:endParaRPr lang="en-US" sz="32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9BE46-3BAB-44B9-85EA-93614F843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2/8/20XX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7F96E-B88F-496C-B23B-138A2FC2F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E8CACC-4179-4764-91CE-10D71C728843}"/>
              </a:ext>
            </a:extLst>
          </p:cNvPr>
          <p:cNvSpPr txBox="1"/>
          <p:nvPr/>
        </p:nvSpPr>
        <p:spPr>
          <a:xfrm>
            <a:off x="507328" y="2013947"/>
            <a:ext cx="4119073" cy="3308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Large range in water prices on the Front Range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Influenced by location, availability, reliability, and transferability 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All water is not equal in terms of usefulness to the municipal sector which influences market price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63A07C2F-558C-43B0-8FAC-9D06B6215B73}"/>
              </a:ext>
            </a:extLst>
          </p:cNvPr>
          <p:cNvSpPr txBox="1">
            <a:spLocks/>
          </p:cNvSpPr>
          <p:nvPr/>
        </p:nvSpPr>
        <p:spPr>
          <a:xfrm>
            <a:off x="0" y="6653354"/>
            <a:ext cx="3366052" cy="2149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 WestWater Research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B00FCFB9-BEBE-4AA9-9E87-21E4C3A0FF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205166"/>
              </p:ext>
            </p:extLst>
          </p:nvPr>
        </p:nvGraphicFramePr>
        <p:xfrm>
          <a:off x="5165217" y="1330361"/>
          <a:ext cx="6572564" cy="5286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27125F1-59CF-4688-A9CC-1D481CDDBEA2}"/>
              </a:ext>
            </a:extLst>
          </p:cNvPr>
          <p:cNvSpPr txBox="1"/>
          <p:nvPr/>
        </p:nvSpPr>
        <p:spPr>
          <a:xfrm>
            <a:off x="7762875" y="6171593"/>
            <a:ext cx="15852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District 2</a:t>
            </a:r>
          </a:p>
        </p:txBody>
      </p:sp>
    </p:spTree>
    <p:extLst>
      <p:ext uri="{BB962C8B-B14F-4D97-AF65-F5344CB8AC3E}">
        <p14:creationId xmlns:p14="http://schemas.microsoft.com/office/powerpoint/2010/main" val="1035617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238B0-8321-4F84-8BC0-4A88BDF20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73" y="141231"/>
            <a:ext cx="7359876" cy="1325890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Water-Economy Nexus</a:t>
            </a:r>
            <a:br>
              <a:rPr lang="en-US" sz="4000" b="1" dirty="0"/>
            </a:br>
            <a:r>
              <a:rPr lang="en-US" sz="3200" b="1" dirty="0"/>
              <a:t>Pricing Factors</a:t>
            </a:r>
            <a:endParaRPr lang="en-US" sz="32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9BE46-3BAB-44B9-85EA-93614F843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2/8/20XX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7F96E-B88F-496C-B23B-138A2FC2F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E8CACC-4179-4764-91CE-10D71C728843}"/>
              </a:ext>
            </a:extLst>
          </p:cNvPr>
          <p:cNvSpPr txBox="1"/>
          <p:nvPr/>
        </p:nvSpPr>
        <p:spPr>
          <a:xfrm>
            <a:off x="535576" y="1487016"/>
            <a:ext cx="5657605" cy="3034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CBT has fueled NOCO growth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Majority (90%) of CBT units have already been transferred to municipal or are unlikely to ever be transferred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Reduced supply coupled with high demand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b="1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C4BB02F2-93D6-46D1-BF4A-48111E8BB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3578" y="3454825"/>
            <a:ext cx="4402846" cy="33138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FAF9F0E-86F1-42C4-A5B0-BAC2A58D5D4B}"/>
              </a:ext>
            </a:extLst>
          </p:cNvPr>
          <p:cNvSpPr txBox="1">
            <a:spLocks/>
          </p:cNvSpPr>
          <p:nvPr/>
        </p:nvSpPr>
        <p:spPr>
          <a:xfrm>
            <a:off x="0" y="6653354"/>
            <a:ext cx="3366052" cy="2149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Tahoma" pitchFamily="34" charset="0"/>
                <a:cs typeface="Tahoma" pitchFamily="34" charset="0"/>
              </a:rPr>
              <a:t>All Rights Reserved © WestWater Research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A728904A-4C72-4EFC-84BB-E95AC7B1F4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4339863"/>
              </p:ext>
            </p:extLst>
          </p:nvPr>
        </p:nvGraphicFramePr>
        <p:xfrm>
          <a:off x="7225176" y="236660"/>
          <a:ext cx="4402846" cy="3126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9C373A82-A2B8-4A56-BDF0-468BA55619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1061643"/>
              </p:ext>
            </p:extLst>
          </p:nvPr>
        </p:nvGraphicFramePr>
        <p:xfrm>
          <a:off x="1873259" y="4073392"/>
          <a:ext cx="2610653" cy="1770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415B346C-F7F8-495E-AA5E-D4D0254254F0}"/>
              </a:ext>
            </a:extLst>
          </p:cNvPr>
          <p:cNvSpPr txBox="1"/>
          <p:nvPr/>
        </p:nvSpPr>
        <p:spPr>
          <a:xfrm>
            <a:off x="4037083" y="5023799"/>
            <a:ext cx="1441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Not Sellers (68%)</a:t>
            </a:r>
          </a:p>
          <a:p>
            <a:r>
              <a:rPr lang="en-US" sz="1200" dirty="0"/>
              <a:t>Munis, Districts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06046D-1363-4E72-B63D-73654A9C2A26}"/>
              </a:ext>
            </a:extLst>
          </p:cNvPr>
          <p:cNvSpPr txBox="1"/>
          <p:nvPr/>
        </p:nvSpPr>
        <p:spPr>
          <a:xfrm>
            <a:off x="779241" y="5087056"/>
            <a:ext cx="16353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Unlikely Sellers (22%)</a:t>
            </a:r>
          </a:p>
          <a:p>
            <a:r>
              <a:rPr lang="en-US" sz="1100" dirty="0"/>
              <a:t>Ditch Cos., Industry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68E345B-19DA-449B-ACF3-9560D4B8D59F}"/>
              </a:ext>
            </a:extLst>
          </p:cNvPr>
          <p:cNvSpPr txBox="1"/>
          <p:nvPr/>
        </p:nvSpPr>
        <p:spPr>
          <a:xfrm>
            <a:off x="918702" y="4253558"/>
            <a:ext cx="13564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Individual Sellers</a:t>
            </a:r>
          </a:p>
          <a:p>
            <a:r>
              <a:rPr lang="en-US" sz="1100" b="1" dirty="0"/>
              <a:t>(10%)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EA396C1-8271-4D14-9B98-C73F43981F22}"/>
              </a:ext>
            </a:extLst>
          </p:cNvPr>
          <p:cNvCxnSpPr>
            <a:cxnSpLocks/>
          </p:cNvCxnSpPr>
          <p:nvPr/>
        </p:nvCxnSpPr>
        <p:spPr>
          <a:xfrm>
            <a:off x="2253729" y="4380820"/>
            <a:ext cx="773549" cy="592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BE61C5F-71FE-4F27-88EA-DC072D553773}"/>
              </a:ext>
            </a:extLst>
          </p:cNvPr>
          <p:cNvCxnSpPr/>
          <p:nvPr/>
        </p:nvCxnSpPr>
        <p:spPr>
          <a:xfrm flipV="1">
            <a:off x="2011278" y="4928786"/>
            <a:ext cx="697948" cy="1900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499F762-D603-4806-9C29-09DFF2E7C670}"/>
              </a:ext>
            </a:extLst>
          </p:cNvPr>
          <p:cNvCxnSpPr>
            <a:stCxn id="23" idx="1"/>
          </p:cNvCxnSpPr>
          <p:nvPr/>
        </p:nvCxnSpPr>
        <p:spPr>
          <a:xfrm flipH="1" flipV="1">
            <a:off x="3537917" y="5119981"/>
            <a:ext cx="499166" cy="1346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051944"/>
      </p:ext>
    </p:extLst>
  </p:cSld>
  <p:clrMapOvr>
    <a:masterClrMapping/>
  </p:clrMapOvr>
</p:sld>
</file>

<file path=ppt/theme/theme1.xml><?xml version="1.0" encoding="utf-8"?>
<a:theme xmlns:a="http://schemas.openxmlformats.org/drawingml/2006/main" name="ModOverlayVTI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Raleway">
      <a:majorFont>
        <a:latin typeface="Raleway Black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lifornia Water Market Analysis" id="{AC71606E-2ADE-4CCB-8209-B5671D2CD609}" vid="{9423660A-0777-434E-B627-46B2B00ED00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96608210F6A84CB8EEAE20C7EB38EF" ma:contentTypeVersion="12" ma:contentTypeDescription="Create a new document." ma:contentTypeScope="" ma:versionID="2dbb9144e04127c3dcad8bdff1c76328">
  <xsd:schema xmlns:xsd="http://www.w3.org/2001/XMLSchema" xmlns:xs="http://www.w3.org/2001/XMLSchema" xmlns:p="http://schemas.microsoft.com/office/2006/metadata/properties" xmlns:ns2="5cda4d3d-3205-4bb2-941e-aaaadf36882c" xmlns:ns3="313194dc-9217-4acd-a332-8943753ec426" targetNamespace="http://schemas.microsoft.com/office/2006/metadata/properties" ma:root="true" ma:fieldsID="3081106640079d5169bbd012222c7bbc" ns2:_="" ns3:_="">
    <xsd:import namespace="5cda4d3d-3205-4bb2-941e-aaaadf36882c"/>
    <xsd:import namespace="313194dc-9217-4acd-a332-8943753ec42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da4d3d-3205-4bb2-941e-aaaadf36882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3194dc-9217-4acd-a332-8943753ec4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F5FBD64-84A7-42D9-8136-ABFB8794E766}">
  <ds:schemaRefs>
    <ds:schemaRef ds:uri="313194dc-9217-4acd-a332-8943753ec426"/>
    <ds:schemaRef ds:uri="5cda4d3d-3205-4bb2-941e-aaaadf36882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B61E4D0-D101-4A17-BA61-F29B2B6CFE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AB8BBB-9A18-4050-923B-7FC6E36DA496}">
  <ds:schemaRefs>
    <ds:schemaRef ds:uri="313194dc-9217-4acd-a332-8943753ec426"/>
    <ds:schemaRef ds:uri="http://www.w3.org/XML/1998/namespace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5cda4d3d-3205-4bb2-941e-aaaadf36882c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WWR PPT Template </Template>
  <TotalTime>160</TotalTime>
  <Words>772</Words>
  <Application>Microsoft Office PowerPoint</Application>
  <PresentationFormat>Widescreen</PresentationFormat>
  <Paragraphs>151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Raleway</vt:lpstr>
      <vt:lpstr>Raleway Black</vt:lpstr>
      <vt:lpstr>Times New Roman</vt:lpstr>
      <vt:lpstr>ModOverlayVTI</vt:lpstr>
      <vt:lpstr>Water-Economy Nexus</vt:lpstr>
      <vt:lpstr>Water-Economy Nexus Water Market Drivers</vt:lpstr>
      <vt:lpstr>Water-Economy Nexus Market Participants</vt:lpstr>
      <vt:lpstr>Water-Economy Nexus Market Location</vt:lpstr>
      <vt:lpstr>Water Rights to Build New Homes</vt:lpstr>
      <vt:lpstr>How much does the water cost for new home?</vt:lpstr>
      <vt:lpstr>Typical Sources for Dedication</vt:lpstr>
      <vt:lpstr>Water-Economy Nexus Pricing Trends</vt:lpstr>
      <vt:lpstr>Water-Economy Nexus Pricing Factors</vt:lpstr>
      <vt:lpstr>Colorado Water Market Pricing Trends</vt:lpstr>
      <vt:lpstr>Water-Economy Nexus Pricing Factors</vt:lpstr>
      <vt:lpstr>Water-Economy Nexus Impacts to Agriculture</vt:lpstr>
      <vt:lpstr>Water-Economy Nexus Summary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California Water Market Analysis</dc:title>
  <dc:creator>Brett Bovee</dc:creator>
  <cp:lastModifiedBy>Adam Jokerst</cp:lastModifiedBy>
  <cp:revision>4</cp:revision>
  <dcterms:created xsi:type="dcterms:W3CDTF">2022-05-10T16:56:56Z</dcterms:created>
  <dcterms:modified xsi:type="dcterms:W3CDTF">2022-11-02T17:38:23Z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0x0101009896608210F6A84CB8EEAE20C7EB38EF</vt:lpwstr>
  </property>
</Properties>
</file>