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9" r:id="rId4"/>
    <p:sldId id="281" r:id="rId5"/>
    <p:sldId id="268" r:id="rId6"/>
    <p:sldId id="266" r:id="rId7"/>
    <p:sldId id="264" r:id="rId8"/>
    <p:sldId id="261" r:id="rId9"/>
    <p:sldId id="282" r:id="rId10"/>
    <p:sldId id="263" r:id="rId11"/>
    <p:sldId id="280" r:id="rId12"/>
    <p:sldId id="257" r:id="rId13"/>
    <p:sldId id="265"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2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11/8/2022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24AB-CF86-4E5B-86E1-F54D30E4B387}"/>
              </a:ext>
            </a:extLst>
          </p:cNvPr>
          <p:cNvSpPr>
            <a:spLocks noGrp="1"/>
          </p:cNvSpPr>
          <p:nvPr>
            <p:ph type="ctrTitle"/>
          </p:nvPr>
        </p:nvSpPr>
        <p:spPr>
          <a:xfrm>
            <a:off x="1751012" y="1665718"/>
            <a:ext cx="8689976" cy="1545362"/>
          </a:xfrm>
        </p:spPr>
        <p:txBody>
          <a:bodyPr>
            <a:normAutofit/>
          </a:bodyPr>
          <a:lstStyle/>
          <a:p>
            <a:r>
              <a:rPr lang="en-US" dirty="0"/>
              <a:t>Finding Water for New Developments</a:t>
            </a:r>
          </a:p>
        </p:txBody>
      </p:sp>
      <p:sp>
        <p:nvSpPr>
          <p:cNvPr id="3" name="Subtitle 2">
            <a:extLst>
              <a:ext uri="{FF2B5EF4-FFF2-40B4-BE49-F238E27FC236}">
                <a16:creationId xmlns:a16="http://schemas.microsoft.com/office/drawing/2014/main" id="{D781DA5B-00CA-4678-98CC-7B0684C2C8F6}"/>
              </a:ext>
            </a:extLst>
          </p:cNvPr>
          <p:cNvSpPr>
            <a:spLocks noGrp="1"/>
          </p:cNvSpPr>
          <p:nvPr>
            <p:ph type="subTitle" idx="1"/>
          </p:nvPr>
        </p:nvSpPr>
        <p:spPr/>
        <p:txBody>
          <a:bodyPr/>
          <a:lstStyle/>
          <a:p>
            <a:r>
              <a:rPr lang="en-US" dirty="0"/>
              <a:t>Water Literate Leaders</a:t>
            </a:r>
          </a:p>
          <a:p>
            <a:r>
              <a:rPr lang="en-US"/>
              <a:t>November 9th, </a:t>
            </a:r>
            <a:r>
              <a:rPr lang="en-US" dirty="0"/>
              <a:t>2022</a:t>
            </a:r>
          </a:p>
        </p:txBody>
      </p:sp>
      <p:pic>
        <p:nvPicPr>
          <p:cNvPr id="5" name="Picture 4">
            <a:extLst>
              <a:ext uri="{FF2B5EF4-FFF2-40B4-BE49-F238E27FC236}">
                <a16:creationId xmlns:a16="http://schemas.microsoft.com/office/drawing/2014/main" id="{AEC09D54-E056-4CCA-9061-E2F122EB09CE}"/>
              </a:ext>
            </a:extLst>
          </p:cNvPr>
          <p:cNvPicPr>
            <a:picLocks noChangeAspect="1"/>
          </p:cNvPicPr>
          <p:nvPr/>
        </p:nvPicPr>
        <p:blipFill>
          <a:blip r:embed="rId2"/>
          <a:stretch>
            <a:fillRect/>
          </a:stretch>
        </p:blipFill>
        <p:spPr>
          <a:xfrm>
            <a:off x="5340482" y="5071922"/>
            <a:ext cx="1511035" cy="970586"/>
          </a:xfrm>
          <a:prstGeom prst="rect">
            <a:avLst/>
          </a:prstGeom>
        </p:spPr>
      </p:pic>
    </p:spTree>
    <p:extLst>
      <p:ext uri="{BB962C8B-B14F-4D97-AF65-F5344CB8AC3E}">
        <p14:creationId xmlns:p14="http://schemas.microsoft.com/office/powerpoint/2010/main" val="903929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a:xfrm>
            <a:off x="913774" y="615297"/>
            <a:ext cx="10364451" cy="5281301"/>
          </a:xfrm>
        </p:spPr>
        <p:txBody>
          <a:bodyPr anchor="t">
            <a:normAutofit fontScale="90000"/>
          </a:bodyPr>
          <a:lstStyle/>
          <a:p>
            <a:pPr algn="l"/>
            <a:r>
              <a:rPr lang="en-US" u="sng" dirty="0"/>
              <a:t>So you have the money……NOT SO FAST</a:t>
            </a:r>
            <a:br>
              <a:rPr lang="en-US" u="sng" dirty="0"/>
            </a:br>
            <a:br>
              <a:rPr lang="en-US" u="sng" dirty="0"/>
            </a:br>
            <a:r>
              <a:rPr lang="en-US" sz="2000" b="1" u="sng" dirty="0"/>
              <a:t>Changed MUNICIPAL Shares are Running Out</a:t>
            </a:r>
            <a:br>
              <a:rPr lang="en-US" sz="2000" dirty="0"/>
            </a:br>
            <a:r>
              <a:rPr lang="en-US" sz="2000" dirty="0"/>
              <a:t>	- CBT – 310,000 Units</a:t>
            </a:r>
            <a:br>
              <a:rPr lang="en-US" sz="2000" dirty="0"/>
            </a:br>
            <a:r>
              <a:rPr lang="en-US" sz="2000" dirty="0"/>
              <a:t>	70% of system already in M&amp;I, 20% likely to remain in Ag</a:t>
            </a:r>
            <a:br>
              <a:rPr lang="en-US" sz="2000" dirty="0"/>
            </a:br>
            <a:br>
              <a:rPr lang="en-US" sz="2000" dirty="0"/>
            </a:br>
            <a:r>
              <a:rPr lang="en-US" sz="2000" dirty="0"/>
              <a:t>	- Water Supply and Storage – 600 Shares</a:t>
            </a:r>
            <a:br>
              <a:rPr lang="en-US" sz="2000" dirty="0"/>
            </a:br>
            <a:r>
              <a:rPr lang="en-US" sz="2000" dirty="0"/>
              <a:t>	400 Shares Owned By Thornton</a:t>
            </a:r>
            <a:br>
              <a:rPr lang="en-US" sz="2000" dirty="0"/>
            </a:br>
            <a:br>
              <a:rPr lang="en-US" sz="2000" dirty="0"/>
            </a:br>
            <a:r>
              <a:rPr lang="en-US" sz="2000" dirty="0"/>
              <a:t>	- NPIC – 10,000 Shares</a:t>
            </a:r>
            <a:br>
              <a:rPr lang="en-US" sz="2000" dirty="0"/>
            </a:br>
            <a:r>
              <a:rPr lang="en-US" sz="2000" dirty="0"/>
              <a:t>	65% in Municipal ownership – </a:t>
            </a:r>
            <a:r>
              <a:rPr lang="en-US" sz="2000" i="1" dirty="0"/>
              <a:t>2009, Windsor Potable water Master Plan</a:t>
            </a:r>
            <a:br>
              <a:rPr lang="en-US" sz="2000" dirty="0"/>
            </a:br>
            <a:br>
              <a:rPr lang="en-US" sz="2000" dirty="0"/>
            </a:br>
            <a:r>
              <a:rPr lang="en-US" sz="2000" b="1" u="sng" dirty="0"/>
              <a:t>With </a:t>
            </a:r>
            <a:r>
              <a:rPr lang="en-US" sz="2000" b="1" u="sng" dirty="0" err="1"/>
              <a:t>cbt</a:t>
            </a:r>
            <a:r>
              <a:rPr lang="en-US" sz="2000" b="1" u="sng" dirty="0"/>
              <a:t> pricing stabilizing, it has put pressure on traditional ag systems</a:t>
            </a:r>
            <a:br>
              <a:rPr lang="en-US" sz="2000" dirty="0"/>
            </a:br>
            <a:br>
              <a:rPr lang="en-US" sz="2000" dirty="0"/>
            </a:br>
            <a:r>
              <a:rPr lang="en-US" sz="2000" dirty="0"/>
              <a:t>Competition is Stiff.  WE have seen the Market change dramatically over the last Couple years.  Builders are competing with Local Municipalities, south Weld County Builders and Municipalities, and Metro Area Municipalities for the same Poudre River Rights.</a:t>
            </a:r>
            <a:br>
              <a:rPr lang="en-US" sz="2000" dirty="0"/>
            </a:br>
            <a:br>
              <a:rPr lang="en-US" sz="2000" dirty="0"/>
            </a:br>
            <a:br>
              <a:rPr lang="en-US" sz="2000" dirty="0"/>
            </a:br>
            <a:endParaRPr lang="en-US" b="1" u="sng" dirty="0"/>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274604" y="6038932"/>
            <a:ext cx="832743" cy="534897"/>
          </a:xfrm>
        </p:spPr>
      </p:pic>
    </p:spTree>
    <p:extLst>
      <p:ext uri="{BB962C8B-B14F-4D97-AF65-F5344CB8AC3E}">
        <p14:creationId xmlns:p14="http://schemas.microsoft.com/office/powerpoint/2010/main" val="93471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a:xfrm>
            <a:off x="690975" y="284171"/>
            <a:ext cx="10364451" cy="3508866"/>
          </a:xfrm>
        </p:spPr>
        <p:txBody>
          <a:bodyPr anchor="t">
            <a:normAutofit/>
          </a:bodyPr>
          <a:lstStyle/>
          <a:p>
            <a:pPr algn="l"/>
            <a:r>
              <a:rPr lang="en-US" u="sng" dirty="0"/>
              <a:t>Out of Region Competition</a:t>
            </a:r>
            <a:br>
              <a:rPr lang="en-US" u="sng" dirty="0"/>
            </a:br>
            <a:br>
              <a:rPr lang="en-US" u="sng" dirty="0"/>
            </a:br>
            <a:br>
              <a:rPr lang="en-US" sz="2000" u="sng" dirty="0"/>
            </a:br>
            <a:br>
              <a:rPr lang="en-US" sz="2000" dirty="0"/>
            </a:br>
            <a:br>
              <a:rPr lang="en-US" sz="2000" dirty="0"/>
            </a:br>
            <a:endParaRPr lang="en-US" b="1" u="sng" dirty="0"/>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274604" y="6038932"/>
            <a:ext cx="832743" cy="534897"/>
          </a:xfrm>
        </p:spPr>
      </p:pic>
      <p:pic>
        <p:nvPicPr>
          <p:cNvPr id="4" name="Picture 3">
            <a:extLst>
              <a:ext uri="{FF2B5EF4-FFF2-40B4-BE49-F238E27FC236}">
                <a16:creationId xmlns:a16="http://schemas.microsoft.com/office/drawing/2014/main" id="{02079964-E4EE-4C5E-96C2-5727102FB16E}"/>
              </a:ext>
            </a:extLst>
          </p:cNvPr>
          <p:cNvPicPr>
            <a:picLocks noChangeAspect="1"/>
          </p:cNvPicPr>
          <p:nvPr/>
        </p:nvPicPr>
        <p:blipFill rotWithShape="1">
          <a:blip r:embed="rId3"/>
          <a:srcRect l="15919" t="21632" r="17499" b="8027"/>
          <a:stretch/>
        </p:blipFill>
        <p:spPr>
          <a:xfrm>
            <a:off x="373224" y="961054"/>
            <a:ext cx="5322781" cy="3163078"/>
          </a:xfrm>
          <a:prstGeom prst="rect">
            <a:avLst/>
          </a:prstGeom>
        </p:spPr>
      </p:pic>
      <p:pic>
        <p:nvPicPr>
          <p:cNvPr id="7" name="Picture 6">
            <a:extLst>
              <a:ext uri="{FF2B5EF4-FFF2-40B4-BE49-F238E27FC236}">
                <a16:creationId xmlns:a16="http://schemas.microsoft.com/office/drawing/2014/main" id="{9CA30278-4EFF-44B1-926F-F2BE7E043706}"/>
              </a:ext>
            </a:extLst>
          </p:cNvPr>
          <p:cNvPicPr>
            <a:picLocks noChangeAspect="1"/>
          </p:cNvPicPr>
          <p:nvPr/>
        </p:nvPicPr>
        <p:blipFill rotWithShape="1">
          <a:blip r:embed="rId4"/>
          <a:srcRect l="42092" t="14014" r="27755" b="4144"/>
          <a:stretch/>
        </p:blipFill>
        <p:spPr>
          <a:xfrm>
            <a:off x="7696915" y="284171"/>
            <a:ext cx="3676262" cy="5612775"/>
          </a:xfrm>
          <a:prstGeom prst="rect">
            <a:avLst/>
          </a:prstGeom>
        </p:spPr>
      </p:pic>
      <p:pic>
        <p:nvPicPr>
          <p:cNvPr id="11" name="Picture 10">
            <a:extLst>
              <a:ext uri="{FF2B5EF4-FFF2-40B4-BE49-F238E27FC236}">
                <a16:creationId xmlns:a16="http://schemas.microsoft.com/office/drawing/2014/main" id="{60C93CF1-9A3C-4C9B-90E6-8694FB942ABF}"/>
              </a:ext>
            </a:extLst>
          </p:cNvPr>
          <p:cNvPicPr>
            <a:picLocks noChangeAspect="1"/>
          </p:cNvPicPr>
          <p:nvPr/>
        </p:nvPicPr>
        <p:blipFill rotWithShape="1">
          <a:blip r:embed="rId5"/>
          <a:srcRect l="13852" t="9388" r="17576" b="60136"/>
          <a:stretch/>
        </p:blipFill>
        <p:spPr>
          <a:xfrm>
            <a:off x="373224" y="4269769"/>
            <a:ext cx="6494106" cy="1623526"/>
          </a:xfrm>
          <a:prstGeom prst="rect">
            <a:avLst/>
          </a:prstGeom>
        </p:spPr>
      </p:pic>
      <p:sp>
        <p:nvSpPr>
          <p:cNvPr id="12" name="TextBox 11">
            <a:extLst>
              <a:ext uri="{FF2B5EF4-FFF2-40B4-BE49-F238E27FC236}">
                <a16:creationId xmlns:a16="http://schemas.microsoft.com/office/drawing/2014/main" id="{C6482C4A-56FE-4001-80D8-DEF1F060E3F9}"/>
              </a:ext>
            </a:extLst>
          </p:cNvPr>
          <p:cNvSpPr txBox="1"/>
          <p:nvPr/>
        </p:nvSpPr>
        <p:spPr>
          <a:xfrm>
            <a:off x="7696915" y="5893295"/>
            <a:ext cx="4068146" cy="461665"/>
          </a:xfrm>
          <a:prstGeom prst="rect">
            <a:avLst/>
          </a:prstGeom>
          <a:noFill/>
        </p:spPr>
        <p:txBody>
          <a:bodyPr wrap="square" rtlCol="0">
            <a:spAutoFit/>
          </a:bodyPr>
          <a:lstStyle/>
          <a:p>
            <a:r>
              <a:rPr lang="en-US" sz="1200" i="1" dirty="0"/>
              <a:t>Source:  Arapahoe County Water and Wastewater Authority 2015 Municipal Water Efficiency Plan Update</a:t>
            </a:r>
          </a:p>
        </p:txBody>
      </p:sp>
      <p:cxnSp>
        <p:nvCxnSpPr>
          <p:cNvPr id="14" name="Straight Connector 13">
            <a:extLst>
              <a:ext uri="{FF2B5EF4-FFF2-40B4-BE49-F238E27FC236}">
                <a16:creationId xmlns:a16="http://schemas.microsoft.com/office/drawing/2014/main" id="{D614A5F2-6BFD-4A00-9BB2-09A6FC32BCD6}"/>
              </a:ext>
            </a:extLst>
          </p:cNvPr>
          <p:cNvCxnSpPr>
            <a:cxnSpLocks/>
          </p:cNvCxnSpPr>
          <p:nvPr/>
        </p:nvCxnSpPr>
        <p:spPr>
          <a:xfrm flipV="1">
            <a:off x="6858000" y="3783678"/>
            <a:ext cx="1422875" cy="486091"/>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E978D0E-FBFE-41D3-B95D-4058E531E7D0}"/>
              </a:ext>
            </a:extLst>
          </p:cNvPr>
          <p:cNvCxnSpPr>
            <a:cxnSpLocks/>
          </p:cNvCxnSpPr>
          <p:nvPr/>
        </p:nvCxnSpPr>
        <p:spPr>
          <a:xfrm flipV="1">
            <a:off x="6867330" y="5281301"/>
            <a:ext cx="1413545" cy="601607"/>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660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a:xfrm>
            <a:off x="913775" y="2749321"/>
            <a:ext cx="10364451" cy="1596177"/>
          </a:xfrm>
        </p:spPr>
        <p:txBody>
          <a:bodyPr anchor="t"/>
          <a:lstStyle/>
          <a:p>
            <a:r>
              <a:rPr lang="en-US" i="1" dirty="0"/>
              <a:t>“Look ahead and plan for others as others have planned for you”</a:t>
            </a:r>
            <a:br>
              <a:rPr lang="en-US" i="1" dirty="0"/>
            </a:br>
            <a:r>
              <a:rPr lang="en-US" i="1" dirty="0"/>
              <a:t>     					</a:t>
            </a:r>
            <a:r>
              <a:rPr lang="en-US" sz="1200" i="1" dirty="0"/>
              <a:t>- Greeley tribune, 1941</a:t>
            </a:r>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274604" y="6038932"/>
            <a:ext cx="832743" cy="534897"/>
          </a:xfrm>
        </p:spPr>
      </p:pic>
    </p:spTree>
    <p:extLst>
      <p:ext uri="{BB962C8B-B14F-4D97-AF65-F5344CB8AC3E}">
        <p14:creationId xmlns:p14="http://schemas.microsoft.com/office/powerpoint/2010/main" val="119797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a:xfrm>
            <a:off x="913774" y="677240"/>
            <a:ext cx="10364451" cy="3508866"/>
          </a:xfrm>
        </p:spPr>
        <p:txBody>
          <a:bodyPr anchor="t">
            <a:normAutofit/>
          </a:bodyPr>
          <a:lstStyle/>
          <a:p>
            <a:br>
              <a:rPr lang="en-US" dirty="0"/>
            </a:br>
            <a:br>
              <a:rPr lang="en-US" dirty="0"/>
            </a:br>
            <a:r>
              <a:rPr lang="en-US" dirty="0"/>
              <a:t>Thank You!</a:t>
            </a:r>
            <a:br>
              <a:rPr lang="en-US" u="sng" dirty="0"/>
            </a:br>
            <a:br>
              <a:rPr lang="en-US" sz="2000" u="sng" dirty="0"/>
            </a:br>
            <a:endParaRPr lang="en-US" b="1" u="sng" dirty="0"/>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4970758" y="2747925"/>
            <a:ext cx="2250482" cy="1445555"/>
          </a:xfrm>
        </p:spPr>
      </p:pic>
    </p:spTree>
    <p:extLst>
      <p:ext uri="{BB962C8B-B14F-4D97-AF65-F5344CB8AC3E}">
        <p14:creationId xmlns:p14="http://schemas.microsoft.com/office/powerpoint/2010/main" val="207222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p:txBody>
          <a:bodyPr anchor="t"/>
          <a:lstStyle/>
          <a:p>
            <a:pPr algn="l"/>
            <a:r>
              <a:rPr lang="en-US" u="sng" dirty="0"/>
              <a:t>Topics Discussed today</a:t>
            </a:r>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274604" y="6038932"/>
            <a:ext cx="832743" cy="534897"/>
          </a:xfrm>
        </p:spPr>
      </p:pic>
      <p:sp>
        <p:nvSpPr>
          <p:cNvPr id="6" name="Title 1">
            <a:extLst>
              <a:ext uri="{FF2B5EF4-FFF2-40B4-BE49-F238E27FC236}">
                <a16:creationId xmlns:a16="http://schemas.microsoft.com/office/drawing/2014/main" id="{3C04D873-E3C4-476A-83CB-30694E8D408D}"/>
              </a:ext>
            </a:extLst>
          </p:cNvPr>
          <p:cNvSpPr txBox="1">
            <a:spLocks/>
          </p:cNvSpPr>
          <p:nvPr/>
        </p:nvSpPr>
        <p:spPr>
          <a:xfrm>
            <a:off x="913774" y="1609659"/>
            <a:ext cx="10364451" cy="4170199"/>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571500" indent="-571500" algn="l">
              <a:buFont typeface="Courier New" panose="02070309020205020404" pitchFamily="49" charset="0"/>
              <a:buChar char="o"/>
            </a:pPr>
            <a:r>
              <a:rPr lang="en-US" dirty="0"/>
              <a:t>Pricing Trends</a:t>
            </a:r>
          </a:p>
          <a:p>
            <a:pPr algn="l"/>
            <a:endParaRPr lang="en-US" dirty="0"/>
          </a:p>
          <a:p>
            <a:pPr marL="571500" indent="-571500" algn="l">
              <a:buFont typeface="Courier New" panose="02070309020205020404" pitchFamily="49" charset="0"/>
              <a:buChar char="o"/>
            </a:pPr>
            <a:r>
              <a:rPr lang="en-US" dirty="0"/>
              <a:t>AREAS that require water to be Brought</a:t>
            </a:r>
          </a:p>
          <a:p>
            <a:pPr algn="l"/>
            <a:endParaRPr lang="en-US" dirty="0"/>
          </a:p>
          <a:p>
            <a:pPr marL="571500" indent="-571500" algn="l">
              <a:buFont typeface="Courier New" panose="02070309020205020404" pitchFamily="49" charset="0"/>
              <a:buChar char="o"/>
            </a:pPr>
            <a:r>
              <a:rPr lang="en-US" dirty="0"/>
              <a:t>Process to find / acquire water</a:t>
            </a:r>
          </a:p>
          <a:p>
            <a:pPr algn="l"/>
            <a:endParaRPr lang="en-US" dirty="0"/>
          </a:p>
          <a:p>
            <a:pPr marL="571500" indent="-571500" algn="l">
              <a:buFont typeface="Courier New" panose="02070309020205020404" pitchFamily="49" charset="0"/>
              <a:buChar char="o"/>
            </a:pPr>
            <a:r>
              <a:rPr lang="en-US" dirty="0"/>
              <a:t>Competition</a:t>
            </a:r>
          </a:p>
          <a:p>
            <a:pPr marL="571500" indent="-571500" algn="l">
              <a:buFont typeface="Courier New" panose="02070309020205020404" pitchFamily="49" charset="0"/>
              <a:buChar char="o"/>
            </a:pPr>
            <a:endParaRPr lang="en-US" dirty="0"/>
          </a:p>
          <a:p>
            <a:pPr marL="571500" indent="-571500" algn="l">
              <a:buFont typeface="Courier New" panose="02070309020205020404" pitchFamily="49" charset="0"/>
              <a:buChar char="o"/>
            </a:pPr>
            <a:r>
              <a:rPr lang="en-US" dirty="0"/>
              <a:t>Changing Marketplace</a:t>
            </a:r>
          </a:p>
          <a:p>
            <a:pPr marL="571500" indent="-571500" algn="l">
              <a:buFontTx/>
              <a:buChar char="-"/>
            </a:pPr>
            <a:endParaRPr lang="en-US" dirty="0"/>
          </a:p>
          <a:p>
            <a:pPr marL="571500" indent="-571500" algn="l">
              <a:buFontTx/>
              <a:buChar char="-"/>
            </a:pPr>
            <a:endParaRPr lang="en-US" dirty="0"/>
          </a:p>
        </p:txBody>
      </p:sp>
    </p:spTree>
    <p:extLst>
      <p:ext uri="{BB962C8B-B14F-4D97-AF65-F5344CB8AC3E}">
        <p14:creationId xmlns:p14="http://schemas.microsoft.com/office/powerpoint/2010/main" val="312720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p:txBody>
          <a:bodyPr anchor="t"/>
          <a:lstStyle/>
          <a:p>
            <a:pPr algn="l"/>
            <a:r>
              <a:rPr lang="en-US" u="sng" dirty="0"/>
              <a:t>Historic CBT Pricing</a:t>
            </a:r>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274604" y="6038932"/>
            <a:ext cx="832743" cy="534897"/>
          </a:xfrm>
        </p:spPr>
      </p:pic>
      <p:sp>
        <p:nvSpPr>
          <p:cNvPr id="6" name="TextBox 5">
            <a:extLst>
              <a:ext uri="{FF2B5EF4-FFF2-40B4-BE49-F238E27FC236}">
                <a16:creationId xmlns:a16="http://schemas.microsoft.com/office/drawing/2014/main" id="{790F0E80-0CE8-48EC-9B6D-B6F26E7798E5}"/>
              </a:ext>
            </a:extLst>
          </p:cNvPr>
          <p:cNvSpPr txBox="1"/>
          <p:nvPr/>
        </p:nvSpPr>
        <p:spPr>
          <a:xfrm>
            <a:off x="2203079" y="6160535"/>
            <a:ext cx="5024198" cy="338554"/>
          </a:xfrm>
          <a:prstGeom prst="rect">
            <a:avLst/>
          </a:prstGeom>
          <a:noFill/>
        </p:spPr>
        <p:txBody>
          <a:bodyPr wrap="square" rtlCol="0">
            <a:spAutoFit/>
          </a:bodyPr>
          <a:lstStyle/>
          <a:p>
            <a:r>
              <a:rPr lang="en-US" sz="1600" i="1" dirty="0"/>
              <a:t>Source:  </a:t>
            </a:r>
            <a:r>
              <a:rPr lang="en-US" sz="1600" i="1" dirty="0" err="1"/>
              <a:t>WestWater</a:t>
            </a:r>
            <a:r>
              <a:rPr lang="en-US" sz="1600" i="1" dirty="0"/>
              <a:t> Research, LLC, November 2022</a:t>
            </a:r>
          </a:p>
        </p:txBody>
      </p:sp>
      <p:sp>
        <p:nvSpPr>
          <p:cNvPr id="3" name="TextBox 2">
            <a:extLst>
              <a:ext uri="{FF2B5EF4-FFF2-40B4-BE49-F238E27FC236}">
                <a16:creationId xmlns:a16="http://schemas.microsoft.com/office/drawing/2014/main" id="{10387CF1-5C7C-4C9F-BF4F-29E5403D54D8}"/>
              </a:ext>
            </a:extLst>
          </p:cNvPr>
          <p:cNvSpPr txBox="1"/>
          <p:nvPr/>
        </p:nvSpPr>
        <p:spPr>
          <a:xfrm rot="16200000">
            <a:off x="456144" y="3467284"/>
            <a:ext cx="2874513" cy="369332"/>
          </a:xfrm>
          <a:prstGeom prst="rect">
            <a:avLst/>
          </a:prstGeom>
          <a:solidFill>
            <a:srgbClr val="FFFF00"/>
          </a:solidFill>
          <a:ln>
            <a:solidFill>
              <a:schemeClr val="tx1"/>
            </a:solidFill>
          </a:ln>
        </p:spPr>
        <p:txBody>
          <a:bodyPr wrap="square" rtlCol="0">
            <a:spAutoFit/>
          </a:bodyPr>
          <a:lstStyle/>
          <a:p>
            <a:pPr algn="ctr"/>
            <a:r>
              <a:rPr lang="en-US" dirty="0"/>
              <a:t>Average Price per Acre Foot</a:t>
            </a:r>
          </a:p>
        </p:txBody>
      </p:sp>
      <p:sp>
        <p:nvSpPr>
          <p:cNvPr id="8" name="TextBox 7">
            <a:extLst>
              <a:ext uri="{FF2B5EF4-FFF2-40B4-BE49-F238E27FC236}">
                <a16:creationId xmlns:a16="http://schemas.microsoft.com/office/drawing/2014/main" id="{DF76729D-2F20-4E27-A45D-925A3FF3B1F7}"/>
              </a:ext>
            </a:extLst>
          </p:cNvPr>
          <p:cNvSpPr txBox="1"/>
          <p:nvPr/>
        </p:nvSpPr>
        <p:spPr>
          <a:xfrm>
            <a:off x="9263641" y="1753029"/>
            <a:ext cx="2709017" cy="461665"/>
          </a:xfrm>
          <a:prstGeom prst="rect">
            <a:avLst/>
          </a:prstGeom>
          <a:noFill/>
        </p:spPr>
        <p:txBody>
          <a:bodyPr wrap="square" rtlCol="0">
            <a:spAutoFit/>
          </a:bodyPr>
          <a:lstStyle/>
          <a:p>
            <a:r>
              <a:rPr lang="en-US" sz="1200" dirty="0"/>
              <a:t>Avg. Yield AF Pricing (.7AF) = $ 88,714</a:t>
            </a:r>
          </a:p>
          <a:p>
            <a:r>
              <a:rPr lang="en-US" sz="1200" dirty="0"/>
              <a:t>Firm Yield AF Pricing (.5AF) = $ 124,000 </a:t>
            </a:r>
          </a:p>
        </p:txBody>
      </p:sp>
      <p:sp>
        <p:nvSpPr>
          <p:cNvPr id="9" name="TextBox 8">
            <a:extLst>
              <a:ext uri="{FF2B5EF4-FFF2-40B4-BE49-F238E27FC236}">
                <a16:creationId xmlns:a16="http://schemas.microsoft.com/office/drawing/2014/main" id="{40D2C456-28F1-42EA-8592-73D3D1742204}"/>
              </a:ext>
            </a:extLst>
          </p:cNvPr>
          <p:cNvSpPr txBox="1"/>
          <p:nvPr/>
        </p:nvSpPr>
        <p:spPr>
          <a:xfrm>
            <a:off x="9673838" y="1533484"/>
            <a:ext cx="1888621" cy="276999"/>
          </a:xfrm>
          <a:prstGeom prst="rect">
            <a:avLst/>
          </a:prstGeom>
          <a:noFill/>
        </p:spPr>
        <p:txBody>
          <a:bodyPr wrap="square" rtlCol="0">
            <a:spAutoFit/>
          </a:bodyPr>
          <a:lstStyle/>
          <a:p>
            <a:r>
              <a:rPr lang="en-US" sz="1200" b="1" u="sng" dirty="0"/>
              <a:t>Avg. $/Share = $62,000</a:t>
            </a:r>
          </a:p>
        </p:txBody>
      </p:sp>
      <p:pic>
        <p:nvPicPr>
          <p:cNvPr id="4" name="Picture 3">
            <a:extLst>
              <a:ext uri="{FF2B5EF4-FFF2-40B4-BE49-F238E27FC236}">
                <a16:creationId xmlns:a16="http://schemas.microsoft.com/office/drawing/2014/main" id="{58E0616E-B278-42A0-583E-01F68DE10701}"/>
              </a:ext>
            </a:extLst>
          </p:cNvPr>
          <p:cNvPicPr>
            <a:picLocks noChangeAspect="1"/>
          </p:cNvPicPr>
          <p:nvPr/>
        </p:nvPicPr>
        <p:blipFill>
          <a:blip r:embed="rId3"/>
          <a:stretch>
            <a:fillRect/>
          </a:stretch>
        </p:blipFill>
        <p:spPr>
          <a:xfrm>
            <a:off x="2203079" y="1275731"/>
            <a:ext cx="6810536" cy="4852507"/>
          </a:xfrm>
          <a:prstGeom prst="rect">
            <a:avLst/>
          </a:prstGeom>
        </p:spPr>
      </p:pic>
    </p:spTree>
    <p:extLst>
      <p:ext uri="{BB962C8B-B14F-4D97-AF65-F5344CB8AC3E}">
        <p14:creationId xmlns:p14="http://schemas.microsoft.com/office/powerpoint/2010/main" val="385946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p:txBody>
          <a:bodyPr anchor="t"/>
          <a:lstStyle/>
          <a:p>
            <a:pPr algn="l"/>
            <a:r>
              <a:rPr lang="en-US" u="sng" dirty="0"/>
              <a:t>Historic Water supply and Storage Pricing</a:t>
            </a:r>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274604" y="6038932"/>
            <a:ext cx="832743" cy="534897"/>
          </a:xfrm>
        </p:spPr>
      </p:pic>
      <p:sp>
        <p:nvSpPr>
          <p:cNvPr id="6" name="TextBox 5">
            <a:extLst>
              <a:ext uri="{FF2B5EF4-FFF2-40B4-BE49-F238E27FC236}">
                <a16:creationId xmlns:a16="http://schemas.microsoft.com/office/drawing/2014/main" id="{790F0E80-0CE8-48EC-9B6D-B6F26E7798E5}"/>
              </a:ext>
            </a:extLst>
          </p:cNvPr>
          <p:cNvSpPr txBox="1"/>
          <p:nvPr/>
        </p:nvSpPr>
        <p:spPr>
          <a:xfrm>
            <a:off x="2203079" y="6160535"/>
            <a:ext cx="5024198" cy="338554"/>
          </a:xfrm>
          <a:prstGeom prst="rect">
            <a:avLst/>
          </a:prstGeom>
          <a:noFill/>
        </p:spPr>
        <p:txBody>
          <a:bodyPr wrap="square" rtlCol="0">
            <a:spAutoFit/>
          </a:bodyPr>
          <a:lstStyle/>
          <a:p>
            <a:r>
              <a:rPr lang="en-US" sz="1600" i="1" dirty="0"/>
              <a:t>Source:  </a:t>
            </a:r>
            <a:r>
              <a:rPr lang="en-US" sz="1600" i="1" dirty="0" err="1"/>
              <a:t>WestWater</a:t>
            </a:r>
            <a:r>
              <a:rPr lang="en-US" sz="1600" i="1" dirty="0"/>
              <a:t> Research, LLC, November 2022</a:t>
            </a:r>
          </a:p>
        </p:txBody>
      </p:sp>
      <p:sp>
        <p:nvSpPr>
          <p:cNvPr id="3" name="TextBox 2">
            <a:extLst>
              <a:ext uri="{FF2B5EF4-FFF2-40B4-BE49-F238E27FC236}">
                <a16:creationId xmlns:a16="http://schemas.microsoft.com/office/drawing/2014/main" id="{10387CF1-5C7C-4C9F-BF4F-29E5403D54D8}"/>
              </a:ext>
            </a:extLst>
          </p:cNvPr>
          <p:cNvSpPr txBox="1"/>
          <p:nvPr/>
        </p:nvSpPr>
        <p:spPr>
          <a:xfrm rot="16200000">
            <a:off x="456144" y="3467284"/>
            <a:ext cx="2874513" cy="369332"/>
          </a:xfrm>
          <a:prstGeom prst="rect">
            <a:avLst/>
          </a:prstGeom>
          <a:solidFill>
            <a:srgbClr val="FFFF00"/>
          </a:solidFill>
          <a:ln>
            <a:solidFill>
              <a:schemeClr val="tx1"/>
            </a:solidFill>
          </a:ln>
        </p:spPr>
        <p:txBody>
          <a:bodyPr wrap="square" rtlCol="0">
            <a:spAutoFit/>
          </a:bodyPr>
          <a:lstStyle/>
          <a:p>
            <a:pPr algn="ctr"/>
            <a:r>
              <a:rPr lang="en-US" dirty="0"/>
              <a:t>Average Price per Acre Foot</a:t>
            </a:r>
          </a:p>
        </p:txBody>
      </p:sp>
      <p:sp>
        <p:nvSpPr>
          <p:cNvPr id="8" name="TextBox 7">
            <a:extLst>
              <a:ext uri="{FF2B5EF4-FFF2-40B4-BE49-F238E27FC236}">
                <a16:creationId xmlns:a16="http://schemas.microsoft.com/office/drawing/2014/main" id="{DF76729D-2F20-4E27-A45D-925A3FF3B1F7}"/>
              </a:ext>
            </a:extLst>
          </p:cNvPr>
          <p:cNvSpPr txBox="1"/>
          <p:nvPr/>
        </p:nvSpPr>
        <p:spPr>
          <a:xfrm>
            <a:off x="9263641" y="1753029"/>
            <a:ext cx="2709017" cy="276999"/>
          </a:xfrm>
          <a:prstGeom prst="rect">
            <a:avLst/>
          </a:prstGeom>
          <a:noFill/>
        </p:spPr>
        <p:txBody>
          <a:bodyPr wrap="square" rtlCol="0">
            <a:spAutoFit/>
          </a:bodyPr>
          <a:lstStyle/>
          <a:p>
            <a:r>
              <a:rPr lang="en-US" sz="1200" dirty="0"/>
              <a:t>Avg. Yield AF Pricing (60 AF) = $66,666</a:t>
            </a:r>
          </a:p>
        </p:txBody>
      </p:sp>
      <p:sp>
        <p:nvSpPr>
          <p:cNvPr id="9" name="TextBox 8">
            <a:extLst>
              <a:ext uri="{FF2B5EF4-FFF2-40B4-BE49-F238E27FC236}">
                <a16:creationId xmlns:a16="http://schemas.microsoft.com/office/drawing/2014/main" id="{40D2C456-28F1-42EA-8592-73D3D1742204}"/>
              </a:ext>
            </a:extLst>
          </p:cNvPr>
          <p:cNvSpPr txBox="1"/>
          <p:nvPr/>
        </p:nvSpPr>
        <p:spPr>
          <a:xfrm>
            <a:off x="9673838" y="1533484"/>
            <a:ext cx="2160608" cy="276999"/>
          </a:xfrm>
          <a:prstGeom prst="rect">
            <a:avLst/>
          </a:prstGeom>
          <a:noFill/>
        </p:spPr>
        <p:txBody>
          <a:bodyPr wrap="square" rtlCol="0">
            <a:spAutoFit/>
          </a:bodyPr>
          <a:lstStyle/>
          <a:p>
            <a:r>
              <a:rPr lang="en-US" sz="1200" b="1" u="sng" dirty="0"/>
              <a:t>Avg. $/Share = $4,000,000</a:t>
            </a:r>
          </a:p>
        </p:txBody>
      </p:sp>
      <p:pic>
        <p:nvPicPr>
          <p:cNvPr id="7" name="Picture 6">
            <a:extLst>
              <a:ext uri="{FF2B5EF4-FFF2-40B4-BE49-F238E27FC236}">
                <a16:creationId xmlns:a16="http://schemas.microsoft.com/office/drawing/2014/main" id="{C3C251D4-9305-CFFA-6D16-DA689F3B2DD3}"/>
              </a:ext>
            </a:extLst>
          </p:cNvPr>
          <p:cNvPicPr>
            <a:picLocks noChangeAspect="1"/>
          </p:cNvPicPr>
          <p:nvPr/>
        </p:nvPicPr>
        <p:blipFill>
          <a:blip r:embed="rId3"/>
          <a:stretch>
            <a:fillRect/>
          </a:stretch>
        </p:blipFill>
        <p:spPr>
          <a:xfrm>
            <a:off x="2247233" y="1434307"/>
            <a:ext cx="7016406" cy="4726228"/>
          </a:xfrm>
          <a:prstGeom prst="rect">
            <a:avLst/>
          </a:prstGeom>
        </p:spPr>
      </p:pic>
    </p:spTree>
    <p:extLst>
      <p:ext uri="{BB962C8B-B14F-4D97-AF65-F5344CB8AC3E}">
        <p14:creationId xmlns:p14="http://schemas.microsoft.com/office/powerpoint/2010/main" val="221573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p:txBody>
          <a:bodyPr anchor="t"/>
          <a:lstStyle/>
          <a:p>
            <a:pPr algn="l"/>
            <a:r>
              <a:rPr lang="en-US" u="sng" dirty="0"/>
              <a:t>Historic Consolidated home Supply Pricing</a:t>
            </a:r>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274604" y="6038932"/>
            <a:ext cx="832743" cy="534897"/>
          </a:xfrm>
        </p:spPr>
      </p:pic>
      <p:pic>
        <p:nvPicPr>
          <p:cNvPr id="4" name="Picture 3">
            <a:extLst>
              <a:ext uri="{FF2B5EF4-FFF2-40B4-BE49-F238E27FC236}">
                <a16:creationId xmlns:a16="http://schemas.microsoft.com/office/drawing/2014/main" id="{BAE7CC8C-ED0D-4343-A836-736686AA2330}"/>
              </a:ext>
            </a:extLst>
          </p:cNvPr>
          <p:cNvPicPr>
            <a:picLocks noChangeAspect="1"/>
          </p:cNvPicPr>
          <p:nvPr/>
        </p:nvPicPr>
        <p:blipFill>
          <a:blip r:embed="rId3"/>
          <a:stretch>
            <a:fillRect/>
          </a:stretch>
        </p:blipFill>
        <p:spPr>
          <a:xfrm>
            <a:off x="1860108" y="2356225"/>
            <a:ext cx="499915" cy="2554445"/>
          </a:xfrm>
          <a:prstGeom prst="rect">
            <a:avLst/>
          </a:prstGeom>
        </p:spPr>
      </p:pic>
      <p:pic>
        <p:nvPicPr>
          <p:cNvPr id="8" name="Picture 7">
            <a:extLst>
              <a:ext uri="{FF2B5EF4-FFF2-40B4-BE49-F238E27FC236}">
                <a16:creationId xmlns:a16="http://schemas.microsoft.com/office/drawing/2014/main" id="{AFA702BE-57F8-B7C7-15DF-9523D1860041}"/>
              </a:ext>
            </a:extLst>
          </p:cNvPr>
          <p:cNvPicPr>
            <a:picLocks noChangeAspect="1"/>
          </p:cNvPicPr>
          <p:nvPr/>
        </p:nvPicPr>
        <p:blipFill>
          <a:blip r:embed="rId4"/>
          <a:stretch>
            <a:fillRect/>
          </a:stretch>
        </p:blipFill>
        <p:spPr>
          <a:xfrm>
            <a:off x="2360023" y="1416605"/>
            <a:ext cx="6635430" cy="4455808"/>
          </a:xfrm>
          <a:prstGeom prst="rect">
            <a:avLst/>
          </a:prstGeom>
        </p:spPr>
      </p:pic>
      <p:sp>
        <p:nvSpPr>
          <p:cNvPr id="10" name="TextBox 9">
            <a:extLst>
              <a:ext uri="{FF2B5EF4-FFF2-40B4-BE49-F238E27FC236}">
                <a16:creationId xmlns:a16="http://schemas.microsoft.com/office/drawing/2014/main" id="{8CE40E29-2A0F-E151-5032-A07DC7EF13EA}"/>
              </a:ext>
            </a:extLst>
          </p:cNvPr>
          <p:cNvSpPr txBox="1"/>
          <p:nvPr/>
        </p:nvSpPr>
        <p:spPr>
          <a:xfrm>
            <a:off x="2360023" y="5898740"/>
            <a:ext cx="5024198" cy="338554"/>
          </a:xfrm>
          <a:prstGeom prst="rect">
            <a:avLst/>
          </a:prstGeom>
          <a:noFill/>
        </p:spPr>
        <p:txBody>
          <a:bodyPr wrap="square" rtlCol="0">
            <a:spAutoFit/>
          </a:bodyPr>
          <a:lstStyle/>
          <a:p>
            <a:r>
              <a:rPr lang="en-US" sz="1600" i="1" dirty="0"/>
              <a:t>Source:  </a:t>
            </a:r>
            <a:r>
              <a:rPr lang="en-US" sz="1600" i="1" dirty="0" err="1"/>
              <a:t>WestWater</a:t>
            </a:r>
            <a:r>
              <a:rPr lang="en-US" sz="1600" i="1" dirty="0"/>
              <a:t> Research, LLC, November 2022</a:t>
            </a:r>
          </a:p>
        </p:txBody>
      </p:sp>
      <p:sp>
        <p:nvSpPr>
          <p:cNvPr id="12" name="TextBox 11">
            <a:extLst>
              <a:ext uri="{FF2B5EF4-FFF2-40B4-BE49-F238E27FC236}">
                <a16:creationId xmlns:a16="http://schemas.microsoft.com/office/drawing/2014/main" id="{10A0F464-EBD3-BD94-9368-EF9C0A8E9E3F}"/>
              </a:ext>
            </a:extLst>
          </p:cNvPr>
          <p:cNvSpPr txBox="1"/>
          <p:nvPr/>
        </p:nvSpPr>
        <p:spPr>
          <a:xfrm>
            <a:off x="9673838" y="1533484"/>
            <a:ext cx="2160608" cy="276999"/>
          </a:xfrm>
          <a:prstGeom prst="rect">
            <a:avLst/>
          </a:prstGeom>
          <a:noFill/>
        </p:spPr>
        <p:txBody>
          <a:bodyPr wrap="square" rtlCol="0">
            <a:spAutoFit/>
          </a:bodyPr>
          <a:lstStyle/>
          <a:p>
            <a:r>
              <a:rPr lang="en-US" sz="1200" b="1" u="sng" dirty="0"/>
              <a:t>Avg. $/Share = $613,000</a:t>
            </a:r>
          </a:p>
        </p:txBody>
      </p:sp>
      <p:sp>
        <p:nvSpPr>
          <p:cNvPr id="13" name="TextBox 12">
            <a:extLst>
              <a:ext uri="{FF2B5EF4-FFF2-40B4-BE49-F238E27FC236}">
                <a16:creationId xmlns:a16="http://schemas.microsoft.com/office/drawing/2014/main" id="{D9C511FC-0041-AD0F-2F16-00ECD6B434E0}"/>
              </a:ext>
            </a:extLst>
          </p:cNvPr>
          <p:cNvSpPr txBox="1"/>
          <p:nvPr/>
        </p:nvSpPr>
        <p:spPr>
          <a:xfrm>
            <a:off x="9118546" y="1767531"/>
            <a:ext cx="2977205" cy="461665"/>
          </a:xfrm>
          <a:prstGeom prst="rect">
            <a:avLst/>
          </a:prstGeom>
          <a:noFill/>
        </p:spPr>
        <p:txBody>
          <a:bodyPr wrap="square" rtlCol="0">
            <a:spAutoFit/>
          </a:bodyPr>
          <a:lstStyle/>
          <a:p>
            <a:r>
              <a:rPr lang="en-US" sz="1200" dirty="0"/>
              <a:t>Avg. Yield AF (Changed Share) Pricing (8 AF) = $76,625</a:t>
            </a:r>
          </a:p>
        </p:txBody>
      </p:sp>
    </p:spTree>
    <p:extLst>
      <p:ext uri="{BB962C8B-B14F-4D97-AF65-F5344CB8AC3E}">
        <p14:creationId xmlns:p14="http://schemas.microsoft.com/office/powerpoint/2010/main" val="378925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a:xfrm>
            <a:off x="913774" y="677240"/>
            <a:ext cx="10364451" cy="614665"/>
          </a:xfrm>
        </p:spPr>
        <p:txBody>
          <a:bodyPr anchor="t">
            <a:normAutofit fontScale="90000"/>
          </a:bodyPr>
          <a:lstStyle/>
          <a:p>
            <a:pPr algn="l"/>
            <a:r>
              <a:rPr lang="en-US" u="sng" dirty="0"/>
              <a:t>NOCO PROVIDERS requiring “Wet” water Dedication</a:t>
            </a:r>
            <a:br>
              <a:rPr lang="en-US" u="sng" dirty="0"/>
            </a:br>
            <a:br>
              <a:rPr lang="en-US" sz="2000" u="sng" dirty="0"/>
            </a:br>
            <a:endParaRPr lang="en-US" b="1" u="sng" dirty="0"/>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274604" y="6038932"/>
            <a:ext cx="832743" cy="534897"/>
          </a:xfrm>
        </p:spPr>
      </p:pic>
      <p:pic>
        <p:nvPicPr>
          <p:cNvPr id="6" name="Picture 5">
            <a:extLst>
              <a:ext uri="{FF2B5EF4-FFF2-40B4-BE49-F238E27FC236}">
                <a16:creationId xmlns:a16="http://schemas.microsoft.com/office/drawing/2014/main" id="{CB818A9B-AF31-4480-AE38-D3596C515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529" y="1291905"/>
            <a:ext cx="6335487" cy="4849694"/>
          </a:xfrm>
          <a:prstGeom prst="rect">
            <a:avLst/>
          </a:prstGeom>
        </p:spPr>
      </p:pic>
      <p:sp>
        <p:nvSpPr>
          <p:cNvPr id="3" name="Freeform: Shape 2">
            <a:extLst>
              <a:ext uri="{FF2B5EF4-FFF2-40B4-BE49-F238E27FC236}">
                <a16:creationId xmlns:a16="http://schemas.microsoft.com/office/drawing/2014/main" id="{F279AA50-508D-4FE4-9E5F-F1ADA88EF5CE}"/>
              </a:ext>
            </a:extLst>
          </p:cNvPr>
          <p:cNvSpPr/>
          <p:nvPr/>
        </p:nvSpPr>
        <p:spPr>
          <a:xfrm>
            <a:off x="3984171" y="2267339"/>
            <a:ext cx="4516017" cy="2864498"/>
          </a:xfrm>
          <a:custGeom>
            <a:avLst/>
            <a:gdLst>
              <a:gd name="connsiteX0" fmla="*/ 0 w 4516017"/>
              <a:gd name="connsiteY0" fmla="*/ 335902 h 2864498"/>
              <a:gd name="connsiteX1" fmla="*/ 18662 w 4516017"/>
              <a:gd name="connsiteY1" fmla="*/ 569167 h 2864498"/>
              <a:gd name="connsiteX2" fmla="*/ 83976 w 4516017"/>
              <a:gd name="connsiteY2" fmla="*/ 569167 h 2864498"/>
              <a:gd name="connsiteX3" fmla="*/ 139960 w 4516017"/>
              <a:gd name="connsiteY3" fmla="*/ 531845 h 2864498"/>
              <a:gd name="connsiteX4" fmla="*/ 158621 w 4516017"/>
              <a:gd name="connsiteY4" fmla="*/ 709126 h 2864498"/>
              <a:gd name="connsiteX5" fmla="*/ 130629 w 4516017"/>
              <a:gd name="connsiteY5" fmla="*/ 709126 h 2864498"/>
              <a:gd name="connsiteX6" fmla="*/ 186613 w 4516017"/>
              <a:gd name="connsiteY6" fmla="*/ 793102 h 2864498"/>
              <a:gd name="connsiteX7" fmla="*/ 298580 w 4516017"/>
              <a:gd name="connsiteY7" fmla="*/ 793102 h 2864498"/>
              <a:gd name="connsiteX8" fmla="*/ 270588 w 4516017"/>
              <a:gd name="connsiteY8" fmla="*/ 821094 h 2864498"/>
              <a:gd name="connsiteX9" fmla="*/ 223935 w 4516017"/>
              <a:gd name="connsiteY9" fmla="*/ 849085 h 2864498"/>
              <a:gd name="connsiteX10" fmla="*/ 177282 w 4516017"/>
              <a:gd name="connsiteY10" fmla="*/ 905069 h 2864498"/>
              <a:gd name="connsiteX11" fmla="*/ 195943 w 4516017"/>
              <a:gd name="connsiteY11" fmla="*/ 989045 h 2864498"/>
              <a:gd name="connsiteX12" fmla="*/ 401217 w 4516017"/>
              <a:gd name="connsiteY12" fmla="*/ 1175657 h 2864498"/>
              <a:gd name="connsiteX13" fmla="*/ 429209 w 4516017"/>
              <a:gd name="connsiteY13" fmla="*/ 1110343 h 2864498"/>
              <a:gd name="connsiteX14" fmla="*/ 606490 w 4516017"/>
              <a:gd name="connsiteY14" fmla="*/ 1334277 h 2864498"/>
              <a:gd name="connsiteX15" fmla="*/ 597160 w 4516017"/>
              <a:gd name="connsiteY15" fmla="*/ 1446245 h 2864498"/>
              <a:gd name="connsiteX16" fmla="*/ 774441 w 4516017"/>
              <a:gd name="connsiteY16" fmla="*/ 1418253 h 2864498"/>
              <a:gd name="connsiteX17" fmla="*/ 867747 w 4516017"/>
              <a:gd name="connsiteY17" fmla="*/ 1371600 h 2864498"/>
              <a:gd name="connsiteX18" fmla="*/ 905070 w 4516017"/>
              <a:gd name="connsiteY18" fmla="*/ 1259632 h 2864498"/>
              <a:gd name="connsiteX19" fmla="*/ 979715 w 4516017"/>
              <a:gd name="connsiteY19" fmla="*/ 1278294 h 2864498"/>
              <a:gd name="connsiteX20" fmla="*/ 979715 w 4516017"/>
              <a:gd name="connsiteY20" fmla="*/ 1427583 h 2864498"/>
              <a:gd name="connsiteX21" fmla="*/ 1017037 w 4516017"/>
              <a:gd name="connsiteY21" fmla="*/ 1464906 h 2864498"/>
              <a:gd name="connsiteX22" fmla="*/ 1054360 w 4516017"/>
              <a:gd name="connsiteY22" fmla="*/ 1567543 h 2864498"/>
              <a:gd name="connsiteX23" fmla="*/ 1026368 w 4516017"/>
              <a:gd name="connsiteY23" fmla="*/ 1894114 h 2864498"/>
              <a:gd name="connsiteX24" fmla="*/ 914400 w 4516017"/>
              <a:gd name="connsiteY24" fmla="*/ 1884783 h 2864498"/>
              <a:gd name="connsiteX25" fmla="*/ 942392 w 4516017"/>
              <a:gd name="connsiteY25" fmla="*/ 1968759 h 2864498"/>
              <a:gd name="connsiteX26" fmla="*/ 1007707 w 4516017"/>
              <a:gd name="connsiteY26" fmla="*/ 1968759 h 2864498"/>
              <a:gd name="connsiteX27" fmla="*/ 1007707 w 4516017"/>
              <a:gd name="connsiteY27" fmla="*/ 1968759 h 2864498"/>
              <a:gd name="connsiteX28" fmla="*/ 1119674 w 4516017"/>
              <a:gd name="connsiteY28" fmla="*/ 2052734 h 2864498"/>
              <a:gd name="connsiteX29" fmla="*/ 1138335 w 4516017"/>
              <a:gd name="connsiteY29" fmla="*/ 2136710 h 2864498"/>
              <a:gd name="connsiteX30" fmla="*/ 1073021 w 4516017"/>
              <a:gd name="connsiteY30" fmla="*/ 2146041 h 2864498"/>
              <a:gd name="connsiteX31" fmla="*/ 1054360 w 4516017"/>
              <a:gd name="connsiteY31" fmla="*/ 2267339 h 2864498"/>
              <a:gd name="connsiteX32" fmla="*/ 1054360 w 4516017"/>
              <a:gd name="connsiteY32" fmla="*/ 2603241 h 2864498"/>
              <a:gd name="connsiteX33" fmla="*/ 1530221 w 4516017"/>
              <a:gd name="connsiteY33" fmla="*/ 2603241 h 2864498"/>
              <a:gd name="connsiteX34" fmla="*/ 1530221 w 4516017"/>
              <a:gd name="connsiteY34" fmla="*/ 2603241 h 2864498"/>
              <a:gd name="connsiteX35" fmla="*/ 1642188 w 4516017"/>
              <a:gd name="connsiteY35" fmla="*/ 2481943 h 2864498"/>
              <a:gd name="connsiteX36" fmla="*/ 1754156 w 4516017"/>
              <a:gd name="connsiteY36" fmla="*/ 2295330 h 2864498"/>
              <a:gd name="connsiteX37" fmla="*/ 1828800 w 4516017"/>
              <a:gd name="connsiteY37" fmla="*/ 2220685 h 2864498"/>
              <a:gd name="connsiteX38" fmla="*/ 1959429 w 4516017"/>
              <a:gd name="connsiteY38" fmla="*/ 2295330 h 2864498"/>
              <a:gd name="connsiteX39" fmla="*/ 2127380 w 4516017"/>
              <a:gd name="connsiteY39" fmla="*/ 2248677 h 2864498"/>
              <a:gd name="connsiteX40" fmla="*/ 2220686 w 4516017"/>
              <a:gd name="connsiteY40" fmla="*/ 2295330 h 2864498"/>
              <a:gd name="connsiteX41" fmla="*/ 2341984 w 4516017"/>
              <a:gd name="connsiteY41" fmla="*/ 2239347 h 2864498"/>
              <a:gd name="connsiteX42" fmla="*/ 2743200 w 4516017"/>
              <a:gd name="connsiteY42" fmla="*/ 2183363 h 2864498"/>
              <a:gd name="connsiteX43" fmla="*/ 2864498 w 4516017"/>
              <a:gd name="connsiteY43" fmla="*/ 2472612 h 2864498"/>
              <a:gd name="connsiteX44" fmla="*/ 3237723 w 4516017"/>
              <a:gd name="connsiteY44" fmla="*/ 2509934 h 2864498"/>
              <a:gd name="connsiteX45" fmla="*/ 3387013 w 4516017"/>
              <a:gd name="connsiteY45" fmla="*/ 2444620 h 2864498"/>
              <a:gd name="connsiteX46" fmla="*/ 3480319 w 4516017"/>
              <a:gd name="connsiteY46" fmla="*/ 2425959 h 2864498"/>
              <a:gd name="connsiteX47" fmla="*/ 3610947 w 4516017"/>
              <a:gd name="connsiteY47" fmla="*/ 2537926 h 2864498"/>
              <a:gd name="connsiteX48" fmla="*/ 3629609 w 4516017"/>
              <a:gd name="connsiteY48" fmla="*/ 2621902 h 2864498"/>
              <a:gd name="connsiteX49" fmla="*/ 3937519 w 4516017"/>
              <a:gd name="connsiteY49" fmla="*/ 2659224 h 2864498"/>
              <a:gd name="connsiteX50" fmla="*/ 3946849 w 4516017"/>
              <a:gd name="connsiteY50" fmla="*/ 2752530 h 2864498"/>
              <a:gd name="connsiteX51" fmla="*/ 4077478 w 4516017"/>
              <a:gd name="connsiteY51" fmla="*/ 2752530 h 2864498"/>
              <a:gd name="connsiteX52" fmla="*/ 4086809 w 4516017"/>
              <a:gd name="connsiteY52" fmla="*/ 2827175 h 2864498"/>
              <a:gd name="connsiteX53" fmla="*/ 4413380 w 4516017"/>
              <a:gd name="connsiteY53" fmla="*/ 2864498 h 2864498"/>
              <a:gd name="connsiteX54" fmla="*/ 4385388 w 4516017"/>
              <a:gd name="connsiteY54" fmla="*/ 2603241 h 2864498"/>
              <a:gd name="connsiteX55" fmla="*/ 4254760 w 4516017"/>
              <a:gd name="connsiteY55" fmla="*/ 2612571 h 2864498"/>
              <a:gd name="connsiteX56" fmla="*/ 4282751 w 4516017"/>
              <a:gd name="connsiteY56" fmla="*/ 2668555 h 2864498"/>
              <a:gd name="connsiteX57" fmla="*/ 4133462 w 4516017"/>
              <a:gd name="connsiteY57" fmla="*/ 2677885 h 2864498"/>
              <a:gd name="connsiteX58" fmla="*/ 4105470 w 4516017"/>
              <a:gd name="connsiteY58" fmla="*/ 2584579 h 2864498"/>
              <a:gd name="connsiteX59" fmla="*/ 4012164 w 4516017"/>
              <a:gd name="connsiteY59" fmla="*/ 2481943 h 2864498"/>
              <a:gd name="connsiteX60" fmla="*/ 4002833 w 4516017"/>
              <a:gd name="connsiteY60" fmla="*/ 2341983 h 2864498"/>
              <a:gd name="connsiteX61" fmla="*/ 4161453 w 4516017"/>
              <a:gd name="connsiteY61" fmla="*/ 2341983 h 2864498"/>
              <a:gd name="connsiteX62" fmla="*/ 4133462 w 4516017"/>
              <a:gd name="connsiteY62" fmla="*/ 2267339 h 2864498"/>
              <a:gd name="connsiteX63" fmla="*/ 4198776 w 4516017"/>
              <a:gd name="connsiteY63" fmla="*/ 2258008 h 2864498"/>
              <a:gd name="connsiteX64" fmla="*/ 4198776 w 4516017"/>
              <a:gd name="connsiteY64" fmla="*/ 2192694 h 2864498"/>
              <a:gd name="connsiteX65" fmla="*/ 4133462 w 4516017"/>
              <a:gd name="connsiteY65" fmla="*/ 2136710 h 2864498"/>
              <a:gd name="connsiteX66" fmla="*/ 4133462 w 4516017"/>
              <a:gd name="connsiteY66" fmla="*/ 2136710 h 2864498"/>
              <a:gd name="connsiteX67" fmla="*/ 4124131 w 4516017"/>
              <a:gd name="connsiteY67" fmla="*/ 2006081 h 2864498"/>
              <a:gd name="connsiteX68" fmla="*/ 4469364 w 4516017"/>
              <a:gd name="connsiteY68" fmla="*/ 2015412 h 2864498"/>
              <a:gd name="connsiteX69" fmla="*/ 4450702 w 4516017"/>
              <a:gd name="connsiteY69" fmla="*/ 1931437 h 2864498"/>
              <a:gd name="connsiteX70" fmla="*/ 4516017 w 4516017"/>
              <a:gd name="connsiteY70" fmla="*/ 1940767 h 2864498"/>
              <a:gd name="connsiteX71" fmla="*/ 4516017 w 4516017"/>
              <a:gd name="connsiteY71" fmla="*/ 1828800 h 2864498"/>
              <a:gd name="connsiteX72" fmla="*/ 4198776 w 4516017"/>
              <a:gd name="connsiteY72" fmla="*/ 1819469 h 2864498"/>
              <a:gd name="connsiteX73" fmla="*/ 4198776 w 4516017"/>
              <a:gd name="connsiteY73" fmla="*/ 1735494 h 2864498"/>
              <a:gd name="connsiteX74" fmla="*/ 4189445 w 4516017"/>
              <a:gd name="connsiteY74" fmla="*/ 1632857 h 2864498"/>
              <a:gd name="connsiteX75" fmla="*/ 4030825 w 4516017"/>
              <a:gd name="connsiteY75" fmla="*/ 1520890 h 2864498"/>
              <a:gd name="connsiteX76" fmla="*/ 4040156 w 4516017"/>
              <a:gd name="connsiteY76" fmla="*/ 1436914 h 2864498"/>
              <a:gd name="connsiteX77" fmla="*/ 4124131 w 4516017"/>
              <a:gd name="connsiteY77" fmla="*/ 1436914 h 2864498"/>
              <a:gd name="connsiteX78" fmla="*/ 4133462 w 4516017"/>
              <a:gd name="connsiteY78" fmla="*/ 1306285 h 2864498"/>
              <a:gd name="connsiteX79" fmla="*/ 4012164 w 4516017"/>
              <a:gd name="connsiteY79" fmla="*/ 1306285 h 2864498"/>
              <a:gd name="connsiteX80" fmla="*/ 4012164 w 4516017"/>
              <a:gd name="connsiteY80" fmla="*/ 1390261 h 2864498"/>
              <a:gd name="connsiteX81" fmla="*/ 3788229 w 4516017"/>
              <a:gd name="connsiteY81" fmla="*/ 1399592 h 2864498"/>
              <a:gd name="connsiteX82" fmla="*/ 3685592 w 4516017"/>
              <a:gd name="connsiteY82" fmla="*/ 1380930 h 2864498"/>
              <a:gd name="connsiteX83" fmla="*/ 3610947 w 4516017"/>
              <a:gd name="connsiteY83" fmla="*/ 1324947 h 2864498"/>
              <a:gd name="connsiteX84" fmla="*/ 3648270 w 4516017"/>
              <a:gd name="connsiteY84" fmla="*/ 1194318 h 2864498"/>
              <a:gd name="connsiteX85" fmla="*/ 3470988 w 4516017"/>
              <a:gd name="connsiteY85" fmla="*/ 1175657 h 2864498"/>
              <a:gd name="connsiteX86" fmla="*/ 3480319 w 4516017"/>
              <a:gd name="connsiteY86" fmla="*/ 1063690 h 2864498"/>
              <a:gd name="connsiteX87" fmla="*/ 3415005 w 4516017"/>
              <a:gd name="connsiteY87" fmla="*/ 1073020 h 2864498"/>
              <a:gd name="connsiteX88" fmla="*/ 3424335 w 4516017"/>
              <a:gd name="connsiteY88" fmla="*/ 1334277 h 2864498"/>
              <a:gd name="connsiteX89" fmla="*/ 3256384 w 4516017"/>
              <a:gd name="connsiteY89" fmla="*/ 1324947 h 2864498"/>
              <a:gd name="connsiteX90" fmla="*/ 3219062 w 4516017"/>
              <a:gd name="connsiteY90" fmla="*/ 1194318 h 2864498"/>
              <a:gd name="connsiteX91" fmla="*/ 3116425 w 4516017"/>
              <a:gd name="connsiteY91" fmla="*/ 1184988 h 2864498"/>
              <a:gd name="connsiteX92" fmla="*/ 3107094 w 4516017"/>
              <a:gd name="connsiteY92" fmla="*/ 1026367 h 2864498"/>
              <a:gd name="connsiteX93" fmla="*/ 3237723 w 4516017"/>
              <a:gd name="connsiteY93" fmla="*/ 1026367 h 2864498"/>
              <a:gd name="connsiteX94" fmla="*/ 3237723 w 4516017"/>
              <a:gd name="connsiteY94" fmla="*/ 895739 h 2864498"/>
              <a:gd name="connsiteX95" fmla="*/ 3181739 w 4516017"/>
              <a:gd name="connsiteY95" fmla="*/ 877077 h 2864498"/>
              <a:gd name="connsiteX96" fmla="*/ 3172409 w 4516017"/>
              <a:gd name="connsiteY96" fmla="*/ 783771 h 2864498"/>
              <a:gd name="connsiteX97" fmla="*/ 3247053 w 4516017"/>
              <a:gd name="connsiteY97" fmla="*/ 765110 h 2864498"/>
              <a:gd name="connsiteX98" fmla="*/ 3247053 w 4516017"/>
              <a:gd name="connsiteY98" fmla="*/ 606490 h 2864498"/>
              <a:gd name="connsiteX99" fmla="*/ 3144417 w 4516017"/>
              <a:gd name="connsiteY99" fmla="*/ 522514 h 2864498"/>
              <a:gd name="connsiteX100" fmla="*/ 3125756 w 4516017"/>
              <a:gd name="connsiteY100" fmla="*/ 391885 h 2864498"/>
              <a:gd name="connsiteX101" fmla="*/ 3013788 w 4516017"/>
              <a:gd name="connsiteY101" fmla="*/ 382555 h 2864498"/>
              <a:gd name="connsiteX102" fmla="*/ 2976466 w 4516017"/>
              <a:gd name="connsiteY102" fmla="*/ 251926 h 2864498"/>
              <a:gd name="connsiteX103" fmla="*/ 2883160 w 4516017"/>
              <a:gd name="connsiteY103" fmla="*/ 261257 h 2864498"/>
              <a:gd name="connsiteX104" fmla="*/ 2855168 w 4516017"/>
              <a:gd name="connsiteY104" fmla="*/ 335902 h 2864498"/>
              <a:gd name="connsiteX105" fmla="*/ 2724539 w 4516017"/>
              <a:gd name="connsiteY105" fmla="*/ 326571 h 2864498"/>
              <a:gd name="connsiteX106" fmla="*/ 2724539 w 4516017"/>
              <a:gd name="connsiteY106" fmla="*/ 251926 h 2864498"/>
              <a:gd name="connsiteX107" fmla="*/ 2659225 w 4516017"/>
              <a:gd name="connsiteY107" fmla="*/ 251926 h 2864498"/>
              <a:gd name="connsiteX108" fmla="*/ 2659225 w 4516017"/>
              <a:gd name="connsiteY108" fmla="*/ 391885 h 2864498"/>
              <a:gd name="connsiteX109" fmla="*/ 2603241 w 4516017"/>
              <a:gd name="connsiteY109" fmla="*/ 391885 h 2864498"/>
              <a:gd name="connsiteX110" fmla="*/ 2593911 w 4516017"/>
              <a:gd name="connsiteY110" fmla="*/ 438539 h 2864498"/>
              <a:gd name="connsiteX111" fmla="*/ 2174033 w 4516017"/>
              <a:gd name="connsiteY111" fmla="*/ 457200 h 2864498"/>
              <a:gd name="connsiteX112" fmla="*/ 2192694 w 4516017"/>
              <a:gd name="connsiteY112" fmla="*/ 373224 h 2864498"/>
              <a:gd name="connsiteX113" fmla="*/ 2118049 w 4516017"/>
              <a:gd name="connsiteY113" fmla="*/ 373224 h 2864498"/>
              <a:gd name="connsiteX114" fmla="*/ 2118049 w 4516017"/>
              <a:gd name="connsiteY114" fmla="*/ 18661 h 2864498"/>
              <a:gd name="connsiteX115" fmla="*/ 1996751 w 4516017"/>
              <a:gd name="connsiteY115" fmla="*/ 37322 h 2864498"/>
              <a:gd name="connsiteX116" fmla="*/ 2015413 w 4516017"/>
              <a:gd name="connsiteY116" fmla="*/ 382555 h 2864498"/>
              <a:gd name="connsiteX117" fmla="*/ 2080727 w 4516017"/>
              <a:gd name="connsiteY117" fmla="*/ 382555 h 2864498"/>
              <a:gd name="connsiteX118" fmla="*/ 2062066 w 4516017"/>
              <a:gd name="connsiteY118" fmla="*/ 513183 h 2864498"/>
              <a:gd name="connsiteX119" fmla="*/ 1679511 w 4516017"/>
              <a:gd name="connsiteY119" fmla="*/ 503853 h 2864498"/>
              <a:gd name="connsiteX120" fmla="*/ 1679511 w 4516017"/>
              <a:gd name="connsiteY120" fmla="*/ 643812 h 2864498"/>
              <a:gd name="connsiteX121" fmla="*/ 1558213 w 4516017"/>
              <a:gd name="connsiteY121" fmla="*/ 643812 h 2864498"/>
              <a:gd name="connsiteX122" fmla="*/ 1567543 w 4516017"/>
              <a:gd name="connsiteY122" fmla="*/ 522514 h 2864498"/>
              <a:gd name="connsiteX123" fmla="*/ 1418253 w 4516017"/>
              <a:gd name="connsiteY123" fmla="*/ 513183 h 2864498"/>
              <a:gd name="connsiteX124" fmla="*/ 1427584 w 4516017"/>
              <a:gd name="connsiteY124" fmla="*/ 391885 h 2864498"/>
              <a:gd name="connsiteX125" fmla="*/ 746449 w 4516017"/>
              <a:gd name="connsiteY125" fmla="*/ 391885 h 2864498"/>
              <a:gd name="connsiteX126" fmla="*/ 783772 w 4516017"/>
              <a:gd name="connsiteY126" fmla="*/ 335902 h 2864498"/>
              <a:gd name="connsiteX127" fmla="*/ 755780 w 4516017"/>
              <a:gd name="connsiteY127" fmla="*/ 261257 h 2864498"/>
              <a:gd name="connsiteX128" fmla="*/ 830425 w 4516017"/>
              <a:gd name="connsiteY128" fmla="*/ 261257 h 2864498"/>
              <a:gd name="connsiteX129" fmla="*/ 849086 w 4516017"/>
              <a:gd name="connsiteY129" fmla="*/ 205273 h 2864498"/>
              <a:gd name="connsiteX130" fmla="*/ 569168 w 4516017"/>
              <a:gd name="connsiteY130" fmla="*/ 195943 h 2864498"/>
              <a:gd name="connsiteX131" fmla="*/ 485192 w 4516017"/>
              <a:gd name="connsiteY131" fmla="*/ 139959 h 2864498"/>
              <a:gd name="connsiteX132" fmla="*/ 485192 w 4516017"/>
              <a:gd name="connsiteY132" fmla="*/ 251926 h 2864498"/>
              <a:gd name="connsiteX133" fmla="*/ 373225 w 4516017"/>
              <a:gd name="connsiteY133" fmla="*/ 139959 h 2864498"/>
              <a:gd name="connsiteX134" fmla="*/ 298580 w 4516017"/>
              <a:gd name="connsiteY134" fmla="*/ 139959 h 2864498"/>
              <a:gd name="connsiteX135" fmla="*/ 279919 w 4516017"/>
              <a:gd name="connsiteY135" fmla="*/ 18661 h 2864498"/>
              <a:gd name="connsiteX136" fmla="*/ 149290 w 4516017"/>
              <a:gd name="connsiteY136" fmla="*/ 0 h 2864498"/>
              <a:gd name="connsiteX137" fmla="*/ 111968 w 4516017"/>
              <a:gd name="connsiteY137" fmla="*/ 111967 h 2864498"/>
              <a:gd name="connsiteX138" fmla="*/ 111968 w 4516017"/>
              <a:gd name="connsiteY138" fmla="*/ 111967 h 2864498"/>
              <a:gd name="connsiteX139" fmla="*/ 65315 w 4516017"/>
              <a:gd name="connsiteY139" fmla="*/ 214604 h 2864498"/>
              <a:gd name="connsiteX140" fmla="*/ 167951 w 4516017"/>
              <a:gd name="connsiteY140" fmla="*/ 279918 h 2864498"/>
              <a:gd name="connsiteX141" fmla="*/ 149290 w 4516017"/>
              <a:gd name="connsiteY141" fmla="*/ 345232 h 2864498"/>
              <a:gd name="connsiteX142" fmla="*/ 0 w 4516017"/>
              <a:gd name="connsiteY142" fmla="*/ 335902 h 28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516017" h="2864498">
                <a:moveTo>
                  <a:pt x="0" y="335902"/>
                </a:moveTo>
                <a:lnTo>
                  <a:pt x="18662" y="569167"/>
                </a:lnTo>
                <a:lnTo>
                  <a:pt x="83976" y="569167"/>
                </a:lnTo>
                <a:lnTo>
                  <a:pt x="139960" y="531845"/>
                </a:lnTo>
                <a:lnTo>
                  <a:pt x="158621" y="709126"/>
                </a:lnTo>
                <a:lnTo>
                  <a:pt x="130629" y="709126"/>
                </a:lnTo>
                <a:lnTo>
                  <a:pt x="186613" y="793102"/>
                </a:lnTo>
                <a:lnTo>
                  <a:pt x="298580" y="793102"/>
                </a:lnTo>
                <a:lnTo>
                  <a:pt x="270588" y="821094"/>
                </a:lnTo>
                <a:lnTo>
                  <a:pt x="223935" y="849085"/>
                </a:lnTo>
                <a:lnTo>
                  <a:pt x="177282" y="905069"/>
                </a:lnTo>
                <a:lnTo>
                  <a:pt x="195943" y="989045"/>
                </a:lnTo>
                <a:lnTo>
                  <a:pt x="401217" y="1175657"/>
                </a:lnTo>
                <a:lnTo>
                  <a:pt x="429209" y="1110343"/>
                </a:lnTo>
                <a:lnTo>
                  <a:pt x="606490" y="1334277"/>
                </a:lnTo>
                <a:lnTo>
                  <a:pt x="597160" y="1446245"/>
                </a:lnTo>
                <a:lnTo>
                  <a:pt x="774441" y="1418253"/>
                </a:lnTo>
                <a:lnTo>
                  <a:pt x="867747" y="1371600"/>
                </a:lnTo>
                <a:lnTo>
                  <a:pt x="905070" y="1259632"/>
                </a:lnTo>
                <a:lnTo>
                  <a:pt x="979715" y="1278294"/>
                </a:lnTo>
                <a:lnTo>
                  <a:pt x="979715" y="1427583"/>
                </a:lnTo>
                <a:lnTo>
                  <a:pt x="1017037" y="1464906"/>
                </a:lnTo>
                <a:lnTo>
                  <a:pt x="1054360" y="1567543"/>
                </a:lnTo>
                <a:lnTo>
                  <a:pt x="1026368" y="1894114"/>
                </a:lnTo>
                <a:lnTo>
                  <a:pt x="914400" y="1884783"/>
                </a:lnTo>
                <a:lnTo>
                  <a:pt x="942392" y="1968759"/>
                </a:lnTo>
                <a:lnTo>
                  <a:pt x="1007707" y="1968759"/>
                </a:lnTo>
                <a:lnTo>
                  <a:pt x="1007707" y="1968759"/>
                </a:lnTo>
                <a:lnTo>
                  <a:pt x="1119674" y="2052734"/>
                </a:lnTo>
                <a:lnTo>
                  <a:pt x="1138335" y="2136710"/>
                </a:lnTo>
                <a:lnTo>
                  <a:pt x="1073021" y="2146041"/>
                </a:lnTo>
                <a:lnTo>
                  <a:pt x="1054360" y="2267339"/>
                </a:lnTo>
                <a:lnTo>
                  <a:pt x="1054360" y="2603241"/>
                </a:lnTo>
                <a:lnTo>
                  <a:pt x="1530221" y="2603241"/>
                </a:lnTo>
                <a:lnTo>
                  <a:pt x="1530221" y="2603241"/>
                </a:lnTo>
                <a:lnTo>
                  <a:pt x="1642188" y="2481943"/>
                </a:lnTo>
                <a:lnTo>
                  <a:pt x="1754156" y="2295330"/>
                </a:lnTo>
                <a:lnTo>
                  <a:pt x="1828800" y="2220685"/>
                </a:lnTo>
                <a:lnTo>
                  <a:pt x="1959429" y="2295330"/>
                </a:lnTo>
                <a:lnTo>
                  <a:pt x="2127380" y="2248677"/>
                </a:lnTo>
                <a:lnTo>
                  <a:pt x="2220686" y="2295330"/>
                </a:lnTo>
                <a:lnTo>
                  <a:pt x="2341984" y="2239347"/>
                </a:lnTo>
                <a:lnTo>
                  <a:pt x="2743200" y="2183363"/>
                </a:lnTo>
                <a:lnTo>
                  <a:pt x="2864498" y="2472612"/>
                </a:lnTo>
                <a:lnTo>
                  <a:pt x="3237723" y="2509934"/>
                </a:lnTo>
                <a:lnTo>
                  <a:pt x="3387013" y="2444620"/>
                </a:lnTo>
                <a:lnTo>
                  <a:pt x="3480319" y="2425959"/>
                </a:lnTo>
                <a:lnTo>
                  <a:pt x="3610947" y="2537926"/>
                </a:lnTo>
                <a:lnTo>
                  <a:pt x="3629609" y="2621902"/>
                </a:lnTo>
                <a:lnTo>
                  <a:pt x="3937519" y="2659224"/>
                </a:lnTo>
                <a:lnTo>
                  <a:pt x="3946849" y="2752530"/>
                </a:lnTo>
                <a:lnTo>
                  <a:pt x="4077478" y="2752530"/>
                </a:lnTo>
                <a:lnTo>
                  <a:pt x="4086809" y="2827175"/>
                </a:lnTo>
                <a:lnTo>
                  <a:pt x="4413380" y="2864498"/>
                </a:lnTo>
                <a:lnTo>
                  <a:pt x="4385388" y="2603241"/>
                </a:lnTo>
                <a:lnTo>
                  <a:pt x="4254760" y="2612571"/>
                </a:lnTo>
                <a:lnTo>
                  <a:pt x="4282751" y="2668555"/>
                </a:lnTo>
                <a:lnTo>
                  <a:pt x="4133462" y="2677885"/>
                </a:lnTo>
                <a:lnTo>
                  <a:pt x="4105470" y="2584579"/>
                </a:lnTo>
                <a:lnTo>
                  <a:pt x="4012164" y="2481943"/>
                </a:lnTo>
                <a:lnTo>
                  <a:pt x="4002833" y="2341983"/>
                </a:lnTo>
                <a:lnTo>
                  <a:pt x="4161453" y="2341983"/>
                </a:lnTo>
                <a:lnTo>
                  <a:pt x="4133462" y="2267339"/>
                </a:lnTo>
                <a:lnTo>
                  <a:pt x="4198776" y="2258008"/>
                </a:lnTo>
                <a:lnTo>
                  <a:pt x="4198776" y="2192694"/>
                </a:lnTo>
                <a:lnTo>
                  <a:pt x="4133462" y="2136710"/>
                </a:lnTo>
                <a:lnTo>
                  <a:pt x="4133462" y="2136710"/>
                </a:lnTo>
                <a:lnTo>
                  <a:pt x="4124131" y="2006081"/>
                </a:lnTo>
                <a:lnTo>
                  <a:pt x="4469364" y="2015412"/>
                </a:lnTo>
                <a:lnTo>
                  <a:pt x="4450702" y="1931437"/>
                </a:lnTo>
                <a:lnTo>
                  <a:pt x="4516017" y="1940767"/>
                </a:lnTo>
                <a:lnTo>
                  <a:pt x="4516017" y="1828800"/>
                </a:lnTo>
                <a:lnTo>
                  <a:pt x="4198776" y="1819469"/>
                </a:lnTo>
                <a:lnTo>
                  <a:pt x="4198776" y="1735494"/>
                </a:lnTo>
                <a:lnTo>
                  <a:pt x="4189445" y="1632857"/>
                </a:lnTo>
                <a:lnTo>
                  <a:pt x="4030825" y="1520890"/>
                </a:lnTo>
                <a:lnTo>
                  <a:pt x="4040156" y="1436914"/>
                </a:lnTo>
                <a:lnTo>
                  <a:pt x="4124131" y="1436914"/>
                </a:lnTo>
                <a:lnTo>
                  <a:pt x="4133462" y="1306285"/>
                </a:lnTo>
                <a:lnTo>
                  <a:pt x="4012164" y="1306285"/>
                </a:lnTo>
                <a:lnTo>
                  <a:pt x="4012164" y="1390261"/>
                </a:lnTo>
                <a:lnTo>
                  <a:pt x="3788229" y="1399592"/>
                </a:lnTo>
                <a:lnTo>
                  <a:pt x="3685592" y="1380930"/>
                </a:lnTo>
                <a:lnTo>
                  <a:pt x="3610947" y="1324947"/>
                </a:lnTo>
                <a:lnTo>
                  <a:pt x="3648270" y="1194318"/>
                </a:lnTo>
                <a:lnTo>
                  <a:pt x="3470988" y="1175657"/>
                </a:lnTo>
                <a:lnTo>
                  <a:pt x="3480319" y="1063690"/>
                </a:lnTo>
                <a:lnTo>
                  <a:pt x="3415005" y="1073020"/>
                </a:lnTo>
                <a:lnTo>
                  <a:pt x="3424335" y="1334277"/>
                </a:lnTo>
                <a:lnTo>
                  <a:pt x="3256384" y="1324947"/>
                </a:lnTo>
                <a:lnTo>
                  <a:pt x="3219062" y="1194318"/>
                </a:lnTo>
                <a:lnTo>
                  <a:pt x="3116425" y="1184988"/>
                </a:lnTo>
                <a:lnTo>
                  <a:pt x="3107094" y="1026367"/>
                </a:lnTo>
                <a:lnTo>
                  <a:pt x="3237723" y="1026367"/>
                </a:lnTo>
                <a:lnTo>
                  <a:pt x="3237723" y="895739"/>
                </a:lnTo>
                <a:lnTo>
                  <a:pt x="3181739" y="877077"/>
                </a:lnTo>
                <a:lnTo>
                  <a:pt x="3172409" y="783771"/>
                </a:lnTo>
                <a:lnTo>
                  <a:pt x="3247053" y="765110"/>
                </a:lnTo>
                <a:lnTo>
                  <a:pt x="3247053" y="606490"/>
                </a:lnTo>
                <a:lnTo>
                  <a:pt x="3144417" y="522514"/>
                </a:lnTo>
                <a:lnTo>
                  <a:pt x="3125756" y="391885"/>
                </a:lnTo>
                <a:lnTo>
                  <a:pt x="3013788" y="382555"/>
                </a:lnTo>
                <a:lnTo>
                  <a:pt x="2976466" y="251926"/>
                </a:lnTo>
                <a:lnTo>
                  <a:pt x="2883160" y="261257"/>
                </a:lnTo>
                <a:lnTo>
                  <a:pt x="2855168" y="335902"/>
                </a:lnTo>
                <a:lnTo>
                  <a:pt x="2724539" y="326571"/>
                </a:lnTo>
                <a:lnTo>
                  <a:pt x="2724539" y="251926"/>
                </a:lnTo>
                <a:lnTo>
                  <a:pt x="2659225" y="251926"/>
                </a:lnTo>
                <a:lnTo>
                  <a:pt x="2659225" y="391885"/>
                </a:lnTo>
                <a:lnTo>
                  <a:pt x="2603241" y="391885"/>
                </a:lnTo>
                <a:lnTo>
                  <a:pt x="2593911" y="438539"/>
                </a:lnTo>
                <a:lnTo>
                  <a:pt x="2174033" y="457200"/>
                </a:lnTo>
                <a:lnTo>
                  <a:pt x="2192694" y="373224"/>
                </a:lnTo>
                <a:lnTo>
                  <a:pt x="2118049" y="373224"/>
                </a:lnTo>
                <a:lnTo>
                  <a:pt x="2118049" y="18661"/>
                </a:lnTo>
                <a:lnTo>
                  <a:pt x="1996751" y="37322"/>
                </a:lnTo>
                <a:lnTo>
                  <a:pt x="2015413" y="382555"/>
                </a:lnTo>
                <a:lnTo>
                  <a:pt x="2080727" y="382555"/>
                </a:lnTo>
                <a:lnTo>
                  <a:pt x="2062066" y="513183"/>
                </a:lnTo>
                <a:lnTo>
                  <a:pt x="1679511" y="503853"/>
                </a:lnTo>
                <a:lnTo>
                  <a:pt x="1679511" y="643812"/>
                </a:lnTo>
                <a:lnTo>
                  <a:pt x="1558213" y="643812"/>
                </a:lnTo>
                <a:lnTo>
                  <a:pt x="1567543" y="522514"/>
                </a:lnTo>
                <a:lnTo>
                  <a:pt x="1418253" y="513183"/>
                </a:lnTo>
                <a:lnTo>
                  <a:pt x="1427584" y="391885"/>
                </a:lnTo>
                <a:lnTo>
                  <a:pt x="746449" y="391885"/>
                </a:lnTo>
                <a:lnTo>
                  <a:pt x="783772" y="335902"/>
                </a:lnTo>
                <a:lnTo>
                  <a:pt x="755780" y="261257"/>
                </a:lnTo>
                <a:lnTo>
                  <a:pt x="830425" y="261257"/>
                </a:lnTo>
                <a:lnTo>
                  <a:pt x="849086" y="205273"/>
                </a:lnTo>
                <a:lnTo>
                  <a:pt x="569168" y="195943"/>
                </a:lnTo>
                <a:lnTo>
                  <a:pt x="485192" y="139959"/>
                </a:lnTo>
                <a:lnTo>
                  <a:pt x="485192" y="251926"/>
                </a:lnTo>
                <a:lnTo>
                  <a:pt x="373225" y="139959"/>
                </a:lnTo>
                <a:lnTo>
                  <a:pt x="298580" y="139959"/>
                </a:lnTo>
                <a:lnTo>
                  <a:pt x="279919" y="18661"/>
                </a:lnTo>
                <a:lnTo>
                  <a:pt x="149290" y="0"/>
                </a:lnTo>
                <a:lnTo>
                  <a:pt x="111968" y="111967"/>
                </a:lnTo>
                <a:lnTo>
                  <a:pt x="111968" y="111967"/>
                </a:lnTo>
                <a:lnTo>
                  <a:pt x="65315" y="214604"/>
                </a:lnTo>
                <a:lnTo>
                  <a:pt x="167951" y="279918"/>
                </a:lnTo>
                <a:lnTo>
                  <a:pt x="149290" y="345232"/>
                </a:lnTo>
                <a:lnTo>
                  <a:pt x="0" y="335902"/>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8386D557-6047-4A25-8B8F-140D883A7EB6}"/>
              </a:ext>
            </a:extLst>
          </p:cNvPr>
          <p:cNvSpPr/>
          <p:nvPr/>
        </p:nvSpPr>
        <p:spPr>
          <a:xfrm>
            <a:off x="4674550" y="4691641"/>
            <a:ext cx="846033" cy="1034041"/>
          </a:xfrm>
          <a:custGeom>
            <a:avLst/>
            <a:gdLst>
              <a:gd name="connsiteX0" fmla="*/ 17092 w 837488"/>
              <a:gd name="connsiteY0" fmla="*/ 25638 h 1042587"/>
              <a:gd name="connsiteX1" fmla="*/ 0 w 837488"/>
              <a:gd name="connsiteY1" fmla="*/ 410198 h 1042587"/>
              <a:gd name="connsiteX2" fmla="*/ 85458 w 837488"/>
              <a:gd name="connsiteY2" fmla="*/ 683664 h 1042587"/>
              <a:gd name="connsiteX3" fmla="*/ 85458 w 837488"/>
              <a:gd name="connsiteY3" fmla="*/ 1042587 h 1042587"/>
              <a:gd name="connsiteX4" fmla="*/ 837488 w 837488"/>
              <a:gd name="connsiteY4" fmla="*/ 1034041 h 1042587"/>
              <a:gd name="connsiteX5" fmla="*/ 837488 w 837488"/>
              <a:gd name="connsiteY5" fmla="*/ 196554 h 1042587"/>
              <a:gd name="connsiteX6" fmla="*/ 324741 w 837488"/>
              <a:gd name="connsiteY6" fmla="*/ 205099 h 1042587"/>
              <a:gd name="connsiteX7" fmla="*/ 333286 w 837488"/>
              <a:gd name="connsiteY7" fmla="*/ 0 h 1042587"/>
              <a:gd name="connsiteX8" fmla="*/ 17092 w 837488"/>
              <a:gd name="connsiteY8" fmla="*/ 25638 h 104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488" h="1042587">
                <a:moveTo>
                  <a:pt x="17092" y="25638"/>
                </a:moveTo>
                <a:lnTo>
                  <a:pt x="0" y="410198"/>
                </a:lnTo>
                <a:lnTo>
                  <a:pt x="85458" y="683664"/>
                </a:lnTo>
                <a:lnTo>
                  <a:pt x="85458" y="1042587"/>
                </a:lnTo>
                <a:lnTo>
                  <a:pt x="837488" y="1034041"/>
                </a:lnTo>
                <a:lnTo>
                  <a:pt x="837488" y="196554"/>
                </a:lnTo>
                <a:lnTo>
                  <a:pt x="324741" y="205099"/>
                </a:lnTo>
                <a:lnTo>
                  <a:pt x="333286" y="0"/>
                </a:lnTo>
                <a:lnTo>
                  <a:pt x="17092" y="25638"/>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89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a:xfrm>
            <a:off x="913774" y="677240"/>
            <a:ext cx="10364451" cy="1596177"/>
          </a:xfrm>
        </p:spPr>
        <p:txBody>
          <a:bodyPr anchor="t"/>
          <a:lstStyle/>
          <a:p>
            <a:pPr algn="l"/>
            <a:r>
              <a:rPr lang="en-US" u="sng" dirty="0"/>
              <a:t>PROCESS TO FIND AND AQUIRE WATER</a:t>
            </a:r>
            <a:br>
              <a:rPr lang="en-US" u="sng" dirty="0"/>
            </a:br>
            <a:br>
              <a:rPr lang="en-US" u="sng" dirty="0"/>
            </a:br>
            <a:endParaRPr lang="en-US" u="sng" dirty="0"/>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274604" y="6038932"/>
            <a:ext cx="832743" cy="534897"/>
          </a:xfrm>
        </p:spPr>
      </p:pic>
      <p:sp>
        <p:nvSpPr>
          <p:cNvPr id="6" name="Title 1">
            <a:extLst>
              <a:ext uri="{FF2B5EF4-FFF2-40B4-BE49-F238E27FC236}">
                <a16:creationId xmlns:a16="http://schemas.microsoft.com/office/drawing/2014/main" id="{978B5D7F-F4C2-4859-A7B5-DD91B6AE3266}"/>
              </a:ext>
            </a:extLst>
          </p:cNvPr>
          <p:cNvSpPr txBox="1">
            <a:spLocks/>
          </p:cNvSpPr>
          <p:nvPr/>
        </p:nvSpPr>
        <p:spPr>
          <a:xfrm>
            <a:off x="1317845" y="1618205"/>
            <a:ext cx="10364451" cy="442072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571500" indent="-571500" algn="l">
              <a:buFont typeface="Courier New" panose="02070309020205020404" pitchFamily="49" charset="0"/>
              <a:buChar char="o"/>
            </a:pPr>
            <a:r>
              <a:rPr lang="en-US" sz="2000" dirty="0"/>
              <a:t>Understand your Need</a:t>
            </a:r>
          </a:p>
          <a:p>
            <a:pPr marL="1028700" lvl="1" indent="-571500">
              <a:buFont typeface="Courier New" panose="02070309020205020404" pitchFamily="49" charset="0"/>
              <a:buChar char="o"/>
            </a:pPr>
            <a:r>
              <a:rPr lang="en-US" sz="1200" dirty="0"/>
              <a:t>Indoor Use</a:t>
            </a:r>
          </a:p>
          <a:p>
            <a:pPr marL="1028700" lvl="1" indent="-571500">
              <a:buFont typeface="Courier New" panose="02070309020205020404" pitchFamily="49" charset="0"/>
              <a:buChar char="o"/>
            </a:pPr>
            <a:r>
              <a:rPr lang="en-US" sz="1200" dirty="0"/>
              <a:t>Outdoor Use</a:t>
            </a:r>
          </a:p>
          <a:p>
            <a:pPr marL="571500" indent="-571500" algn="l">
              <a:buFont typeface="Courier New" panose="02070309020205020404" pitchFamily="49" charset="0"/>
              <a:buChar char="o"/>
            </a:pPr>
            <a:r>
              <a:rPr lang="en-US" sz="2000" dirty="0"/>
              <a:t>Understand What Shares work within what systems</a:t>
            </a:r>
          </a:p>
          <a:p>
            <a:pPr marL="1028700" lvl="1" indent="-571500">
              <a:buFont typeface="Courier New" panose="02070309020205020404" pitchFamily="49" charset="0"/>
              <a:buChar char="o"/>
            </a:pPr>
            <a:r>
              <a:rPr lang="en-US" sz="1200" dirty="0"/>
              <a:t>Different Water Providers accept different shares for dedication</a:t>
            </a:r>
          </a:p>
          <a:p>
            <a:pPr marL="1485900" lvl="2" indent="-571500">
              <a:buFont typeface="Courier New" panose="02070309020205020404" pitchFamily="49" charset="0"/>
              <a:buChar char="o"/>
            </a:pPr>
            <a:r>
              <a:rPr lang="en-US" sz="1200" dirty="0"/>
              <a:t>This is a function of can they treat it or not</a:t>
            </a:r>
          </a:p>
          <a:p>
            <a:pPr marL="1028700" lvl="1" indent="-571500">
              <a:buFont typeface="Courier New" panose="02070309020205020404" pitchFamily="49" charset="0"/>
              <a:buChar char="o"/>
            </a:pPr>
            <a:r>
              <a:rPr lang="en-US" sz="1200" dirty="0"/>
              <a:t>Familiarize yourself with the nuisances of the dedication policies of the provider you are dedicating too</a:t>
            </a:r>
          </a:p>
          <a:p>
            <a:pPr marL="1485900" lvl="2" indent="-571500">
              <a:buFont typeface="Courier New" panose="02070309020205020404" pitchFamily="49" charset="0"/>
              <a:buChar char="o"/>
            </a:pPr>
            <a:r>
              <a:rPr lang="en-US" sz="1200" dirty="0"/>
              <a:t>What fees are associated with the dedication?</a:t>
            </a:r>
          </a:p>
          <a:p>
            <a:pPr marL="1485900" lvl="2" indent="-571500">
              <a:buFont typeface="Courier New" panose="02070309020205020404" pitchFamily="49" charset="0"/>
              <a:buChar char="o"/>
            </a:pPr>
            <a:r>
              <a:rPr lang="en-US" sz="1200" dirty="0"/>
              <a:t>What is the timing of dedication?</a:t>
            </a:r>
            <a:endParaRPr lang="en-US" sz="4200" dirty="0"/>
          </a:p>
          <a:p>
            <a:pPr marL="571500" indent="-571500" algn="l">
              <a:buFont typeface="Courier New" panose="02070309020205020404" pitchFamily="49" charset="0"/>
              <a:buChar char="o"/>
            </a:pPr>
            <a:r>
              <a:rPr lang="en-US" sz="2000" dirty="0"/>
              <a:t>Understand the Shares you are seeking to Buy</a:t>
            </a:r>
          </a:p>
          <a:p>
            <a:pPr marL="1028700" lvl="1" indent="-571500">
              <a:buFont typeface="Courier New" panose="02070309020205020404" pitchFamily="49" charset="0"/>
              <a:buChar char="o"/>
            </a:pPr>
            <a:r>
              <a:rPr lang="en-US" sz="1200" dirty="0"/>
              <a:t>Not all shares are created equal</a:t>
            </a:r>
          </a:p>
          <a:p>
            <a:pPr marL="1485900" lvl="2" indent="-571500">
              <a:buFont typeface="Courier New" panose="02070309020205020404" pitchFamily="49" charset="0"/>
              <a:buChar char="o"/>
            </a:pPr>
            <a:r>
              <a:rPr lang="en-US" sz="1200" dirty="0"/>
              <a:t>The same rights on different parts of the system will yield different results</a:t>
            </a:r>
          </a:p>
          <a:p>
            <a:pPr marL="1028700" lvl="1" indent="-571500">
              <a:buFont typeface="Courier New" panose="02070309020205020404" pitchFamily="49" charset="0"/>
              <a:buChar char="o"/>
            </a:pPr>
            <a:r>
              <a:rPr lang="en-US" sz="1200" dirty="0"/>
              <a:t>What is the Historical Consumptive Use?</a:t>
            </a:r>
          </a:p>
          <a:p>
            <a:pPr marL="1485900" lvl="2" indent="-571500">
              <a:buFont typeface="Courier New" panose="02070309020205020404" pitchFamily="49" charset="0"/>
              <a:buChar char="o"/>
            </a:pPr>
            <a:r>
              <a:rPr lang="en-US" sz="1200" dirty="0"/>
              <a:t>Is that changing over time?</a:t>
            </a:r>
          </a:p>
          <a:p>
            <a:pPr marL="1028700" lvl="1" indent="-571500">
              <a:buFont typeface="Courier New" panose="02070309020205020404" pitchFamily="49" charset="0"/>
              <a:buChar char="o"/>
            </a:pPr>
            <a:r>
              <a:rPr lang="en-US" sz="1200" dirty="0"/>
              <a:t>Do I need to Dry-Up?</a:t>
            </a:r>
          </a:p>
          <a:p>
            <a:pPr marL="571500" indent="-571500" algn="l">
              <a:buFont typeface="Courier New" panose="02070309020205020404" pitchFamily="49" charset="0"/>
              <a:buChar char="o"/>
            </a:pPr>
            <a:r>
              <a:rPr lang="en-US" sz="2000" dirty="0"/>
              <a:t>Enter the Market</a:t>
            </a:r>
          </a:p>
          <a:p>
            <a:pPr marL="1028700" lvl="1" indent="-571500">
              <a:buFont typeface="Courier New" panose="02070309020205020404" pitchFamily="49" charset="0"/>
              <a:buChar char="o"/>
            </a:pPr>
            <a:r>
              <a:rPr lang="en-US" sz="1200" dirty="0"/>
              <a:t>Be prepared to buy quickly</a:t>
            </a:r>
          </a:p>
          <a:p>
            <a:pPr marL="1485900" lvl="2" indent="-571500">
              <a:buFont typeface="Courier New" panose="02070309020205020404" pitchFamily="49" charset="0"/>
              <a:buChar char="o"/>
            </a:pPr>
            <a:r>
              <a:rPr lang="en-US" sz="1200" dirty="0"/>
              <a:t>Will not be able to wait for your project to get approved to buy</a:t>
            </a:r>
          </a:p>
          <a:p>
            <a:pPr marL="1028700" lvl="1" indent="-571500">
              <a:buFont typeface="Courier New" panose="02070309020205020404" pitchFamily="49" charset="0"/>
              <a:buChar char="o"/>
            </a:pPr>
            <a:r>
              <a:rPr lang="en-US" sz="1200" dirty="0"/>
              <a:t>Be prepared to buy land</a:t>
            </a:r>
          </a:p>
          <a:p>
            <a:pPr marL="1028700" lvl="1" indent="-571500">
              <a:buFont typeface="Courier New" panose="02070309020205020404" pitchFamily="49" charset="0"/>
              <a:buChar char="o"/>
            </a:pPr>
            <a:r>
              <a:rPr lang="en-US" sz="1200" dirty="0"/>
              <a:t>Be prepared for very short due diligence periods</a:t>
            </a:r>
          </a:p>
          <a:p>
            <a:pPr lvl="1"/>
            <a:endParaRPr lang="en-US" sz="1200" dirty="0"/>
          </a:p>
          <a:p>
            <a:pPr marL="571500" indent="-571500" algn="l">
              <a:buFont typeface="Courier New" panose="02070309020205020404" pitchFamily="49" charset="0"/>
              <a:buChar char="o"/>
            </a:pPr>
            <a:endParaRPr lang="en-US" sz="2400" dirty="0"/>
          </a:p>
          <a:p>
            <a:pPr algn="l"/>
            <a:endParaRPr lang="en-US" dirty="0"/>
          </a:p>
          <a:p>
            <a:pPr marL="1028700" lvl="1" indent="-571500">
              <a:buFont typeface="Courier New" panose="02070309020205020404" pitchFamily="49" charset="0"/>
              <a:buChar char="o"/>
            </a:pPr>
            <a:endParaRPr lang="en-US" dirty="0"/>
          </a:p>
          <a:p>
            <a:pPr marL="1028700" lvl="1" indent="-571500">
              <a:buFont typeface="Courier New" panose="02070309020205020404" pitchFamily="49" charset="0"/>
              <a:buChar char="o"/>
            </a:pPr>
            <a:endParaRPr lang="en-US" dirty="0"/>
          </a:p>
          <a:p>
            <a:pPr marL="571500" indent="-571500" algn="l">
              <a:buFont typeface="Courier New" panose="02070309020205020404" pitchFamily="49" charset="0"/>
              <a:buChar char="o"/>
            </a:pPr>
            <a:endParaRPr lang="en-US" dirty="0"/>
          </a:p>
          <a:p>
            <a:pPr marL="571500" indent="-571500" algn="l">
              <a:buFontTx/>
              <a:buChar char="-"/>
            </a:pPr>
            <a:endParaRPr lang="en-US" dirty="0"/>
          </a:p>
          <a:p>
            <a:pPr marL="571500" indent="-571500" algn="l">
              <a:buFontTx/>
              <a:buChar char="-"/>
            </a:pPr>
            <a:endParaRPr lang="en-US" dirty="0"/>
          </a:p>
        </p:txBody>
      </p:sp>
    </p:spTree>
    <p:extLst>
      <p:ext uri="{BB962C8B-B14F-4D97-AF65-F5344CB8AC3E}">
        <p14:creationId xmlns:p14="http://schemas.microsoft.com/office/powerpoint/2010/main" val="332661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a:xfrm>
            <a:off x="913774" y="677240"/>
            <a:ext cx="10364451" cy="1596177"/>
          </a:xfrm>
        </p:spPr>
        <p:txBody>
          <a:bodyPr anchor="t">
            <a:normAutofit/>
          </a:bodyPr>
          <a:lstStyle/>
          <a:p>
            <a:pPr algn="l"/>
            <a:r>
              <a:rPr lang="en-US" sz="2800" u="sng" dirty="0"/>
              <a:t>Example Cost “CBT” as a Function of Project</a:t>
            </a:r>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274604" y="6038932"/>
            <a:ext cx="832743" cy="534897"/>
          </a:xfrm>
        </p:spPr>
      </p:pic>
      <p:pic>
        <p:nvPicPr>
          <p:cNvPr id="8" name="Picture 7">
            <a:extLst>
              <a:ext uri="{FF2B5EF4-FFF2-40B4-BE49-F238E27FC236}">
                <a16:creationId xmlns:a16="http://schemas.microsoft.com/office/drawing/2014/main" id="{14477AA6-EA64-4D73-B59B-E20FCA6948F2}"/>
              </a:ext>
            </a:extLst>
          </p:cNvPr>
          <p:cNvPicPr>
            <a:picLocks noChangeAspect="1"/>
          </p:cNvPicPr>
          <p:nvPr/>
        </p:nvPicPr>
        <p:blipFill>
          <a:blip r:embed="rId3"/>
          <a:srcRect l="16488" r="16488"/>
          <a:stretch/>
        </p:blipFill>
        <p:spPr>
          <a:xfrm>
            <a:off x="793101" y="1645894"/>
            <a:ext cx="4842885" cy="4064440"/>
          </a:xfrm>
          <a:prstGeom prst="rect">
            <a:avLst/>
          </a:prstGeom>
        </p:spPr>
      </p:pic>
      <p:sp>
        <p:nvSpPr>
          <p:cNvPr id="10" name="Rectangle 9">
            <a:extLst>
              <a:ext uri="{FF2B5EF4-FFF2-40B4-BE49-F238E27FC236}">
                <a16:creationId xmlns:a16="http://schemas.microsoft.com/office/drawing/2014/main" id="{EB4101F0-2411-4B4C-8721-314E650AC8CA}"/>
              </a:ext>
            </a:extLst>
          </p:cNvPr>
          <p:cNvSpPr/>
          <p:nvPr/>
        </p:nvSpPr>
        <p:spPr>
          <a:xfrm>
            <a:off x="5847127" y="1475328"/>
            <a:ext cx="5927656" cy="1292662"/>
          </a:xfrm>
          <a:prstGeom prst="rect">
            <a:avLst/>
          </a:prstGeom>
        </p:spPr>
        <p:txBody>
          <a:bodyPr wrap="square">
            <a:spAutoFit/>
          </a:bodyPr>
          <a:lstStyle/>
          <a:p>
            <a:pPr lvl="1"/>
            <a:r>
              <a:rPr lang="en-US" b="1" dirty="0"/>
              <a:t>Bloom (NWC of </a:t>
            </a:r>
            <a:r>
              <a:rPr lang="en-US" b="1" dirty="0" err="1"/>
              <a:t>Mulbery</a:t>
            </a:r>
            <a:r>
              <a:rPr lang="en-US" b="1" dirty="0"/>
              <a:t> and I-25 - FC</a:t>
            </a:r>
            <a:r>
              <a:rPr lang="en-US" dirty="0"/>
              <a:t>)</a:t>
            </a:r>
          </a:p>
          <a:p>
            <a:pPr lvl="1"/>
            <a:endParaRPr lang="en-US" dirty="0"/>
          </a:p>
          <a:p>
            <a:pPr lvl="1"/>
            <a:r>
              <a:rPr lang="en-US" sz="1400" u="sng" dirty="0"/>
              <a:t>1,687 Total Units and 34 Acres of Commercial on 225 Acres</a:t>
            </a:r>
          </a:p>
          <a:p>
            <a:pPr marL="742950" lvl="1" indent="-285750">
              <a:buFont typeface="Courier New" panose="02070309020205020404" pitchFamily="49" charset="0"/>
              <a:buChar char="o"/>
            </a:pPr>
            <a:r>
              <a:rPr lang="en-US" sz="1400" dirty="0"/>
              <a:t>Apartments/ Traditional Single Family / Condos / Small Detached Single-Family Homes</a:t>
            </a:r>
          </a:p>
        </p:txBody>
      </p:sp>
      <p:sp>
        <p:nvSpPr>
          <p:cNvPr id="11" name="Rectangle 10">
            <a:extLst>
              <a:ext uri="{FF2B5EF4-FFF2-40B4-BE49-F238E27FC236}">
                <a16:creationId xmlns:a16="http://schemas.microsoft.com/office/drawing/2014/main" id="{926700C0-351F-461D-B166-73503D6F2389}"/>
              </a:ext>
            </a:extLst>
          </p:cNvPr>
          <p:cNvSpPr/>
          <p:nvPr/>
        </p:nvSpPr>
        <p:spPr>
          <a:xfrm>
            <a:off x="5847127" y="2816504"/>
            <a:ext cx="6070269" cy="3508653"/>
          </a:xfrm>
          <a:prstGeom prst="rect">
            <a:avLst/>
          </a:prstGeom>
        </p:spPr>
        <p:txBody>
          <a:bodyPr wrap="square">
            <a:spAutoFit/>
          </a:bodyPr>
          <a:lstStyle/>
          <a:p>
            <a:pPr lvl="1" algn="ctr"/>
            <a:r>
              <a:rPr lang="en-US" sz="1600" b="1" dirty="0"/>
              <a:t>Water Needs</a:t>
            </a:r>
            <a:endParaRPr lang="en-US" sz="1600" dirty="0"/>
          </a:p>
          <a:p>
            <a:pPr lvl="1"/>
            <a:r>
              <a:rPr lang="en-US" sz="1400" dirty="0"/>
              <a:t>1,687 Total Units at .315 AF/Unit = 532 AF Needed for Residential</a:t>
            </a:r>
          </a:p>
          <a:p>
            <a:pPr lvl="1"/>
            <a:endParaRPr lang="en-US" sz="1400" dirty="0"/>
          </a:p>
          <a:p>
            <a:pPr lvl="1"/>
            <a:r>
              <a:rPr lang="en-US" sz="1400" dirty="0"/>
              <a:t>34 Acres Commercial at 3AF/F = 102 AF Needed for Commercial</a:t>
            </a:r>
          </a:p>
          <a:p>
            <a:pPr lvl="1"/>
            <a:endParaRPr lang="en-US" sz="1400" dirty="0"/>
          </a:p>
          <a:p>
            <a:pPr lvl="1"/>
            <a:r>
              <a:rPr lang="en-US" sz="1400" dirty="0"/>
              <a:t>634 AF of Project Need</a:t>
            </a:r>
          </a:p>
          <a:p>
            <a:pPr lvl="1"/>
            <a:endParaRPr lang="en-US" sz="1400" dirty="0"/>
          </a:p>
          <a:p>
            <a:pPr lvl="1"/>
            <a:r>
              <a:rPr lang="en-US" sz="1400" b="1" dirty="0"/>
              <a:t>634 AF = 905 CBT Units (0.7 AF / Unit) at $62,500/Units</a:t>
            </a:r>
          </a:p>
          <a:p>
            <a:pPr lvl="1"/>
            <a:endParaRPr lang="en-US" dirty="0"/>
          </a:p>
          <a:p>
            <a:pPr lvl="1"/>
            <a:endParaRPr lang="en-US" b="1" dirty="0"/>
          </a:p>
          <a:p>
            <a:pPr lvl="1"/>
            <a:endParaRPr lang="en-US" b="1" dirty="0"/>
          </a:p>
          <a:p>
            <a:pPr lvl="1"/>
            <a:endParaRPr lang="en-US" b="1" dirty="0"/>
          </a:p>
          <a:p>
            <a:pPr lvl="1"/>
            <a:endParaRPr lang="en-US" b="1" dirty="0"/>
          </a:p>
          <a:p>
            <a:pPr lvl="1"/>
            <a:endParaRPr lang="en-US" dirty="0"/>
          </a:p>
        </p:txBody>
      </p:sp>
      <p:sp>
        <p:nvSpPr>
          <p:cNvPr id="12" name="TextBox 11">
            <a:extLst>
              <a:ext uri="{FF2B5EF4-FFF2-40B4-BE49-F238E27FC236}">
                <a16:creationId xmlns:a16="http://schemas.microsoft.com/office/drawing/2014/main" id="{9DCC60F6-9FEB-4411-8368-B2C937E73730}"/>
              </a:ext>
            </a:extLst>
          </p:cNvPr>
          <p:cNvSpPr txBox="1"/>
          <p:nvPr/>
        </p:nvSpPr>
        <p:spPr>
          <a:xfrm>
            <a:off x="6827705" y="5534429"/>
            <a:ext cx="4330290" cy="646331"/>
          </a:xfrm>
          <a:prstGeom prst="rect">
            <a:avLst/>
          </a:prstGeom>
          <a:noFill/>
        </p:spPr>
        <p:txBody>
          <a:bodyPr wrap="square" rtlCol="0">
            <a:spAutoFit/>
          </a:bodyPr>
          <a:lstStyle/>
          <a:p>
            <a:r>
              <a:rPr lang="en-US" b="1" u="sng" dirty="0"/>
              <a:t>Water is ~5X the price of the Real Estate!!!</a:t>
            </a:r>
          </a:p>
          <a:p>
            <a:endParaRPr lang="en-US" dirty="0"/>
          </a:p>
        </p:txBody>
      </p:sp>
      <p:sp>
        <p:nvSpPr>
          <p:cNvPr id="13" name="TextBox 12">
            <a:extLst>
              <a:ext uri="{FF2B5EF4-FFF2-40B4-BE49-F238E27FC236}">
                <a16:creationId xmlns:a16="http://schemas.microsoft.com/office/drawing/2014/main" id="{6EA1C53D-90C5-4837-8E09-70F3624A7544}"/>
              </a:ext>
            </a:extLst>
          </p:cNvPr>
          <p:cNvSpPr txBox="1"/>
          <p:nvPr/>
        </p:nvSpPr>
        <p:spPr>
          <a:xfrm>
            <a:off x="6723627" y="4795565"/>
            <a:ext cx="4538445" cy="646331"/>
          </a:xfrm>
          <a:prstGeom prst="rect">
            <a:avLst/>
          </a:prstGeom>
          <a:noFill/>
        </p:spPr>
        <p:txBody>
          <a:bodyPr wrap="square" rtlCol="0">
            <a:spAutoFit/>
          </a:bodyPr>
          <a:lstStyle/>
          <a:p>
            <a:r>
              <a:rPr lang="en-US" b="1" dirty="0"/>
              <a:t>Acquisition Price of CBT = $56,562,500</a:t>
            </a:r>
          </a:p>
          <a:p>
            <a:endParaRPr lang="en-US" dirty="0"/>
          </a:p>
        </p:txBody>
      </p:sp>
      <p:sp>
        <p:nvSpPr>
          <p:cNvPr id="14" name="TextBox 13">
            <a:extLst>
              <a:ext uri="{FF2B5EF4-FFF2-40B4-BE49-F238E27FC236}">
                <a16:creationId xmlns:a16="http://schemas.microsoft.com/office/drawing/2014/main" id="{9845463C-F12D-409E-9589-1A788BB7C10A}"/>
              </a:ext>
            </a:extLst>
          </p:cNvPr>
          <p:cNvSpPr txBox="1"/>
          <p:nvPr/>
        </p:nvSpPr>
        <p:spPr>
          <a:xfrm>
            <a:off x="6095999" y="5187007"/>
            <a:ext cx="5583708" cy="646331"/>
          </a:xfrm>
          <a:prstGeom prst="rect">
            <a:avLst/>
          </a:prstGeom>
          <a:noFill/>
        </p:spPr>
        <p:txBody>
          <a:bodyPr wrap="square" rtlCol="0">
            <a:spAutoFit/>
          </a:bodyPr>
          <a:lstStyle/>
          <a:p>
            <a:r>
              <a:rPr lang="en-US" b="1" dirty="0"/>
              <a:t>$251,388 / Ac for Water  vs. $50,000/Ac for Real Estate</a:t>
            </a:r>
          </a:p>
          <a:p>
            <a:endParaRPr lang="en-US" dirty="0"/>
          </a:p>
        </p:txBody>
      </p:sp>
    </p:spTree>
    <p:extLst>
      <p:ext uri="{BB962C8B-B14F-4D97-AF65-F5344CB8AC3E}">
        <p14:creationId xmlns:p14="http://schemas.microsoft.com/office/powerpoint/2010/main" val="26300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4902-4B05-4621-A84E-FE1EB65B51C4}"/>
              </a:ext>
            </a:extLst>
          </p:cNvPr>
          <p:cNvSpPr>
            <a:spLocks noGrp="1"/>
          </p:cNvSpPr>
          <p:nvPr>
            <p:ph type="title"/>
          </p:nvPr>
        </p:nvSpPr>
        <p:spPr>
          <a:xfrm>
            <a:off x="913774" y="677240"/>
            <a:ext cx="10364451" cy="1596177"/>
          </a:xfrm>
        </p:spPr>
        <p:txBody>
          <a:bodyPr anchor="t">
            <a:normAutofit/>
          </a:bodyPr>
          <a:lstStyle/>
          <a:p>
            <a:pPr algn="l"/>
            <a:r>
              <a:rPr lang="en-US" sz="2800" u="sng" dirty="0"/>
              <a:t>Example Cost “AG Water” as a Function of Project</a:t>
            </a:r>
          </a:p>
        </p:txBody>
      </p:sp>
      <p:pic>
        <p:nvPicPr>
          <p:cNvPr id="5" name="Content Placeholder 4">
            <a:extLst>
              <a:ext uri="{FF2B5EF4-FFF2-40B4-BE49-F238E27FC236}">
                <a16:creationId xmlns:a16="http://schemas.microsoft.com/office/drawing/2014/main" id="{720E5A51-DCF5-417F-88F6-5EDE60B630AD}"/>
              </a:ext>
            </a:extLst>
          </p:cNvPr>
          <p:cNvPicPr>
            <a:picLocks noGrp="1" noChangeAspect="1"/>
          </p:cNvPicPr>
          <p:nvPr>
            <p:ph sz="quarter" idx="13"/>
          </p:nvPr>
        </p:nvPicPr>
        <p:blipFill>
          <a:blip r:embed="rId2"/>
          <a:stretch>
            <a:fillRect/>
          </a:stretch>
        </p:blipFill>
        <p:spPr>
          <a:xfrm>
            <a:off x="274604" y="6038932"/>
            <a:ext cx="832743" cy="534897"/>
          </a:xfrm>
        </p:spPr>
      </p:pic>
      <p:pic>
        <p:nvPicPr>
          <p:cNvPr id="8" name="Picture 7">
            <a:extLst>
              <a:ext uri="{FF2B5EF4-FFF2-40B4-BE49-F238E27FC236}">
                <a16:creationId xmlns:a16="http://schemas.microsoft.com/office/drawing/2014/main" id="{14477AA6-EA64-4D73-B59B-E20FCA6948F2}"/>
              </a:ext>
            </a:extLst>
          </p:cNvPr>
          <p:cNvPicPr>
            <a:picLocks noChangeAspect="1"/>
          </p:cNvPicPr>
          <p:nvPr/>
        </p:nvPicPr>
        <p:blipFill>
          <a:blip r:embed="rId3"/>
          <a:srcRect l="16488" r="16488"/>
          <a:stretch/>
        </p:blipFill>
        <p:spPr>
          <a:xfrm>
            <a:off x="793101" y="1645894"/>
            <a:ext cx="4842885" cy="4064440"/>
          </a:xfrm>
          <a:prstGeom prst="rect">
            <a:avLst/>
          </a:prstGeom>
        </p:spPr>
      </p:pic>
      <p:sp>
        <p:nvSpPr>
          <p:cNvPr id="10" name="Rectangle 9">
            <a:extLst>
              <a:ext uri="{FF2B5EF4-FFF2-40B4-BE49-F238E27FC236}">
                <a16:creationId xmlns:a16="http://schemas.microsoft.com/office/drawing/2014/main" id="{EB4101F0-2411-4B4C-8721-314E650AC8CA}"/>
              </a:ext>
            </a:extLst>
          </p:cNvPr>
          <p:cNvSpPr/>
          <p:nvPr/>
        </p:nvSpPr>
        <p:spPr>
          <a:xfrm>
            <a:off x="5847127" y="1475328"/>
            <a:ext cx="5927656" cy="1292662"/>
          </a:xfrm>
          <a:prstGeom prst="rect">
            <a:avLst/>
          </a:prstGeom>
        </p:spPr>
        <p:txBody>
          <a:bodyPr wrap="square">
            <a:spAutoFit/>
          </a:bodyPr>
          <a:lstStyle/>
          <a:p>
            <a:pPr lvl="1"/>
            <a:r>
              <a:rPr lang="en-US" b="1" dirty="0"/>
              <a:t>Bloom (NWC of </a:t>
            </a:r>
            <a:r>
              <a:rPr lang="en-US" b="1" dirty="0" err="1"/>
              <a:t>Mulbery</a:t>
            </a:r>
            <a:r>
              <a:rPr lang="en-US" b="1" dirty="0"/>
              <a:t> and I-25 - FC</a:t>
            </a:r>
            <a:r>
              <a:rPr lang="en-US" dirty="0"/>
              <a:t>)</a:t>
            </a:r>
          </a:p>
          <a:p>
            <a:pPr lvl="1"/>
            <a:endParaRPr lang="en-US" dirty="0"/>
          </a:p>
          <a:p>
            <a:pPr lvl="1"/>
            <a:r>
              <a:rPr lang="en-US" sz="1400" u="sng" dirty="0"/>
              <a:t>1,687 Total Units and 34 Acres of Commercial on 225 Acres</a:t>
            </a:r>
          </a:p>
          <a:p>
            <a:pPr marL="742950" lvl="1" indent="-285750">
              <a:buFont typeface="Courier New" panose="02070309020205020404" pitchFamily="49" charset="0"/>
              <a:buChar char="o"/>
            </a:pPr>
            <a:r>
              <a:rPr lang="en-US" sz="1400" dirty="0"/>
              <a:t>Apartments/ Traditional Single Family / Condos / Small Detached Single-Family Homes</a:t>
            </a:r>
          </a:p>
        </p:txBody>
      </p:sp>
      <p:sp>
        <p:nvSpPr>
          <p:cNvPr id="11" name="Rectangle 10">
            <a:extLst>
              <a:ext uri="{FF2B5EF4-FFF2-40B4-BE49-F238E27FC236}">
                <a16:creationId xmlns:a16="http://schemas.microsoft.com/office/drawing/2014/main" id="{926700C0-351F-461D-B166-73503D6F2389}"/>
              </a:ext>
            </a:extLst>
          </p:cNvPr>
          <p:cNvSpPr/>
          <p:nvPr/>
        </p:nvSpPr>
        <p:spPr>
          <a:xfrm>
            <a:off x="5847127" y="2816504"/>
            <a:ext cx="6070269" cy="3508653"/>
          </a:xfrm>
          <a:prstGeom prst="rect">
            <a:avLst/>
          </a:prstGeom>
        </p:spPr>
        <p:txBody>
          <a:bodyPr wrap="square">
            <a:spAutoFit/>
          </a:bodyPr>
          <a:lstStyle/>
          <a:p>
            <a:pPr lvl="1" algn="ctr"/>
            <a:r>
              <a:rPr lang="en-US" sz="1600" b="1" dirty="0"/>
              <a:t>Water Needs</a:t>
            </a:r>
            <a:endParaRPr lang="en-US" sz="1600" dirty="0"/>
          </a:p>
          <a:p>
            <a:pPr lvl="1"/>
            <a:endParaRPr lang="en-US" sz="1400" dirty="0"/>
          </a:p>
          <a:p>
            <a:pPr lvl="1"/>
            <a:r>
              <a:rPr lang="en-US" sz="1400" dirty="0"/>
              <a:t>634 AF of Project Need</a:t>
            </a:r>
          </a:p>
          <a:p>
            <a:pPr lvl="1"/>
            <a:endParaRPr lang="en-US" sz="1400" dirty="0"/>
          </a:p>
          <a:p>
            <a:pPr lvl="1"/>
            <a:r>
              <a:rPr lang="en-US" sz="1400" dirty="0"/>
              <a:t>634 AF = 11.74 WSSC Shares (54 AF / Share) at $4,000,000/Share</a:t>
            </a:r>
          </a:p>
          <a:p>
            <a:pPr lvl="1"/>
            <a:endParaRPr lang="en-US" sz="1400" dirty="0"/>
          </a:p>
          <a:p>
            <a:pPr lvl="1"/>
            <a:r>
              <a:rPr lang="en-US" sz="1400" dirty="0"/>
              <a:t>873 Acres Ag. Ground at $7,000/AC. = $6,112,561 </a:t>
            </a:r>
          </a:p>
          <a:p>
            <a:pPr lvl="1"/>
            <a:endParaRPr lang="en-US" sz="1400" dirty="0"/>
          </a:p>
          <a:p>
            <a:pPr lvl="1"/>
            <a:endParaRPr lang="en-US" dirty="0"/>
          </a:p>
          <a:p>
            <a:pPr lvl="1"/>
            <a:endParaRPr lang="en-US" b="1" dirty="0"/>
          </a:p>
          <a:p>
            <a:pPr lvl="1"/>
            <a:endParaRPr lang="en-US" b="1" dirty="0"/>
          </a:p>
          <a:p>
            <a:pPr lvl="1"/>
            <a:endParaRPr lang="en-US" b="1" dirty="0"/>
          </a:p>
          <a:p>
            <a:pPr lvl="1"/>
            <a:endParaRPr lang="en-US" b="1" dirty="0"/>
          </a:p>
          <a:p>
            <a:pPr lvl="1"/>
            <a:endParaRPr lang="en-US" dirty="0"/>
          </a:p>
        </p:txBody>
      </p:sp>
      <p:sp>
        <p:nvSpPr>
          <p:cNvPr id="12" name="TextBox 11">
            <a:extLst>
              <a:ext uri="{FF2B5EF4-FFF2-40B4-BE49-F238E27FC236}">
                <a16:creationId xmlns:a16="http://schemas.microsoft.com/office/drawing/2014/main" id="{9DCC60F6-9FEB-4411-8368-B2C937E73730}"/>
              </a:ext>
            </a:extLst>
          </p:cNvPr>
          <p:cNvSpPr txBox="1"/>
          <p:nvPr/>
        </p:nvSpPr>
        <p:spPr>
          <a:xfrm>
            <a:off x="6827705" y="5534429"/>
            <a:ext cx="4330290" cy="646331"/>
          </a:xfrm>
          <a:prstGeom prst="rect">
            <a:avLst/>
          </a:prstGeom>
          <a:noFill/>
        </p:spPr>
        <p:txBody>
          <a:bodyPr wrap="square" rtlCol="0">
            <a:spAutoFit/>
          </a:bodyPr>
          <a:lstStyle/>
          <a:p>
            <a:r>
              <a:rPr lang="en-US" b="1" u="sng" dirty="0"/>
              <a:t>Water is ~4.7X the price of the Real Estate!!!</a:t>
            </a:r>
          </a:p>
          <a:p>
            <a:endParaRPr lang="en-US" dirty="0"/>
          </a:p>
        </p:txBody>
      </p:sp>
      <p:sp>
        <p:nvSpPr>
          <p:cNvPr id="13" name="TextBox 12">
            <a:extLst>
              <a:ext uri="{FF2B5EF4-FFF2-40B4-BE49-F238E27FC236}">
                <a16:creationId xmlns:a16="http://schemas.microsoft.com/office/drawing/2014/main" id="{6EA1C53D-90C5-4837-8E09-70F3624A7544}"/>
              </a:ext>
            </a:extLst>
          </p:cNvPr>
          <p:cNvSpPr txBox="1"/>
          <p:nvPr/>
        </p:nvSpPr>
        <p:spPr>
          <a:xfrm>
            <a:off x="6303794" y="4572472"/>
            <a:ext cx="5378111" cy="646331"/>
          </a:xfrm>
          <a:prstGeom prst="rect">
            <a:avLst/>
          </a:prstGeom>
          <a:noFill/>
        </p:spPr>
        <p:txBody>
          <a:bodyPr wrap="square" rtlCol="0">
            <a:spAutoFit/>
          </a:bodyPr>
          <a:lstStyle/>
          <a:p>
            <a:r>
              <a:rPr lang="en-US" b="1" dirty="0"/>
              <a:t>Acquisition Price of WSSC / Farm = $53,072,561</a:t>
            </a:r>
          </a:p>
          <a:p>
            <a:endParaRPr lang="en-US" dirty="0"/>
          </a:p>
        </p:txBody>
      </p:sp>
      <p:sp>
        <p:nvSpPr>
          <p:cNvPr id="14" name="TextBox 13">
            <a:extLst>
              <a:ext uri="{FF2B5EF4-FFF2-40B4-BE49-F238E27FC236}">
                <a16:creationId xmlns:a16="http://schemas.microsoft.com/office/drawing/2014/main" id="{9845463C-F12D-409E-9589-1A788BB7C10A}"/>
              </a:ext>
            </a:extLst>
          </p:cNvPr>
          <p:cNvSpPr txBox="1"/>
          <p:nvPr/>
        </p:nvSpPr>
        <p:spPr>
          <a:xfrm>
            <a:off x="6095999" y="5092414"/>
            <a:ext cx="5583708" cy="646331"/>
          </a:xfrm>
          <a:prstGeom prst="rect">
            <a:avLst/>
          </a:prstGeom>
          <a:noFill/>
        </p:spPr>
        <p:txBody>
          <a:bodyPr wrap="square" rtlCol="0">
            <a:spAutoFit/>
          </a:bodyPr>
          <a:lstStyle/>
          <a:p>
            <a:r>
              <a:rPr lang="en-US" b="1" dirty="0"/>
              <a:t>$235,878 / Ac for Water  vs. $50,000/Ac for Real Estate</a:t>
            </a:r>
          </a:p>
          <a:p>
            <a:endParaRPr lang="en-US" dirty="0"/>
          </a:p>
        </p:txBody>
      </p:sp>
    </p:spTree>
    <p:extLst>
      <p:ext uri="{BB962C8B-B14F-4D97-AF65-F5344CB8AC3E}">
        <p14:creationId xmlns:p14="http://schemas.microsoft.com/office/powerpoint/2010/main" val="301754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9223</TotalTime>
  <Words>764</Words>
  <Application>Microsoft Office PowerPoint</Application>
  <PresentationFormat>Widescreen</PresentationFormat>
  <Paragraphs>101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Courier New</vt:lpstr>
      <vt:lpstr>Tw Cen MT</vt:lpstr>
      <vt:lpstr>Droplet</vt:lpstr>
      <vt:lpstr>Finding Water for New Developments</vt:lpstr>
      <vt:lpstr>Topics Discussed today</vt:lpstr>
      <vt:lpstr>Historic CBT Pricing</vt:lpstr>
      <vt:lpstr>Historic Water supply and Storage Pricing</vt:lpstr>
      <vt:lpstr>Historic Consolidated home Supply Pricing</vt:lpstr>
      <vt:lpstr>NOCO PROVIDERS requiring “Wet” water Dedication  </vt:lpstr>
      <vt:lpstr>PROCESS TO FIND AND AQUIRE WATER  </vt:lpstr>
      <vt:lpstr>Example Cost “CBT” as a Function of Project</vt:lpstr>
      <vt:lpstr>Example Cost “AG Water” as a Function of Project</vt:lpstr>
      <vt:lpstr>So you have the money……NOT SO FAST  Changed MUNICIPAL Shares are Running Out  - CBT – 310,000 Units  70% of system already in M&amp;I, 20% likely to remain in Ag   - Water Supply and Storage – 600 Shares  400 Shares Owned By Thornton   - NPIC – 10,000 Shares  65% in Municipal ownership – 2009, Windsor Potable water Master Plan  With cbt pricing stabilizing, it has put pressure on traditional ag systems  Competition is Stiff.  WE have seen the Market change dramatically over the last Couple years.  Builders are competing with Local Municipalities, south Weld County Builders and Municipalities, and Metro Area Municipalities for the same Poudre River Rights.   </vt:lpstr>
      <vt:lpstr>Out of Region Competition     </vt:lpstr>
      <vt:lpstr>“Look ahead and plan for others as others have planned for you”           - Greeley tribune, 1941</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nexus between affordable housing and the price of water from the Poudre?</dc:title>
  <dc:creator>Patrick McMeekin</dc:creator>
  <cp:lastModifiedBy>Patrick McMeekin</cp:lastModifiedBy>
  <cp:revision>84</cp:revision>
  <cp:lastPrinted>2022-11-08T15:48:10Z</cp:lastPrinted>
  <dcterms:created xsi:type="dcterms:W3CDTF">2019-01-28T19:36:27Z</dcterms:created>
  <dcterms:modified xsi:type="dcterms:W3CDTF">2022-11-08T16:04:29Z</dcterms:modified>
</cp:coreProperties>
</file>