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0" r:id="rId5"/>
    <p:sldId id="264"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3" d="100"/>
          <a:sy n="53" d="100"/>
        </p:scale>
        <p:origin x="7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BA0B-279E-4228-B09E-6E6A13D44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9C5339-D33A-4E96-BC64-690D06EB3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E93F81-693A-4D8C-978F-EBDC3D21CBDD}"/>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0FEC0AF3-8D25-4B52-A45B-396BB3D7D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FB426-FB22-4175-9472-F5977158C409}"/>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240786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34E7-6F43-40DF-BB4A-6BF401056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744515-2761-4E9F-BA8B-7EE7A649F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7CA81-20BA-4DBA-BA20-F6F5AAC46DBD}"/>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86E48608-BF9B-4ED5-874D-2EEFF7042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146E0-D974-42BB-A8C5-6F5C59BF0295}"/>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2171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84A90-EB28-428F-96F3-E2596D0407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17E93A-2264-4342-BF06-FBF248FB8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01405-1F88-4438-BA8D-F4E81612A76D}"/>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56E91132-2294-4A19-BF04-71860F23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C6D35-4992-41E9-A62E-A8CF67D55EB0}"/>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350074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FF31-AEAA-4201-B304-918FD1C7F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A6820-A694-45B0-9782-B6211C65B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DFD44-37A8-4957-B1C7-AD6C034DC66D}"/>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38B76EA8-7D07-483E-9819-3170F0443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55EEC-8486-4FB4-99A7-8C483A2A1D1C}"/>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8207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823D-634B-4915-87AE-E6DCF471AC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B61A1B-70E2-4C33-B52F-289E4EF2F8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E7D22-36F9-480B-8807-9F0A3D8BD015}"/>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9F3A2C26-CF6F-4672-9392-CEAE29BB9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15298-B8B4-4EB4-8294-C9499511C127}"/>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12303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7D05-F396-4725-839D-147EB0ECA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E1BC7-DB92-4A1A-BA61-52825200E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D0612-D620-4172-82AF-27E7E6B17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5E0F9-98DA-40E5-A1B4-138AA6499897}"/>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6" name="Footer Placeholder 5">
            <a:extLst>
              <a:ext uri="{FF2B5EF4-FFF2-40B4-BE49-F238E27FC236}">
                <a16:creationId xmlns:a16="http://schemas.microsoft.com/office/drawing/2014/main" id="{7448763E-B175-4EC7-B5DE-D17FB62A0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DF8FD-A2B0-4176-B265-7432CC297101}"/>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33241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770D-988C-4DC1-AFC2-3D3317860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DAA9C-9A6D-4B79-9320-91EAB916C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BBDC2-0072-447A-A19E-4B9FC3ACD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8DADA-EC5F-429A-B5A2-25E8FAF45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30E980-8546-462A-9E9A-EFA418B31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21DDC8-9DCA-4A0D-B279-5916B843A635}"/>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8" name="Footer Placeholder 7">
            <a:extLst>
              <a:ext uri="{FF2B5EF4-FFF2-40B4-BE49-F238E27FC236}">
                <a16:creationId xmlns:a16="http://schemas.microsoft.com/office/drawing/2014/main" id="{57741BF3-06CB-4109-99F1-7916FC6638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57CAA-7D13-4416-9639-3E6270E73A75}"/>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110666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82F0-D953-4CE2-96B3-253151904B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6D66FC-A161-4CCF-B72D-2FF4B14E6C16}"/>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4" name="Footer Placeholder 3">
            <a:extLst>
              <a:ext uri="{FF2B5EF4-FFF2-40B4-BE49-F238E27FC236}">
                <a16:creationId xmlns:a16="http://schemas.microsoft.com/office/drawing/2014/main" id="{B12BBEB9-902E-47DB-89EF-709FB1B81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9DA57-F1ED-456F-83D2-36DE44863E4E}"/>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250321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8CAEF-FED9-43E8-831B-6D8C20C4E8FF}"/>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3" name="Footer Placeholder 2">
            <a:extLst>
              <a:ext uri="{FF2B5EF4-FFF2-40B4-BE49-F238E27FC236}">
                <a16:creationId xmlns:a16="http://schemas.microsoft.com/office/drawing/2014/main" id="{D0F573EF-A012-40CA-AE53-64A7DC357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A62FFE-F239-4532-805B-1447EEB0B384}"/>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97124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62F-0886-4AE0-AEB6-84BC6526F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3312C-FBA2-4516-8B68-0F9BECC30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2C53A-7B33-40D9-8017-8FCEC1265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CCA8F-4CE9-4270-BCE1-C259EA83AC6A}"/>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6" name="Footer Placeholder 5">
            <a:extLst>
              <a:ext uri="{FF2B5EF4-FFF2-40B4-BE49-F238E27FC236}">
                <a16:creationId xmlns:a16="http://schemas.microsoft.com/office/drawing/2014/main" id="{16815094-599C-4CBB-8A9E-5631E03DE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20365-4750-4C35-BF55-CE649A25CF01}"/>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223349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1B6-3527-4266-9B77-76EC5E208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9E31D-2EEE-466E-867C-71E99D0C1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32152-7DEC-4D4C-A742-1934B71F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D3657-5A4C-4108-967E-62E9B5C02BDC}"/>
              </a:ext>
            </a:extLst>
          </p:cNvPr>
          <p:cNvSpPr>
            <a:spLocks noGrp="1"/>
          </p:cNvSpPr>
          <p:nvPr>
            <p:ph type="dt" sz="half" idx="10"/>
          </p:nvPr>
        </p:nvSpPr>
        <p:spPr/>
        <p:txBody>
          <a:bodyPr/>
          <a:lstStyle/>
          <a:p>
            <a:fld id="{C67DA866-0899-4FE1-8E82-84B4A571DFC3}" type="datetimeFigureOut">
              <a:rPr lang="en-US" smtClean="0"/>
              <a:t>1/17/2023</a:t>
            </a:fld>
            <a:endParaRPr lang="en-US"/>
          </a:p>
        </p:txBody>
      </p:sp>
      <p:sp>
        <p:nvSpPr>
          <p:cNvPr id="6" name="Footer Placeholder 5">
            <a:extLst>
              <a:ext uri="{FF2B5EF4-FFF2-40B4-BE49-F238E27FC236}">
                <a16:creationId xmlns:a16="http://schemas.microsoft.com/office/drawing/2014/main" id="{120EB9C7-C123-4EB5-9866-F83B84AE8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E9809-2CEA-4EFD-BFA6-94045176AFF7}"/>
              </a:ext>
            </a:extLst>
          </p:cNvPr>
          <p:cNvSpPr>
            <a:spLocks noGrp="1"/>
          </p:cNvSpPr>
          <p:nvPr>
            <p:ph type="sldNum" sz="quarter" idx="12"/>
          </p:nvPr>
        </p:nvSpPr>
        <p:spPr/>
        <p:txBody>
          <a:bodyPr/>
          <a:lstStyle/>
          <a:p>
            <a:fld id="{8A21973D-3C71-4817-9750-5918759C7A63}" type="slidenum">
              <a:rPr lang="en-US" smtClean="0"/>
              <a:t>‹#›</a:t>
            </a:fld>
            <a:endParaRPr lang="en-US"/>
          </a:p>
        </p:txBody>
      </p:sp>
    </p:spTree>
    <p:extLst>
      <p:ext uri="{BB962C8B-B14F-4D97-AF65-F5344CB8AC3E}">
        <p14:creationId xmlns:p14="http://schemas.microsoft.com/office/powerpoint/2010/main" val="424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EF7194-E5E6-4C35-8CBE-BA991BA7C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0A683B-C31E-4E2B-AD89-BD58CD1FB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0365B-0728-482C-B3FA-969C2CA41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DA866-0899-4FE1-8E82-84B4A571DFC3}" type="datetimeFigureOut">
              <a:rPr lang="en-US" smtClean="0"/>
              <a:t>1/17/2023</a:t>
            </a:fld>
            <a:endParaRPr lang="en-US"/>
          </a:p>
        </p:txBody>
      </p:sp>
      <p:sp>
        <p:nvSpPr>
          <p:cNvPr id="5" name="Footer Placeholder 4">
            <a:extLst>
              <a:ext uri="{FF2B5EF4-FFF2-40B4-BE49-F238E27FC236}">
                <a16:creationId xmlns:a16="http://schemas.microsoft.com/office/drawing/2014/main" id="{C6EC4AA8-BB23-4450-BC69-D2D510FCD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688E2-01BD-4466-8143-8D1E2A099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D-3C71-4817-9750-5918759C7A63}" type="slidenum">
              <a:rPr lang="en-US" smtClean="0"/>
              <a:t>‹#›</a:t>
            </a:fld>
            <a:endParaRPr lang="en-US"/>
          </a:p>
        </p:txBody>
      </p:sp>
    </p:spTree>
    <p:extLst>
      <p:ext uri="{BB962C8B-B14F-4D97-AF65-F5344CB8AC3E}">
        <p14:creationId xmlns:p14="http://schemas.microsoft.com/office/powerpoint/2010/main" val="252306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B50638-20B5-478E-BBA0-506DC8CD1F0F}"/>
              </a:ext>
            </a:extLst>
          </p:cNvPr>
          <p:cNvSpPr>
            <a:spLocks noGrp="1"/>
          </p:cNvSpPr>
          <p:nvPr>
            <p:ph type="subTitle" idx="1"/>
          </p:nvPr>
        </p:nvSpPr>
        <p:spPr>
          <a:xfrm>
            <a:off x="4547937" y="4114800"/>
            <a:ext cx="7218947" cy="2305050"/>
          </a:xfrm>
        </p:spPr>
        <p:txBody>
          <a:bodyPr>
            <a:normAutofit lnSpcReduction="10000"/>
          </a:bodyPr>
          <a:lstStyle/>
          <a:p>
            <a:pPr algn="l"/>
            <a:r>
              <a:rPr lang="en-US" sz="3200" dirty="0"/>
              <a:t>Beyond The Hundredth Meridian</a:t>
            </a:r>
          </a:p>
          <a:p>
            <a:pPr algn="l"/>
            <a:r>
              <a:rPr lang="en-US" dirty="0"/>
              <a:t>John Wesley Powell and the Second Opening of the West</a:t>
            </a:r>
          </a:p>
          <a:p>
            <a:pPr algn="l"/>
            <a:r>
              <a:rPr lang="en-US" dirty="0"/>
              <a:t>Wallace </a:t>
            </a:r>
            <a:r>
              <a:rPr lang="en-US" dirty="0" err="1"/>
              <a:t>Stegner</a:t>
            </a:r>
            <a:endParaRPr lang="en-US" dirty="0"/>
          </a:p>
          <a:p>
            <a:pPr algn="l"/>
            <a:endParaRPr lang="en-US" dirty="0"/>
          </a:p>
          <a:p>
            <a:pPr algn="l"/>
            <a:r>
              <a:rPr lang="en-US" dirty="0"/>
              <a:t>Presented by Scott Ballstadt</a:t>
            </a:r>
          </a:p>
        </p:txBody>
      </p:sp>
      <p:pic>
        <p:nvPicPr>
          <p:cNvPr id="5" name="Picture 4">
            <a:extLst>
              <a:ext uri="{FF2B5EF4-FFF2-40B4-BE49-F238E27FC236}">
                <a16:creationId xmlns:a16="http://schemas.microsoft.com/office/drawing/2014/main" id="{05A24E33-D67E-4BFA-89DD-EC8BAE384446}"/>
              </a:ext>
            </a:extLst>
          </p:cNvPr>
          <p:cNvPicPr>
            <a:picLocks noChangeAspect="1"/>
          </p:cNvPicPr>
          <p:nvPr/>
        </p:nvPicPr>
        <p:blipFill rotWithShape="1">
          <a:blip r:embed="rId2"/>
          <a:srcRect l="11187" t="4910" r="76336" b="8091"/>
          <a:stretch/>
        </p:blipFill>
        <p:spPr>
          <a:xfrm>
            <a:off x="503956" y="504229"/>
            <a:ext cx="3896594" cy="5915621"/>
          </a:xfrm>
          <a:prstGeom prst="rect">
            <a:avLst/>
          </a:prstGeom>
        </p:spPr>
      </p:pic>
    </p:spTree>
    <p:extLst>
      <p:ext uri="{BB962C8B-B14F-4D97-AF65-F5344CB8AC3E}">
        <p14:creationId xmlns:p14="http://schemas.microsoft.com/office/powerpoint/2010/main" val="95380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43D854-6BA2-4DC6-AB0A-4134FBA69D1C}"/>
              </a:ext>
            </a:extLst>
          </p:cNvPr>
          <p:cNvPicPr>
            <a:picLocks noChangeAspect="1"/>
          </p:cNvPicPr>
          <p:nvPr/>
        </p:nvPicPr>
        <p:blipFill rotWithShape="1">
          <a:blip r:embed="rId2"/>
          <a:srcRect l="75987" t="19636" r="6513" b="27189"/>
          <a:stretch/>
        </p:blipFill>
        <p:spPr>
          <a:xfrm>
            <a:off x="1532019" y="459642"/>
            <a:ext cx="8975560" cy="5938716"/>
          </a:xfrm>
          <a:prstGeom prst="rect">
            <a:avLst/>
          </a:prstGeom>
        </p:spPr>
      </p:pic>
    </p:spTree>
    <p:extLst>
      <p:ext uri="{BB962C8B-B14F-4D97-AF65-F5344CB8AC3E}">
        <p14:creationId xmlns:p14="http://schemas.microsoft.com/office/powerpoint/2010/main" val="290589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B50638-20B5-478E-BBA0-506DC8CD1F0F}"/>
              </a:ext>
            </a:extLst>
          </p:cNvPr>
          <p:cNvSpPr>
            <a:spLocks noGrp="1"/>
          </p:cNvSpPr>
          <p:nvPr>
            <p:ph type="subTitle" idx="1"/>
          </p:nvPr>
        </p:nvSpPr>
        <p:spPr>
          <a:xfrm>
            <a:off x="874295" y="631767"/>
            <a:ext cx="10555705" cy="5735782"/>
          </a:xfrm>
        </p:spPr>
        <p:txBody>
          <a:bodyPr>
            <a:normAutofit fontScale="92500" lnSpcReduction="10000"/>
          </a:bodyPr>
          <a:lstStyle/>
          <a:p>
            <a:pPr algn="l"/>
            <a:r>
              <a:rPr lang="en-US" dirty="0"/>
              <a:t>Growing up in the Midwest, </a:t>
            </a:r>
            <a:r>
              <a:rPr lang="en-US" dirty="0">
                <a:solidFill>
                  <a:srgbClr val="333333"/>
                </a:solidFill>
                <a:effectLst/>
                <a:ea typeface="Calibri" panose="020F0502020204030204" pitchFamily="34" charset="0"/>
                <a:cs typeface="Times New Roman" panose="02020603050405020304" pitchFamily="18" charset="0"/>
              </a:rPr>
              <a:t>Powell was intrigued by the possibilities of scientific expeditions and exploration.</a:t>
            </a:r>
          </a:p>
          <a:p>
            <a:pPr algn="l"/>
            <a:r>
              <a:rPr lang="en-US" dirty="0">
                <a:solidFill>
                  <a:srgbClr val="333333"/>
                </a:solidFill>
                <a:ea typeface="Calibri" panose="020F0502020204030204" pitchFamily="34" charset="0"/>
                <a:cs typeface="Times New Roman" panose="02020603050405020304" pitchFamily="18" charset="0"/>
              </a:rPr>
              <a:t>Following several amateur explorations of the upper Midwest and Mississippi River, Powell is name Secretary of the Illinois State Natural History Society in </a:t>
            </a:r>
            <a:r>
              <a:rPr lang="en-US" kern="1200" dirty="0">
                <a:solidFill>
                  <a:srgbClr val="000000"/>
                </a:solidFill>
                <a:effectLst/>
                <a:ea typeface="Times New Roman" panose="02020603050405020304" pitchFamily="18" charset="0"/>
                <a:cs typeface="Times New Roman" panose="02020603050405020304" pitchFamily="18" charset="0"/>
              </a:rPr>
              <a:t>March 1861 at the age of 27.</a:t>
            </a:r>
          </a:p>
          <a:p>
            <a:pPr algn="l"/>
            <a:r>
              <a:rPr lang="en-US" kern="1200" dirty="0">
                <a:solidFill>
                  <a:srgbClr val="000000"/>
                </a:solidFill>
                <a:effectLst/>
                <a:ea typeface="Times New Roman" panose="02020603050405020304" pitchFamily="18" charset="0"/>
                <a:cs typeface="Times New Roman" panose="02020603050405020304" pitchFamily="18" charset="0"/>
              </a:rPr>
              <a:t>The next month he was in the Union Army and a year later lost his right forearm at the Battle of Shiloh.</a:t>
            </a:r>
          </a:p>
          <a:p>
            <a:pPr marL="0" marR="0" algn="l">
              <a:lnSpc>
                <a:spcPct val="90000"/>
              </a:lnSpc>
              <a:spcBef>
                <a:spcPts val="1000"/>
              </a:spcBef>
              <a:spcAft>
                <a:spcPts val="0"/>
              </a:spcAft>
            </a:pPr>
            <a:r>
              <a:rPr lang="en-US" kern="1200" dirty="0">
                <a:solidFill>
                  <a:srgbClr val="000000"/>
                </a:solidFill>
                <a:effectLst/>
                <a:ea typeface="Times New Roman" panose="02020603050405020304" pitchFamily="18" charset="0"/>
                <a:cs typeface="Times New Roman" panose="02020603050405020304" pitchFamily="18" charset="0"/>
              </a:rPr>
              <a:t>Following the war, Powell lectured on natural sciences as a professor of geology at Illinois Wesleyan University in 1865 before securing grants from </a:t>
            </a:r>
            <a:r>
              <a:rPr lang="en-US" kern="1200" dirty="0">
                <a:solidFill>
                  <a:srgbClr val="000000"/>
                </a:solidFill>
                <a:effectLst/>
                <a:ea typeface="Times New Roman" panose="02020603050405020304" pitchFamily="18" charset="0"/>
              </a:rPr>
              <a:t>the legislature for a western expedition and</a:t>
            </a:r>
            <a:r>
              <a:rPr lang="en-US" dirty="0">
                <a:solidFill>
                  <a:srgbClr val="333333"/>
                </a:solidFill>
                <a:effectLst/>
                <a:ea typeface="Times New Roman" panose="02020603050405020304" pitchFamily="18" charset="0"/>
              </a:rPr>
              <a:t> undertakes the first successful expedition to follow the Colorado River through the Grand Canyon.</a:t>
            </a:r>
            <a:endParaRPr lang="en-US" dirty="0">
              <a:effectLst/>
              <a:ea typeface="Times New Roman" panose="02020603050405020304" pitchFamily="18" charset="0"/>
            </a:endParaRPr>
          </a:p>
          <a:p>
            <a:pPr algn="l"/>
            <a:endParaRPr lang="en-US" dirty="0">
              <a:effectLst/>
              <a:ea typeface="Times New Roman" panose="02020603050405020304" pitchFamily="18" charset="0"/>
            </a:endParaRPr>
          </a:p>
          <a:p>
            <a:pPr algn="l"/>
            <a:r>
              <a:rPr lang="en-US" kern="1200" dirty="0">
                <a:solidFill>
                  <a:srgbClr val="000000"/>
                </a:solidFill>
                <a:effectLst/>
                <a:ea typeface="Times New Roman" panose="02020603050405020304" pitchFamily="18" charset="0"/>
                <a:cs typeface="Times New Roman" panose="02020603050405020304" pitchFamily="18" charset="0"/>
              </a:rPr>
              <a:t>“At noon on May 24, 1869, the population of Green River gathered on the bank, and an hour later they watched the four boats of the Powell Expedition spin out into the current.”</a:t>
            </a:r>
          </a:p>
          <a:p>
            <a:pPr algn="l"/>
            <a:r>
              <a:rPr lang="en-US" kern="1200" dirty="0">
                <a:solidFill>
                  <a:srgbClr val="000000"/>
                </a:solidFill>
                <a:effectLst/>
                <a:ea typeface="Times New Roman" panose="02020603050405020304" pitchFamily="18" charset="0"/>
                <a:cs typeface="Times New Roman" panose="02020603050405020304" pitchFamily="18" charset="0"/>
              </a:rPr>
              <a:t>“Nine men had plunged into the unknown from the last outpost of civilization in the Uinta Valley on the sixth of July, 1869. On August 30 six came out.”</a:t>
            </a:r>
          </a:p>
          <a:p>
            <a:pPr algn="l"/>
            <a:r>
              <a:rPr lang="en-US" dirty="0"/>
              <a:t>	- BEYOND THE HUNDREDTH MERIDIAN, Wallace </a:t>
            </a:r>
            <a:r>
              <a:rPr lang="en-US" dirty="0" err="1"/>
              <a:t>Stegner</a:t>
            </a:r>
            <a:endParaRPr lang="en-US" b="1" dirty="0"/>
          </a:p>
          <a:p>
            <a:pPr algn="l"/>
            <a:endParaRPr lang="en-US" dirty="0">
              <a:effectLst/>
              <a:ea typeface="Times New Roman" panose="02020603050405020304" pitchFamily="18" charset="0"/>
            </a:endParaRPr>
          </a:p>
          <a:p>
            <a:pPr algn="l"/>
            <a:endParaRPr lang="en-US" b="1" dirty="0"/>
          </a:p>
        </p:txBody>
      </p:sp>
    </p:spTree>
    <p:extLst>
      <p:ext uri="{BB962C8B-B14F-4D97-AF65-F5344CB8AC3E}">
        <p14:creationId xmlns:p14="http://schemas.microsoft.com/office/powerpoint/2010/main" val="238574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3A8703-C989-4F47-9AFD-270439F54FED}"/>
              </a:ext>
            </a:extLst>
          </p:cNvPr>
          <p:cNvPicPr>
            <a:picLocks noChangeAspect="1"/>
          </p:cNvPicPr>
          <p:nvPr/>
        </p:nvPicPr>
        <p:blipFill rotWithShape="1">
          <a:blip r:embed="rId2"/>
          <a:srcRect l="72891" t="16634" r="3672" b="17351"/>
          <a:stretch/>
        </p:blipFill>
        <p:spPr>
          <a:xfrm>
            <a:off x="906377" y="209047"/>
            <a:ext cx="10226025" cy="6271963"/>
          </a:xfrm>
          <a:prstGeom prst="rect">
            <a:avLst/>
          </a:prstGeom>
        </p:spPr>
      </p:pic>
    </p:spTree>
    <p:extLst>
      <p:ext uri="{BB962C8B-B14F-4D97-AF65-F5344CB8AC3E}">
        <p14:creationId xmlns:p14="http://schemas.microsoft.com/office/powerpoint/2010/main" val="239915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B50638-20B5-478E-BBA0-506DC8CD1F0F}"/>
              </a:ext>
            </a:extLst>
          </p:cNvPr>
          <p:cNvSpPr>
            <a:spLocks noGrp="1"/>
          </p:cNvSpPr>
          <p:nvPr>
            <p:ph type="subTitle" idx="1"/>
          </p:nvPr>
        </p:nvSpPr>
        <p:spPr>
          <a:xfrm>
            <a:off x="874295" y="415636"/>
            <a:ext cx="10555705" cy="5951913"/>
          </a:xfrm>
        </p:spPr>
        <p:txBody>
          <a:bodyPr>
            <a:normAutofit fontScale="92500" lnSpcReduction="10000"/>
          </a:bodyPr>
          <a:lstStyle/>
          <a:p>
            <a:pPr algn="l"/>
            <a:r>
              <a:rPr lang="en-US" dirty="0">
                <a:solidFill>
                  <a:srgbClr val="333333"/>
                </a:solidFill>
                <a:effectLst/>
                <a:ea typeface="Times New Roman" panose="02020603050405020304" pitchFamily="18" charset="0"/>
              </a:rPr>
              <a:t>After the expedition, Powell began a career in government service, first in the Bureau of Ethnology, then with the US Geological Survey. He is continually competing with other explorers such as Hayden and King to secure congressional funding for his projects. His ideas about irrigation and land use are counter to “manifest destiny”. Political maneuvering and opposition from the politicians from the western states in the arid region is stout.</a:t>
            </a:r>
          </a:p>
          <a:p>
            <a:pPr algn="l"/>
            <a:r>
              <a:rPr lang="en-US" dirty="0">
                <a:solidFill>
                  <a:srgbClr val="333333"/>
                </a:solidFill>
                <a:effectLst/>
                <a:ea typeface="Times New Roman" panose="02020603050405020304" pitchFamily="18" charset="0"/>
              </a:rPr>
              <a:t>“…Powell, with his report on the Public Domain only partly finished and with no appropriation for its printing even if it had been done, rushed the fragments together into printer’s copy without even waiting for proofreading…” On April 1, 1878 he presented it as a Report on the Lands of the Arid Region of the United States, with a More Detailed Account of the Lands of Utah.</a:t>
            </a:r>
            <a:endParaRPr lang="en-US" dirty="0">
              <a:effectLst/>
              <a:ea typeface="Times New Roman" panose="02020603050405020304" pitchFamily="18" charset="0"/>
            </a:endParaRPr>
          </a:p>
          <a:p>
            <a:pPr algn="l"/>
            <a:r>
              <a:rPr lang="en-US" dirty="0">
                <a:solidFill>
                  <a:srgbClr val="333333"/>
                </a:solidFill>
                <a:effectLst/>
                <a:ea typeface="Times New Roman" panose="02020603050405020304" pitchFamily="18" charset="0"/>
              </a:rPr>
              <a:t>“Embodied in the scant two hundred pages of his manuscript – actually in the first two chapters of it – was a complete revolution in the system of land surveys, land policy, land tenure, and farming methods in the West, and a denial of almost every cherished fantasy and myth associated with the Western migration and the American dream of the Garden of the World. Powell was not only challenging political forces who used popular myths for a screen, he was challenging the myths themselves, and they were a rooted as the beliefs of religion. He was using bear language in a bull market.”</a:t>
            </a:r>
            <a:endParaRPr lang="en-US" dirty="0">
              <a:effectLst/>
              <a:ea typeface="Times New Roman" panose="02020603050405020304" pitchFamily="18" charset="0"/>
            </a:endParaRPr>
          </a:p>
          <a:p>
            <a:pPr algn="l"/>
            <a:endParaRPr lang="en-US" dirty="0">
              <a:effectLst/>
              <a:ea typeface="Times New Roman" panose="02020603050405020304" pitchFamily="18" charset="0"/>
            </a:endParaRPr>
          </a:p>
          <a:p>
            <a:pPr algn="l"/>
            <a:r>
              <a:rPr lang="en-US" dirty="0"/>
              <a:t>	- BEYOND THE HUNDREDTH MERIDIAN, Wallace </a:t>
            </a:r>
            <a:r>
              <a:rPr lang="en-US" dirty="0" err="1"/>
              <a:t>Stegner</a:t>
            </a:r>
            <a:endParaRPr lang="en-US" dirty="0">
              <a:effectLst/>
              <a:ea typeface="Times New Roman" panose="02020603050405020304" pitchFamily="18" charset="0"/>
            </a:endParaRPr>
          </a:p>
          <a:p>
            <a:pPr algn="l"/>
            <a:endParaRPr lang="en-US" b="1" dirty="0"/>
          </a:p>
        </p:txBody>
      </p:sp>
    </p:spTree>
    <p:extLst>
      <p:ext uri="{BB962C8B-B14F-4D97-AF65-F5344CB8AC3E}">
        <p14:creationId xmlns:p14="http://schemas.microsoft.com/office/powerpoint/2010/main" val="224451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51618-F9A2-4C93-85BD-505EA37B03BC}"/>
              </a:ext>
            </a:extLst>
          </p:cNvPr>
          <p:cNvPicPr>
            <a:picLocks noChangeAspect="1"/>
          </p:cNvPicPr>
          <p:nvPr/>
        </p:nvPicPr>
        <p:blipFill rotWithShape="1">
          <a:blip r:embed="rId2"/>
          <a:srcRect l="78227" t="12204" r="13390" b="36853"/>
          <a:stretch/>
        </p:blipFill>
        <p:spPr>
          <a:xfrm>
            <a:off x="3495675" y="95107"/>
            <a:ext cx="5038725" cy="6667786"/>
          </a:xfrm>
          <a:prstGeom prst="rect">
            <a:avLst/>
          </a:prstGeom>
        </p:spPr>
      </p:pic>
    </p:spTree>
    <p:extLst>
      <p:ext uri="{BB962C8B-B14F-4D97-AF65-F5344CB8AC3E}">
        <p14:creationId xmlns:p14="http://schemas.microsoft.com/office/powerpoint/2010/main" val="92583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B50638-20B5-478E-BBA0-506DC8CD1F0F}"/>
              </a:ext>
            </a:extLst>
          </p:cNvPr>
          <p:cNvSpPr>
            <a:spLocks noGrp="1"/>
          </p:cNvSpPr>
          <p:nvPr>
            <p:ph type="subTitle" idx="1"/>
          </p:nvPr>
        </p:nvSpPr>
        <p:spPr>
          <a:xfrm>
            <a:off x="874295" y="415636"/>
            <a:ext cx="10555705" cy="5960226"/>
          </a:xfrm>
        </p:spPr>
        <p:txBody>
          <a:bodyPr>
            <a:normAutofit lnSpcReduction="10000"/>
          </a:bodyPr>
          <a:lstStyle/>
          <a:p>
            <a:pPr algn="l"/>
            <a:r>
              <a:rPr lang="en-US" dirty="0"/>
              <a:t>In order to avoid boundary quarrels and take over the public domain intact, the Federal government’s “principal aim in establishing a plan of rectangular surveys of the public lands into ranges, townships, and sections was to avoid the irregular, difficult, badly marked, and often confused plot lines of the disorganized surveys of colonial times.”</a:t>
            </a:r>
          </a:p>
          <a:p>
            <a:pPr algn="l"/>
            <a:r>
              <a:rPr lang="en-US" dirty="0"/>
              <a:t>The Land Office Surveys divided the land “so that titles could be issued to pioneer farmers, speculators, and the states and corporations could be given grants for wagon roads, canals, railroads, colleges, and other improvements.” “They were utilitarian only; policy was none of their business.”</a:t>
            </a:r>
          </a:p>
          <a:p>
            <a:pPr algn="l"/>
            <a:r>
              <a:rPr lang="en-US" b="1" dirty="0"/>
              <a:t>“And like the settlers who ventured out into the arid belt, the General Land Office was beginning to find that what worked well to eastward worked increasingly badly beyond the 100</a:t>
            </a:r>
            <a:r>
              <a:rPr lang="en-US" b="1" baseline="30000" dirty="0"/>
              <a:t>th</a:t>
            </a:r>
            <a:r>
              <a:rPr lang="en-US" b="1" dirty="0"/>
              <a:t> meridian.”</a:t>
            </a:r>
          </a:p>
          <a:p>
            <a:pPr algn="l"/>
            <a:r>
              <a:rPr lang="en-US" b="1" dirty="0"/>
              <a:t>“…the lands beyond the 100</a:t>
            </a:r>
            <a:r>
              <a:rPr lang="en-US" b="1" baseline="30000" dirty="0"/>
              <a:t>th</a:t>
            </a:r>
            <a:r>
              <a:rPr lang="en-US" b="1" dirty="0"/>
              <a:t> meridian received less than twenty inches of annual rainfall, and twenty inches was the minimum for unaided agriculture.  That one simple fact was to be, and is still to be, more fecund of social and economic and institutional change in the West than all of the acts of all the Presidents and Congresses from the Louisiana Purchase to the present.”</a:t>
            </a:r>
          </a:p>
          <a:p>
            <a:pPr algn="l"/>
            <a:r>
              <a:rPr lang="en-US" b="1" dirty="0"/>
              <a:t>	</a:t>
            </a:r>
            <a:r>
              <a:rPr lang="en-US" dirty="0"/>
              <a:t>- BEYOND THE HUNDREDTH MERIDIAN, Wallace </a:t>
            </a:r>
            <a:r>
              <a:rPr lang="en-US" dirty="0" err="1"/>
              <a:t>Stegner</a:t>
            </a:r>
            <a:endParaRPr lang="en-US" b="1" dirty="0"/>
          </a:p>
          <a:p>
            <a:pPr algn="l"/>
            <a:endParaRPr lang="en-US" b="1" dirty="0"/>
          </a:p>
        </p:txBody>
      </p:sp>
    </p:spTree>
    <p:extLst>
      <p:ext uri="{BB962C8B-B14F-4D97-AF65-F5344CB8AC3E}">
        <p14:creationId xmlns:p14="http://schemas.microsoft.com/office/powerpoint/2010/main" val="3304977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TotalTime>
  <Words>727</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Ballstadt</dc:creator>
  <cp:lastModifiedBy>Benton Roesler</cp:lastModifiedBy>
  <cp:revision>19</cp:revision>
  <dcterms:created xsi:type="dcterms:W3CDTF">2022-10-10T21:24:08Z</dcterms:created>
  <dcterms:modified xsi:type="dcterms:W3CDTF">2023-01-17T16:01:52Z</dcterms:modified>
</cp:coreProperties>
</file>