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6"/>
  </p:notesMasterIdLst>
  <p:sldIdLst>
    <p:sldId id="259" r:id="rId5"/>
    <p:sldId id="304" r:id="rId6"/>
    <p:sldId id="389" r:id="rId7"/>
    <p:sldId id="371" r:id="rId8"/>
    <p:sldId id="405" r:id="rId9"/>
    <p:sldId id="404" r:id="rId10"/>
    <p:sldId id="407" r:id="rId11"/>
    <p:sldId id="416" r:id="rId12"/>
    <p:sldId id="406" r:id="rId13"/>
    <p:sldId id="370" r:id="rId14"/>
    <p:sldId id="408" r:id="rId15"/>
    <p:sldId id="410" r:id="rId16"/>
    <p:sldId id="409" r:id="rId17"/>
    <p:sldId id="364" r:id="rId18"/>
    <p:sldId id="411" r:id="rId19"/>
    <p:sldId id="412" r:id="rId20"/>
    <p:sldId id="419" r:id="rId21"/>
    <p:sldId id="382" r:id="rId22"/>
    <p:sldId id="384" r:id="rId23"/>
    <p:sldId id="413" r:id="rId24"/>
    <p:sldId id="414" r:id="rId25"/>
    <p:sldId id="415" r:id="rId26"/>
    <p:sldId id="375" r:id="rId27"/>
    <p:sldId id="418" r:id="rId28"/>
    <p:sldId id="420" r:id="rId29"/>
    <p:sldId id="421" r:id="rId30"/>
    <p:sldId id="422" r:id="rId31"/>
    <p:sldId id="392" r:id="rId32"/>
    <p:sldId id="388" r:id="rId33"/>
    <p:sldId id="393" r:id="rId34"/>
    <p:sldId id="40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FFFFFF"/>
    <a:srgbClr val="246313"/>
    <a:srgbClr val="2A7416"/>
    <a:srgbClr val="398AFF"/>
    <a:srgbClr val="5B8AFF"/>
    <a:srgbClr val="3399FF"/>
    <a:srgbClr val="0066FF"/>
    <a:srgbClr val="F2DCDB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421" autoAdjust="0"/>
  </p:normalViewPr>
  <p:slideViewPr>
    <p:cSldViewPr>
      <p:cViewPr varScale="1">
        <p:scale>
          <a:sx n="45" d="100"/>
          <a:sy n="45" d="100"/>
        </p:scale>
        <p:origin x="1541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'F59A7710-A49E-31AE-B95C-CA53B0F'!$W$4:$W$8</c:f>
              <c:strCache>
                <c:ptCount val="5"/>
                <c:pt idx="0">
                  <c:v>1997</c:v>
                </c:pt>
                <c:pt idx="1">
                  <c:v>2002</c:v>
                </c:pt>
                <c:pt idx="2">
                  <c:v>2007</c:v>
                </c:pt>
                <c:pt idx="3">
                  <c:v>2012</c:v>
                </c:pt>
                <c:pt idx="4">
                  <c:v>2017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'F59A7710-A49E-31AE-B95C-CA53B0F'!$W$4:$W$8</c:f>
              <c:numCache>
                <c:formatCode>General</c:formatCode>
                <c:ptCount val="5"/>
                <c:pt idx="0">
                  <c:v>1997</c:v>
                </c:pt>
                <c:pt idx="1">
                  <c:v>2002</c:v>
                </c:pt>
                <c:pt idx="2">
                  <c:v>2007</c:v>
                </c:pt>
                <c:pt idx="3">
                  <c:v>2012</c:v>
                </c:pt>
                <c:pt idx="4">
                  <c:v>2017</c:v>
                </c:pt>
              </c:numCache>
            </c:numRef>
          </c:cat>
          <c:val>
            <c:numRef>
              <c:f>'F59A7710-A49E-31AE-B95C-CA53B0F'!$Z$4:$Z$8</c:f>
              <c:numCache>
                <c:formatCode>General</c:formatCode>
                <c:ptCount val="5"/>
                <c:pt idx="0">
                  <c:v>604922</c:v>
                </c:pt>
                <c:pt idx="1">
                  <c:v>494968</c:v>
                </c:pt>
                <c:pt idx="2">
                  <c:v>505269</c:v>
                </c:pt>
                <c:pt idx="3">
                  <c:v>442555</c:v>
                </c:pt>
                <c:pt idx="4">
                  <c:v>471967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49-4CE8-A677-21895028DA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533584"/>
        <c:axId val="483473536"/>
      </c:barChart>
      <c:catAx>
        <c:axId val="68053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473536"/>
        <c:crosses val="autoZero"/>
        <c:auto val="1"/>
        <c:lblAlgn val="ctr"/>
        <c:lblOffset val="100"/>
        <c:noMultiLvlLbl val="0"/>
      </c:catAx>
      <c:valAx>
        <c:axId val="483473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Irrigated Acres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533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321057833139309"/>
          <c:y val="4.7945734901295327E-2"/>
          <c:w val="0.80512270341207348"/>
          <c:h val="0.86661271507728199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Sheet1!$A$2:$A$35</c:f>
              <c:numCache>
                <c:formatCode>General</c:formatCode>
                <c:ptCount val="34"/>
                <c:pt idx="0">
                  <c:v>2008</c:v>
                </c:pt>
                <c:pt idx="1">
                  <c:v>2008</c:v>
                </c:pt>
                <c:pt idx="2">
                  <c:v>2008</c:v>
                </c:pt>
                <c:pt idx="3">
                  <c:v>2008</c:v>
                </c:pt>
                <c:pt idx="4">
                  <c:v>2011</c:v>
                </c:pt>
                <c:pt idx="5">
                  <c:v>2011</c:v>
                </c:pt>
                <c:pt idx="6">
                  <c:v>2011</c:v>
                </c:pt>
                <c:pt idx="7">
                  <c:v>2011</c:v>
                </c:pt>
                <c:pt idx="8">
                  <c:v>2011</c:v>
                </c:pt>
                <c:pt idx="9">
                  <c:v>2008</c:v>
                </c:pt>
                <c:pt idx="10">
                  <c:v>2011</c:v>
                </c:pt>
                <c:pt idx="11">
                  <c:v>2010</c:v>
                </c:pt>
                <c:pt idx="12">
                  <c:v>2013</c:v>
                </c:pt>
                <c:pt idx="13">
                  <c:v>2011</c:v>
                </c:pt>
                <c:pt idx="14">
                  <c:v>2013</c:v>
                </c:pt>
                <c:pt idx="15">
                  <c:v>2013</c:v>
                </c:pt>
                <c:pt idx="16">
                  <c:v>2013</c:v>
                </c:pt>
                <c:pt idx="17">
                  <c:v>2013</c:v>
                </c:pt>
                <c:pt idx="18">
                  <c:v>2013</c:v>
                </c:pt>
                <c:pt idx="19">
                  <c:v>2013</c:v>
                </c:pt>
                <c:pt idx="20">
                  <c:v>2013</c:v>
                </c:pt>
                <c:pt idx="21">
                  <c:v>2014</c:v>
                </c:pt>
                <c:pt idx="22">
                  <c:v>2014</c:v>
                </c:pt>
                <c:pt idx="23">
                  <c:v>2015</c:v>
                </c:pt>
                <c:pt idx="24">
                  <c:v>2015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2017</c:v>
                </c:pt>
                <c:pt idx="29">
                  <c:v>2017</c:v>
                </c:pt>
                <c:pt idx="30">
                  <c:v>2018</c:v>
                </c:pt>
                <c:pt idx="31">
                  <c:v>2018</c:v>
                </c:pt>
                <c:pt idx="32">
                  <c:v>2018</c:v>
                </c:pt>
                <c:pt idx="33">
                  <c:v>2018</c:v>
                </c:pt>
              </c:numCache>
            </c:numRef>
          </c:xVal>
          <c:yVal>
            <c:numRef>
              <c:f>Sheet1!$D$2:$D$35</c:f>
              <c:numCache>
                <c:formatCode>"$"#,##0_);[Red]\("$"#,##0\)</c:formatCode>
                <c:ptCount val="34"/>
                <c:pt idx="0">
                  <c:v>320000</c:v>
                </c:pt>
                <c:pt idx="1">
                  <c:v>349650</c:v>
                </c:pt>
                <c:pt idx="2">
                  <c:v>202500</c:v>
                </c:pt>
                <c:pt idx="3">
                  <c:v>477500</c:v>
                </c:pt>
                <c:pt idx="4">
                  <c:v>180000</c:v>
                </c:pt>
                <c:pt idx="5">
                  <c:v>111030</c:v>
                </c:pt>
                <c:pt idx="6">
                  <c:v>158365</c:v>
                </c:pt>
                <c:pt idx="7">
                  <c:v>31633</c:v>
                </c:pt>
                <c:pt idx="8">
                  <c:v>135105</c:v>
                </c:pt>
                <c:pt idx="9">
                  <c:v>78489</c:v>
                </c:pt>
                <c:pt idx="10">
                  <c:v>132000</c:v>
                </c:pt>
                <c:pt idx="11">
                  <c:v>320166</c:v>
                </c:pt>
                <c:pt idx="12">
                  <c:v>300477</c:v>
                </c:pt>
                <c:pt idx="13">
                  <c:v>121500</c:v>
                </c:pt>
                <c:pt idx="14">
                  <c:v>8841</c:v>
                </c:pt>
                <c:pt idx="15">
                  <c:v>124124</c:v>
                </c:pt>
                <c:pt idx="16">
                  <c:v>124734</c:v>
                </c:pt>
                <c:pt idx="17">
                  <c:v>86940</c:v>
                </c:pt>
                <c:pt idx="18">
                  <c:v>120250</c:v>
                </c:pt>
                <c:pt idx="19">
                  <c:v>180000</c:v>
                </c:pt>
                <c:pt idx="20">
                  <c:v>173900</c:v>
                </c:pt>
                <c:pt idx="21">
                  <c:v>173080</c:v>
                </c:pt>
                <c:pt idx="22">
                  <c:v>180000</c:v>
                </c:pt>
                <c:pt idx="23">
                  <c:v>180000</c:v>
                </c:pt>
                <c:pt idx="24">
                  <c:v>173782</c:v>
                </c:pt>
                <c:pt idx="25">
                  <c:v>178425</c:v>
                </c:pt>
                <c:pt idx="26">
                  <c:v>200000</c:v>
                </c:pt>
                <c:pt idx="27">
                  <c:v>284500</c:v>
                </c:pt>
                <c:pt idx="28">
                  <c:v>214957</c:v>
                </c:pt>
                <c:pt idx="29">
                  <c:v>197250</c:v>
                </c:pt>
                <c:pt idx="30">
                  <c:v>150000</c:v>
                </c:pt>
                <c:pt idx="31">
                  <c:v>50000</c:v>
                </c:pt>
                <c:pt idx="32">
                  <c:v>183356</c:v>
                </c:pt>
                <c:pt idx="33">
                  <c:v>150000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FA0-46B2-8181-C1106E51A1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7043584"/>
        <c:axId val="1461612432"/>
      </c:scatterChart>
      <c:valAx>
        <c:axId val="1417043584"/>
        <c:scaling>
          <c:orientation val="minMax"/>
          <c:min val="200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61612432"/>
        <c:crosses val="autoZero"/>
        <c:crossBetween val="midCat"/>
      </c:valAx>
      <c:valAx>
        <c:axId val="146161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170435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E26-4304-A390-0F058F96FC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E26-4304-A390-0F058F96FC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E26-4304-A390-0F058F96FC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E26-4304-A390-0F058F96FC5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E26-4304-A390-0F058F96FC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Sheet1!$H$3:$H$7</c:f>
              <c:strCache>
                <c:ptCount val="5"/>
                <c:pt idx="0">
                  <c:v>CCGA/FlexMarket</c:v>
                </c:pt>
                <c:pt idx="1">
                  <c:v>COWaterBank</c:v>
                </c:pt>
                <c:pt idx="2">
                  <c:v>LAWCD</c:v>
                </c:pt>
                <c:pt idx="3">
                  <c:v>NoCoCoOp</c:v>
                </c:pt>
                <c:pt idx="4">
                  <c:v>Other</c:v>
                </c:pt>
              </c:strCache>
            </c:strRef>
          </c:cat>
          <c:val>
            <c:numRef>
              <c:f>Sheet1!$I$3:$I$7</c:f>
              <c:numCache>
                <c:formatCode>General</c:formatCode>
                <c:ptCount val="5"/>
                <c:pt idx="0">
                  <c:v>628265</c:v>
                </c:pt>
                <c:pt idx="1">
                  <c:v>1217814</c:v>
                </c:pt>
                <c:pt idx="2">
                  <c:v>603904</c:v>
                </c:pt>
                <c:pt idx="3">
                  <c:v>474377</c:v>
                </c:pt>
                <c:pt idx="4">
                  <c:v>3128194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E26-4304-A390-0F058F96FC5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1"/>
            </a:solidFill>
            <a:ln w="50800">
              <a:solidFill>
                <a:schemeClr val="tx1"/>
              </a:solidFill>
            </a:ln>
            <a:effectLst/>
          </c:spPr>
          <c:cat>
            <c:strRef>
              <c:f>Sheet1!$C$3:$C$14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Sheet1!$D$3:$D$14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1.4</c:v>
                </c:pt>
                <c:pt idx="4">
                  <c:v>93.3</c:v>
                </c:pt>
                <c:pt idx="5">
                  <c:v>214.7</c:v>
                </c:pt>
                <c:pt idx="6">
                  <c:v>188.1</c:v>
                </c:pt>
                <c:pt idx="7">
                  <c:v>129.4</c:v>
                </c:pt>
                <c:pt idx="8">
                  <c:v>89.8</c:v>
                </c:pt>
                <c:pt idx="9">
                  <c:v>49.1</c:v>
                </c:pt>
                <c:pt idx="10">
                  <c:v>1.2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21-4D01-8FA6-18199D4C2957}"/>
            </c:ext>
          </c:extLst>
        </c:ser>
        <c:ser>
          <c:idx val="2"/>
          <c:order val="1"/>
          <c:spPr>
            <a:solidFill>
              <a:schemeClr val="accent3"/>
            </a:solidFill>
            <a:ln w="25400">
              <a:noFill/>
            </a:ln>
            <a:effectLst/>
          </c:spPr>
          <c:cat>
            <c:strRef>
              <c:f>Sheet1!$C$3:$C$14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Sheet1!$F$3:$F$14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1.4</c:v>
                </c:pt>
                <c:pt idx="4">
                  <c:v>93.3</c:v>
                </c:pt>
                <c:pt idx="5">
                  <c:v>214.7</c:v>
                </c:pt>
                <c:pt idx="6">
                  <c:v>90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21-4D01-8FA6-18199D4C2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134344"/>
        <c:axId val="109134728"/>
      </c:areaChart>
      <c:catAx>
        <c:axId val="109134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134728"/>
        <c:crosses val="autoZero"/>
        <c:auto val="1"/>
        <c:lblAlgn val="ctr"/>
        <c:lblOffset val="100"/>
        <c:noMultiLvlLbl val="0"/>
      </c:catAx>
      <c:valAx>
        <c:axId val="109134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1343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22292213473317E-2"/>
          <c:y val="4.8053721101981556E-2"/>
          <c:w val="0.85456535433070868"/>
          <c:h val="0.87244678058987402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Graph!$B$3:$B$82</c:f>
              <c:numCache>
                <c:formatCode>General</c:formatCode>
                <c:ptCount val="80"/>
                <c:pt idx="0">
                  <c:v>1985</c:v>
                </c:pt>
                <c:pt idx="1">
                  <c:v>1985</c:v>
                </c:pt>
                <c:pt idx="2">
                  <c:v>1985</c:v>
                </c:pt>
                <c:pt idx="3">
                  <c:v>1985</c:v>
                </c:pt>
                <c:pt idx="4">
                  <c:v>1985</c:v>
                </c:pt>
                <c:pt idx="5">
                  <c:v>1985</c:v>
                </c:pt>
                <c:pt idx="6">
                  <c:v>1985</c:v>
                </c:pt>
                <c:pt idx="7">
                  <c:v>1985</c:v>
                </c:pt>
                <c:pt idx="8">
                  <c:v>1985</c:v>
                </c:pt>
                <c:pt idx="9">
                  <c:v>1985</c:v>
                </c:pt>
                <c:pt idx="10">
                  <c:v>1985</c:v>
                </c:pt>
                <c:pt idx="11">
                  <c:v>1990</c:v>
                </c:pt>
                <c:pt idx="12">
                  <c:v>1990</c:v>
                </c:pt>
                <c:pt idx="13">
                  <c:v>1990</c:v>
                </c:pt>
                <c:pt idx="14">
                  <c:v>1990</c:v>
                </c:pt>
                <c:pt idx="15">
                  <c:v>1990</c:v>
                </c:pt>
                <c:pt idx="16">
                  <c:v>1990</c:v>
                </c:pt>
                <c:pt idx="17">
                  <c:v>1990</c:v>
                </c:pt>
                <c:pt idx="18">
                  <c:v>1990</c:v>
                </c:pt>
                <c:pt idx="19">
                  <c:v>1990</c:v>
                </c:pt>
                <c:pt idx="20">
                  <c:v>1990</c:v>
                </c:pt>
                <c:pt idx="21">
                  <c:v>1990</c:v>
                </c:pt>
                <c:pt idx="22">
                  <c:v>1995</c:v>
                </c:pt>
                <c:pt idx="23">
                  <c:v>1995</c:v>
                </c:pt>
                <c:pt idx="24">
                  <c:v>1995</c:v>
                </c:pt>
                <c:pt idx="25">
                  <c:v>1995</c:v>
                </c:pt>
                <c:pt idx="26">
                  <c:v>1995</c:v>
                </c:pt>
                <c:pt idx="27">
                  <c:v>1995</c:v>
                </c:pt>
                <c:pt idx="28">
                  <c:v>1995</c:v>
                </c:pt>
                <c:pt idx="29">
                  <c:v>1995</c:v>
                </c:pt>
                <c:pt idx="30">
                  <c:v>1995</c:v>
                </c:pt>
                <c:pt idx="31">
                  <c:v>1995</c:v>
                </c:pt>
                <c:pt idx="32">
                  <c:v>1995</c:v>
                </c:pt>
                <c:pt idx="33">
                  <c:v>2000</c:v>
                </c:pt>
                <c:pt idx="34">
                  <c:v>2000</c:v>
                </c:pt>
                <c:pt idx="35">
                  <c:v>2000</c:v>
                </c:pt>
                <c:pt idx="36">
                  <c:v>2000</c:v>
                </c:pt>
                <c:pt idx="37">
                  <c:v>2000</c:v>
                </c:pt>
                <c:pt idx="38">
                  <c:v>2000</c:v>
                </c:pt>
                <c:pt idx="39">
                  <c:v>2000</c:v>
                </c:pt>
                <c:pt idx="40">
                  <c:v>2000</c:v>
                </c:pt>
                <c:pt idx="41">
                  <c:v>2000</c:v>
                </c:pt>
                <c:pt idx="42">
                  <c:v>2000</c:v>
                </c:pt>
                <c:pt idx="43">
                  <c:v>2000</c:v>
                </c:pt>
                <c:pt idx="44">
                  <c:v>2005</c:v>
                </c:pt>
                <c:pt idx="45">
                  <c:v>2005</c:v>
                </c:pt>
                <c:pt idx="46">
                  <c:v>2005</c:v>
                </c:pt>
                <c:pt idx="47">
                  <c:v>2005</c:v>
                </c:pt>
                <c:pt idx="48">
                  <c:v>2005</c:v>
                </c:pt>
                <c:pt idx="49">
                  <c:v>2005</c:v>
                </c:pt>
                <c:pt idx="50">
                  <c:v>2005</c:v>
                </c:pt>
                <c:pt idx="51">
                  <c:v>2005</c:v>
                </c:pt>
                <c:pt idx="52">
                  <c:v>2005</c:v>
                </c:pt>
                <c:pt idx="53">
                  <c:v>2005</c:v>
                </c:pt>
                <c:pt idx="54">
                  <c:v>2005</c:v>
                </c:pt>
                <c:pt idx="55">
                  <c:v>2005</c:v>
                </c:pt>
                <c:pt idx="56">
                  <c:v>2010</c:v>
                </c:pt>
                <c:pt idx="57">
                  <c:v>2010</c:v>
                </c:pt>
                <c:pt idx="58">
                  <c:v>2010</c:v>
                </c:pt>
                <c:pt idx="59">
                  <c:v>2010</c:v>
                </c:pt>
                <c:pt idx="60">
                  <c:v>2010</c:v>
                </c:pt>
                <c:pt idx="61">
                  <c:v>2010</c:v>
                </c:pt>
                <c:pt idx="62">
                  <c:v>2010</c:v>
                </c:pt>
                <c:pt idx="63">
                  <c:v>2010</c:v>
                </c:pt>
                <c:pt idx="64">
                  <c:v>2010</c:v>
                </c:pt>
                <c:pt idx="65">
                  <c:v>2010</c:v>
                </c:pt>
                <c:pt idx="66">
                  <c:v>2010</c:v>
                </c:pt>
                <c:pt idx="67">
                  <c:v>2010</c:v>
                </c:pt>
                <c:pt idx="68">
                  <c:v>2015</c:v>
                </c:pt>
                <c:pt idx="69">
                  <c:v>2015</c:v>
                </c:pt>
                <c:pt idx="70">
                  <c:v>2015</c:v>
                </c:pt>
                <c:pt idx="71">
                  <c:v>2015</c:v>
                </c:pt>
                <c:pt idx="72">
                  <c:v>2015</c:v>
                </c:pt>
                <c:pt idx="73">
                  <c:v>2015</c:v>
                </c:pt>
                <c:pt idx="74">
                  <c:v>2015</c:v>
                </c:pt>
                <c:pt idx="75">
                  <c:v>2015</c:v>
                </c:pt>
                <c:pt idx="76">
                  <c:v>2015</c:v>
                </c:pt>
                <c:pt idx="77">
                  <c:v>2015</c:v>
                </c:pt>
                <c:pt idx="78">
                  <c:v>2015</c:v>
                </c:pt>
                <c:pt idx="79">
                  <c:v>2015</c:v>
                </c:pt>
              </c:numCache>
            </c:numRef>
          </c:xVal>
          <c:yVal>
            <c:numRef>
              <c:f>Graph!$D$3:$D$82</c:f>
              <c:numCache>
                <c:formatCode>General</c:formatCode>
                <c:ptCount val="80"/>
                <c:pt idx="0">
                  <c:v>204.37</c:v>
                </c:pt>
                <c:pt idx="1">
                  <c:v>216.57</c:v>
                </c:pt>
                <c:pt idx="2">
                  <c:v>236.85</c:v>
                </c:pt>
                <c:pt idx="3">
                  <c:v>292.93</c:v>
                </c:pt>
                <c:pt idx="4">
                  <c:v>199.05</c:v>
                </c:pt>
                <c:pt idx="5">
                  <c:v>155.96</c:v>
                </c:pt>
                <c:pt idx="6">
                  <c:v>234.71</c:v>
                </c:pt>
                <c:pt idx="7">
                  <c:v>203.29</c:v>
                </c:pt>
                <c:pt idx="8">
                  <c:v>254.56</c:v>
                </c:pt>
                <c:pt idx="9">
                  <c:v>303.38</c:v>
                </c:pt>
                <c:pt idx="10">
                  <c:v>314.41000000000003</c:v>
                </c:pt>
                <c:pt idx="11">
                  <c:v>183.89</c:v>
                </c:pt>
                <c:pt idx="12">
                  <c:v>181.46</c:v>
                </c:pt>
                <c:pt idx="13">
                  <c:v>216.6</c:v>
                </c:pt>
                <c:pt idx="14">
                  <c:v>256.8</c:v>
                </c:pt>
                <c:pt idx="15">
                  <c:v>193.78</c:v>
                </c:pt>
                <c:pt idx="16">
                  <c:v>187.82</c:v>
                </c:pt>
                <c:pt idx="17">
                  <c:v>191.35</c:v>
                </c:pt>
                <c:pt idx="18">
                  <c:v>175.65</c:v>
                </c:pt>
                <c:pt idx="19">
                  <c:v>204.32</c:v>
                </c:pt>
                <c:pt idx="20">
                  <c:v>272.92</c:v>
                </c:pt>
                <c:pt idx="21">
                  <c:v>286.61</c:v>
                </c:pt>
                <c:pt idx="22">
                  <c:v>164.41</c:v>
                </c:pt>
                <c:pt idx="23">
                  <c:v>179.46</c:v>
                </c:pt>
                <c:pt idx="24">
                  <c:v>181.22</c:v>
                </c:pt>
                <c:pt idx="25">
                  <c:v>182.1</c:v>
                </c:pt>
                <c:pt idx="26">
                  <c:v>195.41</c:v>
                </c:pt>
                <c:pt idx="27">
                  <c:v>187.29</c:v>
                </c:pt>
                <c:pt idx="28">
                  <c:v>34.840000000000003</c:v>
                </c:pt>
                <c:pt idx="29">
                  <c:v>156.12</c:v>
                </c:pt>
                <c:pt idx="30">
                  <c:v>205</c:v>
                </c:pt>
                <c:pt idx="31">
                  <c:v>274.67</c:v>
                </c:pt>
                <c:pt idx="32">
                  <c:v>269.33</c:v>
                </c:pt>
                <c:pt idx="33">
                  <c:v>228.26814283107245</c:v>
                </c:pt>
                <c:pt idx="34">
                  <c:v>227.46668573744307</c:v>
                </c:pt>
                <c:pt idx="35">
                  <c:v>248.56196618441695</c:v>
                </c:pt>
                <c:pt idx="36">
                  <c:v>253.9665368527333</c:v>
                </c:pt>
                <c:pt idx="37">
                  <c:v>204.46594715295868</c:v>
                </c:pt>
                <c:pt idx="38">
                  <c:v>152.94117647058823</c:v>
                </c:pt>
                <c:pt idx="39">
                  <c:v>243.39413569723831</c:v>
                </c:pt>
                <c:pt idx="40">
                  <c:v>219.20551908312007</c:v>
                </c:pt>
                <c:pt idx="41">
                  <c:v>239.58683238159222</c:v>
                </c:pt>
                <c:pt idx="42">
                  <c:v>252.42929659173313</c:v>
                </c:pt>
                <c:pt idx="43">
                  <c:v>232.2665994708328</c:v>
                </c:pt>
                <c:pt idx="44">
                  <c:v>127.95265726626781</c:v>
                </c:pt>
                <c:pt idx="45">
                  <c:v>144.40874085042398</c:v>
                </c:pt>
                <c:pt idx="46">
                  <c:v>163.95799340142753</c:v>
                </c:pt>
                <c:pt idx="47">
                  <c:v>119.97196160897228</c:v>
                </c:pt>
                <c:pt idx="48">
                  <c:v>409.61289940976883</c:v>
                </c:pt>
                <c:pt idx="49">
                  <c:v>126.44641958745598</c:v>
                </c:pt>
                <c:pt idx="50">
                  <c:v>131.13525665043088</c:v>
                </c:pt>
                <c:pt idx="51">
                  <c:v>212.98426260634608</c:v>
                </c:pt>
                <c:pt idx="52">
                  <c:v>21.620820648220491</c:v>
                </c:pt>
                <c:pt idx="53">
                  <c:v>210.35808708743224</c:v>
                </c:pt>
                <c:pt idx="55">
                  <c:v>121.26268118640786</c:v>
                </c:pt>
                <c:pt idx="56">
                  <c:v>179.6684691734086</c:v>
                </c:pt>
                <c:pt idx="57">
                  <c:v>298.5611319638432</c:v>
                </c:pt>
                <c:pt idx="58">
                  <c:v>280.37640799815313</c:v>
                </c:pt>
                <c:pt idx="59">
                  <c:v>89.641968902646312</c:v>
                </c:pt>
                <c:pt idx="60">
                  <c:v>236.32110210977777</c:v>
                </c:pt>
                <c:pt idx="61">
                  <c:v>128.95845646412843</c:v>
                </c:pt>
                <c:pt idx="62">
                  <c:v>117.3791170287316</c:v>
                </c:pt>
                <c:pt idx="63">
                  <c:v>133.03048318825998</c:v>
                </c:pt>
                <c:pt idx="64">
                  <c:v>30.710340940549003</c:v>
                </c:pt>
                <c:pt idx="65">
                  <c:v>86.033955811667767</c:v>
                </c:pt>
                <c:pt idx="66">
                  <c:v>278.75641661460378</c:v>
                </c:pt>
                <c:pt idx="67">
                  <c:v>115.52956361695178</c:v>
                </c:pt>
                <c:pt idx="68">
                  <c:v>164.69384772760486</c:v>
                </c:pt>
                <c:pt idx="69">
                  <c:v>226.03593809950121</c:v>
                </c:pt>
                <c:pt idx="70">
                  <c:v>152.99334811529934</c:v>
                </c:pt>
                <c:pt idx="71">
                  <c:v>87.143625605164061</c:v>
                </c:pt>
                <c:pt idx="72">
                  <c:v>239.20767128907252</c:v>
                </c:pt>
                <c:pt idx="73">
                  <c:v>128.11719660396204</c:v>
                </c:pt>
                <c:pt idx="74">
                  <c:v>137.54045307443366</c:v>
                </c:pt>
                <c:pt idx="75">
                  <c:v>138.75147232037691</c:v>
                </c:pt>
                <c:pt idx="76">
                  <c:v>42.116254785938047</c:v>
                </c:pt>
                <c:pt idx="77">
                  <c:v>91.964393119210868</c:v>
                </c:pt>
                <c:pt idx="78">
                  <c:v>258.03024621922259</c:v>
                </c:pt>
                <c:pt idx="79">
                  <c:v>99.978803080618945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D3-4BF9-ADEE-1BD822BDC597}"/>
            </c:ext>
          </c:extLst>
        </c:ser>
        <c:ser>
          <c:idx val="1"/>
          <c:order val="1"/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C0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Graph!$G$4:$G$10</c:f>
              <c:numCache>
                <c:formatCode>General</c:formatCode>
                <c:ptCount val="7"/>
                <c:pt idx="0">
                  <c:v>1985</c:v>
                </c:pt>
                <c:pt idx="1">
                  <c:v>1990</c:v>
                </c:pt>
                <c:pt idx="2">
                  <c:v>1995</c:v>
                </c:pt>
                <c:pt idx="3">
                  <c:v>2000</c:v>
                </c:pt>
                <c:pt idx="4">
                  <c:v>2005</c:v>
                </c:pt>
                <c:pt idx="5">
                  <c:v>2010</c:v>
                </c:pt>
                <c:pt idx="6">
                  <c:v>2015</c:v>
                </c:pt>
              </c:numCache>
            </c:numRef>
          </c:xVal>
          <c:yVal>
            <c:numRef>
              <c:f>Graph!$H$4:$H$10</c:f>
              <c:numCache>
                <c:formatCode>General</c:formatCode>
                <c:ptCount val="7"/>
                <c:pt idx="0">
                  <c:v>237.82545454545453</c:v>
                </c:pt>
                <c:pt idx="1">
                  <c:v>213.74545454545452</c:v>
                </c:pt>
                <c:pt idx="2">
                  <c:v>184.53181818181818</c:v>
                </c:pt>
                <c:pt idx="3">
                  <c:v>227.50480349579354</c:v>
                </c:pt>
                <c:pt idx="4">
                  <c:v>162.70107093665035</c:v>
                </c:pt>
                <c:pt idx="5">
                  <c:v>164.58061781772676</c:v>
                </c:pt>
                <c:pt idx="6">
                  <c:v>147.21443750336709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BD3-4BF9-ADEE-1BD822BDC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6837376"/>
        <c:axId val="435465104"/>
      </c:scatterChart>
      <c:valAx>
        <c:axId val="446837376"/>
        <c:scaling>
          <c:orientation val="minMax"/>
          <c:max val="2015"/>
          <c:min val="198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465104"/>
        <c:crosses val="autoZero"/>
        <c:crossBetween val="midCat"/>
      </c:valAx>
      <c:valAx>
        <c:axId val="435465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GPCD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8373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449CB-1AA1-4916-84EE-5D5A2580043D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49AB8-D016-404D-AC23-0F5AB78683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4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51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38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33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95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15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03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39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14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36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2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83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50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11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71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88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785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01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588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043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06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635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2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127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117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39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56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16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76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05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56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9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90600"/>
          </a:xfrm>
          <a:prstGeom prst="rect">
            <a:avLst/>
          </a:prstGeom>
        </p:spPr>
      </p:pic>
      <p:pic>
        <p:nvPicPr>
          <p:cNvPr id="5" name="Picture 4" descr="WestWater Logo REV-Gradient.psd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52400" y="111907"/>
            <a:ext cx="1828800" cy="8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6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Privileged and Confidential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9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Privileged and Confidential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82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0762"/>
            <a:ext cx="8229600" cy="7318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495800"/>
          </a:xfrm>
        </p:spPr>
        <p:txBody>
          <a:bodyPr/>
          <a:lstStyle>
            <a:lvl1pPr>
              <a:lnSpc>
                <a:spcPct val="11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1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lnSpc>
                <a:spcPct val="11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lnSpc>
                <a:spcPct val="11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lnSpc>
                <a:spcPct val="11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25F3753-3DAE-4100-A1F3-A38748D5ABC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24600"/>
            <a:ext cx="854316" cy="42544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3200400" y="6475254"/>
            <a:ext cx="3048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Water Literate Leaders - ATMs</a:t>
            </a:r>
          </a:p>
        </p:txBody>
      </p:sp>
    </p:spTree>
    <p:extLst>
      <p:ext uri="{BB962C8B-B14F-4D97-AF65-F5344CB8AC3E}">
        <p14:creationId xmlns:p14="http://schemas.microsoft.com/office/powerpoint/2010/main" val="43289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Privileged and Confidential Information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11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229600" cy="7318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7986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7986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Privileged and Confidential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0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533400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52600"/>
            <a:ext cx="4041775" cy="533400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7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90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Privileged and Confidential Information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0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Privileged and Confidential Information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4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Privileged and Confidential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6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Privileged and Confidential Information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44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Privileged and Confidential Information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4562"/>
            <a:ext cx="82296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0960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25F3753-3DAE-4100-A1F3-A38748D5AB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5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800" kern="1200" baseline="0">
          <a:solidFill>
            <a:schemeClr val="tx2">
              <a:lumMod val="50000"/>
            </a:schemeClr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2">
              <a:lumMod val="50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2">
              <a:lumMod val="50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tx2">
              <a:lumMod val="50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sz="1800" kern="1200" baseline="0">
          <a:solidFill>
            <a:schemeClr val="tx2">
              <a:lumMod val="50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»"/>
        <a:defRPr sz="1600" kern="1200" baseline="0">
          <a:solidFill>
            <a:schemeClr val="tx2">
              <a:lumMod val="50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chart" Target="../charts/chart4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589D04-696C-4A8F-B07A-84324075D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14" y="963712"/>
            <a:ext cx="9170414" cy="58942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789953-FBD2-4BF2-89D7-DD4D894628AE}"/>
              </a:ext>
            </a:extLst>
          </p:cNvPr>
          <p:cNvSpPr/>
          <p:nvPr/>
        </p:nvSpPr>
        <p:spPr>
          <a:xfrm>
            <a:off x="-36163" y="963713"/>
            <a:ext cx="9189912" cy="5894288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7493" y="1107865"/>
            <a:ext cx="7962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Water, Agriculture, and </a:t>
            </a:r>
            <a:r>
              <a:rPr lang="en-US" sz="9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ATMs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949" y="6056270"/>
            <a:ext cx="4419600" cy="745067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/>
                </a:solidFill>
              </a:rPr>
              <a:t>Colorado Water Literate Leaders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</a:rPr>
              <a:t>January 18, 2023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124962" y="5847721"/>
            <a:ext cx="3657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None/>
              <a:defRPr sz="2400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Brett Bovee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 err="1">
                <a:solidFill>
                  <a:schemeClr val="tx1"/>
                </a:solidFill>
              </a:rPr>
              <a:t>WestWater</a:t>
            </a:r>
            <a:r>
              <a:rPr lang="en-US" sz="1200" dirty="0">
                <a:solidFill>
                  <a:schemeClr val="tx1"/>
                </a:solidFill>
              </a:rPr>
              <a:t> Research, LLC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</a:rPr>
              <a:t>Fort Collins, CO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55686E8B-AB92-4834-A5EE-F4CC8D748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77" y="5043837"/>
            <a:ext cx="1874827" cy="823095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46154BD-B8EE-44AF-A548-3085B23A7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" y="4465827"/>
            <a:ext cx="2286000" cy="8338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0E39966-E8F5-4B99-938A-4F16DEEB938B}"/>
              </a:ext>
            </a:extLst>
          </p:cNvPr>
          <p:cNvSpPr txBox="1"/>
          <p:nvPr/>
        </p:nvSpPr>
        <p:spPr>
          <a:xfrm>
            <a:off x="3872129" y="6570505"/>
            <a:ext cx="13997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Photo: Poudre River, NPS</a:t>
            </a:r>
          </a:p>
        </p:txBody>
      </p:sp>
      <p:pic>
        <p:nvPicPr>
          <p:cNvPr id="11" name="Picture 10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DEEDFFDF-BC69-38EC-BF4C-C197C353F7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1" y="5299667"/>
            <a:ext cx="1946153" cy="59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56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60194" y="657301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on ATMs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7200" y="1357812"/>
            <a:ext cx="5334000" cy="19697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SWSI plans predicted 500k irrigated acres (~20% of total) could be lost statewide due to: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-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Urbanization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(100k acres, 20%) 		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b="1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Municipal Transfers (200k acres, 40%)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Other Reasons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(200k acres, 40%) 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Augmentation Needs	  - CRP Enrollments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Compact Compliance	  - Groundwater Overdraft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DA6A0E-26E0-477D-9B8C-074D27D5EF5C}"/>
              </a:ext>
            </a:extLst>
          </p:cNvPr>
          <p:cNvSpPr txBox="1"/>
          <p:nvPr/>
        </p:nvSpPr>
        <p:spPr>
          <a:xfrm>
            <a:off x="457199" y="4088922"/>
            <a:ext cx="847111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SB 07-22 (2007) authorized CWCB to develop a grant program to facilitate development and implementation of ATMs 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CC669364-5D14-465F-BBDE-BDF60C734570}"/>
              </a:ext>
            </a:extLst>
          </p:cNvPr>
          <p:cNvSpPr/>
          <p:nvPr/>
        </p:nvSpPr>
        <p:spPr>
          <a:xfrm>
            <a:off x="2209800" y="3446468"/>
            <a:ext cx="533400" cy="58162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E07CB235-3994-42C4-977A-8B9B4FECD435}"/>
              </a:ext>
            </a:extLst>
          </p:cNvPr>
          <p:cNvSpPr/>
          <p:nvPr/>
        </p:nvSpPr>
        <p:spPr>
          <a:xfrm>
            <a:off x="2206571" y="4825364"/>
            <a:ext cx="533400" cy="58162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BC2CB6-B5C1-44ED-A620-78AD0BD306AF}"/>
              </a:ext>
            </a:extLst>
          </p:cNvPr>
          <p:cNvSpPr txBox="1"/>
          <p:nvPr/>
        </p:nvSpPr>
        <p:spPr>
          <a:xfrm>
            <a:off x="450742" y="5466162"/>
            <a:ext cx="480705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CO Water Plan created an objective of 50,000 AF of ATMs by 2030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77E79-E789-45B4-8D68-3E4E49DE2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27767" r="20833" b="29250"/>
          <a:stretch/>
        </p:blipFill>
        <p:spPr>
          <a:xfrm>
            <a:off x="5486400" y="5044431"/>
            <a:ext cx="3441915" cy="142593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27C78A1-E995-48AE-99A7-8474CD523C48}"/>
              </a:ext>
            </a:extLst>
          </p:cNvPr>
          <p:cNvSpPr txBox="1"/>
          <p:nvPr/>
        </p:nvSpPr>
        <p:spPr>
          <a:xfrm>
            <a:off x="6174835" y="1290549"/>
            <a:ext cx="2603714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Influence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Significant dry-up in Crowley County in Arkansas Basin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Example fallowing programs developed in Southern California</a:t>
            </a:r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4C0C17C3-9228-4153-81D7-9E1807F576D6}"/>
              </a:ext>
            </a:extLst>
          </p:cNvPr>
          <p:cNvSpPr/>
          <p:nvPr/>
        </p:nvSpPr>
        <p:spPr>
          <a:xfrm>
            <a:off x="6934200" y="3414585"/>
            <a:ext cx="533400" cy="58162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07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60194" y="657301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 Grant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F5DE9C-88E5-4880-A862-94752F73F017}"/>
              </a:ext>
            </a:extLst>
          </p:cNvPr>
          <p:cNvSpPr txBox="1"/>
          <p:nvPr/>
        </p:nvSpPr>
        <p:spPr>
          <a:xfrm>
            <a:off x="651853" y="1338666"/>
            <a:ext cx="519783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$6,052,500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Grants Awarded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(as of Nov. 2019)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5EAF04C-4F4A-41D0-B6AA-7D4FD2CD83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505784"/>
              </p:ext>
            </p:extLst>
          </p:nvPr>
        </p:nvGraphicFramePr>
        <p:xfrm>
          <a:off x="3851329" y="2311889"/>
          <a:ext cx="5197833" cy="3337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877317F-43C0-429F-9B25-8AF804AC65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87111"/>
              </p:ext>
            </p:extLst>
          </p:nvPr>
        </p:nvGraphicFramePr>
        <p:xfrm>
          <a:off x="-167143" y="3164286"/>
          <a:ext cx="3429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519FD3-B094-4668-96E6-FB948BB37D84}"/>
              </a:ext>
            </a:extLst>
          </p:cNvPr>
          <p:cNvCxnSpPr>
            <a:cxnSpLocks/>
          </p:cNvCxnSpPr>
          <p:nvPr/>
        </p:nvCxnSpPr>
        <p:spPr>
          <a:xfrm>
            <a:off x="7391400" y="2609207"/>
            <a:ext cx="0" cy="2743200"/>
          </a:xfrm>
          <a:prstGeom prst="line">
            <a:avLst/>
          </a:prstGeom>
          <a:ln w="34925" cap="rnd">
            <a:solidFill>
              <a:schemeClr val="tx2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5F333F1-F9D9-4D06-A41A-5EF3900F40EC}"/>
              </a:ext>
            </a:extLst>
          </p:cNvPr>
          <p:cNvSpPr txBox="1"/>
          <p:nvPr/>
        </p:nvSpPr>
        <p:spPr>
          <a:xfrm>
            <a:off x="6196739" y="2905007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Primarily Research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B77ED9-20B5-4866-811A-85D71DEC4BB3}"/>
              </a:ext>
            </a:extLst>
          </p:cNvPr>
          <p:cNvSpPr txBox="1"/>
          <p:nvPr/>
        </p:nvSpPr>
        <p:spPr>
          <a:xfrm>
            <a:off x="7467600" y="2897622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Primarily Pilots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FE5334-3DB2-4B3D-9CD6-1C9151624C1C}"/>
              </a:ext>
            </a:extLst>
          </p:cNvPr>
          <p:cNvCxnSpPr/>
          <p:nvPr/>
        </p:nvCxnSpPr>
        <p:spPr>
          <a:xfrm flipH="1">
            <a:off x="6196739" y="2819400"/>
            <a:ext cx="1042261" cy="0"/>
          </a:xfrm>
          <a:prstGeom prst="straightConnector1">
            <a:avLst/>
          </a:prstGeom>
          <a:ln w="34925" cap="rnd">
            <a:solidFill>
              <a:schemeClr val="tx1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01D5D1-7141-4AE4-A4DA-B09B6C8254E7}"/>
              </a:ext>
            </a:extLst>
          </p:cNvPr>
          <p:cNvCxnSpPr>
            <a:cxnSpLocks/>
          </p:cNvCxnSpPr>
          <p:nvPr/>
        </p:nvCxnSpPr>
        <p:spPr>
          <a:xfrm flipV="1">
            <a:off x="7532178" y="2819399"/>
            <a:ext cx="990599" cy="1"/>
          </a:xfrm>
          <a:prstGeom prst="straightConnector1">
            <a:avLst/>
          </a:prstGeom>
          <a:ln w="34925" cap="rnd">
            <a:solidFill>
              <a:schemeClr val="tx1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825444A-49D8-4644-8B2C-AD01C25EB0DB}"/>
              </a:ext>
            </a:extLst>
          </p:cNvPr>
          <p:cNvSpPr txBox="1"/>
          <p:nvPr/>
        </p:nvSpPr>
        <p:spPr>
          <a:xfrm>
            <a:off x="611395" y="4212720"/>
            <a:ext cx="935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Other </a:t>
            </a:r>
          </a:p>
          <a:p>
            <a:r>
              <a:rPr lang="en-US" dirty="0">
                <a:solidFill>
                  <a:schemeClr val="bg1"/>
                </a:solidFill>
              </a:rPr>
              <a:t>Projects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15AE3F-05F1-40A3-9866-A694A7971798}"/>
              </a:ext>
            </a:extLst>
          </p:cNvPr>
          <p:cNvSpPr txBox="1"/>
          <p:nvPr/>
        </p:nvSpPr>
        <p:spPr>
          <a:xfrm>
            <a:off x="1852764" y="2816860"/>
            <a:ext cx="1114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CCGA</a:t>
            </a:r>
          </a:p>
          <a:p>
            <a:r>
              <a:rPr lang="en-US" sz="1600" dirty="0" err="1"/>
              <a:t>FlexMarket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AC9B6E-5CFF-4D53-BEAA-983B5966A017}"/>
              </a:ext>
            </a:extLst>
          </p:cNvPr>
          <p:cNvSpPr txBox="1"/>
          <p:nvPr/>
        </p:nvSpPr>
        <p:spPr>
          <a:xfrm>
            <a:off x="2716630" y="3718857"/>
            <a:ext cx="697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</a:t>
            </a:r>
          </a:p>
          <a:p>
            <a:r>
              <a:rPr lang="en-US" sz="1600" dirty="0"/>
              <a:t>Water</a:t>
            </a:r>
          </a:p>
          <a:p>
            <a:r>
              <a:rPr lang="en-US" sz="1600" dirty="0"/>
              <a:t>Bank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0088C3-A89E-4024-8C4C-627328EF2DA1}"/>
              </a:ext>
            </a:extLst>
          </p:cNvPr>
          <p:cNvSpPr txBox="1"/>
          <p:nvPr/>
        </p:nvSpPr>
        <p:spPr>
          <a:xfrm>
            <a:off x="2514035" y="5176782"/>
            <a:ext cx="914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LAVWCD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AD77B4-FD28-44CC-94B3-CB0A05658926}"/>
              </a:ext>
            </a:extLst>
          </p:cNvPr>
          <p:cNvSpPr txBox="1"/>
          <p:nvPr/>
        </p:nvSpPr>
        <p:spPr>
          <a:xfrm>
            <a:off x="1897802" y="5649725"/>
            <a:ext cx="1241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 CO</a:t>
            </a:r>
          </a:p>
          <a:p>
            <a:r>
              <a:rPr lang="en-US" sz="1600" dirty="0"/>
              <a:t>Water Co-op</a:t>
            </a:r>
          </a:p>
        </p:txBody>
      </p:sp>
    </p:spTree>
    <p:extLst>
      <p:ext uri="{BB962C8B-B14F-4D97-AF65-F5344CB8AC3E}">
        <p14:creationId xmlns:p14="http://schemas.microsoft.com/office/powerpoint/2010/main" val="833202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864689-0857-4C74-9E28-F16B3C5D5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7" b="10821"/>
          <a:stretch/>
        </p:blipFill>
        <p:spPr>
          <a:xfrm>
            <a:off x="17200" y="581571"/>
            <a:ext cx="9113151" cy="5405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3383D-E986-4BB7-80D4-D5B0C24EFCBC}"/>
              </a:ext>
            </a:extLst>
          </p:cNvPr>
          <p:cNvSpPr/>
          <p:nvPr/>
        </p:nvSpPr>
        <p:spPr>
          <a:xfrm>
            <a:off x="13648" y="590612"/>
            <a:ext cx="9113151" cy="552397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EF2AE-A71E-43CB-950C-7ACE6D99D23F}"/>
              </a:ext>
            </a:extLst>
          </p:cNvPr>
          <p:cNvSpPr txBox="1"/>
          <p:nvPr/>
        </p:nvSpPr>
        <p:spPr>
          <a:xfrm>
            <a:off x="7431672" y="5728804"/>
            <a:ext cx="17123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Photo: South Platte River, USGS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6B726C-F485-4B07-B82B-F96A0C1708B3}"/>
              </a:ext>
            </a:extLst>
          </p:cNvPr>
          <p:cNvSpPr txBox="1">
            <a:spLocks/>
          </p:cNvSpPr>
          <p:nvPr/>
        </p:nvSpPr>
        <p:spPr>
          <a:xfrm>
            <a:off x="3955943" y="3682641"/>
            <a:ext cx="4724399" cy="5333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Trying to Define ATMs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F687A-EC91-4D5A-864F-C66E7E62E84C}"/>
              </a:ext>
            </a:extLst>
          </p:cNvPr>
          <p:cNvCxnSpPr>
            <a:cxnSpLocks/>
          </p:cNvCxnSpPr>
          <p:nvPr/>
        </p:nvCxnSpPr>
        <p:spPr>
          <a:xfrm>
            <a:off x="-3553" y="3657600"/>
            <a:ext cx="9130352" cy="0"/>
          </a:xfrm>
          <a:prstGeom prst="line">
            <a:avLst/>
          </a:prstGeom>
          <a:ln w="34925" cap="rnd">
            <a:solidFill>
              <a:schemeClr val="tx2">
                <a:lumMod val="75000"/>
              </a:schemeClr>
            </a:solidFill>
            <a:prstDash val="solid"/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83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30431" y="696893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Trades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ATMs = Water Trade / Sharing Agreements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65553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94456" y="1718394"/>
            <a:ext cx="1678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Willing Seller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90782" y="1718394"/>
            <a:ext cx="1723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Willing Buyer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77761" y="2905001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 Quo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9555" y="4120773"/>
            <a:ext cx="8458200" cy="0"/>
          </a:xfrm>
          <a:prstGeom prst="line">
            <a:avLst/>
          </a:prstGeom>
          <a:ln w="34925" cap="rnd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www.cpr.org/sites/default/files/styles/full-width/public/images/water07.jpg?itok=cV2mxxn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15"/>
          <a:stretch/>
        </p:blipFill>
        <p:spPr bwMode="auto">
          <a:xfrm>
            <a:off x="1831977" y="2423873"/>
            <a:ext cx="1968574" cy="1114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uscatholic.org/sites/files/styles/large/public/UrbanSprawl_Flickr_SaucySal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631" y="2424686"/>
            <a:ext cx="1978406" cy="11128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4137314" y="2486943"/>
            <a:ext cx="1522468" cy="382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59400" y="2900267"/>
            <a:ext cx="166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Permanent Sale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21062" y="2589539"/>
            <a:ext cx="126669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Known Supply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Ownership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98539" y="2611781"/>
            <a:ext cx="1273041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Payment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Freedom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Finality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74385" y="4852081"/>
            <a:ext cx="167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 Concepts</a:t>
            </a:r>
          </a:p>
        </p:txBody>
      </p:sp>
      <p:pic>
        <p:nvPicPr>
          <p:cNvPr id="22" name="Picture 4" descr="https://www.cpr.org/sites/default/files/styles/full-width/public/images/water07.jpg?itok=cV2mxxn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15"/>
          <a:stretch/>
        </p:blipFill>
        <p:spPr bwMode="auto">
          <a:xfrm>
            <a:off x="1831977" y="4365812"/>
            <a:ext cx="1968574" cy="1114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www.uscatholic.org/sites/files/styles/large/public/UrbanSprawl_Flickr_SaucySal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631" y="4367438"/>
            <a:ext cx="1978406" cy="11128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059400" y="5011713"/>
            <a:ext cx="1742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 Agreement</a:t>
            </a:r>
          </a:p>
        </p:txBody>
      </p:sp>
      <p:sp>
        <p:nvSpPr>
          <p:cNvPr id="11" name="Left-Right Arrow 10"/>
          <p:cNvSpPr/>
          <p:nvPr/>
        </p:nvSpPr>
        <p:spPr>
          <a:xfrm>
            <a:off x="4059400" y="4630035"/>
            <a:ext cx="1678114" cy="38167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198539" y="4590146"/>
            <a:ext cx="1386918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Payment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Farming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Flexibility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60910" y="4511320"/>
            <a:ext cx="167225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Known Supply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Benefits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Aesthetics / Ecology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81032" y="3518765"/>
            <a:ext cx="2070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Farmers who do not want to continue farming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09862" y="3514071"/>
            <a:ext cx="26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M&amp;I water managers who demand permanency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29555" y="2148001"/>
            <a:ext cx="8458200" cy="0"/>
          </a:xfrm>
          <a:prstGeom prst="line">
            <a:avLst/>
          </a:prstGeom>
          <a:ln w="34925" cap="rnd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43317" y="5463720"/>
            <a:ext cx="2070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Farmers who want to see the land irrigated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40122" y="5528889"/>
            <a:ext cx="2577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M&amp;I water managers who can utilize variable supplies</a:t>
            </a:r>
          </a:p>
        </p:txBody>
      </p:sp>
    </p:spTree>
    <p:extLst>
      <p:ext uri="{BB962C8B-B14F-4D97-AF65-F5344CB8AC3E}">
        <p14:creationId xmlns:p14="http://schemas.microsoft.com/office/powerpoint/2010/main" val="194860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2447" y="666815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ATMs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17111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69201" y="1713907"/>
            <a:ext cx="1438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 =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108074" y="1646322"/>
            <a:ext cx="2375971" cy="707886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70AD47">
                <a:lumMod val="75000"/>
              </a:srgb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Water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Supply Method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514288" y="1646322"/>
            <a:ext cx="1978427" cy="707886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>
            <a:solidFill>
              <a:srgbClr val="5B9BD5">
                <a:lumMod val="75000"/>
              </a:srgb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Water Transfer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083958" y="2413753"/>
            <a:ext cx="30380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Full-Season Fallow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Rotational Fallow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Split-Season Fallow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Regulated Deficit Irrigation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Crop Switching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638800" y="2430554"/>
            <a:ext cx="27238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Buy &amp;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IWSA / Option Contract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Purchase / 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Lease to Fix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848909" y="1738655"/>
            <a:ext cx="6653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298" y="4577598"/>
            <a:ext cx="1828800" cy="1276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4"/>
          <a:srcRect t="12881" r="19678"/>
          <a:stretch/>
        </p:blipFill>
        <p:spPr>
          <a:xfrm>
            <a:off x="1927536" y="4577598"/>
            <a:ext cx="1860337" cy="1276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9" name="Left-Right Arrow 88"/>
          <p:cNvSpPr/>
          <p:nvPr/>
        </p:nvSpPr>
        <p:spPr>
          <a:xfrm>
            <a:off x="3917736" y="4995332"/>
            <a:ext cx="1263863" cy="440780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991" y="5436112"/>
            <a:ext cx="502718" cy="679842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7655" y="4361992"/>
            <a:ext cx="468053" cy="67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65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2447" y="666815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 of ATMs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17111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D79B60C-85DE-42E8-BDD4-019A4C5F91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6" t="29249" r="6667" b="23321"/>
          <a:stretch/>
        </p:blipFill>
        <p:spPr>
          <a:xfrm>
            <a:off x="359305" y="1752600"/>
            <a:ext cx="8370090" cy="28194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DE5C1B5-C73C-4777-95F1-DC522F1BF8AA}"/>
              </a:ext>
            </a:extLst>
          </p:cNvPr>
          <p:cNvSpPr txBox="1"/>
          <p:nvPr/>
        </p:nvSpPr>
        <p:spPr>
          <a:xfrm>
            <a:off x="492646" y="4584915"/>
            <a:ext cx="8158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 there be a strict definition of an ATM for state funding &amp; tracking?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ATMs need to reduce permanent agricultural dry-up?</a:t>
            </a:r>
          </a:p>
        </p:txBody>
      </p:sp>
    </p:spTree>
    <p:extLst>
      <p:ext uri="{BB962C8B-B14F-4D97-AF65-F5344CB8AC3E}">
        <p14:creationId xmlns:p14="http://schemas.microsoft.com/office/powerpoint/2010/main" val="3736524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864689-0857-4C74-9E28-F16B3C5D5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7" b="10821"/>
          <a:stretch/>
        </p:blipFill>
        <p:spPr>
          <a:xfrm>
            <a:off x="17200" y="581571"/>
            <a:ext cx="9113151" cy="5405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3383D-E986-4BB7-80D4-D5B0C24EFCBC}"/>
              </a:ext>
            </a:extLst>
          </p:cNvPr>
          <p:cNvSpPr/>
          <p:nvPr/>
        </p:nvSpPr>
        <p:spPr>
          <a:xfrm>
            <a:off x="13648" y="590612"/>
            <a:ext cx="9113151" cy="552397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EF2AE-A71E-43CB-950C-7ACE6D99D23F}"/>
              </a:ext>
            </a:extLst>
          </p:cNvPr>
          <p:cNvSpPr txBox="1"/>
          <p:nvPr/>
        </p:nvSpPr>
        <p:spPr>
          <a:xfrm>
            <a:off x="7431672" y="5728804"/>
            <a:ext cx="17123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Photo: South Platte River, USGS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6B726C-F485-4B07-B82B-F96A0C1708B3}"/>
              </a:ext>
            </a:extLst>
          </p:cNvPr>
          <p:cNvSpPr txBox="1">
            <a:spLocks/>
          </p:cNvSpPr>
          <p:nvPr/>
        </p:nvSpPr>
        <p:spPr>
          <a:xfrm>
            <a:off x="3505201" y="3682641"/>
            <a:ext cx="5175142" cy="5333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ATMs in Colorado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F687A-EC91-4D5A-864F-C66E7E62E84C}"/>
              </a:ext>
            </a:extLst>
          </p:cNvPr>
          <p:cNvCxnSpPr>
            <a:cxnSpLocks/>
          </p:cNvCxnSpPr>
          <p:nvPr/>
        </p:nvCxnSpPr>
        <p:spPr>
          <a:xfrm>
            <a:off x="-3553" y="3657600"/>
            <a:ext cx="9130352" cy="0"/>
          </a:xfrm>
          <a:prstGeom prst="line">
            <a:avLst/>
          </a:prstGeom>
          <a:ln w="34925" cap="rnd">
            <a:solidFill>
              <a:schemeClr val="tx2">
                <a:lumMod val="75000"/>
              </a:schemeClr>
            </a:solidFill>
            <a:prstDash val="solid"/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811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2447" y="666815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 Categories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17111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759B15-A098-4E29-AAF2-6EE28EBA7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10" t="9723" r="3083" b="14444"/>
          <a:stretch/>
        </p:blipFill>
        <p:spPr>
          <a:xfrm>
            <a:off x="2743200" y="1606053"/>
            <a:ext cx="4109453" cy="30485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80330A-B820-4EF8-A074-D0AB62FAB551}"/>
              </a:ext>
            </a:extLst>
          </p:cNvPr>
          <p:cNvSpPr txBox="1"/>
          <p:nvPr/>
        </p:nvSpPr>
        <p:spPr>
          <a:xfrm>
            <a:off x="86949" y="2316262"/>
            <a:ext cx="2793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Compact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Fallow lands to increase flow into Lake Powell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curtailment of junior rights due to interstate obligations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5B9845-82FF-4388-942B-E1CE40731F2F}"/>
              </a:ext>
            </a:extLst>
          </p:cNvPr>
          <p:cNvSpPr txBox="1"/>
          <p:nvPr/>
        </p:nvSpPr>
        <p:spPr>
          <a:xfrm>
            <a:off x="3880853" y="4935693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Groundwater Sustainability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GW irrigation to boost aquifer levels &amp; ensure interstate obligations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Fallowing, CRP, leasing, forbearance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46117-9DBF-454C-8D2B-1E7A7D8DC126}"/>
              </a:ext>
            </a:extLst>
          </p:cNvPr>
          <p:cNvSpPr txBox="1"/>
          <p:nvPr/>
        </p:nvSpPr>
        <p:spPr>
          <a:xfrm>
            <a:off x="6966071" y="1867144"/>
            <a:ext cx="2133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Innovative transfers to provide a municipal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buy &amp; dry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8D8FBA-3775-41A9-B62B-3749B3A68C80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4089962"/>
            <a:ext cx="381000" cy="885898"/>
          </a:xfrm>
          <a:prstGeom prst="straightConnector1">
            <a:avLst/>
          </a:prstGeom>
          <a:ln w="34925" cap="rnd">
            <a:solidFill>
              <a:schemeClr val="tx1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CA2E32-A0AE-4CF2-8D52-3786587B5160}"/>
              </a:ext>
            </a:extLst>
          </p:cNvPr>
          <p:cNvCxnSpPr>
            <a:cxnSpLocks/>
          </p:cNvCxnSpPr>
          <p:nvPr/>
        </p:nvCxnSpPr>
        <p:spPr>
          <a:xfrm>
            <a:off x="2514600" y="2590800"/>
            <a:ext cx="1447800" cy="153507"/>
          </a:xfrm>
          <a:prstGeom prst="straightConnector1">
            <a:avLst/>
          </a:prstGeom>
          <a:ln w="34925" cap="rnd">
            <a:solidFill>
              <a:schemeClr val="tx1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69757E-A636-4512-ABFA-7423AA8C794F}"/>
              </a:ext>
            </a:extLst>
          </p:cNvPr>
          <p:cNvCxnSpPr>
            <a:cxnSpLocks/>
          </p:cNvCxnSpPr>
          <p:nvPr/>
        </p:nvCxnSpPr>
        <p:spPr>
          <a:xfrm flipH="1">
            <a:off x="5181600" y="2122621"/>
            <a:ext cx="1784471" cy="621686"/>
          </a:xfrm>
          <a:prstGeom prst="straightConnector1">
            <a:avLst/>
          </a:prstGeom>
          <a:ln w="34925" cap="rnd">
            <a:solidFill>
              <a:schemeClr val="tx1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EC01316-C8A4-47C9-B295-54139D8F5A13}"/>
              </a:ext>
            </a:extLst>
          </p:cNvPr>
          <p:cNvSpPr/>
          <p:nvPr/>
        </p:nvSpPr>
        <p:spPr>
          <a:xfrm>
            <a:off x="5456076" y="734845"/>
            <a:ext cx="2793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 to be about 10-15 example ATMs in Colorado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70C6F1-68C9-4D47-9D9C-25BFEEBB1031}"/>
              </a:ext>
            </a:extLst>
          </p:cNvPr>
          <p:cNvSpPr txBox="1"/>
          <p:nvPr/>
        </p:nvSpPr>
        <p:spPr>
          <a:xfrm>
            <a:off x="281553" y="4717581"/>
            <a:ext cx="293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Fallow lands to improve streamflow in target 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 short-term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C3FFB3E-1475-4691-97FB-B49A17E09B76}"/>
              </a:ext>
            </a:extLst>
          </p:cNvPr>
          <p:cNvCxnSpPr>
            <a:cxnSpLocks/>
          </p:cNvCxnSpPr>
          <p:nvPr/>
        </p:nvCxnSpPr>
        <p:spPr>
          <a:xfrm flipV="1">
            <a:off x="1994179" y="3429000"/>
            <a:ext cx="1886674" cy="1351797"/>
          </a:xfrm>
          <a:prstGeom prst="straightConnector1">
            <a:avLst/>
          </a:prstGeom>
          <a:ln w="34925" cap="rnd">
            <a:solidFill>
              <a:schemeClr val="tx1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94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8988" y="689020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 Examples in Colorado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IWSA / Option Contract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65553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8874" y="1600982"/>
            <a:ext cx="431963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Irrigation District operates 74,590 AF reservoir to supply 40,916 acres.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Xcel Energy wanted to set up an IWSA to provide 3,000 AF of winter-time augmentation water for its GW wells to supply the Pawnee power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need for water came out of revised GW administration along the South Platte River following the drought of 2002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District got initial 84% (of acres) approval to pursue an IWSA.  Created Point of Rocks Water Company to act as the lessor and interested landowners subscribed their acres to the Company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 Payment (every year): $50 per AF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Delivery Payment: $425 per AF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Payments escalate with CPI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25-Year Term of IWSA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Subscribed acres receive 0.14 AF (8.7%) less water in average year, and $41 per acre payment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2005, Xcel has paid $1.6M to Company and District has not delivered any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785" t="14232" r="23025" b="13514"/>
          <a:stretch/>
        </p:blipFill>
        <p:spPr>
          <a:xfrm>
            <a:off x="4709366" y="2819400"/>
            <a:ext cx="4198188" cy="3148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240528"/>
            <a:ext cx="2562497" cy="720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3641" y="1241445"/>
            <a:ext cx="1353848" cy="135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66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2447" y="666815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 Examples in Colorado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Rotational Fallowing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65553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7847" y="1398653"/>
            <a:ext cx="374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Catlin Canal Pilot Project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255" y="1856279"/>
            <a:ext cx="45021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Originally ideas developed by the Lower Arkansas Valley Water Conservancy District in 2002 and Super Ditch Company in 2008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Legal battles over injury to other water rights prevented leases from occurring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passed HB 13-1248 in 2013 to allow pilot lease-fallowing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Catlin Canal Pilot Project approved by State Engineer and started in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consists of six farms totaling 911 acres, with goal of fallowing up to 30% of acreage each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400 AF delivered to three municipal buyers in 2015 and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 structure is $150 per acre fallowed and $500 per AF of delivered water supply on a take-or-pay basis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Super Ditch and Catlin Canal projects have benefitted from about $2M of investment through District mill levies ($0.65M) and state grants ($1.35M)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750" t="29094" r="23897" b="7377"/>
          <a:stretch/>
        </p:blipFill>
        <p:spPr>
          <a:xfrm>
            <a:off x="4724400" y="914400"/>
            <a:ext cx="4157611" cy="3507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9748" b="7010"/>
          <a:stretch/>
        </p:blipFill>
        <p:spPr>
          <a:xfrm>
            <a:off x="5012263" y="4267200"/>
            <a:ext cx="3973990" cy="199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57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864689-0857-4C74-9E28-F16B3C5D5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7" b="10821"/>
          <a:stretch/>
        </p:blipFill>
        <p:spPr>
          <a:xfrm>
            <a:off x="0" y="581571"/>
            <a:ext cx="9130352" cy="5405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3383D-E986-4BB7-80D4-D5B0C24EFCBC}"/>
              </a:ext>
            </a:extLst>
          </p:cNvPr>
          <p:cNvSpPr/>
          <p:nvPr/>
        </p:nvSpPr>
        <p:spPr>
          <a:xfrm>
            <a:off x="0" y="572028"/>
            <a:ext cx="9157648" cy="552397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56495" y="1135668"/>
            <a:ext cx="8565515" cy="5333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956495" y="1862811"/>
            <a:ext cx="609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&amp; Agriculture</a:t>
            </a:r>
          </a:p>
          <a:p>
            <a:pPr marL="457200" indent="-4572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Seeking an Alternative (ATMs)</a:t>
            </a:r>
          </a:p>
          <a:p>
            <a:pPr marL="457200" indent="-4572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Trying to Define ATMs</a:t>
            </a:r>
          </a:p>
          <a:p>
            <a:pPr marL="457200" indent="-4572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 Examples in Colorado</a:t>
            </a:r>
          </a:p>
          <a:p>
            <a:pPr marL="457200" indent="-4572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Barriers to ATMs</a:t>
            </a:r>
          </a:p>
          <a:p>
            <a:pPr marL="457200" indent="-4572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 Actions</a:t>
            </a:r>
          </a:p>
          <a:p>
            <a:pPr marL="457200" indent="-457200">
              <a:buAutoNum type="arabicPeriod"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EF2AE-A71E-43CB-950C-7ACE6D99D23F}"/>
              </a:ext>
            </a:extLst>
          </p:cNvPr>
          <p:cNvSpPr txBox="1"/>
          <p:nvPr/>
        </p:nvSpPr>
        <p:spPr>
          <a:xfrm>
            <a:off x="7399015" y="5753769"/>
            <a:ext cx="17123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Photo: South Platte River, USGS</a:t>
            </a:r>
          </a:p>
        </p:txBody>
      </p:sp>
    </p:spTree>
    <p:extLst>
      <p:ext uri="{BB962C8B-B14F-4D97-AF65-F5344CB8AC3E}">
        <p14:creationId xmlns:p14="http://schemas.microsoft.com/office/powerpoint/2010/main" val="4114004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2447" y="666815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 Examples in Colorado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Irrigation Modifications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3147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25921" y="1804065"/>
            <a:ext cx="55608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of Aurora was in quick need of additional water supplies coming out of the severe 2002 drought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Short-term lease agreements with Highland Canal Co. to fallow farmland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water supply yield for each fallowed acre was uncertain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Aurora entered into 124 individual lease contracts for 8,200 acres (37% of service area) for 2-year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Aurora responsible for SWSP and water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cost was about $750-$800 per AF of supply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Aurora acquired 2,810 acres of farmland with promise not to fallow all of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880 acres remain in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Aurora invested $1,400 per acre to install new GW wells and drip irrigation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Aurora receives 1.25 AF/acre for its use and provides 0.5 AF/acre for augmentation of well pumping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7847" y="1398653"/>
            <a:ext cx="357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Aurora High Line Lease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06" t="33120" r="54752" b="15593"/>
          <a:stretch/>
        </p:blipFill>
        <p:spPr>
          <a:xfrm>
            <a:off x="5900383" y="914400"/>
            <a:ext cx="3126018" cy="36302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03BFD3-3D83-ABE7-B9A2-297928A32CCA}"/>
              </a:ext>
            </a:extLst>
          </p:cNvPr>
          <p:cNvSpPr txBox="1"/>
          <p:nvPr/>
        </p:nvSpPr>
        <p:spPr>
          <a:xfrm>
            <a:off x="6400800" y="5266386"/>
            <a:ext cx="251727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recent example: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Colorado Springs Utilities water transaction involving LAWMA in the Lower Arkansas Basin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25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2447" y="666815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 Examples in Colorado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Split Season Lease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65553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370" y="1489332"/>
            <a:ext cx="56408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2012, WRC purchased a 214 acre ranch with 1.5 shares (18.75%) of McKinley Ditch after a bank foreclosure.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2014, CWT purchased the water rights (5.8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cfs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$500k and CWCB agreed to purchase a permanent “grant of flow restoration use” from CWT for $145k which will provide instream flows to the Little Cimarron River in the late summer when the river typically ran dry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CWCB purchase price was based on lost agricultural revenue for a late-season cutting of hay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Irrigation on ranch will continue as none, split-season, or full-season depending on hydro/climate conditions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GUEST BLOG: Colorado Water Trust Working to Marry Instream Flow Protection and Ranch Prod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753" y="874579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cKinley Ditch / Little Cimarron Ri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13936"/>
          <a:stretch/>
        </p:blipFill>
        <p:spPr bwMode="auto">
          <a:xfrm>
            <a:off x="5892351" y="2498514"/>
            <a:ext cx="3129547" cy="194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55171" y="3842732"/>
          <a:ext cx="4572000" cy="2465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19200" y="4001445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Historical Farm 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Headgate Delivery</a:t>
            </a:r>
          </a:p>
        </p:txBody>
      </p:sp>
      <p:cxnSp>
        <p:nvCxnSpPr>
          <p:cNvPr id="9" name="Straight Connector 8"/>
          <p:cNvCxnSpPr>
            <a:stCxn id="10" idx="2"/>
          </p:cNvCxnSpPr>
          <p:nvPr/>
        </p:nvCxnSpPr>
        <p:spPr>
          <a:xfrm>
            <a:off x="1796442" y="4401555"/>
            <a:ext cx="650285" cy="354202"/>
          </a:xfrm>
          <a:prstGeom prst="line">
            <a:avLst/>
          </a:prstGeom>
          <a:ln w="9525" cap="rnd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97144" y="4243289"/>
            <a:ext cx="105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Leased for instream flows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162293" y="4455864"/>
            <a:ext cx="434851" cy="524832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93274" y="4675469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246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Farm </a:t>
            </a:r>
          </a:p>
          <a:p>
            <a:r>
              <a:rPr lang="en-US" sz="1000" dirty="0">
                <a:solidFill>
                  <a:srgbClr val="246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Headgate Delivery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689124" y="5029671"/>
            <a:ext cx="899647" cy="340051"/>
          </a:xfrm>
          <a:prstGeom prst="line">
            <a:avLst/>
          </a:prstGeom>
          <a:ln w="9525" cap="rnd">
            <a:solidFill>
              <a:srgbClr val="246313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4675469"/>
            <a:ext cx="1564383" cy="6518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6666" y="5430378"/>
            <a:ext cx="2609850" cy="4660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6821" y="6006392"/>
            <a:ext cx="1809540" cy="48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88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864689-0857-4C74-9E28-F16B3C5D5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7" b="10821"/>
          <a:stretch/>
        </p:blipFill>
        <p:spPr>
          <a:xfrm>
            <a:off x="17200" y="581571"/>
            <a:ext cx="9113151" cy="5405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3383D-E986-4BB7-80D4-D5B0C24EFCBC}"/>
              </a:ext>
            </a:extLst>
          </p:cNvPr>
          <p:cNvSpPr/>
          <p:nvPr/>
        </p:nvSpPr>
        <p:spPr>
          <a:xfrm>
            <a:off x="13648" y="590612"/>
            <a:ext cx="9113151" cy="552397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EF2AE-A71E-43CB-950C-7ACE6D99D23F}"/>
              </a:ext>
            </a:extLst>
          </p:cNvPr>
          <p:cNvSpPr txBox="1"/>
          <p:nvPr/>
        </p:nvSpPr>
        <p:spPr>
          <a:xfrm>
            <a:off x="7431672" y="5728804"/>
            <a:ext cx="17123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Photo: South Platte River, USGS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6B726C-F485-4B07-B82B-F96A0C1708B3}"/>
              </a:ext>
            </a:extLst>
          </p:cNvPr>
          <p:cNvSpPr txBox="1">
            <a:spLocks/>
          </p:cNvSpPr>
          <p:nvPr/>
        </p:nvSpPr>
        <p:spPr>
          <a:xfrm>
            <a:off x="4114801" y="3682641"/>
            <a:ext cx="4565542" cy="5333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Barriers to Use of ATMs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F687A-EC91-4D5A-864F-C66E7E62E84C}"/>
              </a:ext>
            </a:extLst>
          </p:cNvPr>
          <p:cNvCxnSpPr>
            <a:cxnSpLocks/>
          </p:cNvCxnSpPr>
          <p:nvPr/>
        </p:nvCxnSpPr>
        <p:spPr>
          <a:xfrm>
            <a:off x="-3553" y="3657600"/>
            <a:ext cx="9130352" cy="0"/>
          </a:xfrm>
          <a:prstGeom prst="line">
            <a:avLst/>
          </a:prstGeom>
          <a:ln w="34925" cap="rnd">
            <a:solidFill>
              <a:schemeClr val="tx2">
                <a:lumMod val="75000"/>
              </a:schemeClr>
            </a:solidFill>
            <a:prstDash val="solid"/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584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05000" y="1524000"/>
            <a:ext cx="2299475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 Study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17111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38010" y="2354478"/>
            <a:ext cx="434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</a:t>
            </a:r>
            <a:r>
              <a:rPr lang="en-US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long-term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costs of water supply alternatives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6143" t="17808" r="33806" b="12329"/>
          <a:stretch/>
        </p:blipFill>
        <p:spPr>
          <a:xfrm>
            <a:off x="4721726" y="669273"/>
            <a:ext cx="4261853" cy="55731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8505" y="3110307"/>
            <a:ext cx="402681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Home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model was very sensitive to assumed inputs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to consider long-term costs when comparing purchased &amp; leased water supplies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the long term, leasing water will likely be more 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also an economic barrier for farmers to maintain their water rights in agricultural use and take “buy &amp; dry” off the table for the future.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24" y="1606427"/>
            <a:ext cx="1219200" cy="56698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9595E0B-DA11-4E1F-9AD6-16D14D26A5C1}"/>
              </a:ext>
            </a:extLst>
          </p:cNvPr>
          <p:cNvSpPr txBox="1">
            <a:spLocks/>
          </p:cNvSpPr>
          <p:nvPr/>
        </p:nvSpPr>
        <p:spPr>
          <a:xfrm>
            <a:off x="252173" y="669167"/>
            <a:ext cx="4469553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Economic Barrier</a:t>
            </a:r>
          </a:p>
        </p:txBody>
      </p:sp>
    </p:spTree>
    <p:extLst>
      <p:ext uri="{BB962C8B-B14F-4D97-AF65-F5344CB8AC3E}">
        <p14:creationId xmlns:p14="http://schemas.microsoft.com/office/powerpoint/2010/main" val="3605862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2447" y="666815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Regulatory Barriers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17111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8914F0-A2DB-40A8-B0C4-09B112DB9360}"/>
              </a:ext>
            </a:extLst>
          </p:cNvPr>
          <p:cNvSpPr txBox="1"/>
          <p:nvPr/>
        </p:nvSpPr>
        <p:spPr>
          <a:xfrm>
            <a:off x="609600" y="1482204"/>
            <a:ext cx="82191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transfers are not easy in Colorado. ATMs get the same level of scrutiny as permanent water transfers.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Catlin Canal rotational fallowing project used a new policy tool but it came with 50+ conditions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 threshold cost to go through water court – whether you are taking 200 AF for use every year or 200 AF for use in only some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 water providers need to show secure water supply. Are leased water supplies under an ATM considered secure?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ATMs try to use water in new &amp; flexible ways, but tenants of Colorado water law must be met.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Shepherding water for CO River Basin demand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Protecting water instream for environmental 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03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2447" y="666815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Infrastructure / Hydrologic Barriers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17111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9E58A-BDCD-42EA-8CCC-89AADEC24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7" t="18875" b="5533"/>
          <a:stretch/>
        </p:blipFill>
        <p:spPr>
          <a:xfrm>
            <a:off x="138527" y="1803004"/>
            <a:ext cx="8763000" cy="3886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8A7F00-9458-4CA7-B7AB-40E70E156690}"/>
              </a:ext>
            </a:extLst>
          </p:cNvPr>
          <p:cNvSpPr txBox="1"/>
          <p:nvPr/>
        </p:nvSpPr>
        <p:spPr>
          <a:xfrm>
            <a:off x="6366027" y="3517505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Most irrigated lands are located downstream &amp; difficult to get water up to treatment plants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75DCC9-B79C-42A1-9D59-78BC9F19F43B}"/>
              </a:ext>
            </a:extLst>
          </p:cNvPr>
          <p:cNvSpPr/>
          <p:nvPr/>
        </p:nvSpPr>
        <p:spPr>
          <a:xfrm>
            <a:off x="1546172" y="3125459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AD9152-4A12-4559-8266-407CD31C8A78}"/>
              </a:ext>
            </a:extLst>
          </p:cNvPr>
          <p:cNvSpPr/>
          <p:nvPr/>
        </p:nvSpPr>
        <p:spPr>
          <a:xfrm>
            <a:off x="1042477" y="2311831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11991E-4A43-4B52-AD81-FE6E190FC82F}"/>
              </a:ext>
            </a:extLst>
          </p:cNvPr>
          <p:cNvSpPr txBox="1"/>
          <p:nvPr/>
        </p:nvSpPr>
        <p:spPr>
          <a:xfrm>
            <a:off x="470977" y="2616631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Water </a:t>
            </a:r>
          </a:p>
          <a:p>
            <a:r>
              <a:rPr lang="en-US" dirty="0">
                <a:solidFill>
                  <a:schemeClr val="bg1"/>
                </a:solidFill>
              </a:rPr>
              <a:t>treatment </a:t>
            </a:r>
          </a:p>
          <a:p>
            <a:r>
              <a:rPr lang="en-US" dirty="0">
                <a:solidFill>
                  <a:schemeClr val="bg1"/>
                </a:solidFill>
              </a:rPr>
              <a:t>plants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3682A6-CD23-4698-AFFD-BC6FD2568786}"/>
              </a:ext>
            </a:extLst>
          </p:cNvPr>
          <p:cNvSpPr txBox="1"/>
          <p:nvPr/>
        </p:nvSpPr>
        <p:spPr>
          <a:xfrm>
            <a:off x="2718877" y="2002566"/>
            <a:ext cx="2966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Colors show service areas of ditches that are 60+% owned by municipal water providers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C95719-4651-4EA8-A3C8-E9E85D2B1718}"/>
              </a:ext>
            </a:extLst>
          </p:cNvPr>
          <p:cNvSpPr txBox="1"/>
          <p:nvPr/>
        </p:nvSpPr>
        <p:spPr>
          <a:xfrm>
            <a:off x="33137" y="5774780"/>
            <a:ext cx="8868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issues exists in most Front Range rivers: mainstem South Platte &amp; Arkansas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407181-6897-4953-B6FE-5D7E9DF83685}"/>
              </a:ext>
            </a:extLst>
          </p:cNvPr>
          <p:cNvSpPr txBox="1"/>
          <p:nvPr/>
        </p:nvSpPr>
        <p:spPr>
          <a:xfrm>
            <a:off x="133424" y="1407423"/>
            <a:ext cx="3358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Poudre River Basin Example</a:t>
            </a:r>
          </a:p>
        </p:txBody>
      </p:sp>
    </p:spTree>
    <p:extLst>
      <p:ext uri="{BB962C8B-B14F-4D97-AF65-F5344CB8AC3E}">
        <p14:creationId xmlns:p14="http://schemas.microsoft.com/office/powerpoint/2010/main" val="724089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2447" y="666815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Comfort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17111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A27D7-9EAE-4BE2-9F7E-E4F83866E655}"/>
              </a:ext>
            </a:extLst>
          </p:cNvPr>
          <p:cNvSpPr txBox="1"/>
          <p:nvPr/>
        </p:nvSpPr>
        <p:spPr>
          <a:xfrm>
            <a:off x="685800" y="1905000"/>
            <a:ext cx="3371436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Municipal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Inherently low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pays its own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Desire permanence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upside – so why?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19260-9D01-404A-8DC3-075A29D170C5}"/>
              </a:ext>
            </a:extLst>
          </p:cNvPr>
          <p:cNvSpPr txBox="1"/>
          <p:nvPr/>
        </p:nvSpPr>
        <p:spPr>
          <a:xfrm>
            <a:off x="4572000" y="1905000"/>
            <a:ext cx="4025461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Inherently wary of municipal transfers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Disruptions to business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Multi-year effects of fallowing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Selling is often retirement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72FEC7-1AB5-47B7-8337-5AA0DE87B82C}"/>
              </a:ext>
            </a:extLst>
          </p:cNvPr>
          <p:cNvSpPr txBox="1"/>
          <p:nvPr/>
        </p:nvSpPr>
        <p:spPr>
          <a:xfrm>
            <a:off x="4430935" y="3772794"/>
            <a:ext cx="4307589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funding – bang for buck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Desires more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Inherently creative &amp; willing to test ideas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looking for temporary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E2DE2D-EB82-4981-B280-14FF0C207F9C}"/>
              </a:ext>
            </a:extLst>
          </p:cNvPr>
          <p:cNvSpPr txBox="1"/>
          <p:nvPr/>
        </p:nvSpPr>
        <p:spPr>
          <a:xfrm>
            <a:off x="817167" y="3772794"/>
            <a:ext cx="2916633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Term-limited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risky &amp; cost aware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Provides flexibility</a:t>
            </a:r>
          </a:p>
        </p:txBody>
      </p:sp>
    </p:spTree>
    <p:extLst>
      <p:ext uri="{BB962C8B-B14F-4D97-AF65-F5344CB8AC3E}">
        <p14:creationId xmlns:p14="http://schemas.microsoft.com/office/powerpoint/2010/main" val="205017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864689-0857-4C74-9E28-F16B3C5D5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7" b="10821"/>
          <a:stretch/>
        </p:blipFill>
        <p:spPr>
          <a:xfrm>
            <a:off x="17200" y="581571"/>
            <a:ext cx="9113151" cy="5405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3383D-E986-4BB7-80D4-D5B0C24EFCBC}"/>
              </a:ext>
            </a:extLst>
          </p:cNvPr>
          <p:cNvSpPr/>
          <p:nvPr/>
        </p:nvSpPr>
        <p:spPr>
          <a:xfrm>
            <a:off x="13648" y="590612"/>
            <a:ext cx="9113151" cy="552397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EF2AE-A71E-43CB-950C-7ACE6D99D23F}"/>
              </a:ext>
            </a:extLst>
          </p:cNvPr>
          <p:cNvSpPr txBox="1"/>
          <p:nvPr/>
        </p:nvSpPr>
        <p:spPr>
          <a:xfrm>
            <a:off x="7431672" y="5728804"/>
            <a:ext cx="17123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Photo: South Platte River, USGS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6B726C-F485-4B07-B82B-F96A0C1708B3}"/>
              </a:ext>
            </a:extLst>
          </p:cNvPr>
          <p:cNvSpPr txBox="1">
            <a:spLocks/>
          </p:cNvSpPr>
          <p:nvPr/>
        </p:nvSpPr>
        <p:spPr>
          <a:xfrm>
            <a:off x="4121258" y="3893104"/>
            <a:ext cx="4565542" cy="5333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 Actions</a:t>
            </a:r>
          </a:p>
          <a:p>
            <a:pPr algn="l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(to reduce buy &amp; dry)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F687A-EC91-4D5A-864F-C66E7E62E84C}"/>
              </a:ext>
            </a:extLst>
          </p:cNvPr>
          <p:cNvCxnSpPr>
            <a:cxnSpLocks/>
          </p:cNvCxnSpPr>
          <p:nvPr/>
        </p:nvCxnSpPr>
        <p:spPr>
          <a:xfrm>
            <a:off x="-3553" y="3657600"/>
            <a:ext cx="9130352" cy="0"/>
          </a:xfrm>
          <a:prstGeom prst="line">
            <a:avLst/>
          </a:prstGeom>
          <a:ln w="34925" cap="rnd">
            <a:solidFill>
              <a:schemeClr val="tx2">
                <a:lumMod val="75000"/>
              </a:schemeClr>
            </a:solidFill>
            <a:prstDash val="solid"/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585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00736" y="715512"/>
            <a:ext cx="9144000" cy="5333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Conservation Easements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E1C483-D511-4698-88B1-7E9ACF2E65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01" t="37784" r="16666" b="11462"/>
          <a:stretch/>
        </p:blipFill>
        <p:spPr>
          <a:xfrm>
            <a:off x="212360" y="1447800"/>
            <a:ext cx="5029200" cy="37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4E6B9D-5EDA-4A06-A95B-836EDA95F7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33" t="15910" r="26667" b="9981"/>
          <a:stretch/>
        </p:blipFill>
        <p:spPr>
          <a:xfrm>
            <a:off x="4180932" y="3243214"/>
            <a:ext cx="4267200" cy="32327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ABD753-FA31-41B9-9AAD-4EA8B81D012F}"/>
              </a:ext>
            </a:extLst>
          </p:cNvPr>
          <p:cNvSpPr txBox="1"/>
          <p:nvPr/>
        </p:nvSpPr>
        <p:spPr>
          <a:xfrm>
            <a:off x="5935983" y="1290965"/>
            <a:ext cx="2521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Boulder County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752D1B-38F3-426F-A512-9A49E6B907AC}"/>
              </a:ext>
            </a:extLst>
          </p:cNvPr>
          <p:cNvSpPr txBox="1"/>
          <p:nvPr/>
        </p:nvSpPr>
        <p:spPr>
          <a:xfrm>
            <a:off x="685800" y="3733800"/>
            <a:ext cx="123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of </a:t>
            </a:r>
          </a:p>
          <a:p>
            <a:r>
              <a:rPr lang="en-US" dirty="0">
                <a:solidFill>
                  <a:schemeClr val="bg1"/>
                </a:solidFill>
              </a:rPr>
              <a:t>Boulder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D856A5-51EE-478F-83C6-B03D73E4E869}"/>
              </a:ext>
            </a:extLst>
          </p:cNvPr>
          <p:cNvSpPr txBox="1"/>
          <p:nvPr/>
        </p:nvSpPr>
        <p:spPr>
          <a:xfrm>
            <a:off x="319519" y="1521798"/>
            <a:ext cx="160172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Irrigated Lands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DBF1F3-8E36-478C-8A30-E9B46AD6011A}"/>
              </a:ext>
            </a:extLst>
          </p:cNvPr>
          <p:cNvSpPr txBox="1"/>
          <p:nvPr/>
        </p:nvSpPr>
        <p:spPr>
          <a:xfrm>
            <a:off x="1923823" y="2258467"/>
            <a:ext cx="123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Longmont</a:t>
            </a:r>
          </a:p>
        </p:txBody>
      </p:sp>
    </p:spTree>
    <p:extLst>
      <p:ext uri="{BB962C8B-B14F-4D97-AF65-F5344CB8AC3E}">
        <p14:creationId xmlns:p14="http://schemas.microsoft.com/office/powerpoint/2010/main" val="2386389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735774"/>
            <a:ext cx="9144000" cy="5333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 Municipal Water Dedication Policies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A62F8FB-35DC-4FAF-9851-CABB9ECD56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7751573"/>
              </p:ext>
            </p:extLst>
          </p:nvPr>
        </p:nvGraphicFramePr>
        <p:xfrm>
          <a:off x="3581400" y="2819400"/>
          <a:ext cx="5715000" cy="308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38D0429-E72A-4470-A254-8A24F34E65F1}"/>
              </a:ext>
            </a:extLst>
          </p:cNvPr>
          <p:cNvSpPr txBox="1"/>
          <p:nvPr/>
        </p:nvSpPr>
        <p:spPr>
          <a:xfrm>
            <a:off x="4424202" y="2998856"/>
            <a:ext cx="3500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Front Range </a:t>
            </a:r>
          </a:p>
          <a:p>
            <a:r>
              <a:rPr lang="en-US" sz="1600" b="1" dirty="0"/>
              <a:t>Water Use Rates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B4111D-B1AA-430B-AA5E-7D7A65323B8C}"/>
              </a:ext>
            </a:extLst>
          </p:cNvPr>
          <p:cNvSpPr txBox="1"/>
          <p:nvPr/>
        </p:nvSpPr>
        <p:spPr>
          <a:xfrm>
            <a:off x="7663524" y="3064724"/>
            <a:ext cx="154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1985-2015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-38% Overall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41AF0C-20F0-4C39-BC86-9A309439FF4C}"/>
              </a:ext>
            </a:extLst>
          </p:cNvPr>
          <p:cNvSpPr txBox="1"/>
          <p:nvPr/>
        </p:nvSpPr>
        <p:spPr>
          <a:xfrm>
            <a:off x="4422910" y="5347383"/>
            <a:ext cx="22493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Data from USGS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BF043F-3A9D-446E-91AB-76D9F0E59D98}"/>
              </a:ext>
            </a:extLst>
          </p:cNvPr>
          <p:cNvSpPr txBox="1"/>
          <p:nvPr/>
        </p:nvSpPr>
        <p:spPr>
          <a:xfrm>
            <a:off x="341667" y="1424873"/>
            <a:ext cx="8447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 water conservation has been successful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Dedication policies often require more water than will be used in typical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right dedications must meet full demand of new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Changing policy will likely add risk relative to status quo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60E693-4A8A-42FF-BDB7-C7642F90E77B}"/>
              </a:ext>
            </a:extLst>
          </p:cNvPr>
          <p:cNvSpPr txBox="1"/>
          <p:nvPr/>
        </p:nvSpPr>
        <p:spPr>
          <a:xfrm>
            <a:off x="354583" y="2911001"/>
            <a:ext cx="308087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Reduce water right volumes required by new development &amp; require new developments to be low water use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C9C8E7-4AC0-49D2-A502-C75FFDABDE4C}"/>
              </a:ext>
            </a:extLst>
          </p:cNvPr>
          <p:cNvSpPr txBox="1"/>
          <p:nvPr/>
        </p:nvSpPr>
        <p:spPr>
          <a:xfrm>
            <a:off x="348125" y="4360069"/>
            <a:ext cx="308087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Transition to Cash-in-Lieu policies so that existing supply can be used &amp; innovative supplies can be developed</a:t>
            </a:r>
          </a:p>
        </p:txBody>
      </p:sp>
    </p:spTree>
    <p:extLst>
      <p:ext uri="{BB962C8B-B14F-4D97-AF65-F5344CB8AC3E}">
        <p14:creationId xmlns:p14="http://schemas.microsoft.com/office/powerpoint/2010/main" val="567624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864689-0857-4C74-9E28-F16B3C5D5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7" b="10821"/>
          <a:stretch/>
        </p:blipFill>
        <p:spPr>
          <a:xfrm>
            <a:off x="17200" y="581571"/>
            <a:ext cx="9113151" cy="5405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3383D-E986-4BB7-80D4-D5B0C24EFCBC}"/>
              </a:ext>
            </a:extLst>
          </p:cNvPr>
          <p:cNvSpPr/>
          <p:nvPr/>
        </p:nvSpPr>
        <p:spPr>
          <a:xfrm>
            <a:off x="13648" y="590612"/>
            <a:ext cx="9113151" cy="552397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EF2AE-A71E-43CB-950C-7ACE6D99D23F}"/>
              </a:ext>
            </a:extLst>
          </p:cNvPr>
          <p:cNvSpPr txBox="1"/>
          <p:nvPr/>
        </p:nvSpPr>
        <p:spPr>
          <a:xfrm>
            <a:off x="7431672" y="5728804"/>
            <a:ext cx="17123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Photo: South Platte River, USGS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6B726C-F485-4B07-B82B-F96A0C1708B3}"/>
              </a:ext>
            </a:extLst>
          </p:cNvPr>
          <p:cNvSpPr txBox="1">
            <a:spLocks/>
          </p:cNvSpPr>
          <p:nvPr/>
        </p:nvSpPr>
        <p:spPr>
          <a:xfrm>
            <a:off x="3048001" y="3667143"/>
            <a:ext cx="6096000" cy="5333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&amp; Agriculture in Colorado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F687A-EC91-4D5A-864F-C66E7E62E84C}"/>
              </a:ext>
            </a:extLst>
          </p:cNvPr>
          <p:cNvCxnSpPr>
            <a:cxnSpLocks/>
          </p:cNvCxnSpPr>
          <p:nvPr/>
        </p:nvCxnSpPr>
        <p:spPr>
          <a:xfrm>
            <a:off x="-3553" y="3657600"/>
            <a:ext cx="9130352" cy="0"/>
          </a:xfrm>
          <a:prstGeom prst="line">
            <a:avLst/>
          </a:prstGeom>
          <a:ln w="34925" cap="rnd">
            <a:solidFill>
              <a:schemeClr val="tx2">
                <a:lumMod val="75000"/>
              </a:schemeClr>
            </a:solidFill>
            <a:prstDash val="solid"/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303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685800"/>
            <a:ext cx="9144000" cy="5333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Long-Term Lease Backs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035EF-EE35-496F-A87A-BF9DEB61572E}"/>
              </a:ext>
            </a:extLst>
          </p:cNvPr>
          <p:cNvSpPr txBox="1"/>
          <p:nvPr/>
        </p:nvSpPr>
        <p:spPr>
          <a:xfrm>
            <a:off x="933642" y="1245030"/>
            <a:ext cx="3612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Agricultural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9E3BAA-6D76-4246-B25B-74358556FA20}"/>
              </a:ext>
            </a:extLst>
          </p:cNvPr>
          <p:cNvSpPr txBox="1"/>
          <p:nvPr/>
        </p:nvSpPr>
        <p:spPr>
          <a:xfrm>
            <a:off x="348125" y="1828800"/>
            <a:ext cx="84477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municipalities build portfolios to serve extreme droughts (1 in 50 years)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municipalities have leasing arrangements to keep water in agriculture before the water is transferred to municipal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municipalities do not seek a “dual use” when water rights are changed to municipal use in water court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therefore restricted from lease-backs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Greater consideration of long-term leases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Flexible types of water supplies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Water court decrees allowing “dual use”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Average to wet water supply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in extra costs &amp; regulatory headache for municipality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desired by agricultural sector because it forces short-term planning</a:t>
            </a:r>
          </a:p>
        </p:txBody>
      </p:sp>
    </p:spTree>
    <p:extLst>
      <p:ext uri="{BB962C8B-B14F-4D97-AF65-F5344CB8AC3E}">
        <p14:creationId xmlns:p14="http://schemas.microsoft.com/office/powerpoint/2010/main" val="303625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864689-0857-4C74-9E28-F16B3C5D5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7" b="10821"/>
          <a:stretch/>
        </p:blipFill>
        <p:spPr>
          <a:xfrm>
            <a:off x="0" y="581571"/>
            <a:ext cx="9130352" cy="5405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3383D-E986-4BB7-80D4-D5B0C24EFCBC}"/>
              </a:ext>
            </a:extLst>
          </p:cNvPr>
          <p:cNvSpPr/>
          <p:nvPr/>
        </p:nvSpPr>
        <p:spPr>
          <a:xfrm>
            <a:off x="13648" y="572028"/>
            <a:ext cx="9144000" cy="552397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EF2AE-A71E-43CB-950C-7ACE6D99D23F}"/>
              </a:ext>
            </a:extLst>
          </p:cNvPr>
          <p:cNvSpPr txBox="1"/>
          <p:nvPr/>
        </p:nvSpPr>
        <p:spPr>
          <a:xfrm>
            <a:off x="7431672" y="5728804"/>
            <a:ext cx="17123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Photo: South Platte River, USGS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DD458F-4E89-4DF6-96E1-F6DE2D581521}"/>
              </a:ext>
            </a:extLst>
          </p:cNvPr>
          <p:cNvSpPr txBox="1"/>
          <p:nvPr/>
        </p:nvSpPr>
        <p:spPr>
          <a:xfrm>
            <a:off x="381000" y="4561525"/>
            <a:ext cx="5181600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Brett Bovee  |</a:t>
            </a:r>
            <a:r>
              <a:rPr lang="en-US" sz="14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US" sz="1400" b="1" dirty="0" err="1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WestWater</a:t>
            </a:r>
            <a:r>
              <a:rPr lang="en-US" sz="14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Research, LLC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205 S. Meldrum St., Fort Collins, CO 80521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bovee@waterexchange.com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Office: 970-672-1811 | </a:t>
            </a:r>
            <a:r>
              <a:rPr lang="en-US" sz="12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Cell: 970-889-0469 ​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 Resource Economics | Transaction Services | Water Valuation</a:t>
            </a:r>
            <a:endParaRPr 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02704F-5D33-40B6-8450-0FF01D27A8BB}"/>
              </a:ext>
            </a:extLst>
          </p:cNvPr>
          <p:cNvSpPr txBox="1">
            <a:spLocks/>
          </p:cNvSpPr>
          <p:nvPr/>
        </p:nvSpPr>
        <p:spPr>
          <a:xfrm>
            <a:off x="3518848" y="3429000"/>
            <a:ext cx="2133600" cy="5333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40672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16716" y="676983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Irrigated Agriculture</a:t>
            </a:r>
          </a:p>
        </p:txBody>
      </p:sp>
      <p:pic>
        <p:nvPicPr>
          <p:cNvPr id="17" name="Picture 6" descr="http://www.collaborativeconservation.org/sites/default/files/article-images/buildingditch2.jpg">
            <a:extLst>
              <a:ext uri="{FF2B5EF4-FFF2-40B4-BE49-F238E27FC236}">
                <a16:creationId xmlns:a16="http://schemas.microsoft.com/office/drawing/2014/main" id="{B4A1593F-C81B-4B87-AC4C-79E63DAA0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 r="15300" b="20386"/>
          <a:stretch/>
        </p:blipFill>
        <p:spPr bwMode="auto">
          <a:xfrm>
            <a:off x="441168" y="4367564"/>
            <a:ext cx="3143904" cy="16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gisedu.colostate.edu/WebContent/nr505/2013_Projects/Team08/images/fields-irrigated.jpg">
            <a:extLst>
              <a:ext uri="{FF2B5EF4-FFF2-40B4-BE49-F238E27FC236}">
                <a16:creationId xmlns:a16="http://schemas.microsoft.com/office/drawing/2014/main" id="{597C4097-B95F-47F1-85A9-F368ED2EC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57" y="2739366"/>
            <a:ext cx="288890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history.fcgov.com/lcdi/waterways/images/H08454.jpg">
            <a:extLst>
              <a:ext uri="{FF2B5EF4-FFF2-40B4-BE49-F238E27FC236}">
                <a16:creationId xmlns:a16="http://schemas.microsoft.com/office/drawing/2014/main" id="{DFDD22F4-7AD2-415F-9B04-80C586B73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1" b="1"/>
          <a:stretch/>
        </p:blipFill>
        <p:spPr bwMode="auto">
          <a:xfrm>
            <a:off x="2197304" y="2621353"/>
            <a:ext cx="1699679" cy="198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0980B8-0377-46A0-BD35-93FE99F3651E}"/>
              </a:ext>
            </a:extLst>
          </p:cNvPr>
          <p:cNvSpPr txBox="1"/>
          <p:nvPr/>
        </p:nvSpPr>
        <p:spPr>
          <a:xfrm>
            <a:off x="441168" y="1382967"/>
            <a:ext cx="294343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economic engine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water uses / water rights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Federal reclamation programs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7F152F-3630-4966-A00B-B07AF3D451ED}"/>
              </a:ext>
            </a:extLst>
          </p:cNvPr>
          <p:cNvSpPr txBox="1"/>
          <p:nvPr/>
        </p:nvSpPr>
        <p:spPr>
          <a:xfrm>
            <a:off x="785658" y="4325445"/>
            <a:ext cx="196938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RIGHTS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64BD38B-B14F-447A-AA24-E2DA56A83A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706" t="21839" r="48452" b="25264"/>
          <a:stretch/>
        </p:blipFill>
        <p:spPr>
          <a:xfrm>
            <a:off x="4511179" y="742294"/>
            <a:ext cx="3994229" cy="543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38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1CC727-A74B-49DC-8F60-8EDED516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12" t="3234" r="20747" b="3086"/>
          <a:stretch/>
        </p:blipFill>
        <p:spPr>
          <a:xfrm>
            <a:off x="5092965" y="3981049"/>
            <a:ext cx="2133600" cy="2117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29C6DC-1111-4297-881F-032363B3F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85" t="4864" r="17449" b="4804"/>
          <a:stretch/>
        </p:blipFill>
        <p:spPr>
          <a:xfrm>
            <a:off x="348878" y="2018293"/>
            <a:ext cx="4297385" cy="374717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16716" y="676983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Irrigated Agriculture in Colorado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427653-8C7A-4188-A230-8888E921AC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83" t="1237" r="16895" b="4804"/>
          <a:stretch/>
        </p:blipFill>
        <p:spPr>
          <a:xfrm>
            <a:off x="4953000" y="1548946"/>
            <a:ext cx="2114909" cy="1842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C52947-5FEE-4BAF-8DF5-0E1DB5747115}"/>
              </a:ext>
            </a:extLst>
          </p:cNvPr>
          <p:cNvSpPr txBox="1"/>
          <p:nvPr/>
        </p:nvSpPr>
        <p:spPr>
          <a:xfrm>
            <a:off x="533400" y="1648961"/>
            <a:ext cx="360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Use in Colorado (Diversion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FF5784-65A7-4275-ADED-165EF2155C7C}"/>
              </a:ext>
            </a:extLst>
          </p:cNvPr>
          <p:cNvSpPr txBox="1"/>
          <p:nvPr/>
        </p:nvSpPr>
        <p:spPr>
          <a:xfrm>
            <a:off x="1833810" y="4082175"/>
            <a:ext cx="18357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Irrigation 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1D9577-35D5-4928-887E-E575EAFE7933}"/>
              </a:ext>
            </a:extLst>
          </p:cNvPr>
          <p:cNvSpPr txBox="1"/>
          <p:nvPr/>
        </p:nvSpPr>
        <p:spPr>
          <a:xfrm rot="3743772">
            <a:off x="1041645" y="2618736"/>
            <a:ext cx="1486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Supply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53DF18-113E-4EA5-833C-9599AE120212}"/>
              </a:ext>
            </a:extLst>
          </p:cNvPr>
          <p:cNvSpPr txBox="1"/>
          <p:nvPr/>
        </p:nvSpPr>
        <p:spPr>
          <a:xfrm>
            <a:off x="5715000" y="2441832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Irrig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B0AD81-C8DE-4AC9-872A-B9338A7A018D}"/>
              </a:ext>
            </a:extLst>
          </p:cNvPr>
          <p:cNvSpPr txBox="1"/>
          <p:nvPr/>
        </p:nvSpPr>
        <p:spPr>
          <a:xfrm>
            <a:off x="5461286" y="1606392"/>
            <a:ext cx="622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13F189-9FBC-4B22-8236-45974D0D131A}"/>
              </a:ext>
            </a:extLst>
          </p:cNvPr>
          <p:cNvSpPr txBox="1"/>
          <p:nvPr/>
        </p:nvSpPr>
        <p:spPr>
          <a:xfrm>
            <a:off x="7226565" y="3603439"/>
            <a:ext cx="1608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10.1Mafy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 AF per acre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684C2B-763A-428D-8B03-CAFABFA4730A}"/>
              </a:ext>
            </a:extLst>
          </p:cNvPr>
          <p:cNvSpPr txBox="1"/>
          <p:nvPr/>
        </p:nvSpPr>
        <p:spPr>
          <a:xfrm>
            <a:off x="5869082" y="5039690"/>
            <a:ext cx="1229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Diverted &amp;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Returned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1D076D-A38E-4522-B4E4-75A7C55FFD23}"/>
              </a:ext>
            </a:extLst>
          </p:cNvPr>
          <p:cNvSpPr txBox="1"/>
          <p:nvPr/>
        </p:nvSpPr>
        <p:spPr>
          <a:xfrm>
            <a:off x="5030819" y="4200415"/>
            <a:ext cx="1229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Depleted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Consumed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B96DD0-8EC0-4414-B84F-600B27BE07A1}"/>
              </a:ext>
            </a:extLst>
          </p:cNvPr>
          <p:cNvSpPr txBox="1"/>
          <p:nvPr/>
        </p:nvSpPr>
        <p:spPr>
          <a:xfrm>
            <a:off x="7226565" y="5363807"/>
            <a:ext cx="18325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Consumptive Use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Mafy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 AF per acre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5CB1DD-CC99-4C47-891F-CA7F181F9DE1}"/>
              </a:ext>
            </a:extLst>
          </p:cNvPr>
          <p:cNvSpPr txBox="1"/>
          <p:nvPr/>
        </p:nvSpPr>
        <p:spPr>
          <a:xfrm>
            <a:off x="1385727" y="5976553"/>
            <a:ext cx="2223686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USGS Water Use Data 2015</a:t>
            </a:r>
          </a:p>
        </p:txBody>
      </p:sp>
    </p:spTree>
    <p:extLst>
      <p:ext uri="{BB962C8B-B14F-4D97-AF65-F5344CB8AC3E}">
        <p14:creationId xmlns:p14="http://schemas.microsoft.com/office/powerpoint/2010/main" val="141083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60194" y="537400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Irrigated Lands in Northern Colorado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82BC9-0726-40B4-831C-84923EF5A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79" t="35566" b="11462"/>
          <a:stretch/>
        </p:blipFill>
        <p:spPr>
          <a:xfrm>
            <a:off x="130097" y="1228634"/>
            <a:ext cx="8883806" cy="4400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A7F48E-E7BD-48B7-A126-28E6E97794E6}"/>
              </a:ext>
            </a:extLst>
          </p:cNvPr>
          <p:cNvSpPr txBox="1"/>
          <p:nvPr/>
        </p:nvSpPr>
        <p:spPr>
          <a:xfrm>
            <a:off x="3019010" y="525641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D025A6-0A1F-44CC-B510-AA2DB3C2C37E}"/>
              </a:ext>
            </a:extLst>
          </p:cNvPr>
          <p:cNvSpPr txBox="1"/>
          <p:nvPr/>
        </p:nvSpPr>
        <p:spPr>
          <a:xfrm>
            <a:off x="1266410" y="169252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FoCo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67B8EC-7918-46C5-9FC0-881220A69256}"/>
              </a:ext>
            </a:extLst>
          </p:cNvPr>
          <p:cNvSpPr txBox="1"/>
          <p:nvPr/>
        </p:nvSpPr>
        <p:spPr>
          <a:xfrm>
            <a:off x="2813662" y="2454526"/>
            <a:ext cx="780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Greeley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293246-CDC0-4C94-854C-1A0A3283E7D6}"/>
              </a:ext>
            </a:extLst>
          </p:cNvPr>
          <p:cNvSpPr txBox="1"/>
          <p:nvPr/>
        </p:nvSpPr>
        <p:spPr>
          <a:xfrm>
            <a:off x="356926" y="4511926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Boulder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09A9EE-9078-44D0-8C11-6C2AD58ABABD}"/>
              </a:ext>
            </a:extLst>
          </p:cNvPr>
          <p:cNvSpPr txBox="1"/>
          <p:nvPr/>
        </p:nvSpPr>
        <p:spPr>
          <a:xfrm>
            <a:off x="1266410" y="230404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472401-39AA-4033-BF69-06A42F282C2E}"/>
              </a:ext>
            </a:extLst>
          </p:cNvPr>
          <p:cNvSpPr txBox="1"/>
          <p:nvPr/>
        </p:nvSpPr>
        <p:spPr>
          <a:xfrm>
            <a:off x="6067010" y="2477773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Ft. </a:t>
            </a:r>
          </a:p>
          <a:p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Morgan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7DD173-AE73-4FC7-A896-55D1B80605DB}"/>
              </a:ext>
            </a:extLst>
          </p:cNvPr>
          <p:cNvSpPr txBox="1"/>
          <p:nvPr/>
        </p:nvSpPr>
        <p:spPr>
          <a:xfrm>
            <a:off x="965623" y="5712603"/>
            <a:ext cx="4476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are irrigated lands located as shown?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are towns located along the Front Range?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10A450-A8B4-4295-9407-8DC5212F767D}"/>
              </a:ext>
            </a:extLst>
          </p:cNvPr>
          <p:cNvSpPr txBox="1"/>
          <p:nvPr/>
        </p:nvSpPr>
        <p:spPr>
          <a:xfrm>
            <a:off x="6237575" y="5797379"/>
            <a:ext cx="267252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CDWR Map Viewer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Irrigated Lands in Division 1</a:t>
            </a:r>
          </a:p>
        </p:txBody>
      </p:sp>
    </p:spTree>
    <p:extLst>
      <p:ext uri="{BB962C8B-B14F-4D97-AF65-F5344CB8AC3E}">
        <p14:creationId xmlns:p14="http://schemas.microsoft.com/office/powerpoint/2010/main" val="3396967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81327A-6889-4E3D-A62B-69F3AD7BA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33" t="14078" r="35000" b="15910"/>
          <a:stretch/>
        </p:blipFill>
        <p:spPr>
          <a:xfrm>
            <a:off x="5471863" y="1402767"/>
            <a:ext cx="3672137" cy="4955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D5D173-6FAA-4356-88BA-5A0353132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66" t="12945" r="36667" b="15910"/>
          <a:stretch/>
        </p:blipFill>
        <p:spPr>
          <a:xfrm>
            <a:off x="2915921" y="1405701"/>
            <a:ext cx="3276599" cy="49148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60194" y="537400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of Irrigated Lands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B9A993-D91C-4E4E-81BF-48DF91360267}"/>
              </a:ext>
            </a:extLst>
          </p:cNvPr>
          <p:cNvSpPr txBox="1"/>
          <p:nvPr/>
        </p:nvSpPr>
        <p:spPr>
          <a:xfrm>
            <a:off x="3765369" y="21375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1960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24775-DDE9-4D4F-B470-860AD121F972}"/>
              </a:ext>
            </a:extLst>
          </p:cNvPr>
          <p:cNvSpPr txBox="1"/>
          <p:nvPr/>
        </p:nvSpPr>
        <p:spPr>
          <a:xfrm>
            <a:off x="6467029" y="219049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38036A-0DCD-40FB-B1A9-CB461A342B73}"/>
              </a:ext>
            </a:extLst>
          </p:cNvPr>
          <p:cNvSpPr txBox="1"/>
          <p:nvPr/>
        </p:nvSpPr>
        <p:spPr>
          <a:xfrm>
            <a:off x="5924411" y="5894871"/>
            <a:ext cx="1891865" cy="6001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Water Foundation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Irrigated Lands Visualization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District 1.2 Denver to Greeley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C6DE7775-BB15-4041-8138-D1E1CD3CB2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468718"/>
              </p:ext>
            </p:extLst>
          </p:nvPr>
        </p:nvGraphicFramePr>
        <p:xfrm>
          <a:off x="0" y="1278210"/>
          <a:ext cx="3276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9F373FB-0AD6-4574-9787-4F2FD53ADD38}"/>
              </a:ext>
            </a:extLst>
          </p:cNvPr>
          <p:cNvSpPr txBox="1"/>
          <p:nvPr/>
        </p:nvSpPr>
        <p:spPr>
          <a:xfrm>
            <a:off x="1374790" y="1396729"/>
            <a:ext cx="1901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Data from USDA Census</a:t>
            </a:r>
          </a:p>
          <a:p>
            <a:r>
              <a:rPr lang="en-US" sz="1000" b="1" dirty="0"/>
              <a:t>For 12 Front Range Counties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14DBB2-9AA9-4EF6-A03A-A69E8CD57211}"/>
              </a:ext>
            </a:extLst>
          </p:cNvPr>
          <p:cNvSpPr txBox="1"/>
          <p:nvPr/>
        </p:nvSpPr>
        <p:spPr>
          <a:xfrm>
            <a:off x="289603" y="4006734"/>
            <a:ext cx="2264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1997-2017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-22% Overall Decline 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in Acres over 20 years</a:t>
            </a:r>
          </a:p>
        </p:txBody>
      </p:sp>
    </p:spTree>
    <p:extLst>
      <p:ext uri="{BB962C8B-B14F-4D97-AF65-F5344CB8AC3E}">
        <p14:creationId xmlns:p14="http://schemas.microsoft.com/office/powerpoint/2010/main" val="81387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F5ED97-3FC2-4CA6-B488-00683894C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128" y="1489398"/>
            <a:ext cx="4459550" cy="173426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32" name="Picture 8" descr="http://mw2.google.com/mw-panoramio/photos/medium/85586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96" y="2651739"/>
            <a:ext cx="2444216" cy="155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149" y="3858945"/>
            <a:ext cx="1183598" cy="19020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747" y="3578572"/>
            <a:ext cx="1637606" cy="1128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1723" y="4533770"/>
            <a:ext cx="1900748" cy="1400169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16716" y="676983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Changing Economy &amp; Water Demands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371BC4-48CB-4038-BFCF-AA8FCB9AA5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555" t="38147" r="32929" b="22211"/>
          <a:stretch/>
        </p:blipFill>
        <p:spPr>
          <a:xfrm>
            <a:off x="167322" y="2112003"/>
            <a:ext cx="5157199" cy="364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66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864689-0857-4C74-9E28-F16B3C5D5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7" b="10821"/>
          <a:stretch/>
        </p:blipFill>
        <p:spPr>
          <a:xfrm>
            <a:off x="17200" y="581571"/>
            <a:ext cx="9113151" cy="5405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3383D-E986-4BB7-80D4-D5B0C24EFCBC}"/>
              </a:ext>
            </a:extLst>
          </p:cNvPr>
          <p:cNvSpPr/>
          <p:nvPr/>
        </p:nvSpPr>
        <p:spPr>
          <a:xfrm>
            <a:off x="13648" y="590612"/>
            <a:ext cx="9113151" cy="552397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EF2AE-A71E-43CB-950C-7ACE6D99D23F}"/>
              </a:ext>
            </a:extLst>
          </p:cNvPr>
          <p:cNvSpPr txBox="1"/>
          <p:nvPr/>
        </p:nvSpPr>
        <p:spPr>
          <a:xfrm>
            <a:off x="7431672" y="5728804"/>
            <a:ext cx="17123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Photo: South Platte River, USGS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6B726C-F485-4B07-B82B-F96A0C1708B3}"/>
              </a:ext>
            </a:extLst>
          </p:cNvPr>
          <p:cNvSpPr txBox="1">
            <a:spLocks/>
          </p:cNvSpPr>
          <p:nvPr/>
        </p:nvSpPr>
        <p:spPr>
          <a:xfrm>
            <a:off x="3048001" y="3667143"/>
            <a:ext cx="6096000" cy="5333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Seeking an Alternative (ATMs)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F687A-EC91-4D5A-864F-C66E7E62E84C}"/>
              </a:ext>
            </a:extLst>
          </p:cNvPr>
          <p:cNvCxnSpPr>
            <a:cxnSpLocks/>
          </p:cNvCxnSpPr>
          <p:nvPr/>
        </p:nvCxnSpPr>
        <p:spPr>
          <a:xfrm>
            <a:off x="-3553" y="3657600"/>
            <a:ext cx="9130352" cy="0"/>
          </a:xfrm>
          <a:prstGeom prst="line">
            <a:avLst/>
          </a:prstGeom>
          <a:ln w="34925" cap="rnd">
            <a:solidFill>
              <a:schemeClr val="tx2">
                <a:lumMod val="75000"/>
              </a:schemeClr>
            </a:solidFill>
            <a:prstDash val="solid"/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109162"/>
      </p:ext>
    </p:extLst>
  </p:cSld>
  <p:clrMapOvr>
    <a:masterClrMapping/>
  </p:clrMapOvr>
</p:sld>
</file>

<file path=ppt/theme/theme1.xml><?xml version="1.0" encoding="utf-8"?>
<a:theme xmlns:a="http://schemas.openxmlformats.org/drawingml/2006/main" name="PPT Template 2011 with Bann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4925" cap="rnd">
          <a:solidFill>
            <a:schemeClr val="tx2">
              <a:lumMod val="75000"/>
            </a:schemeClr>
          </a:solidFill>
          <a:prstDash val="solid"/>
        </a:ln>
        <a:effectLst>
          <a:reflection blurRad="6350" stA="50000" endA="300" endPos="55000" dir="5400000" sy="-100000" algn="bl" rotWithShape="0"/>
        </a:effectLst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012.pptx" id="{5C44C7DD-C8A5-47C2-B67E-A04232F80034}" vid="{91A20DE0-7A7A-4753-A72F-2518F7286A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cda4d3d-3205-4bb2-941e-aaaadf36882c">
      <UserInfo>
        <DisplayName>Clay Landry</DisplayName>
        <AccountId>22</AccountId>
        <AccountType/>
      </UserInfo>
      <UserInfo>
        <DisplayName>Harry Seely</DisplayName>
        <AccountId>16</AccountId>
        <AccountType/>
      </UserInfo>
      <UserInfo>
        <DisplayName>Matthew Payne</DisplayName>
        <AccountId>23</AccountId>
        <AccountType/>
      </UserInfo>
      <UserInfo>
        <DisplayName>Tanner Ketellapper</DisplayName>
        <AccountId>21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96608210F6A84CB8EEAE20C7EB38EF" ma:contentTypeVersion="12" ma:contentTypeDescription="Create a new document." ma:contentTypeScope="" ma:versionID="2dbb9144e04127c3dcad8bdff1c76328">
  <xsd:schema xmlns:xsd="http://www.w3.org/2001/XMLSchema" xmlns:xs="http://www.w3.org/2001/XMLSchema" xmlns:p="http://schemas.microsoft.com/office/2006/metadata/properties" xmlns:ns2="5cda4d3d-3205-4bb2-941e-aaaadf36882c" xmlns:ns3="313194dc-9217-4acd-a332-8943753ec426" targetNamespace="http://schemas.microsoft.com/office/2006/metadata/properties" ma:root="true" ma:fieldsID="3081106640079d5169bbd012222c7bbc" ns2:_="" ns3:_="">
    <xsd:import namespace="5cda4d3d-3205-4bb2-941e-aaaadf36882c"/>
    <xsd:import namespace="313194dc-9217-4acd-a332-8943753ec42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da4d3d-3205-4bb2-941e-aaaadf36882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3194dc-9217-4acd-a332-8943753ec4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8A4945-CDD3-4306-B79C-BB0D461573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F3C2BE-AD9E-49A7-BC05-2B65D4E0BDC7}">
  <ds:schemaRefs>
    <ds:schemaRef ds:uri="http://purl.org/dc/terms/"/>
    <ds:schemaRef ds:uri="313194dc-9217-4acd-a332-8943753ec426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5cda4d3d-3205-4bb2-941e-aaaadf36882c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48D09B8-88F5-4EF3-985E-DE4F7C2E3B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da4d3d-3205-4bb2-941e-aaaadf36882c"/>
    <ds:schemaRef ds:uri="313194dc-9217-4acd-a332-8943753ec4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2015</Template>
  <TotalTime>9656</TotalTime>
  <Words>1918</Words>
  <Application>Microsoft Office PowerPoint</Application>
  <PresentationFormat>On-screen Show (4:3)</PresentationFormat>
  <Paragraphs>362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Tahoma</vt:lpstr>
      <vt:lpstr>Times New Roman</vt:lpstr>
      <vt:lpstr>PPT Template 2011 with Banner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California Water Market Overview</dc:title>
  <dc:creator>Tanner Ketellapper</dc:creator>
  <cp:lastModifiedBy>Benton Roesler</cp:lastModifiedBy>
  <cp:revision>419</cp:revision>
  <dcterms:created xsi:type="dcterms:W3CDTF">2015-07-19T05:58:43Z</dcterms:created>
  <dcterms:modified xsi:type="dcterms:W3CDTF">2023-01-17T16:12:21Z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0x0101009896608210F6A84CB8EEAE20C7EB38EF</vt:lpwstr>
  </property>
</Properties>
</file>