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699" r:id="rId4"/>
    <p:sldMasterId id="2147484018" r:id="rId5"/>
    <p:sldMasterId id="2147484050" r:id="rId6"/>
    <p:sldMasterId id="2147484318" r:id="rId7"/>
    <p:sldMasterId id="2147484330" r:id="rId8"/>
  </p:sldMasterIdLst>
  <p:notesMasterIdLst>
    <p:notesMasterId r:id="rId30"/>
  </p:notesMasterIdLst>
  <p:sldIdLst>
    <p:sldId id="257" r:id="rId9"/>
    <p:sldId id="258" r:id="rId10"/>
    <p:sldId id="584" r:id="rId11"/>
    <p:sldId id="579" r:id="rId12"/>
    <p:sldId id="587" r:id="rId13"/>
    <p:sldId id="582" r:id="rId14"/>
    <p:sldId id="590" r:id="rId15"/>
    <p:sldId id="581" r:id="rId16"/>
    <p:sldId id="580" r:id="rId17"/>
    <p:sldId id="259" r:id="rId18"/>
    <p:sldId id="589" r:id="rId19"/>
    <p:sldId id="578" r:id="rId20"/>
    <p:sldId id="337" r:id="rId21"/>
    <p:sldId id="583" r:id="rId22"/>
    <p:sldId id="588" r:id="rId23"/>
    <p:sldId id="379" r:id="rId24"/>
    <p:sldId id="339" r:id="rId25"/>
    <p:sldId id="261" r:id="rId26"/>
    <p:sldId id="585" r:id="rId27"/>
    <p:sldId id="296" r:id="rId28"/>
    <p:sldId id="264" r:id="rId29"/>
  </p:sldIdLst>
  <p:sldSz cx="9144000" cy="6858000" type="screen4x3"/>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8A26"/>
    <a:srgbClr val="258B31"/>
    <a:srgbClr val="4EC52D"/>
    <a:srgbClr val="7CBF33"/>
    <a:srgbClr val="339966"/>
    <a:srgbClr val="00CC66"/>
    <a:srgbClr val="4C8A4C"/>
    <a:srgbClr val="F0C6AC"/>
    <a:srgbClr val="0A01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19" autoAdjust="0"/>
  </p:normalViewPr>
  <p:slideViewPr>
    <p:cSldViewPr>
      <p:cViewPr varScale="1">
        <p:scale>
          <a:sx n="68" d="100"/>
          <a:sy n="68" d="100"/>
        </p:scale>
        <p:origin x="1882" y="58"/>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265"/>
          </a:xfrm>
          <a:prstGeom prst="rect">
            <a:avLst/>
          </a:prstGeom>
        </p:spPr>
        <p:txBody>
          <a:bodyPr vert="horz" lIns="93205" tIns="46602" rIns="93205" bIns="46602" rtlCol="0"/>
          <a:lstStyle>
            <a:lvl1pPr algn="l">
              <a:defRPr sz="1200"/>
            </a:lvl1pPr>
          </a:lstStyle>
          <a:p>
            <a:endParaRPr lang="en-US"/>
          </a:p>
        </p:txBody>
      </p:sp>
      <p:sp>
        <p:nvSpPr>
          <p:cNvPr id="3" name="Date Placeholder 2"/>
          <p:cNvSpPr>
            <a:spLocks noGrp="1"/>
          </p:cNvSpPr>
          <p:nvPr>
            <p:ph type="dt" idx="1"/>
          </p:nvPr>
        </p:nvSpPr>
        <p:spPr>
          <a:xfrm>
            <a:off x="4021294" y="0"/>
            <a:ext cx="3076363" cy="469265"/>
          </a:xfrm>
          <a:prstGeom prst="rect">
            <a:avLst/>
          </a:prstGeom>
        </p:spPr>
        <p:txBody>
          <a:bodyPr vert="horz" lIns="93205" tIns="46602" rIns="93205" bIns="46602" rtlCol="0"/>
          <a:lstStyle>
            <a:lvl1pPr algn="r">
              <a:defRPr sz="1200"/>
            </a:lvl1pPr>
          </a:lstStyle>
          <a:p>
            <a:fld id="{8C2E6C18-60D6-D848-9CEE-9323CCA7042C}" type="datetimeFigureOut">
              <a:rPr lang="en-US" smtClean="0"/>
              <a:t>1/20/2023</a:t>
            </a:fld>
            <a:endParaRPr lang="en-US"/>
          </a:p>
        </p:txBody>
      </p:sp>
      <p:sp>
        <p:nvSpPr>
          <p:cNvPr id="4" name="Slide Image Placeholder 3"/>
          <p:cNvSpPr>
            <a:spLocks noGrp="1" noRot="1" noChangeAspect="1"/>
          </p:cNvSpPr>
          <p:nvPr>
            <p:ph type="sldImg" idx="2"/>
          </p:nvPr>
        </p:nvSpPr>
        <p:spPr>
          <a:xfrm>
            <a:off x="1203325" y="703263"/>
            <a:ext cx="4692650" cy="3519487"/>
          </a:xfrm>
          <a:prstGeom prst="rect">
            <a:avLst/>
          </a:prstGeom>
          <a:noFill/>
          <a:ln w="12700">
            <a:solidFill>
              <a:prstClr val="black"/>
            </a:solidFill>
          </a:ln>
        </p:spPr>
        <p:txBody>
          <a:bodyPr vert="horz" lIns="93205" tIns="46602" rIns="93205" bIns="46602" rtlCol="0" anchor="ctr"/>
          <a:lstStyle/>
          <a:p>
            <a:endParaRPr lang="en-US"/>
          </a:p>
        </p:txBody>
      </p:sp>
      <p:sp>
        <p:nvSpPr>
          <p:cNvPr id="5" name="Notes Placeholder 4"/>
          <p:cNvSpPr>
            <a:spLocks noGrp="1"/>
          </p:cNvSpPr>
          <p:nvPr>
            <p:ph type="body" sz="quarter" idx="3"/>
          </p:nvPr>
        </p:nvSpPr>
        <p:spPr>
          <a:xfrm>
            <a:off x="709930" y="4458017"/>
            <a:ext cx="5679440" cy="4223385"/>
          </a:xfrm>
          <a:prstGeom prst="rect">
            <a:avLst/>
          </a:prstGeom>
        </p:spPr>
        <p:txBody>
          <a:bodyPr vert="horz" lIns="93205" tIns="46602" rIns="93205" bIns="466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6"/>
            <a:ext cx="3076363" cy="469265"/>
          </a:xfrm>
          <a:prstGeom prst="rect">
            <a:avLst/>
          </a:prstGeom>
        </p:spPr>
        <p:txBody>
          <a:bodyPr vert="horz" lIns="93205" tIns="46602" rIns="93205" bIns="46602"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6"/>
            <a:ext cx="3076363" cy="469265"/>
          </a:xfrm>
          <a:prstGeom prst="rect">
            <a:avLst/>
          </a:prstGeom>
        </p:spPr>
        <p:txBody>
          <a:bodyPr vert="horz" lIns="93205" tIns="46602" rIns="93205" bIns="46602" rtlCol="0" anchor="b"/>
          <a:lstStyle>
            <a:lvl1pPr algn="r">
              <a:defRPr sz="1200"/>
            </a:lvl1pPr>
          </a:lstStyle>
          <a:p>
            <a:fld id="{F2811083-A666-CC4C-814D-6D4593E0F5CA}" type="slidenum">
              <a:rPr lang="en-US" smtClean="0"/>
              <a:t>‹#›</a:t>
            </a:fld>
            <a:endParaRPr lang="en-US"/>
          </a:p>
        </p:txBody>
      </p:sp>
    </p:spTree>
    <p:extLst>
      <p:ext uri="{BB962C8B-B14F-4D97-AF65-F5344CB8AC3E}">
        <p14:creationId xmlns:p14="http://schemas.microsoft.com/office/powerpoint/2010/main" val="5703270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811083-A666-CC4C-814D-6D4593E0F5CA}" type="slidenum">
              <a:rPr lang="en-US" smtClean="0"/>
              <a:t>1</a:t>
            </a:fld>
            <a:endParaRPr lang="en-US"/>
          </a:p>
        </p:txBody>
      </p:sp>
    </p:spTree>
    <p:extLst>
      <p:ext uri="{BB962C8B-B14F-4D97-AF65-F5344CB8AC3E}">
        <p14:creationId xmlns:p14="http://schemas.microsoft.com/office/powerpoint/2010/main" val="892070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11</a:t>
            </a:fld>
            <a:endParaRPr lang="en-US"/>
          </a:p>
        </p:txBody>
      </p:sp>
    </p:spTree>
    <p:extLst>
      <p:ext uri="{BB962C8B-B14F-4D97-AF65-F5344CB8AC3E}">
        <p14:creationId xmlns:p14="http://schemas.microsoft.com/office/powerpoint/2010/main" val="346322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2048">
              <a:defRPr/>
            </a:pPr>
            <a:fld id="{F2811083-A666-CC4C-814D-6D4593E0F5CA}" type="slidenum">
              <a:rPr lang="en-US">
                <a:solidFill>
                  <a:prstClr val="black"/>
                </a:solidFill>
                <a:latin typeface="Calibri"/>
              </a:rPr>
              <a:pPr defTabSz="932048">
                <a:defRPr/>
              </a:pPr>
              <a:t>12</a:t>
            </a:fld>
            <a:endParaRPr lang="en-US">
              <a:solidFill>
                <a:prstClr val="black"/>
              </a:solidFill>
              <a:latin typeface="Calibri"/>
            </a:endParaRPr>
          </a:p>
        </p:txBody>
      </p:sp>
    </p:spTree>
    <p:extLst>
      <p:ext uri="{BB962C8B-B14F-4D97-AF65-F5344CB8AC3E}">
        <p14:creationId xmlns:p14="http://schemas.microsoft.com/office/powerpoint/2010/main" val="49819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2048">
              <a:defRPr/>
            </a:pPr>
            <a:fld id="{F2811083-A666-CC4C-814D-6D4593E0F5CA}" type="slidenum">
              <a:rPr lang="en-US">
                <a:solidFill>
                  <a:prstClr val="black"/>
                </a:solidFill>
                <a:latin typeface="Calibri"/>
              </a:rPr>
              <a:pPr defTabSz="932048">
                <a:defRPr/>
              </a:pPr>
              <a:t>13</a:t>
            </a:fld>
            <a:endParaRPr lang="en-US">
              <a:solidFill>
                <a:prstClr val="black"/>
              </a:solidFill>
              <a:latin typeface="Calibri"/>
            </a:endParaRPr>
          </a:p>
        </p:txBody>
      </p:sp>
    </p:spTree>
    <p:extLst>
      <p:ext uri="{BB962C8B-B14F-4D97-AF65-F5344CB8AC3E}">
        <p14:creationId xmlns:p14="http://schemas.microsoft.com/office/powerpoint/2010/main" val="29937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14</a:t>
            </a:fld>
            <a:endParaRPr lang="en-US"/>
          </a:p>
        </p:txBody>
      </p:sp>
    </p:spTree>
    <p:extLst>
      <p:ext uri="{BB962C8B-B14F-4D97-AF65-F5344CB8AC3E}">
        <p14:creationId xmlns:p14="http://schemas.microsoft.com/office/powerpoint/2010/main" val="3536763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F2811083-A666-CC4C-814D-6D4593E0F5CA}" type="slidenum">
              <a:rPr lang="en-US" smtClean="0"/>
              <a:t>15</a:t>
            </a:fld>
            <a:endParaRPr lang="en-US"/>
          </a:p>
        </p:txBody>
      </p:sp>
    </p:spTree>
    <p:extLst>
      <p:ext uri="{BB962C8B-B14F-4D97-AF65-F5344CB8AC3E}">
        <p14:creationId xmlns:p14="http://schemas.microsoft.com/office/powerpoint/2010/main" val="1156413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16</a:t>
            </a:fld>
            <a:endParaRPr lang="en-US"/>
          </a:p>
        </p:txBody>
      </p:sp>
    </p:spTree>
    <p:extLst>
      <p:ext uri="{BB962C8B-B14F-4D97-AF65-F5344CB8AC3E}">
        <p14:creationId xmlns:p14="http://schemas.microsoft.com/office/powerpoint/2010/main" val="113752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2048">
              <a:defRPr/>
            </a:pPr>
            <a:fld id="{F2811083-A666-CC4C-814D-6D4593E0F5CA}" type="slidenum">
              <a:rPr lang="en-US">
                <a:solidFill>
                  <a:prstClr val="black"/>
                </a:solidFill>
                <a:latin typeface="Calibri"/>
              </a:rPr>
              <a:pPr defTabSz="932048">
                <a:defRPr/>
              </a:pPr>
              <a:t>17</a:t>
            </a:fld>
            <a:endParaRPr lang="en-US">
              <a:solidFill>
                <a:prstClr val="black"/>
              </a:solidFill>
              <a:latin typeface="Calibri"/>
            </a:endParaRPr>
          </a:p>
        </p:txBody>
      </p:sp>
    </p:spTree>
    <p:extLst>
      <p:ext uri="{BB962C8B-B14F-4D97-AF65-F5344CB8AC3E}">
        <p14:creationId xmlns:p14="http://schemas.microsoft.com/office/powerpoint/2010/main" val="2498985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18</a:t>
            </a:fld>
            <a:endParaRPr lang="en-US"/>
          </a:p>
        </p:txBody>
      </p:sp>
    </p:spTree>
    <p:extLst>
      <p:ext uri="{BB962C8B-B14F-4D97-AF65-F5344CB8AC3E}">
        <p14:creationId xmlns:p14="http://schemas.microsoft.com/office/powerpoint/2010/main" val="511795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2048">
              <a:defRPr/>
            </a:pPr>
            <a:fld id="{F2811083-A666-CC4C-814D-6D4593E0F5CA}" type="slidenum">
              <a:rPr lang="en-US">
                <a:solidFill>
                  <a:prstClr val="black"/>
                </a:solidFill>
                <a:latin typeface="Calibri"/>
              </a:rPr>
              <a:pPr defTabSz="932048">
                <a:defRPr/>
              </a:pPr>
              <a:t>19</a:t>
            </a:fld>
            <a:endParaRPr lang="en-US">
              <a:solidFill>
                <a:prstClr val="black"/>
              </a:solidFill>
              <a:latin typeface="Calibri"/>
            </a:endParaRPr>
          </a:p>
        </p:txBody>
      </p:sp>
    </p:spTree>
    <p:extLst>
      <p:ext uri="{BB962C8B-B14F-4D97-AF65-F5344CB8AC3E}">
        <p14:creationId xmlns:p14="http://schemas.microsoft.com/office/powerpoint/2010/main" val="2416910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20</a:t>
            </a:fld>
            <a:endParaRPr lang="en-US"/>
          </a:p>
        </p:txBody>
      </p:sp>
    </p:spTree>
    <p:extLst>
      <p:ext uri="{BB962C8B-B14F-4D97-AF65-F5344CB8AC3E}">
        <p14:creationId xmlns:p14="http://schemas.microsoft.com/office/powerpoint/2010/main" val="193192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Plate was meant to represent lunch we were scheduled to have today – a reminder that agriculture is an </a:t>
            </a:r>
            <a:r>
              <a:rPr lang="en-US" i="1" dirty="0">
                <a:latin typeface="Arial" panose="020B0604020202020204" pitchFamily="34" charset="0"/>
                <a:cs typeface="Arial" panose="020B0604020202020204" pitchFamily="34" charset="0"/>
              </a:rPr>
              <a:t>essential industry</a:t>
            </a:r>
            <a:r>
              <a:rPr lang="en-US" dirty="0">
                <a:latin typeface="Arial" panose="020B0604020202020204" pitchFamily="34" charset="0"/>
                <a:cs typeface="Arial" panose="020B0604020202020204" pitchFamily="34" charset="0"/>
              </a:rPr>
              <a:t>, and today we want to reflect on water as an </a:t>
            </a:r>
            <a:r>
              <a:rPr lang="en-US" i="1" dirty="0">
                <a:latin typeface="Arial" panose="020B0604020202020204" pitchFamily="34" charset="0"/>
                <a:cs typeface="Arial" panose="020B0604020202020204" pitchFamily="34" charset="0"/>
              </a:rPr>
              <a:t>essential resource </a:t>
            </a:r>
            <a:r>
              <a:rPr lang="en-US" dirty="0">
                <a:latin typeface="Arial" panose="020B0604020202020204" pitchFamily="34" charset="0"/>
                <a:cs typeface="Arial" panose="020B0604020202020204" pitchFamily="34" charset="0"/>
              </a:rPr>
              <a:t>for agriculture.</a:t>
            </a:r>
            <a:endParaRPr lang="en-US" dirty="0"/>
          </a:p>
          <a:p>
            <a:endParaRPr lang="en-US" dirty="0"/>
          </a:p>
        </p:txBody>
      </p:sp>
      <p:sp>
        <p:nvSpPr>
          <p:cNvPr id="4" name="Slide Number Placeholder 3"/>
          <p:cNvSpPr>
            <a:spLocks noGrp="1"/>
          </p:cNvSpPr>
          <p:nvPr>
            <p:ph type="sldNum" sz="quarter" idx="5"/>
          </p:nvPr>
        </p:nvSpPr>
        <p:spPr/>
        <p:txBody>
          <a:bodyPr/>
          <a:lstStyle/>
          <a:p>
            <a:fld id="{F2811083-A666-CC4C-814D-6D4593E0F5CA}" type="slidenum">
              <a:rPr lang="en-US" smtClean="0"/>
              <a:t>2</a:t>
            </a:fld>
            <a:endParaRPr lang="en-US"/>
          </a:p>
        </p:txBody>
      </p:sp>
    </p:spTree>
    <p:extLst>
      <p:ext uri="{BB962C8B-B14F-4D97-AF65-F5344CB8AC3E}">
        <p14:creationId xmlns:p14="http://schemas.microsoft.com/office/powerpoint/2010/main" val="3746465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21</a:t>
            </a:fld>
            <a:endParaRPr lang="en-US"/>
          </a:p>
        </p:txBody>
      </p:sp>
    </p:spTree>
    <p:extLst>
      <p:ext uri="{BB962C8B-B14F-4D97-AF65-F5344CB8AC3E}">
        <p14:creationId xmlns:p14="http://schemas.microsoft.com/office/powerpoint/2010/main" val="182824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for agriculture can only be properly understood when seen in the context of the overall hydrological cycle and in relation to both natural water processes and human-engineered and managed processes.</a:t>
            </a:r>
          </a:p>
        </p:txBody>
      </p:sp>
      <p:sp>
        <p:nvSpPr>
          <p:cNvPr id="4" name="Slide Number Placeholder 3"/>
          <p:cNvSpPr>
            <a:spLocks noGrp="1"/>
          </p:cNvSpPr>
          <p:nvPr>
            <p:ph type="sldNum" sz="quarter" idx="5"/>
          </p:nvPr>
        </p:nvSpPr>
        <p:spPr/>
        <p:txBody>
          <a:bodyPr/>
          <a:lstStyle/>
          <a:p>
            <a:fld id="{F2811083-A666-CC4C-814D-6D4593E0F5CA}" type="slidenum">
              <a:rPr lang="en-US" smtClean="0"/>
              <a:t>3</a:t>
            </a:fld>
            <a:endParaRPr lang="en-US"/>
          </a:p>
        </p:txBody>
      </p:sp>
    </p:spTree>
    <p:extLst>
      <p:ext uri="{BB962C8B-B14F-4D97-AF65-F5344CB8AC3E}">
        <p14:creationId xmlns:p14="http://schemas.microsoft.com/office/powerpoint/2010/main" val="18611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consumed in agriculture when it is incorporated into plant and animal tissues and as evapotranspiration (economically beneficial in crops and livestock, nonbeneficial in weeds and bare soil).  Water that cannot be supplied by direct precipitation must be diverted from streams and aquifers (especially in arid and semi-arid regions).  The portion not consumed returns back.</a:t>
            </a:r>
          </a:p>
        </p:txBody>
      </p:sp>
      <p:sp>
        <p:nvSpPr>
          <p:cNvPr id="4" name="Slide Number Placeholder 3"/>
          <p:cNvSpPr>
            <a:spLocks noGrp="1"/>
          </p:cNvSpPr>
          <p:nvPr>
            <p:ph type="sldNum" sz="quarter" idx="5"/>
          </p:nvPr>
        </p:nvSpPr>
        <p:spPr/>
        <p:txBody>
          <a:bodyPr/>
          <a:lstStyle/>
          <a:p>
            <a:fld id="{F2811083-A666-CC4C-814D-6D4593E0F5CA}" type="slidenum">
              <a:rPr lang="en-US" smtClean="0"/>
              <a:t>4</a:t>
            </a:fld>
            <a:endParaRPr lang="en-US"/>
          </a:p>
        </p:txBody>
      </p:sp>
    </p:spTree>
    <p:extLst>
      <p:ext uri="{BB962C8B-B14F-4D97-AF65-F5344CB8AC3E}">
        <p14:creationId xmlns:p14="http://schemas.microsoft.com/office/powerpoint/2010/main" val="3438210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5</a:t>
            </a:fld>
            <a:endParaRPr lang="en-US"/>
          </a:p>
        </p:txBody>
      </p:sp>
    </p:spTree>
    <p:extLst>
      <p:ext uri="{BB962C8B-B14F-4D97-AF65-F5344CB8AC3E}">
        <p14:creationId xmlns:p14="http://schemas.microsoft.com/office/powerpoint/2010/main" val="262321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6</a:t>
            </a:fld>
            <a:endParaRPr lang="en-US"/>
          </a:p>
        </p:txBody>
      </p:sp>
    </p:spTree>
    <p:extLst>
      <p:ext uri="{BB962C8B-B14F-4D97-AF65-F5344CB8AC3E}">
        <p14:creationId xmlns:p14="http://schemas.microsoft.com/office/powerpoint/2010/main" val="377344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8</a:t>
            </a:fld>
            <a:endParaRPr lang="en-US"/>
          </a:p>
        </p:txBody>
      </p:sp>
    </p:spTree>
    <p:extLst>
      <p:ext uri="{BB962C8B-B14F-4D97-AF65-F5344CB8AC3E}">
        <p14:creationId xmlns:p14="http://schemas.microsoft.com/office/powerpoint/2010/main" val="1670080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811083-A666-CC4C-814D-6D4593E0F5CA}" type="slidenum">
              <a:rPr lang="en-US" smtClean="0"/>
              <a:t>9</a:t>
            </a:fld>
            <a:endParaRPr lang="en-US"/>
          </a:p>
        </p:txBody>
      </p:sp>
    </p:spTree>
    <p:extLst>
      <p:ext uri="{BB962C8B-B14F-4D97-AF65-F5344CB8AC3E}">
        <p14:creationId xmlns:p14="http://schemas.microsoft.com/office/powerpoint/2010/main" val="21257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048">
              <a:defRPr/>
            </a:pPr>
            <a:r>
              <a:rPr lang="en-US" dirty="0">
                <a:solidFill>
                  <a:prstClr val="black"/>
                </a:solidFill>
                <a:latin typeface="Arial" panose="020B0604020202020204" pitchFamily="34" charset="0"/>
                <a:cs typeface="Arial" panose="020B0604020202020204" pitchFamily="34" charset="0"/>
              </a:rPr>
              <a:t>Irrigation brings benefits of expanded  and sustained crop productivity, expansive green vistas, enhanced rural economies and lifestyles.</a:t>
            </a:r>
          </a:p>
          <a:p>
            <a:pPr defTabSz="932048">
              <a:defRPr/>
            </a:pPr>
            <a:endParaRPr lang="en-US" sz="800" dirty="0">
              <a:solidFill>
                <a:prstClr val="black"/>
              </a:solidFill>
              <a:latin typeface="Arial" panose="020B0604020202020204" pitchFamily="34" charset="0"/>
              <a:cs typeface="Arial" panose="020B0604020202020204" pitchFamily="34" charset="0"/>
            </a:endParaRPr>
          </a:p>
          <a:p>
            <a:pPr defTabSz="932048">
              <a:defRPr/>
            </a:pPr>
            <a:r>
              <a:rPr lang="en-US" dirty="0">
                <a:solidFill>
                  <a:prstClr val="black"/>
                </a:solidFill>
                <a:latin typeface="Arial" panose="020B0604020202020204" pitchFamily="34" charset="0"/>
                <a:cs typeface="Arial" panose="020B0604020202020204" pitchFamily="34" charset="0"/>
              </a:rPr>
              <a:t>Also, can markedly alter the landscape and the hydrologic environment – through withdrawals from streams and aquifers, and through irrigation return flow.</a:t>
            </a:r>
          </a:p>
          <a:p>
            <a:endParaRPr lang="en-US" dirty="0"/>
          </a:p>
        </p:txBody>
      </p:sp>
      <p:sp>
        <p:nvSpPr>
          <p:cNvPr id="4" name="Slide Number Placeholder 3"/>
          <p:cNvSpPr>
            <a:spLocks noGrp="1"/>
          </p:cNvSpPr>
          <p:nvPr>
            <p:ph type="sldNum" sz="quarter" idx="5"/>
          </p:nvPr>
        </p:nvSpPr>
        <p:spPr/>
        <p:txBody>
          <a:bodyPr/>
          <a:lstStyle/>
          <a:p>
            <a:fld id="{F2811083-A666-CC4C-814D-6D4593E0F5CA}" type="slidenum">
              <a:rPr lang="en-US" smtClean="0"/>
              <a:t>10</a:t>
            </a:fld>
            <a:endParaRPr lang="en-US"/>
          </a:p>
        </p:txBody>
      </p:sp>
    </p:spTree>
    <p:extLst>
      <p:ext uri="{BB962C8B-B14F-4D97-AF65-F5344CB8AC3E}">
        <p14:creationId xmlns:p14="http://schemas.microsoft.com/office/powerpoint/2010/main" val="429246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02BCCD-6658-4C51-8003-0ED29C007916}"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2010721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2BCCD-6658-4C51-8003-0ED29C007916}"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2854391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2BCCD-6658-4C51-8003-0ED29C007916}"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1237450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D6F1B2-AA6D-47B1-8A24-0C1F818003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2382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0ED235-B7A0-41A4-AB26-E941B676E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97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5E8A60-F946-40DB-A620-D79CEC7885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45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2D2CC-06B2-4145-A3F4-FC72AD20E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689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E7BA78-231B-4CDD-B5CB-321B2ED9E0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1110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BED720-52B6-47B2-B66E-7E453E3E9E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878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1BBB9-C657-4E24-B466-F991B5ECD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998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85FA56-442E-4E04-BD7C-3351918634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71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2BCCD-6658-4C51-8003-0ED29C007916}"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182873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7F285-ADEA-4537-83F4-61ADA474C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230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7285F-3A64-4D84-B839-7833AD8910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163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F9092-7926-4E56-A429-C39B6FE37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346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298A9-1825-4CD8-B415-E1D708955E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505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054B1-EB57-48BC-959B-C0C0FEAC3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410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ABC81E-4AD9-4C5A-97AD-850CD77F92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557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078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653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722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587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02BCCD-6658-4C51-8003-0ED29C007916}" type="datetimeFigureOut">
              <a:rPr lang="en-US" smtClean="0"/>
              <a:t>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15225029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52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665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700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117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730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2286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726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D6F1B2-AA6D-47B1-8A24-0C1F818003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49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0ED235-B7A0-41A4-AB26-E941B676EA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755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5E8A60-F946-40DB-A620-D79CEC7885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41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2BCCD-6658-4C51-8003-0ED29C007916}"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2994322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2D2CC-06B2-4145-A3F4-FC72AD20ED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27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E7BA78-231B-4CDD-B5CB-321B2ED9E0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396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BED720-52B6-47B2-B66E-7E453E3E9E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3591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1BBB9-C657-4E24-B466-F991B5ECD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350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85FA56-442E-4E04-BD7C-3351918634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535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7F285-ADEA-4537-83F4-61ADA474C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8835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7285F-3A64-4D84-B839-7833AD8910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2216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F9092-7926-4E56-A429-C39B6FE37A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5394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298A9-1825-4CD8-B415-E1D708955E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105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054B1-EB57-48BC-959B-C0C0FEAC30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13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2BCCD-6658-4C51-8003-0ED29C007916}" type="datetimeFigureOut">
              <a:rPr lang="en-US" smtClean="0"/>
              <a:t>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820786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ABC81E-4AD9-4C5A-97AD-850CD77F92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1133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kumimoji="1" lang="en-US" sz="2400">
              <a:solidFill>
                <a:srgbClr val="003366"/>
              </a:solidFill>
              <a:latin typeface="Times New Roman" pitchFamily="18"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3366"/>
              </a:solidFill>
              <a:latin typeface="Times New Roman" pitchFamily="18" charset="0"/>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a:solidFill>
                  <a:srgbClr val="003366"/>
                </a:solidFill>
                <a:latin typeface="Arial"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3366"/>
                </a:solidFill>
                <a:latin typeface="Arial" charset="0"/>
              </a:endParaRPr>
            </a:p>
          </p:txBody>
        </p:sp>
      </p:grpSp>
      <p:sp>
        <p:nvSpPr>
          <p:cNvPr id="4100"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410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solidFill>
                <a:srgbClr val="FFFFFF"/>
              </a:solidFil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solidFill>
                <a:srgbClr val="003366"/>
              </a:solidFil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pPr>
              <a:defRPr/>
            </a:pPr>
            <a:fld id="{C2E0C02D-F90E-4492-9EDD-CE31F0E13A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5605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A12EF26B-0FF9-4808-9C28-09B183D5C8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5035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493BDA8-136F-4B53-AB9A-9AC6F5892C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4606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649467A0-5599-4E92-BE25-81D432E5F9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4859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D36EC592-DF17-46E6-98C7-908E61531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0869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AB085452-2900-4B70-A54D-8F5D6FF452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634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60121925-DF05-42A7-8B4A-FCD549BCF3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37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771FEE36-8C32-42CB-8AFF-343C7E3F07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22864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DC24F53E-A009-445A-B7D7-23EE1D9F2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945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02BCCD-6658-4C51-8003-0ED29C007916}" type="datetimeFigureOut">
              <a:rPr lang="en-US" smtClean="0"/>
              <a:t>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495172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DC6E7B09-DB16-4A65-AAAB-796E6223A5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8591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4B20449B-F2FD-43C1-971E-4FFFEC7C7E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9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US"/>
              <a:t>Click to edit Master title style</a:t>
            </a:r>
          </a:p>
        </p:txBody>
      </p:sp>
      <p:sp>
        <p:nvSpPr>
          <p:cNvPr id="3" name="Text Placeholder 2"/>
          <p:cNvSpPr>
            <a:spLocks noGrp="1"/>
          </p:cNvSpPr>
          <p:nvPr>
            <p:ph type="body" sz="half" idx="1"/>
          </p:nvPr>
        </p:nvSpPr>
        <p:spPr>
          <a:xfrm>
            <a:off x="914400" y="2362200"/>
            <a:ext cx="39243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91100" y="2362200"/>
            <a:ext cx="39243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91100" y="4305300"/>
            <a:ext cx="39243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7"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8" name="Rectangle 1034"/>
          <p:cNvSpPr>
            <a:spLocks noGrp="1" noChangeArrowheads="1"/>
          </p:cNvSpPr>
          <p:nvPr>
            <p:ph type="sldNum" sz="quarter" idx="12"/>
          </p:nvPr>
        </p:nvSpPr>
        <p:spPr>
          <a:ln/>
        </p:spPr>
        <p:txBody>
          <a:bodyPr/>
          <a:lstStyle>
            <a:lvl1pPr>
              <a:defRPr/>
            </a:lvl1pPr>
          </a:lstStyle>
          <a:p>
            <a:pPr>
              <a:defRPr/>
            </a:pPr>
            <a:fld id="{4AAD3E82-C544-4F6F-A4DF-84C80C5C7F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800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US"/>
              <a:t>Click to edit Master title style</a:t>
            </a:r>
          </a:p>
        </p:txBody>
      </p:sp>
      <p:sp>
        <p:nvSpPr>
          <p:cNvPr id="3" name="Text Placeholder 2"/>
          <p:cNvSpPr>
            <a:spLocks noGrp="1"/>
          </p:cNvSpPr>
          <p:nvPr>
            <p:ph type="body" sz="half" idx="1"/>
          </p:nvPr>
        </p:nvSpPr>
        <p:spPr>
          <a:xfrm>
            <a:off x="914400" y="2362200"/>
            <a:ext cx="39243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81B8E64-95E9-4AD7-9600-26C89D59C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4579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8001000" cy="1143000"/>
          </a:xfrm>
        </p:spPr>
        <p:txBody>
          <a:bodyPr/>
          <a:lstStyle/>
          <a:p>
            <a:r>
              <a:rPr lang="en-US"/>
              <a:t>Click to edit Master title style</a:t>
            </a:r>
          </a:p>
        </p:txBody>
      </p:sp>
      <p:sp>
        <p:nvSpPr>
          <p:cNvPr id="3" name="Text Placeholder 2"/>
          <p:cNvSpPr>
            <a:spLocks noGrp="1"/>
          </p:cNvSpPr>
          <p:nvPr>
            <p:ph type="body" sz="half" idx="1"/>
          </p:nvPr>
        </p:nvSpPr>
        <p:spPr>
          <a:xfrm>
            <a:off x="914400" y="2362200"/>
            <a:ext cx="39243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991100" y="2362200"/>
            <a:ext cx="3924300" cy="3733800"/>
          </a:xfrm>
        </p:spPr>
        <p:txBody>
          <a:bodyPr/>
          <a:lstStyle/>
          <a:p>
            <a:pPr lvl="0"/>
            <a:endParaRPr lang="en-US" noProof="0"/>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585E1FEF-0795-4B27-B20D-13BC51C149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7427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2000"/>
            <a:ext cx="80010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E0159C97-AEBB-458E-A50E-072D68CED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60570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55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8724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190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24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2BCCD-6658-4C51-8003-0ED29C007916}" type="datetimeFigureOut">
              <a:rPr lang="en-US" smtClean="0"/>
              <a:t>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4036183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0128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950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106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6535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34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712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682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4526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8737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91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02BCCD-6658-4C51-8003-0ED29C007916}"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1535817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231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407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48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718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743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2951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71149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465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EF25-A3EB-4CB1-9CEE-4F716DB11A7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E1EF374-A45D-49A6-837F-1DB2280BD8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6389AF-F4E7-44F1-BC7D-4206A38584CF}"/>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5" name="Footer Placeholder 4">
            <a:extLst>
              <a:ext uri="{FF2B5EF4-FFF2-40B4-BE49-F238E27FC236}">
                <a16:creationId xmlns:a16="http://schemas.microsoft.com/office/drawing/2014/main" id="{BEDBF164-6F24-4E3C-AAA6-8233044F9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7F4C5-959D-4D5E-A885-D4FD223DDD1A}"/>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2662280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2FBEA-05C7-4C5C-8633-3C1F82C07B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D04EFA-96ED-403F-8EAB-F6367C16B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380B6-9B53-46D7-8440-6D5FF8768FFF}"/>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5" name="Footer Placeholder 4">
            <a:extLst>
              <a:ext uri="{FF2B5EF4-FFF2-40B4-BE49-F238E27FC236}">
                <a16:creationId xmlns:a16="http://schemas.microsoft.com/office/drawing/2014/main" id="{20B594C1-094C-4870-8465-ED2516489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3678C-A49F-4FFC-85BF-350EBCA14CAE}"/>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228404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02BCCD-6658-4C51-8003-0ED29C007916}" type="datetimeFigureOut">
              <a:rPr lang="en-US" smtClean="0"/>
              <a:t>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EE7C8-B4F1-4006-8B28-C5788F07D842}" type="slidenum">
              <a:rPr lang="en-US" smtClean="0"/>
              <a:t>‹#›</a:t>
            </a:fld>
            <a:endParaRPr lang="en-US"/>
          </a:p>
        </p:txBody>
      </p:sp>
    </p:spTree>
    <p:extLst>
      <p:ext uri="{BB962C8B-B14F-4D97-AF65-F5344CB8AC3E}">
        <p14:creationId xmlns:p14="http://schemas.microsoft.com/office/powerpoint/2010/main" val="4291526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F624-6F7B-467B-BD26-90760246C28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301124A-B06A-4F43-B60F-CD602196BD7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E7F76F-E6F6-4DDD-BF03-0E47DEF71A88}"/>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5" name="Footer Placeholder 4">
            <a:extLst>
              <a:ext uri="{FF2B5EF4-FFF2-40B4-BE49-F238E27FC236}">
                <a16:creationId xmlns:a16="http://schemas.microsoft.com/office/drawing/2014/main" id="{0B95164B-2D14-4B6B-8CD8-4BAF43AA0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410D9-1A85-4731-9AC8-007026BCDE5A}"/>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22571321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EA0C-6102-4900-9B23-656D962AB6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9879C5-3F0F-44B6-A78B-599556F6028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9164B6-1ADD-4A02-B17E-6B211EFE807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B7B73D-F446-46F9-97C2-DEACE3B94CF4}"/>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6" name="Footer Placeholder 5">
            <a:extLst>
              <a:ext uri="{FF2B5EF4-FFF2-40B4-BE49-F238E27FC236}">
                <a16:creationId xmlns:a16="http://schemas.microsoft.com/office/drawing/2014/main" id="{BF1D58E7-AD50-4F5B-8846-097630810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BF4141-C881-4786-BB2C-CA3A76380644}"/>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10925347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41A9-DF79-4969-9242-A30E98FAE74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311884-2FDC-4613-BD65-3D55D56D95D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38A9F1-EAA7-4EC8-BC4C-0A418B13BC5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6A157-3787-4DF9-9EB7-E38393AF6CC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E082CC-111B-4A59-8217-5DDF5EDDEF4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66095B-2DF0-4EDE-B278-5CA966240C29}"/>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8" name="Footer Placeholder 7">
            <a:extLst>
              <a:ext uri="{FF2B5EF4-FFF2-40B4-BE49-F238E27FC236}">
                <a16:creationId xmlns:a16="http://schemas.microsoft.com/office/drawing/2014/main" id="{F83DBCED-5204-4BBA-8778-DCD0E9CD1B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6D6565-151E-4E5F-BBE2-EFA088C5E5AB}"/>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9207717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11088-37FC-46BC-82CA-5ED5B48182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5534C7-3817-4770-AD29-EF61F00A8A4F}"/>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4" name="Footer Placeholder 3">
            <a:extLst>
              <a:ext uri="{FF2B5EF4-FFF2-40B4-BE49-F238E27FC236}">
                <a16:creationId xmlns:a16="http://schemas.microsoft.com/office/drawing/2014/main" id="{517B60C0-CDE7-476C-AFAD-764C0FFCA9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D9F411-C928-4D3F-971E-A12873BFC9E7}"/>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15387342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29FA49-2078-4A93-8654-A333CE6AE8EA}"/>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3" name="Footer Placeholder 2">
            <a:extLst>
              <a:ext uri="{FF2B5EF4-FFF2-40B4-BE49-F238E27FC236}">
                <a16:creationId xmlns:a16="http://schemas.microsoft.com/office/drawing/2014/main" id="{E67C3E7F-16BC-49D0-8436-8255983EBE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64D3C-01DE-41BF-81E7-642E90739F81}"/>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21426465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93A5-EC4D-4492-A802-6B94793387C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65DA87B-AD52-4E05-AEB6-D18BC23F830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820445-3EBF-4309-9319-84CBA381B0B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4E0362-FAA3-49D6-A30D-8216F1C46FB9}"/>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6" name="Footer Placeholder 5">
            <a:extLst>
              <a:ext uri="{FF2B5EF4-FFF2-40B4-BE49-F238E27FC236}">
                <a16:creationId xmlns:a16="http://schemas.microsoft.com/office/drawing/2014/main" id="{635CEE0A-BC56-4C27-AD72-A99DE2C96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03E42C-2EDF-4D3C-ACEC-B4862DED25FE}"/>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4980985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60AA-82E0-4FEE-BB30-C09DB59E841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8F209BC-7E59-494C-A9B2-0F612FD4F94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B07CF91-1C0F-44EB-BB3D-E9F6C3EC96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ACCA280-6FD8-46C8-B2D8-63BCEE4213E6}"/>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6" name="Footer Placeholder 5">
            <a:extLst>
              <a:ext uri="{FF2B5EF4-FFF2-40B4-BE49-F238E27FC236}">
                <a16:creationId xmlns:a16="http://schemas.microsoft.com/office/drawing/2014/main" id="{DABA1D3B-6B2C-4EC1-A968-E660F04D1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5305C-E519-435D-9B96-79F910BC6670}"/>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9827205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72C9F-4357-4EA7-BA70-AAD5CF1D44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B4A3D5-CBFD-462A-B841-498E73EAE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BAD03-6789-4B6C-A4BA-9BBB033370CA}"/>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5" name="Footer Placeholder 4">
            <a:extLst>
              <a:ext uri="{FF2B5EF4-FFF2-40B4-BE49-F238E27FC236}">
                <a16:creationId xmlns:a16="http://schemas.microsoft.com/office/drawing/2014/main" id="{1921AD48-90D4-4EA0-B69D-45A05BCE6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65EAF-4D9B-49BF-8A2C-5AFCAF66E5C0}"/>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21985586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F1B541-69B4-46FA-99AB-BB3C12F5CDF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F10BBE-A13E-46A6-BF62-84488BE20DA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34CEC-3C6D-4EE1-8090-47D91C8FC1BE}"/>
              </a:ext>
            </a:extLst>
          </p:cNvPr>
          <p:cNvSpPr>
            <a:spLocks noGrp="1"/>
          </p:cNvSpPr>
          <p:nvPr>
            <p:ph type="dt" sz="half" idx="10"/>
          </p:nvPr>
        </p:nvSpPr>
        <p:spPr/>
        <p:txBody>
          <a:bodyPr/>
          <a:lstStyle/>
          <a:p>
            <a:fld id="{395E5F7B-DE7C-4BC2-B1FA-0A086C39FF36}" type="datetimeFigureOut">
              <a:rPr lang="en-US" smtClean="0"/>
              <a:t>1/20/2023</a:t>
            </a:fld>
            <a:endParaRPr lang="en-US"/>
          </a:p>
        </p:txBody>
      </p:sp>
      <p:sp>
        <p:nvSpPr>
          <p:cNvPr id="5" name="Footer Placeholder 4">
            <a:extLst>
              <a:ext uri="{FF2B5EF4-FFF2-40B4-BE49-F238E27FC236}">
                <a16:creationId xmlns:a16="http://schemas.microsoft.com/office/drawing/2014/main" id="{594C0CFE-DD25-4729-B62C-DF826C996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427E4-3B6A-4771-B89E-16E0BAB5A279}"/>
              </a:ext>
            </a:extLst>
          </p:cNvPr>
          <p:cNvSpPr>
            <a:spLocks noGrp="1"/>
          </p:cNvSpPr>
          <p:nvPr>
            <p:ph type="sldNum" sz="quarter" idx="12"/>
          </p:nvPr>
        </p:nvSpPr>
        <p:spPr/>
        <p:txBody>
          <a:bodyPr/>
          <a:lstStyle/>
          <a:p>
            <a:fld id="{A1580638-202F-4C5B-AA28-50668F109C22}" type="slidenum">
              <a:rPr lang="en-US" smtClean="0"/>
              <a:t>‹#›</a:t>
            </a:fld>
            <a:endParaRPr lang="en-US"/>
          </a:p>
        </p:txBody>
      </p:sp>
    </p:spTree>
    <p:extLst>
      <p:ext uri="{BB962C8B-B14F-4D97-AF65-F5344CB8AC3E}">
        <p14:creationId xmlns:p14="http://schemas.microsoft.com/office/powerpoint/2010/main" val="265468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2BCCD-6658-4C51-8003-0ED29C007916}" type="datetimeFigureOut">
              <a:rPr lang="en-US" smtClean="0"/>
              <a:t>1/20/2023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EE7C8-B4F1-4006-8B28-C5788F07D842}" type="slidenum">
              <a:rPr lang="en-US" smtClean="0"/>
              <a:t>‹#›</a:t>
            </a:fld>
            <a:endParaRPr lang="en-US"/>
          </a:p>
        </p:txBody>
      </p:sp>
    </p:spTree>
    <p:extLst>
      <p:ext uri="{BB962C8B-B14F-4D97-AF65-F5344CB8AC3E}">
        <p14:creationId xmlns:p14="http://schemas.microsoft.com/office/powerpoint/2010/main" val="89003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50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50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D64B70F-1C44-4E08-835A-350358AAA09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40613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EE330-23ED-4022-99C6-0D30DD6CCCB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E54D0-A45F-4881-8EA1-33796C6E6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6163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50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50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9D64B70F-1C44-4E08-835A-350358AAA09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266842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3200400" cy="6858000"/>
            <a:chOff x="0" y="0"/>
            <a:chExt cx="2016" cy="4320"/>
          </a:xfrm>
        </p:grpSpPr>
        <p:sp>
          <p:nvSpPr>
            <p:cNvPr id="3075" name="Rectangle 1027"/>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3366"/>
                </a:solidFill>
                <a:latin typeface="Arial" charset="0"/>
              </a:endParaRPr>
            </a:p>
          </p:txBody>
        </p:sp>
        <p:sp>
          <p:nvSpPr>
            <p:cNvPr id="3076" name="Rectangle 1028"/>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3366"/>
                </a:solidFill>
                <a:latin typeface="Arial" charset="0"/>
              </a:endParaRPr>
            </a:p>
          </p:txBody>
        </p:sp>
      </p:grpSp>
      <p:sp>
        <p:nvSpPr>
          <p:cNvPr id="3077" name="AutoShape 1029"/>
          <p:cNvSpPr>
            <a:spLocks noChangeArrowheads="1"/>
          </p:cNvSpPr>
          <p:nvPr/>
        </p:nvSpPr>
        <p:spPr bwMode="auto">
          <a:xfrm>
            <a:off x="762000" y="762000"/>
            <a:ext cx="5105400" cy="609600"/>
          </a:xfrm>
          <a:prstGeom prst="roundRect">
            <a:avLst>
              <a:gd name="adj" fmla="val 50000"/>
            </a:avLst>
          </a:prstGeom>
          <a:solidFill>
            <a:schemeClr val="bg1"/>
          </a:solidFill>
          <a:ln w="9525">
            <a:noFill/>
            <a:round/>
            <a:headEnd/>
            <a:tailEnd/>
          </a:ln>
          <a:effectLst/>
        </p:spPr>
        <p:txBody>
          <a:bodyPr wrap="none" anchor="ctr"/>
          <a:lstStyle/>
          <a:p>
            <a:pPr algn="ctr" fontAlgn="base">
              <a:spcBef>
                <a:spcPct val="0"/>
              </a:spcBef>
              <a:spcAft>
                <a:spcPct val="0"/>
              </a:spcAft>
              <a:defRPr/>
            </a:pPr>
            <a:endParaRPr kumimoji="1" lang="en-US" sz="2400">
              <a:solidFill>
                <a:srgbClr val="003366"/>
              </a:solidFill>
              <a:latin typeface="Times New Roman" pitchFamily="18" charset="0"/>
            </a:endParaRPr>
          </a:p>
        </p:txBody>
      </p:sp>
      <p:sp>
        <p:nvSpPr>
          <p:cNvPr id="2052" name="Rectangle 1030"/>
          <p:cNvSpPr>
            <a:spLocks noGrp="1" noChangeArrowheads="1"/>
          </p:cNvSpPr>
          <p:nvPr>
            <p:ph type="title"/>
          </p:nvPr>
        </p:nvSpPr>
        <p:spPr bwMode="auto">
          <a:xfrm>
            <a:off x="914400" y="762000"/>
            <a:ext cx="80010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3" name="Rectangle 1031"/>
          <p:cNvSpPr>
            <a:spLocks noGrp="1" noChangeArrowheads="1"/>
          </p:cNvSpPr>
          <p:nvPr>
            <p:ph type="body" idx="1"/>
          </p:nvPr>
        </p:nvSpPr>
        <p:spPr bwMode="auto">
          <a:xfrm>
            <a:off x="914400" y="2362200"/>
            <a:ext cx="8001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vl1pPr>
          </a:lstStyle>
          <a:p>
            <a:pPr fontAlgn="base">
              <a:spcBef>
                <a:spcPct val="0"/>
              </a:spcBef>
              <a:spcAft>
                <a:spcPct val="0"/>
              </a:spcAft>
              <a:defRPr/>
            </a:pPr>
            <a:endParaRPr lang="en-US">
              <a:solidFill>
                <a:srgbClr val="003366"/>
              </a:solidFill>
              <a:latin typeface="Arial" charset="0"/>
            </a:endParaRPr>
          </a:p>
        </p:txBody>
      </p:sp>
      <p:sp>
        <p:nvSpPr>
          <p:cNvPr id="3081"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400"/>
            </a:lvl1pPr>
          </a:lstStyle>
          <a:p>
            <a:pPr algn="ctr" fontAlgn="base">
              <a:spcBef>
                <a:spcPct val="0"/>
              </a:spcBef>
              <a:spcAft>
                <a:spcPct val="0"/>
              </a:spcAft>
              <a:defRPr/>
            </a:pPr>
            <a:endParaRPr lang="en-US">
              <a:solidFill>
                <a:srgbClr val="003366"/>
              </a:solidFill>
              <a:latin typeface="Arial" charset="0"/>
            </a:endParaRPr>
          </a:p>
        </p:txBody>
      </p:sp>
      <p:sp>
        <p:nvSpPr>
          <p:cNvPr id="3082" name="Rectangle 1034"/>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a:defRPr sz="2600" b="1">
                <a:solidFill>
                  <a:schemeClr val="bg1"/>
                </a:solidFill>
              </a:defRPr>
            </a:lvl1pPr>
          </a:lstStyle>
          <a:p>
            <a:pPr fontAlgn="base">
              <a:spcBef>
                <a:spcPct val="0"/>
              </a:spcBef>
              <a:spcAft>
                <a:spcPct val="0"/>
              </a:spcAft>
              <a:defRPr/>
            </a:pPr>
            <a:fld id="{56ACACC3-EC41-4FAF-9BB2-62AE00157DD6}"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grpSp>
        <p:nvGrpSpPr>
          <p:cNvPr id="2057" name="Group 1035"/>
          <p:cNvGrpSpPr>
            <a:grpSpLocks/>
          </p:cNvGrpSpPr>
          <p:nvPr/>
        </p:nvGrpSpPr>
        <p:grpSpPr bwMode="auto">
          <a:xfrm>
            <a:off x="228600" y="1981200"/>
            <a:ext cx="8305800" cy="319088"/>
            <a:chOff x="144" y="1248"/>
            <a:chExt cx="4656" cy="201"/>
          </a:xfrm>
        </p:grpSpPr>
        <p:sp>
          <p:nvSpPr>
            <p:cNvPr id="3084" name="AutoShape 1036"/>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p>
              <a:pPr algn="ctr" fontAlgn="base">
                <a:spcBef>
                  <a:spcPct val="0"/>
                </a:spcBef>
                <a:spcAft>
                  <a:spcPct val="0"/>
                </a:spcAft>
                <a:defRPr/>
              </a:pPr>
              <a:endParaRPr lang="en-US" sz="2400">
                <a:solidFill>
                  <a:srgbClr val="003366"/>
                </a:solidFill>
                <a:latin typeface="Arial" charset="0"/>
              </a:endParaRPr>
            </a:p>
          </p:txBody>
        </p:sp>
        <p:sp>
          <p:nvSpPr>
            <p:cNvPr id="3085" name="AutoShape 1037"/>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lang="en-US" sz="2400">
                <a:solidFill>
                  <a:srgbClr val="003366"/>
                </a:solidFill>
                <a:latin typeface="Arial" charset="0"/>
              </a:endParaRPr>
            </a:p>
          </p:txBody>
        </p:sp>
      </p:grpSp>
    </p:spTree>
    <p:extLst>
      <p:ext uri="{BB962C8B-B14F-4D97-AF65-F5344CB8AC3E}">
        <p14:creationId xmlns:p14="http://schemas.microsoft.com/office/powerpoint/2010/main" val="132829771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2BCCD-6658-4C51-8003-0ED29C007916}"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EE7C8-B4F1-4006-8B28-C5788F07D8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480754"/>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76AD8B-6E7F-468D-AE9C-71502C27208A}" type="datetimeFigureOut">
              <a:rPr lang="en-US" smtClean="0">
                <a:solidFill>
                  <a:prstClr val="black">
                    <a:tint val="75000"/>
                  </a:prstClr>
                </a:solidFill>
              </a:rPr>
              <a:pPr/>
              <a:t>1/20/2023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889DDA-AD59-4173-AA3F-573D7B84D4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000416"/>
      </p:ext>
    </p:extLst>
  </p:cSld>
  <p:clrMap bg1="lt1" tx1="dk1" bg2="lt2" tx2="dk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9EF959-0467-4038-A359-280B1262305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0667DA-CDFC-4F10-9BEF-CA28AA387C5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AC006-E78B-481D-BE2E-2448D1FA330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95E5F7B-DE7C-4BC2-B1FA-0A086C39FF36}" type="datetimeFigureOut">
              <a:rPr lang="en-US" smtClean="0"/>
              <a:t>1/20/2023</a:t>
            </a:fld>
            <a:endParaRPr lang="en-US"/>
          </a:p>
        </p:txBody>
      </p:sp>
      <p:sp>
        <p:nvSpPr>
          <p:cNvPr id="5" name="Footer Placeholder 4">
            <a:extLst>
              <a:ext uri="{FF2B5EF4-FFF2-40B4-BE49-F238E27FC236}">
                <a16:creationId xmlns:a16="http://schemas.microsoft.com/office/drawing/2014/main" id="{EC0A44D8-D980-43B3-908F-86A1CA3AD2B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0F2F0B-20AC-4422-B86B-4FA8A886AC6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580638-202F-4C5B-AA28-50668F109C22}" type="slidenum">
              <a:rPr lang="en-US" smtClean="0"/>
              <a:t>‹#›</a:t>
            </a:fld>
            <a:endParaRPr lang="en-US"/>
          </a:p>
        </p:txBody>
      </p:sp>
    </p:spTree>
    <p:extLst>
      <p:ext uri="{BB962C8B-B14F-4D97-AF65-F5344CB8AC3E}">
        <p14:creationId xmlns:p14="http://schemas.microsoft.com/office/powerpoint/2010/main" val="350348841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emf"/><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9.xml"/><Relationship Id="rId5" Type="http://schemas.openxmlformats.org/officeDocument/2006/relationships/image" Target="../media/image24.emf"/><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224" y="0"/>
            <a:ext cx="10308335" cy="6858000"/>
          </a:xfrm>
          <a:prstGeom prst="rect">
            <a:avLst/>
          </a:prstGeom>
        </p:spPr>
      </p:pic>
      <p:sp>
        <p:nvSpPr>
          <p:cNvPr id="2050" name="Rectangle 2"/>
          <p:cNvSpPr>
            <a:spLocks noGrp="1" noChangeArrowheads="1"/>
          </p:cNvSpPr>
          <p:nvPr>
            <p:ph type="ctrTitle"/>
          </p:nvPr>
        </p:nvSpPr>
        <p:spPr>
          <a:xfrm>
            <a:off x="76200" y="1524000"/>
            <a:ext cx="9220200" cy="1447800"/>
          </a:xfrm>
          <a:noFill/>
          <a:ln w="38100" cmpd="dbl">
            <a:noFill/>
          </a:ln>
        </p:spPr>
        <p:txBody>
          <a:bodyPr anchor="ctr"/>
          <a:lstStyle/>
          <a:p>
            <a:pPr eaLnBrk="1" hangingPunct="1">
              <a:defRPr/>
            </a:pPr>
            <a:br>
              <a:rPr lang="en-US" sz="3600" b="1" dirty="0">
                <a:solidFill>
                  <a:schemeClr val="bg1"/>
                </a:solidFill>
              </a:rPr>
            </a:br>
            <a:br>
              <a:rPr lang="en-US" sz="3600" b="1" dirty="0">
                <a:solidFill>
                  <a:schemeClr val="bg1"/>
                </a:solidFill>
              </a:rPr>
            </a:br>
            <a:br>
              <a:rPr lang="en-US" sz="3600" b="1" dirty="0">
                <a:solidFill>
                  <a:schemeClr val="bg1"/>
                </a:solidFill>
              </a:rPr>
            </a:br>
            <a:r>
              <a:rPr lang="en-US" sz="5400" b="1" dirty="0">
                <a:solidFill>
                  <a:schemeClr val="bg1"/>
                </a:solidFill>
                <a:effectLst>
                  <a:outerShdw blurRad="38100" dist="38100" dir="2700000" algn="tl">
                    <a:srgbClr val="000000"/>
                  </a:outerShdw>
                </a:effectLst>
                <a:latin typeface="Palatino Linotype" panose="02040502050505030304" pitchFamily="18" charset="0"/>
              </a:rPr>
              <a:t>Water </a:t>
            </a:r>
            <a:r>
              <a:rPr lang="en-US" sz="5400" b="1" i="1" dirty="0">
                <a:solidFill>
                  <a:schemeClr val="bg1"/>
                </a:solidFill>
                <a:effectLst>
                  <a:outerShdw blurRad="38100" dist="38100" dir="2700000" algn="tl">
                    <a:srgbClr val="000000"/>
                  </a:outerShdw>
                </a:effectLst>
                <a:latin typeface="Palatino Linotype" panose="02040502050505030304" pitchFamily="18" charset="0"/>
              </a:rPr>
              <a:t>&amp;</a:t>
            </a:r>
            <a:r>
              <a:rPr lang="en-US" sz="5400" b="1" dirty="0">
                <a:solidFill>
                  <a:schemeClr val="bg1"/>
                </a:solidFill>
                <a:effectLst>
                  <a:outerShdw blurRad="38100" dist="38100" dir="2700000" algn="tl">
                    <a:srgbClr val="000000"/>
                  </a:outerShdw>
                </a:effectLst>
                <a:latin typeface="Palatino Linotype" panose="02040502050505030304" pitchFamily="18" charset="0"/>
              </a:rPr>
              <a:t> Agriculture</a:t>
            </a:r>
            <a:br>
              <a:rPr lang="en-US" sz="5400" b="1" dirty="0">
                <a:solidFill>
                  <a:schemeClr val="bg1"/>
                </a:solidFill>
                <a:effectLst>
                  <a:outerShdw blurRad="38100" dist="38100" dir="2700000" algn="tl">
                    <a:srgbClr val="000000"/>
                  </a:outerShdw>
                </a:effectLst>
              </a:rPr>
            </a:br>
            <a:br>
              <a:rPr lang="en-US" b="1" dirty="0">
                <a:solidFill>
                  <a:schemeClr val="bg1"/>
                </a:solidFill>
              </a:rPr>
            </a:br>
            <a:br>
              <a:rPr lang="en-US" sz="2400" b="1" dirty="0">
                <a:solidFill>
                  <a:schemeClr val="bg1"/>
                </a:solidFill>
                <a:effectLst>
                  <a:outerShdw blurRad="38100" dist="38100" dir="2700000" algn="tl">
                    <a:srgbClr val="000000">
                      <a:alpha val="43137"/>
                    </a:srgbClr>
                  </a:outerShdw>
                </a:effectLst>
              </a:rPr>
            </a:br>
            <a:br>
              <a:rPr lang="en-US" sz="2400" b="1" dirty="0">
                <a:solidFill>
                  <a:schemeClr val="bg1"/>
                </a:solidFill>
              </a:rPr>
            </a:br>
            <a:endParaRPr lang="en-US" sz="2400" b="1" dirty="0">
              <a:solidFill>
                <a:schemeClr val="bg1"/>
              </a:solidFill>
            </a:endParaRPr>
          </a:p>
        </p:txBody>
      </p:sp>
      <p:sp>
        <p:nvSpPr>
          <p:cNvPr id="25" name="TextBox 24">
            <a:extLst>
              <a:ext uri="{FF2B5EF4-FFF2-40B4-BE49-F238E27FC236}">
                <a16:creationId xmlns:a16="http://schemas.microsoft.com/office/drawing/2014/main" id="{26962B1D-2996-4B8F-BA85-10A7F71FE04D}"/>
              </a:ext>
            </a:extLst>
          </p:cNvPr>
          <p:cNvSpPr txBox="1"/>
          <p:nvPr/>
        </p:nvSpPr>
        <p:spPr>
          <a:xfrm>
            <a:off x="3004936" y="3643693"/>
            <a:ext cx="3134127" cy="523220"/>
          </a:xfrm>
          <a:prstGeom prst="rect">
            <a:avLst/>
          </a:prstGeom>
          <a:noFill/>
        </p:spPr>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rPr>
              <a:t>Timothy K. Gates</a:t>
            </a:r>
            <a:endParaRPr lang="en-US" sz="2800" dirty="0"/>
          </a:p>
        </p:txBody>
      </p:sp>
      <p:pic>
        <p:nvPicPr>
          <p:cNvPr id="26" name="Picture 25">
            <a:extLst>
              <a:ext uri="{FF2B5EF4-FFF2-40B4-BE49-F238E27FC236}">
                <a16:creationId xmlns:a16="http://schemas.microsoft.com/office/drawing/2014/main" id="{0CBD6417-ADF6-4EF6-95CB-5B68B84E2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0300" y="3905303"/>
            <a:ext cx="4343400" cy="971497"/>
          </a:xfrm>
          <a:prstGeom prst="rect">
            <a:avLst/>
          </a:prstGeom>
        </p:spPr>
      </p:pic>
    </p:spTree>
    <p:extLst>
      <p:ext uri="{BB962C8B-B14F-4D97-AF65-F5344CB8AC3E}">
        <p14:creationId xmlns:p14="http://schemas.microsoft.com/office/powerpoint/2010/main" val="209253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0487" y="647700"/>
            <a:ext cx="8363026" cy="5562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11425" y="-9729787"/>
            <a:ext cx="7913370" cy="526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653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grass, sky, outdoor, nature&#10;&#10;Description automatically generated">
            <a:extLst>
              <a:ext uri="{FF2B5EF4-FFF2-40B4-BE49-F238E27FC236}">
                <a16:creationId xmlns:a16="http://schemas.microsoft.com/office/drawing/2014/main" id="{793237F1-E52E-42E2-A20C-4A36C112FF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1" y="0"/>
            <a:ext cx="9290699" cy="4343400"/>
          </a:xfrm>
          <a:prstGeom prst="rect">
            <a:avLst/>
          </a:prstGeom>
        </p:spPr>
      </p:pic>
      <p:sp>
        <p:nvSpPr>
          <p:cNvPr id="6" name="TextBox 5">
            <a:extLst>
              <a:ext uri="{FF2B5EF4-FFF2-40B4-BE49-F238E27FC236}">
                <a16:creationId xmlns:a16="http://schemas.microsoft.com/office/drawing/2014/main" id="{131C0FBA-D509-4D6F-A5AE-75F0A6BF5922}"/>
              </a:ext>
            </a:extLst>
          </p:cNvPr>
          <p:cNvSpPr txBox="1"/>
          <p:nvPr/>
        </p:nvSpPr>
        <p:spPr>
          <a:xfrm>
            <a:off x="533400" y="4495800"/>
            <a:ext cx="8914734"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Provide water to crops </a:t>
            </a:r>
          </a:p>
          <a:p>
            <a:r>
              <a:rPr lang="en-US" sz="3200" dirty="0">
                <a:latin typeface="Arial" panose="020B0604020202020204" pitchFamily="34" charset="0"/>
                <a:cs typeface="Arial" panose="020B0604020202020204" pitchFamily="34" charset="0"/>
              </a:rPr>
              <a:t>with the right amount, quality, and timing </a:t>
            </a:r>
          </a:p>
          <a:p>
            <a:r>
              <a:rPr lang="en-US" sz="3200" dirty="0">
                <a:latin typeface="Arial" panose="020B0604020202020204" pitchFamily="34" charset="0"/>
                <a:cs typeface="Arial" panose="020B0604020202020204" pitchFamily="34" charset="0"/>
              </a:rPr>
              <a:t>in a profitable way</a:t>
            </a:r>
          </a:p>
          <a:p>
            <a:r>
              <a:rPr lang="en-US" sz="3200" dirty="0">
                <a:latin typeface="Arial" panose="020B0604020202020204" pitchFamily="34" charset="0"/>
                <a:cs typeface="Arial" panose="020B0604020202020204" pitchFamily="34" charset="0"/>
              </a:rPr>
              <a:t>that protects the environment. </a:t>
            </a:r>
          </a:p>
        </p:txBody>
      </p:sp>
      <p:sp>
        <p:nvSpPr>
          <p:cNvPr id="7" name="TextBox 6">
            <a:extLst>
              <a:ext uri="{FF2B5EF4-FFF2-40B4-BE49-F238E27FC236}">
                <a16:creationId xmlns:a16="http://schemas.microsoft.com/office/drawing/2014/main" id="{CADA9D1E-287F-484D-8591-29828A3BD578}"/>
              </a:ext>
            </a:extLst>
          </p:cNvPr>
          <p:cNvSpPr txBox="1"/>
          <p:nvPr/>
        </p:nvSpPr>
        <p:spPr>
          <a:xfrm>
            <a:off x="6897936" y="3974068"/>
            <a:ext cx="2014078" cy="338554"/>
          </a:xfrm>
          <a:prstGeom prst="rect">
            <a:avLst/>
          </a:prstGeom>
          <a:noFill/>
        </p:spPr>
        <p:txBody>
          <a:bodyPr wrap="none" rtlCol="0">
            <a:spAutoFit/>
          </a:bodyPr>
          <a:lstStyle/>
          <a:p>
            <a:r>
              <a:rPr lang="en-US" sz="1600" dirty="0">
                <a:solidFill>
                  <a:schemeClr val="bg1"/>
                </a:solidFill>
              </a:rPr>
              <a:t>Painting: Betty </a:t>
            </a:r>
            <a:r>
              <a:rPr lang="en-US" sz="1600" dirty="0" err="1">
                <a:solidFill>
                  <a:schemeClr val="bg1"/>
                </a:solidFill>
              </a:rPr>
              <a:t>Krebbs</a:t>
            </a:r>
            <a:endParaRPr lang="en-US" sz="1600" dirty="0">
              <a:solidFill>
                <a:schemeClr val="bg1"/>
              </a:solidFill>
            </a:endParaRPr>
          </a:p>
        </p:txBody>
      </p:sp>
    </p:spTree>
    <p:extLst>
      <p:ext uri="{BB962C8B-B14F-4D97-AF65-F5344CB8AC3E}">
        <p14:creationId xmlns:p14="http://schemas.microsoft.com/office/powerpoint/2010/main" val="3617711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6086"/>
            <a:ext cx="9388319" cy="8510512"/>
          </a:xfrm>
          <a:prstGeom prst="rect">
            <a:avLst/>
          </a:prstGeom>
        </p:spPr>
      </p:pic>
      <p:sp>
        <p:nvSpPr>
          <p:cNvPr id="2" name="Title 1"/>
          <p:cNvSpPr>
            <a:spLocks noGrp="1"/>
          </p:cNvSpPr>
          <p:nvPr>
            <p:ph type="title"/>
          </p:nvPr>
        </p:nvSpPr>
        <p:spPr>
          <a:xfrm>
            <a:off x="445273" y="152400"/>
            <a:ext cx="8229600" cy="1143000"/>
          </a:xfrm>
        </p:spPr>
        <p:txBody>
          <a:bodyPr>
            <a:normAutofit/>
          </a:bodyPr>
          <a:lstStyle/>
          <a:p>
            <a:r>
              <a:rPr lang="en-US" b="1" dirty="0">
                <a:latin typeface="Garamond" panose="02020404030301010803" pitchFamily="18" charset="0"/>
              </a:rPr>
              <a:t>Where Does the Water Go?</a:t>
            </a:r>
          </a:p>
        </p:txBody>
      </p:sp>
      <p:sp>
        <p:nvSpPr>
          <p:cNvPr id="6" name="Content Placeholder 5">
            <a:extLst>
              <a:ext uri="{FF2B5EF4-FFF2-40B4-BE49-F238E27FC236}">
                <a16:creationId xmlns:a16="http://schemas.microsoft.com/office/drawing/2014/main" id="{C6C06C5C-068F-4E54-7B58-0573A873EE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97554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26086"/>
            <a:ext cx="9388319" cy="8510512"/>
          </a:xfrm>
          <a:prstGeom prst="rect">
            <a:avLst/>
          </a:prstGeom>
        </p:spPr>
      </p:pic>
      <p:sp>
        <p:nvSpPr>
          <p:cNvPr id="7" name="TextBox 6">
            <a:extLst>
              <a:ext uri="{FF2B5EF4-FFF2-40B4-BE49-F238E27FC236}">
                <a16:creationId xmlns:a16="http://schemas.microsoft.com/office/drawing/2014/main" id="{D3AB15E8-E96C-E07F-46AC-A6519B9F9DC5}"/>
              </a:ext>
            </a:extLst>
          </p:cNvPr>
          <p:cNvSpPr txBox="1"/>
          <p:nvPr/>
        </p:nvSpPr>
        <p:spPr>
          <a:xfrm>
            <a:off x="-48408" y="-226086"/>
            <a:ext cx="2182008" cy="1692771"/>
          </a:xfrm>
          <a:prstGeom prst="rect">
            <a:avLst/>
          </a:prstGeom>
          <a:solidFill>
            <a:srgbClr val="00B050"/>
          </a:solidFill>
        </p:spPr>
        <p:txBody>
          <a:bodyPr wrap="none" rtlCol="0">
            <a:spAutoFit/>
          </a:bodyPr>
          <a:lstStyle/>
          <a:p>
            <a:endParaRPr lang="en-US" sz="12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Surface</a:t>
            </a:r>
          </a:p>
          <a:p>
            <a:r>
              <a:rPr lang="en-US" sz="4000" dirty="0">
                <a:latin typeface="Arial" panose="020B0604020202020204" pitchFamily="34" charset="0"/>
                <a:cs typeface="Arial" panose="020B0604020202020204" pitchFamily="34" charset="0"/>
              </a:rPr>
              <a:t>Irrigation</a:t>
            </a:r>
          </a:p>
          <a:p>
            <a:endParaRPr lang="en-US" sz="12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A505321-0715-4168-8CB4-894C77D76B8A}"/>
              </a:ext>
            </a:extLst>
          </p:cNvPr>
          <p:cNvSpPr>
            <a:spLocks noGrp="1"/>
          </p:cNvSpPr>
          <p:nvPr>
            <p:ph idx="1"/>
          </p:nvPr>
        </p:nvSpPr>
        <p:spPr>
          <a:xfrm>
            <a:off x="609600" y="1766188"/>
            <a:ext cx="8229600" cy="4525963"/>
          </a:xfrm>
          <a:solidFill>
            <a:schemeClr val="bg1">
              <a:alpha val="25000"/>
            </a:schemeClr>
          </a:solidFill>
        </p:spPr>
        <p:txBody>
          <a:bodyPr>
            <a:normAutofit fontScale="92500"/>
          </a:bodyPr>
          <a:lstStyle/>
          <a:p>
            <a:pPr>
              <a:lnSpc>
                <a:spcPct val="80000"/>
              </a:lnSpc>
            </a:pPr>
            <a:r>
              <a:rPr lang="en-US" dirty="0">
                <a:latin typeface="Garamond"/>
                <a:cs typeface="Garamond"/>
              </a:rPr>
              <a:t>Average of about 20 to 30% of water diverted from the streams into canals seeps into groundwater</a:t>
            </a:r>
          </a:p>
          <a:p>
            <a:pPr>
              <a:lnSpc>
                <a:spcPct val="80000"/>
              </a:lnSpc>
            </a:pPr>
            <a:r>
              <a:rPr lang="en-US" dirty="0">
                <a:latin typeface="Garamond"/>
                <a:cs typeface="Garamond"/>
              </a:rPr>
              <a:t>Of the water applied to fields from canals, about 10 to 20% runs off the surface, 20 - 30% percolates below the root zone, and 50 - 70% is consumed by crops (evapotranspiration and tissues)</a:t>
            </a:r>
          </a:p>
          <a:p>
            <a:pPr>
              <a:lnSpc>
                <a:spcPct val="80000"/>
              </a:lnSpc>
            </a:pPr>
            <a:r>
              <a:rPr lang="en-US" dirty="0">
                <a:latin typeface="Garamond"/>
                <a:cs typeface="Garamond"/>
              </a:rPr>
              <a:t>About 5 - 15% of the surface runoff, seepage, and deep percolation is consumed by weeds, phreatophytes, and evaporation</a:t>
            </a:r>
          </a:p>
          <a:p>
            <a:pPr>
              <a:lnSpc>
                <a:spcPct val="80000"/>
              </a:lnSpc>
            </a:pPr>
            <a:r>
              <a:rPr lang="en-US" dirty="0">
                <a:latin typeface="Garamond"/>
                <a:cs typeface="Garamond"/>
              </a:rPr>
              <a:t>About 40 to 50% of water diverted from streams returns back, carrying solute mass loads </a:t>
            </a:r>
          </a:p>
        </p:txBody>
      </p:sp>
      <p:sp>
        <p:nvSpPr>
          <p:cNvPr id="8" name="TextBox 7">
            <a:extLst>
              <a:ext uri="{FF2B5EF4-FFF2-40B4-BE49-F238E27FC236}">
                <a16:creationId xmlns:a16="http://schemas.microsoft.com/office/drawing/2014/main" id="{ADA57B6C-A0AD-4E15-9E4C-82282FCD7E06}"/>
              </a:ext>
            </a:extLst>
          </p:cNvPr>
          <p:cNvSpPr txBox="1"/>
          <p:nvPr/>
        </p:nvSpPr>
        <p:spPr>
          <a:xfrm>
            <a:off x="2305033" y="-226086"/>
            <a:ext cx="2266967" cy="1692771"/>
          </a:xfrm>
          <a:prstGeom prst="rect">
            <a:avLst/>
          </a:prstGeom>
          <a:solidFill>
            <a:schemeClr val="tx2">
              <a:lumMod val="60000"/>
              <a:lumOff val="40000"/>
            </a:schemeClr>
          </a:solidFill>
        </p:spPr>
        <p:txBody>
          <a:bodyPr wrap="none" rtlCol="0">
            <a:spAutoFit/>
          </a:bodyPr>
          <a:lstStyle/>
          <a:p>
            <a:endParaRPr lang="en-US" sz="12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Colorado</a:t>
            </a:r>
          </a:p>
          <a:p>
            <a:r>
              <a:rPr lang="en-US" sz="4000" dirty="0">
                <a:latin typeface="Arial" panose="020B0604020202020204" pitchFamily="34" charset="0"/>
                <a:cs typeface="Arial" panose="020B0604020202020204" pitchFamily="34" charset="0"/>
              </a:rPr>
              <a:t>43%</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46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8E44-05B0-12B5-002C-667986DCDF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149CB7-D6A5-2509-12BD-248249B3356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E8EEFEF6-9975-A138-BCA8-469C4E1AC7DD}"/>
              </a:ext>
            </a:extLst>
          </p:cNvPr>
          <p:cNvPicPr>
            <a:picLocks noChangeAspect="1"/>
          </p:cNvPicPr>
          <p:nvPr/>
        </p:nvPicPr>
        <p:blipFill rotWithShape="1">
          <a:blip r:embed="rId3"/>
          <a:srcRect r="3333" b="2318"/>
          <a:stretch/>
        </p:blipFill>
        <p:spPr>
          <a:xfrm>
            <a:off x="-76200" y="0"/>
            <a:ext cx="9220200" cy="7034378"/>
          </a:xfrm>
          <a:prstGeom prst="rect">
            <a:avLst/>
          </a:prstGeom>
        </p:spPr>
      </p:pic>
      <p:sp>
        <p:nvSpPr>
          <p:cNvPr id="4" name="TextBox 3">
            <a:extLst>
              <a:ext uri="{FF2B5EF4-FFF2-40B4-BE49-F238E27FC236}">
                <a16:creationId xmlns:a16="http://schemas.microsoft.com/office/drawing/2014/main" id="{62616086-575E-52B6-158D-324DC8B2EB8C}"/>
              </a:ext>
            </a:extLst>
          </p:cNvPr>
          <p:cNvSpPr txBox="1"/>
          <p:nvPr/>
        </p:nvSpPr>
        <p:spPr>
          <a:xfrm>
            <a:off x="-76200" y="-3138"/>
            <a:ext cx="2209259" cy="1631216"/>
          </a:xfrm>
          <a:prstGeom prst="rect">
            <a:avLst/>
          </a:prstGeom>
          <a:solidFill>
            <a:srgbClr val="00B050"/>
          </a:solidFill>
        </p:spPr>
        <p:txBody>
          <a:bodyPr wrap="none" rtlCol="0">
            <a:spAutoFit/>
          </a:bodyPr>
          <a:lstStyle/>
          <a:p>
            <a:endParaRPr lang="en-US" sz="12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Sprinkler</a:t>
            </a:r>
          </a:p>
          <a:p>
            <a:r>
              <a:rPr lang="en-US" sz="4000" dirty="0">
                <a:latin typeface="Arial" panose="020B0604020202020204" pitchFamily="34" charset="0"/>
                <a:cs typeface="Arial" panose="020B0604020202020204" pitchFamily="34" charset="0"/>
              </a:rPr>
              <a:t>Irrigation</a:t>
            </a:r>
          </a:p>
          <a:p>
            <a:endParaRPr lang="en-US" sz="8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74350E7B-E2F8-40FA-B7D4-3D5D88050A49}"/>
              </a:ext>
            </a:extLst>
          </p:cNvPr>
          <p:cNvSpPr txBox="1">
            <a:spLocks/>
          </p:cNvSpPr>
          <p:nvPr/>
        </p:nvSpPr>
        <p:spPr>
          <a:xfrm>
            <a:off x="685800" y="2123974"/>
            <a:ext cx="8229600" cy="4525963"/>
          </a:xfrm>
          <a:prstGeom prst="rect">
            <a:avLst/>
          </a:prstGeom>
          <a:solidFill>
            <a:schemeClr val="bg1">
              <a:alpha val="2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US" dirty="0">
                <a:latin typeface="Garamond"/>
                <a:cs typeface="Garamond"/>
              </a:rPr>
              <a:t>Usually pumped directly from groundwater</a:t>
            </a:r>
          </a:p>
          <a:p>
            <a:pPr>
              <a:lnSpc>
                <a:spcPct val="80000"/>
              </a:lnSpc>
            </a:pPr>
            <a:r>
              <a:rPr lang="en-US" dirty="0">
                <a:latin typeface="Garamond"/>
                <a:cs typeface="Garamond"/>
              </a:rPr>
              <a:t>Of the water applied to fields, very little runs off the surface, 15 - 20% percolates below the root zone, and 80 - 85% is consumed by crops</a:t>
            </a:r>
          </a:p>
          <a:p>
            <a:pPr>
              <a:lnSpc>
                <a:spcPct val="80000"/>
              </a:lnSpc>
            </a:pPr>
            <a:r>
              <a:rPr lang="en-US" dirty="0">
                <a:latin typeface="Garamond"/>
                <a:cs typeface="Garamond"/>
              </a:rPr>
              <a:t>About 5 - 10% of the surface runoff and deep percolation is consumed by weeds, phreatophytes, and evaporation</a:t>
            </a:r>
          </a:p>
          <a:p>
            <a:pPr>
              <a:lnSpc>
                <a:spcPct val="80000"/>
              </a:lnSpc>
            </a:pPr>
            <a:r>
              <a:rPr lang="en-US" dirty="0">
                <a:latin typeface="Garamond"/>
                <a:cs typeface="Garamond"/>
              </a:rPr>
              <a:t>About 15 to 20% of water pumped returns back, carrying solute mass loads </a:t>
            </a:r>
          </a:p>
        </p:txBody>
      </p:sp>
      <p:sp>
        <p:nvSpPr>
          <p:cNvPr id="7" name="TextBox 6">
            <a:extLst>
              <a:ext uri="{FF2B5EF4-FFF2-40B4-BE49-F238E27FC236}">
                <a16:creationId xmlns:a16="http://schemas.microsoft.com/office/drawing/2014/main" id="{8016E672-8121-4C38-85EC-A804335FADFE}"/>
              </a:ext>
            </a:extLst>
          </p:cNvPr>
          <p:cNvSpPr txBox="1"/>
          <p:nvPr/>
        </p:nvSpPr>
        <p:spPr>
          <a:xfrm>
            <a:off x="2361659" y="-3138"/>
            <a:ext cx="2362741" cy="1631216"/>
          </a:xfrm>
          <a:prstGeom prst="rect">
            <a:avLst/>
          </a:prstGeom>
          <a:solidFill>
            <a:schemeClr val="tx2">
              <a:lumMod val="60000"/>
              <a:lumOff val="40000"/>
            </a:schemeClr>
          </a:solidFill>
        </p:spPr>
        <p:txBody>
          <a:bodyPr wrap="square" rtlCol="0">
            <a:spAutoFit/>
          </a:bodyPr>
          <a:lstStyle/>
          <a:p>
            <a:endParaRPr lang="en-US" sz="1200"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Colorado</a:t>
            </a:r>
          </a:p>
          <a:p>
            <a:r>
              <a:rPr lang="en-US" sz="4000" dirty="0">
                <a:latin typeface="Arial" panose="020B0604020202020204" pitchFamily="34" charset="0"/>
                <a:cs typeface="Arial" panose="020B0604020202020204" pitchFamily="34" charset="0"/>
              </a:rPr>
              <a:t>56%</a:t>
            </a:r>
          </a:p>
          <a:p>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76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8A2E-57F1-416D-82C9-732D61FB81AD}"/>
              </a:ext>
            </a:extLst>
          </p:cNvPr>
          <p:cNvSpPr>
            <a:spLocks noGrp="1"/>
          </p:cNvSpPr>
          <p:nvPr>
            <p:ph type="title"/>
          </p:nvPr>
        </p:nvSpPr>
        <p:spPr>
          <a:xfrm>
            <a:off x="457200" y="152400"/>
            <a:ext cx="8229600" cy="1143000"/>
          </a:xfrm>
        </p:spPr>
        <p:txBody>
          <a:bodyPr/>
          <a:lstStyle/>
          <a:p>
            <a:r>
              <a:rPr lang="en-US" dirty="0">
                <a:latin typeface="Arial" panose="020B0604020202020204" pitchFamily="34" charset="0"/>
                <a:cs typeface="Arial" panose="020B0604020202020204" pitchFamily="34" charset="0"/>
              </a:rPr>
              <a:t>Water Quality Concerns</a:t>
            </a:r>
          </a:p>
        </p:txBody>
      </p:sp>
      <p:pic>
        <p:nvPicPr>
          <p:cNvPr id="4" name="Picture 3">
            <a:extLst>
              <a:ext uri="{FF2B5EF4-FFF2-40B4-BE49-F238E27FC236}">
                <a16:creationId xmlns:a16="http://schemas.microsoft.com/office/drawing/2014/main" id="{915D6B49-E451-4BE8-B3BC-37747951B632}"/>
              </a:ext>
            </a:extLst>
          </p:cNvPr>
          <p:cNvPicPr>
            <a:picLocks noChangeAspect="1"/>
          </p:cNvPicPr>
          <p:nvPr/>
        </p:nvPicPr>
        <p:blipFill>
          <a:blip r:embed="rId3"/>
          <a:stretch>
            <a:fillRect/>
          </a:stretch>
        </p:blipFill>
        <p:spPr>
          <a:xfrm>
            <a:off x="2047045" y="2362200"/>
            <a:ext cx="5049909" cy="1775358"/>
          </a:xfrm>
          <a:prstGeom prst="rect">
            <a:avLst/>
          </a:prstGeom>
        </p:spPr>
      </p:pic>
      <p:cxnSp>
        <p:nvCxnSpPr>
          <p:cNvPr id="6" name="Straight Arrow Connector 5">
            <a:extLst>
              <a:ext uri="{FF2B5EF4-FFF2-40B4-BE49-F238E27FC236}">
                <a16:creationId xmlns:a16="http://schemas.microsoft.com/office/drawing/2014/main" id="{4034C67F-4B6C-4DA6-A9A2-601A6FFE43EF}"/>
              </a:ext>
            </a:extLst>
          </p:cNvPr>
          <p:cNvCxnSpPr>
            <a:cxnSpLocks/>
          </p:cNvCxnSpPr>
          <p:nvPr/>
        </p:nvCxnSpPr>
        <p:spPr>
          <a:xfrm>
            <a:off x="6477000" y="1371600"/>
            <a:ext cx="0" cy="1177885"/>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AB967E3-7B20-4E02-B545-D674DFB85FBF}"/>
              </a:ext>
            </a:extLst>
          </p:cNvPr>
          <p:cNvCxnSpPr>
            <a:cxnSpLocks/>
          </p:cNvCxnSpPr>
          <p:nvPr/>
        </p:nvCxnSpPr>
        <p:spPr>
          <a:xfrm>
            <a:off x="6477000" y="4114800"/>
            <a:ext cx="0" cy="1188884"/>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88E0936-1C5F-477C-B9EF-8BA01046B4F7}"/>
              </a:ext>
            </a:extLst>
          </p:cNvPr>
          <p:cNvSpPr txBox="1"/>
          <p:nvPr/>
        </p:nvSpPr>
        <p:spPr>
          <a:xfrm>
            <a:off x="2173021" y="1143000"/>
            <a:ext cx="4178003" cy="1661993"/>
          </a:xfrm>
          <a:prstGeom prst="rect">
            <a:avLst/>
          </a:prstGeom>
          <a:noFill/>
        </p:spPr>
        <p:txBody>
          <a:bodyPr wrap="none" rtlCol="0">
            <a:spAutoFit/>
          </a:bodyPr>
          <a:lstStyle/>
          <a:p>
            <a:r>
              <a:rPr lang="en-US" sz="2800" dirty="0"/>
              <a:t>Total dissolved solids (salts)</a:t>
            </a:r>
          </a:p>
          <a:p>
            <a:r>
              <a:rPr lang="en-US" sz="2800" dirty="0"/>
              <a:t>Specific ions</a:t>
            </a:r>
          </a:p>
          <a:p>
            <a:r>
              <a:rPr lang="en-US" sz="2800" dirty="0"/>
              <a:t>Microbes</a:t>
            </a:r>
          </a:p>
          <a:p>
            <a:endParaRPr lang="en-US" dirty="0"/>
          </a:p>
        </p:txBody>
      </p:sp>
      <p:sp>
        <p:nvSpPr>
          <p:cNvPr id="10" name="TextBox 9">
            <a:extLst>
              <a:ext uri="{FF2B5EF4-FFF2-40B4-BE49-F238E27FC236}">
                <a16:creationId xmlns:a16="http://schemas.microsoft.com/office/drawing/2014/main" id="{235887E9-CDB3-4341-B1D6-AC8661A14204}"/>
              </a:ext>
            </a:extLst>
          </p:cNvPr>
          <p:cNvSpPr txBox="1"/>
          <p:nvPr/>
        </p:nvSpPr>
        <p:spPr>
          <a:xfrm>
            <a:off x="2209800" y="4114800"/>
            <a:ext cx="4178003" cy="2954655"/>
          </a:xfrm>
          <a:prstGeom prst="rect">
            <a:avLst/>
          </a:prstGeom>
          <a:noFill/>
        </p:spPr>
        <p:txBody>
          <a:bodyPr wrap="none" rtlCol="0">
            <a:spAutoFit/>
          </a:bodyPr>
          <a:lstStyle/>
          <a:p>
            <a:r>
              <a:rPr lang="en-US" sz="2800" dirty="0"/>
              <a:t>Total dissolved solids (salts)</a:t>
            </a:r>
          </a:p>
          <a:p>
            <a:r>
              <a:rPr lang="en-US" sz="2800" dirty="0"/>
              <a:t>Specific ions</a:t>
            </a:r>
          </a:p>
          <a:p>
            <a:r>
              <a:rPr lang="en-US" sz="2800" dirty="0"/>
              <a:t>Trace elements (Se, U, As)</a:t>
            </a:r>
          </a:p>
          <a:p>
            <a:r>
              <a:rPr lang="en-US" sz="2800" dirty="0"/>
              <a:t>Nutrients</a:t>
            </a:r>
          </a:p>
          <a:p>
            <a:r>
              <a:rPr lang="en-US" sz="2800" dirty="0"/>
              <a:t>Pesticides</a:t>
            </a:r>
          </a:p>
          <a:p>
            <a:r>
              <a:rPr lang="en-US" sz="2800" dirty="0"/>
              <a:t>Microbes</a:t>
            </a:r>
          </a:p>
          <a:p>
            <a:endParaRPr lang="en-US" dirty="0"/>
          </a:p>
        </p:txBody>
      </p:sp>
    </p:spTree>
    <p:extLst>
      <p:ext uri="{BB962C8B-B14F-4D97-AF65-F5344CB8AC3E}">
        <p14:creationId xmlns:p14="http://schemas.microsoft.com/office/powerpoint/2010/main" val="52587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US"/>
          </a:p>
        </p:txBody>
      </p:sp>
      <p:sp>
        <p:nvSpPr>
          <p:cNvPr id="5123" name="Rectangle 3"/>
          <p:cNvSpPr>
            <a:spLocks noGrp="1" noChangeArrowheads="1"/>
          </p:cNvSpPr>
          <p:nvPr>
            <p:ph type="body" idx="1"/>
          </p:nvPr>
        </p:nvSpPr>
        <p:spPr/>
        <p:txBody>
          <a:bodyPr/>
          <a:lstStyle/>
          <a:p>
            <a:pPr eaLnBrk="1" hangingPunct="1"/>
            <a:endParaRPr lang="en-US"/>
          </a:p>
        </p:txBody>
      </p:sp>
      <p:pic>
        <p:nvPicPr>
          <p:cNvPr id="5124" name="Picture 6" descr="Irrigation of Alfalfa with Siphons on Roger Maddox Farm near Swink CO 11 Aug 2005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7888" y="0"/>
            <a:ext cx="10479088"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69968"/>
            <a:ext cx="6553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 Box 10"/>
          <p:cNvSpPr txBox="1">
            <a:spLocks noChangeArrowheads="1"/>
          </p:cNvSpPr>
          <p:nvPr/>
        </p:nvSpPr>
        <p:spPr bwMode="auto">
          <a:xfrm>
            <a:off x="363519" y="2003164"/>
            <a:ext cx="6265881"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marR="0" lvl="0" indent="-285750" algn="l" defTabSz="914400" rtl="0" eaLnBrk="0" fontAlgn="auto" latinLnBrk="0" hangingPunct="0">
              <a:lnSpc>
                <a:spcPct val="100000"/>
              </a:lnSpc>
              <a:spcBef>
                <a:spcPts val="600"/>
              </a:spcBef>
              <a:spcAft>
                <a:spcPts val="0"/>
              </a:spcAft>
              <a:buClrTx/>
              <a:buSzTx/>
              <a:buFont typeface="Arial" panose="020B0604020202020204" pitchFamily="34" charset="0"/>
              <a:buChar char="•"/>
              <a:tabLst/>
              <a:defRPr/>
            </a:pPr>
            <a:r>
              <a:rPr lang="en-US" sz="2800" dirty="0">
                <a:solidFill>
                  <a:prstClr val="white"/>
                </a:solidFill>
              </a:rPr>
              <a:t>Competing demands for water</a:t>
            </a:r>
            <a:endParaRPr kumimoji="0" lang="en-US" sz="2800" b="0" i="0" u="none" strike="noStrike" kern="1200" cap="none" spc="0" normalizeH="0" baseline="0" noProof="0" dirty="0">
              <a:ln>
                <a:noFill/>
              </a:ln>
              <a:solidFill>
                <a:prstClr val="white"/>
              </a:solidFill>
              <a:effectLst/>
              <a:uLnTx/>
              <a:uFillTx/>
              <a:latin typeface="Arial" charset="0"/>
              <a:ea typeface="+mn-ea"/>
              <a:cs typeface="+mn-cs"/>
            </a:endParaRPr>
          </a:p>
          <a:p>
            <a:pPr marL="285750" marR="0" lvl="0" indent="-285750" algn="l" defTabSz="914400" rtl="0" eaLnBrk="0" fontAlgn="auto" latinLnBrk="0" hangingPunct="0">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charset="0"/>
                <a:ea typeface="+mn-ea"/>
                <a:cs typeface="+mn-cs"/>
              </a:rPr>
              <a:t>Alternative</a:t>
            </a:r>
            <a:r>
              <a:rPr kumimoji="0" lang="en-US" sz="2800" b="0" i="0" u="none" strike="noStrike" kern="1200" cap="none" spc="0" normalizeH="0" noProof="0" dirty="0">
                <a:ln>
                  <a:noFill/>
                </a:ln>
                <a:solidFill>
                  <a:prstClr val="white"/>
                </a:solidFill>
                <a:effectLst/>
                <a:uLnTx/>
                <a:uFillTx/>
                <a:latin typeface="Arial" charset="0"/>
                <a:ea typeface="+mn-ea"/>
                <a:cs typeface="+mn-cs"/>
              </a:rPr>
              <a:t> transfer methods</a:t>
            </a:r>
          </a:p>
          <a:p>
            <a:pPr marL="285750" indent="-285750">
              <a:spcBef>
                <a:spcPts val="600"/>
              </a:spcBef>
              <a:buFont typeface="Arial" panose="020B0604020202020204" pitchFamily="34" charset="0"/>
              <a:buChar char="•"/>
              <a:defRPr/>
            </a:pPr>
            <a:r>
              <a:rPr lang="en-US" sz="2800" dirty="0">
                <a:solidFill>
                  <a:prstClr val="white"/>
                </a:solidFill>
              </a:rPr>
              <a:t>Improved infrastructure and management</a:t>
            </a:r>
            <a:endParaRPr kumimoji="0" lang="en-US" sz="2800" b="0" i="0" u="none" strike="noStrike" kern="1200" cap="none" spc="0" normalizeH="0" baseline="0" noProof="0" dirty="0">
              <a:ln>
                <a:noFill/>
              </a:ln>
              <a:solidFill>
                <a:prstClr val="white"/>
              </a:solidFill>
              <a:effectLst/>
              <a:uLnTx/>
              <a:uFillTx/>
              <a:latin typeface="Arial" charset="0"/>
              <a:ea typeface="+mn-ea"/>
              <a:cs typeface="+mn-cs"/>
            </a:endParaRPr>
          </a:p>
          <a:p>
            <a:pPr marL="285750" marR="0" lvl="0" indent="-285750" algn="l" defTabSz="914400" rtl="0" eaLnBrk="0" fontAlgn="auto" latinLnBrk="0" hangingPunct="0">
              <a:lnSpc>
                <a:spcPct val="100000"/>
              </a:lnSpc>
              <a:spcBef>
                <a:spcPts val="600"/>
              </a:spcBef>
              <a:spcAft>
                <a:spcPts val="0"/>
              </a:spcAft>
              <a:buClrTx/>
              <a:buSzTx/>
              <a:buFont typeface="Arial" panose="020B0604020202020204" pitchFamily="34" charset="0"/>
              <a:buChar char="•"/>
              <a:tabLst/>
              <a:defRPr/>
            </a:pPr>
            <a:r>
              <a:rPr lang="en-US" sz="2800" dirty="0">
                <a:solidFill>
                  <a:prstClr val="white"/>
                </a:solidFill>
              </a:rPr>
              <a:t>Nonbeneficial consumptive use</a:t>
            </a:r>
            <a:endParaRPr kumimoji="0" lang="en-US" sz="2800" b="0" i="0" u="none" strike="noStrike" kern="1200" cap="none" spc="0" normalizeH="0" baseline="0" noProof="0" dirty="0">
              <a:ln>
                <a:noFill/>
              </a:ln>
              <a:solidFill>
                <a:prstClr val="white"/>
              </a:solidFill>
              <a:effectLst/>
              <a:uLnTx/>
              <a:uFillTx/>
              <a:latin typeface="Arial" charset="0"/>
              <a:ea typeface="+mn-ea"/>
              <a:cs typeface="+mn-cs"/>
            </a:endParaRPr>
          </a:p>
          <a:p>
            <a:pPr marL="285750" marR="0" lvl="0" indent="-285750" algn="l" defTabSz="914400" rtl="0" eaLnBrk="0" fontAlgn="auto" latinLnBrk="0" hangingPunct="0">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charset="0"/>
                <a:ea typeface="+mn-ea"/>
                <a:cs typeface="+mn-cs"/>
              </a:rPr>
              <a:t>Salinity</a:t>
            </a:r>
          </a:p>
          <a:p>
            <a:pPr marL="285750" marR="0" lvl="0" indent="-285750" algn="l" defTabSz="914400" rtl="0" eaLnBrk="0" fontAlgn="auto" latinLnBrk="0" hangingPunct="0">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charset="0"/>
                <a:ea typeface="+mn-ea"/>
                <a:cs typeface="+mn-cs"/>
              </a:rPr>
              <a:t>Nonpoint source pollution</a:t>
            </a:r>
          </a:p>
          <a:p>
            <a:pPr marL="285750" indent="-285750">
              <a:spcBef>
                <a:spcPts val="600"/>
              </a:spcBef>
              <a:buFont typeface="Arial" panose="020B0604020202020204" pitchFamily="34" charset="0"/>
              <a:buChar char="•"/>
              <a:defRPr/>
            </a:pPr>
            <a:r>
              <a:rPr lang="en-US" sz="2800" dirty="0">
                <a:solidFill>
                  <a:prstClr val="white"/>
                </a:solidFill>
              </a:rPr>
              <a:t>Return flows and water rights</a:t>
            </a:r>
          </a:p>
          <a:p>
            <a:pPr marL="285750" marR="0" lvl="0" indent="-285750" algn="l" defTabSz="914400" rtl="0" eaLnBrk="0" fontAlgn="auto" latinLnBrk="0" hangingPunct="0">
              <a:lnSpc>
                <a:spcPct val="100000"/>
              </a:lnSpc>
              <a:spcBef>
                <a:spcPts val="6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Arial" charset="0"/>
              <a:ea typeface="+mn-ea"/>
              <a:cs typeface="+mn-cs"/>
            </a:endParaRPr>
          </a:p>
          <a:p>
            <a:pPr marL="166688" marR="0" lvl="0" indent="-166688" algn="l" defTabSz="914400" rtl="0" eaLnBrk="1" fontAlgn="auto" latinLnBrk="0" hangingPunct="1">
              <a:lnSpc>
                <a:spcPct val="100000"/>
              </a:lnSpc>
              <a:spcBef>
                <a:spcPts val="0"/>
              </a:spcBef>
              <a:spcAft>
                <a:spcPts val="600"/>
              </a:spcAft>
              <a:buClrTx/>
              <a:buSzTx/>
              <a:buFontTx/>
              <a:buChar char="•"/>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128" name="Picture 11" descr="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9577"/>
            <a:ext cx="6553200" cy="12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 Box 12"/>
          <p:cNvSpPr txBox="1">
            <a:spLocks noChangeArrowheads="1"/>
          </p:cNvSpPr>
          <p:nvPr/>
        </p:nvSpPr>
        <p:spPr bwMode="auto">
          <a:xfrm>
            <a:off x="304800" y="579577"/>
            <a:ext cx="640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Major Issues for </a:t>
            </a:r>
          </a:p>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srgbClr val="FFFFFF"/>
                </a:solidFill>
              </a:rPr>
              <a:t>Colorado Agricultural Water</a:t>
            </a:r>
            <a:endParaRPr kumimoji="0" lang="en-US" sz="36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3926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animEffect transition="in" filter="dissolve">
                                      <p:cBhvr>
                                        <p:cTn id="7" dur="500"/>
                                        <p:tgtEl>
                                          <p:spTgt spid="51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7">
                                            <p:txEl>
                                              <p:pRg st="1" end="1"/>
                                            </p:txEl>
                                          </p:spTgt>
                                        </p:tgtEl>
                                        <p:attrNameLst>
                                          <p:attrName>style.visibility</p:attrName>
                                        </p:attrNameLst>
                                      </p:cBhvr>
                                      <p:to>
                                        <p:strVal val="visible"/>
                                      </p:to>
                                    </p:set>
                                    <p:animEffect transition="in" filter="dissolve">
                                      <p:cBhvr>
                                        <p:cTn id="12" dur="500"/>
                                        <p:tgtEl>
                                          <p:spTgt spid="51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27">
                                            <p:txEl>
                                              <p:pRg st="2" end="2"/>
                                            </p:txEl>
                                          </p:spTgt>
                                        </p:tgtEl>
                                        <p:attrNameLst>
                                          <p:attrName>style.visibility</p:attrName>
                                        </p:attrNameLst>
                                      </p:cBhvr>
                                      <p:to>
                                        <p:strVal val="visible"/>
                                      </p:to>
                                    </p:set>
                                    <p:animEffect transition="in" filter="dissolve">
                                      <p:cBhvr>
                                        <p:cTn id="17" dur="500"/>
                                        <p:tgtEl>
                                          <p:spTgt spid="51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127">
                                            <p:txEl>
                                              <p:pRg st="3" end="3"/>
                                            </p:txEl>
                                          </p:spTgt>
                                        </p:tgtEl>
                                        <p:attrNameLst>
                                          <p:attrName>style.visibility</p:attrName>
                                        </p:attrNameLst>
                                      </p:cBhvr>
                                      <p:to>
                                        <p:strVal val="visible"/>
                                      </p:to>
                                    </p:set>
                                    <p:animEffect transition="in" filter="dissolve">
                                      <p:cBhvr>
                                        <p:cTn id="22" dur="500"/>
                                        <p:tgtEl>
                                          <p:spTgt spid="51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127">
                                            <p:txEl>
                                              <p:pRg st="4" end="4"/>
                                            </p:txEl>
                                          </p:spTgt>
                                        </p:tgtEl>
                                        <p:attrNameLst>
                                          <p:attrName>style.visibility</p:attrName>
                                        </p:attrNameLst>
                                      </p:cBhvr>
                                      <p:to>
                                        <p:strVal val="visible"/>
                                      </p:to>
                                    </p:set>
                                    <p:animEffect transition="in" filter="dissolve">
                                      <p:cBhvr>
                                        <p:cTn id="27" dur="500"/>
                                        <p:tgtEl>
                                          <p:spTgt spid="51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127">
                                            <p:txEl>
                                              <p:pRg st="5" end="5"/>
                                            </p:txEl>
                                          </p:spTgt>
                                        </p:tgtEl>
                                        <p:attrNameLst>
                                          <p:attrName>style.visibility</p:attrName>
                                        </p:attrNameLst>
                                      </p:cBhvr>
                                      <p:to>
                                        <p:strVal val="visible"/>
                                      </p:to>
                                    </p:set>
                                    <p:animEffect transition="in" filter="dissolve">
                                      <p:cBhvr>
                                        <p:cTn id="32" dur="500"/>
                                        <p:tgtEl>
                                          <p:spTgt spid="51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127">
                                            <p:txEl>
                                              <p:pRg st="6" end="6"/>
                                            </p:txEl>
                                          </p:spTgt>
                                        </p:tgtEl>
                                        <p:attrNameLst>
                                          <p:attrName>style.visibility</p:attrName>
                                        </p:attrNameLst>
                                      </p:cBhvr>
                                      <p:to>
                                        <p:strVal val="visible"/>
                                      </p:to>
                                    </p:set>
                                    <p:animEffect transition="in" filter="dissolve">
                                      <p:cBhvr>
                                        <p:cTn id="37" dur="500"/>
                                        <p:tgtEl>
                                          <p:spTgt spid="51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11425" y="-9729787"/>
            <a:ext cx="7913370" cy="5263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1000"/>
            <a:ext cx="7467600" cy="49670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41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C8A4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04100" y="1447800"/>
            <a:ext cx="1752600" cy="1470025"/>
          </a:xfrm>
        </p:spPr>
        <p:txBody>
          <a:bodyPr>
            <a:noAutofit/>
          </a:bodyPr>
          <a:lstStyle/>
          <a:p>
            <a:pPr algn="l"/>
            <a:r>
              <a:rPr lang="en-US" sz="2400" b="1" dirty="0">
                <a:solidFill>
                  <a:schemeClr val="bg1"/>
                </a:solidFill>
                <a:latin typeface="Arial" panose="020B0604020202020204" pitchFamily="34" charset="0"/>
                <a:cs typeface="Arial" panose="020B0604020202020204" pitchFamily="34" charset="0"/>
              </a:rPr>
              <a:t>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Irrigation</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Return Flow and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Solute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Transport Processes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in a</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Stream-Aquifer System</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10" y="-381000"/>
            <a:ext cx="7352956"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05000" y="457200"/>
            <a:ext cx="5468164" cy="286232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 and surface runoff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Seepage and deep percolation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Hydraulic gradients and advection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Diffusion and dispersion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Evaporative concentration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Oxidation-reduction (riparian &amp; non-riparian)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Dissolution-precipitation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Sorption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Volatilization</a:t>
            </a:r>
          </a:p>
        </p:txBody>
      </p:sp>
    </p:spTree>
    <p:extLst>
      <p:ext uri="{BB962C8B-B14F-4D97-AF65-F5344CB8AC3E}">
        <p14:creationId xmlns:p14="http://schemas.microsoft.com/office/powerpoint/2010/main" val="36928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8" end="8"/>
                                            </p:txEl>
                                          </p:spTgt>
                                        </p:tgtEl>
                                        <p:attrNameLst>
                                          <p:attrName>style.visibility</p:attrName>
                                        </p:attrNameLst>
                                      </p:cBhvr>
                                      <p:to>
                                        <p:strVal val="visible"/>
                                      </p:to>
                                    </p:set>
                                    <p:animEffect transition="in" filter="fade">
                                      <p:cBhvr>
                                        <p:cTn id="5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9010F3-79B3-47A1-9021-127802569D8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28600" y="1295400"/>
            <a:ext cx="8712758" cy="5412189"/>
          </a:xfrm>
          <a:prstGeom prst="rect">
            <a:avLst/>
          </a:prstGeom>
        </p:spPr>
      </p:pic>
      <p:sp>
        <p:nvSpPr>
          <p:cNvPr id="3" name="TextBox 2"/>
          <p:cNvSpPr txBox="1"/>
          <p:nvPr/>
        </p:nvSpPr>
        <p:spPr>
          <a:xfrm>
            <a:off x="228600" y="76200"/>
            <a:ext cx="8077200" cy="147732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Side Effect of BMP Implementation:  Altered Rates and Patterns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Return Flows and River Flows</a:t>
            </a:r>
            <a:endParaRPr kumimoji="0" lang="en-US" sz="30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106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8A26">
            <a:alpha val="70000"/>
          </a:srgbClr>
        </a:solidFill>
        <a:effectLst/>
      </p:bgPr>
    </p:bg>
    <p:spTree>
      <p:nvGrpSpPr>
        <p:cNvPr id="1" name=""/>
        <p:cNvGrpSpPr/>
        <p:nvPr/>
      </p:nvGrpSpPr>
      <p:grpSpPr>
        <a:xfrm>
          <a:off x="0" y="0"/>
          <a:ext cx="0" cy="0"/>
          <a:chOff x="0" y="0"/>
          <a:chExt cx="0" cy="0"/>
        </a:xfrm>
      </p:grpSpPr>
      <p:pic>
        <p:nvPicPr>
          <p:cNvPr id="20" name="Picture 19" descr="A plate of food&#10;&#10;Description automatically generated with low confidence">
            <a:extLst>
              <a:ext uri="{FF2B5EF4-FFF2-40B4-BE49-F238E27FC236}">
                <a16:creationId xmlns:a16="http://schemas.microsoft.com/office/drawing/2014/main" id="{F807E9AF-5C51-4AB6-8BF0-10E38B01D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232" y="2569572"/>
            <a:ext cx="3485691" cy="1951987"/>
          </a:xfrm>
          <a:prstGeom prst="rect">
            <a:avLst/>
          </a:prstGeom>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391"/>
            <a:ext cx="5425440" cy="816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dirty="0"/>
          </a:p>
        </p:txBody>
      </p:sp>
      <p:pic>
        <p:nvPicPr>
          <p:cNvPr id="6"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10200" y="-12404"/>
            <a:ext cx="3733800" cy="247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92994" y="2438400"/>
            <a:ext cx="3762386" cy="249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425440" y="4928095"/>
            <a:ext cx="1281802" cy="192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29400" y="4937297"/>
            <a:ext cx="2990214" cy="194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A watermelon on a plant&#10;&#10;Description automatically generated with low confidence">
            <a:extLst>
              <a:ext uri="{FF2B5EF4-FFF2-40B4-BE49-F238E27FC236}">
                <a16:creationId xmlns:a16="http://schemas.microsoft.com/office/drawing/2014/main" id="{817F996E-414A-49F8-80F3-11AF0D7005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4180" y="1529483"/>
            <a:ext cx="1201098" cy="1808395"/>
          </a:xfrm>
          <a:prstGeom prst="rect">
            <a:avLst/>
          </a:prstGeom>
        </p:spPr>
      </p:pic>
      <p:pic>
        <p:nvPicPr>
          <p:cNvPr id="13" name="Picture 12">
            <a:extLst>
              <a:ext uri="{FF2B5EF4-FFF2-40B4-BE49-F238E27FC236}">
                <a16:creationId xmlns:a16="http://schemas.microsoft.com/office/drawing/2014/main" id="{2FFF50FA-B951-44C6-9675-E1687793984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15884"/>
          <a:stretch/>
        </p:blipFill>
        <p:spPr>
          <a:xfrm>
            <a:off x="0" y="1175833"/>
            <a:ext cx="1841487" cy="1498788"/>
          </a:xfrm>
          <a:prstGeom prst="rect">
            <a:avLst/>
          </a:prstGeom>
        </p:spPr>
      </p:pic>
      <p:pic>
        <p:nvPicPr>
          <p:cNvPr id="15" name="Content Placeholder 5" descr="A person digging in a field&#10;&#10;Description automatically generated with medium confidence">
            <a:extLst>
              <a:ext uri="{FF2B5EF4-FFF2-40B4-BE49-F238E27FC236}">
                <a16:creationId xmlns:a16="http://schemas.microsoft.com/office/drawing/2014/main" id="{9CA4601A-AC55-4043-8A75-9F74935970B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a:off x="-2977" y="2615893"/>
            <a:ext cx="1871764" cy="1227045"/>
          </a:xfrm>
          <a:prstGeom prst="rect">
            <a:avLst/>
          </a:prstGeom>
          <a:noFill/>
          <a:ln w="9525">
            <a:noFill/>
            <a:miter lim="800000"/>
            <a:headEnd/>
            <a:tailEnd/>
          </a:ln>
        </p:spPr>
      </p:pic>
      <p:pic>
        <p:nvPicPr>
          <p:cNvPr id="18" name="Content Placeholder 17" descr="A picture containing grass, outdoor, nature, field&#10;&#10;Description automatically generated">
            <a:extLst>
              <a:ext uri="{FF2B5EF4-FFF2-40B4-BE49-F238E27FC236}">
                <a16:creationId xmlns:a16="http://schemas.microsoft.com/office/drawing/2014/main" id="{E88FC266-51D6-4313-AAA3-635274B4BC0C}"/>
              </a:ext>
            </a:extLst>
          </p:cNvPr>
          <p:cNvPicPr>
            <a:picLocks noGrp="1" noChangeAspect="1"/>
          </p:cNvPicPr>
          <p:nvPr>
            <p:ph idx="1"/>
          </p:nvPr>
        </p:nvPicPr>
        <p:blipFill>
          <a:blip r:embed="rId12" cstate="screen">
            <a:extLst>
              <a:ext uri="{28A0092B-C50C-407E-A947-70E740481C1C}">
                <a14:useLocalDpi xmlns:a14="http://schemas.microsoft.com/office/drawing/2010/main"/>
              </a:ext>
            </a:extLst>
          </a:blip>
          <a:stretch>
            <a:fillRect/>
          </a:stretch>
        </p:blipFill>
        <p:spPr>
          <a:xfrm>
            <a:off x="0" y="-12405"/>
            <a:ext cx="1841487" cy="1227045"/>
          </a:xfrm>
        </p:spPr>
      </p:pic>
    </p:spTree>
    <p:extLst>
      <p:ext uri="{BB962C8B-B14F-4D97-AF65-F5344CB8AC3E}">
        <p14:creationId xmlns:p14="http://schemas.microsoft.com/office/powerpoint/2010/main" val="1113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25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25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25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0C6AC"/>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71400"/>
            <a:ext cx="4788532" cy="71956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2656" y="512676"/>
            <a:ext cx="4262705" cy="1754326"/>
          </a:xfrm>
          <a:prstGeom prst="rect">
            <a:avLst/>
          </a:prstGeom>
          <a:noFill/>
        </p:spPr>
        <p:txBody>
          <a:bodyPr wrap="none">
            <a:spAutoFit/>
          </a:bodyPr>
          <a:lstStyle/>
          <a:p>
            <a:pPr>
              <a:defRPr/>
            </a:pPr>
            <a:r>
              <a:rPr lang="en-US" sz="5400" b="1" dirty="0">
                <a:solidFill>
                  <a:srgbClr val="003366"/>
                </a:solidFill>
                <a:latin typeface="Arial"/>
              </a:rPr>
              <a:t>Questions &amp;</a:t>
            </a:r>
          </a:p>
          <a:p>
            <a:pPr>
              <a:defRPr/>
            </a:pPr>
            <a:r>
              <a:rPr lang="en-US" sz="5400" b="1" dirty="0">
                <a:solidFill>
                  <a:srgbClr val="003366"/>
                </a:solidFill>
                <a:latin typeface="Arial"/>
              </a:rPr>
              <a:t>Discussion</a:t>
            </a:r>
          </a:p>
        </p:txBody>
      </p:sp>
      <p:pic>
        <p:nvPicPr>
          <p:cNvPr id="4" name="Picture 3">
            <a:extLst>
              <a:ext uri="{FF2B5EF4-FFF2-40B4-BE49-F238E27FC236}">
                <a16:creationId xmlns:a16="http://schemas.microsoft.com/office/drawing/2014/main" id="{A753C83B-2E20-4C0B-A203-DF9D3ACF6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226" y="5791200"/>
            <a:ext cx="4052305" cy="906387"/>
          </a:xfrm>
          <a:prstGeom prst="rect">
            <a:avLst/>
          </a:prstGeom>
        </p:spPr>
      </p:pic>
    </p:spTree>
    <p:extLst>
      <p:ext uri="{BB962C8B-B14F-4D97-AF65-F5344CB8AC3E}">
        <p14:creationId xmlns:p14="http://schemas.microsoft.com/office/powerpoint/2010/main" val="15045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81" y="0"/>
            <a:ext cx="9170581" cy="6858000"/>
          </a:xfrm>
          <a:prstGeom prst="rect">
            <a:avLst/>
          </a:prstGeom>
        </p:spPr>
      </p:pic>
      <p:sp>
        <p:nvSpPr>
          <p:cNvPr id="2" name="Slide Number Placeholder 1"/>
          <p:cNvSpPr>
            <a:spLocks noGrp="1"/>
          </p:cNvSpPr>
          <p:nvPr>
            <p:ph type="sldNum" sz="quarter" idx="12"/>
          </p:nvPr>
        </p:nvSpPr>
        <p:spPr/>
        <p:txBody>
          <a:bodyPr/>
          <a:lstStyle/>
          <a:p>
            <a:pPr>
              <a:defRPr/>
            </a:pPr>
            <a:fld id="{0E0ED235-B7A0-41A4-AB26-E941B676EAF2}" type="slidenum">
              <a:rPr lang="en-US" smtClean="0">
                <a:solidFill>
                  <a:srgbClr val="000000"/>
                </a:solidFill>
              </a:rPr>
              <a:pPr>
                <a:defRPr/>
              </a:pPr>
              <a:t>21</a:t>
            </a:fld>
            <a:endParaRPr lang="en-US">
              <a:solidFill>
                <a:srgbClr val="000000"/>
              </a:solidFill>
            </a:endParaRPr>
          </a:p>
        </p:txBody>
      </p:sp>
      <p:pic>
        <p:nvPicPr>
          <p:cNvPr id="35" name="Picture 34">
            <a:extLst>
              <a:ext uri="{FF2B5EF4-FFF2-40B4-BE49-F238E27FC236}">
                <a16:creationId xmlns:a16="http://schemas.microsoft.com/office/drawing/2014/main" id="{CA943470-F966-4F5C-916C-88D670BF3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1146" y="577565"/>
            <a:ext cx="4052305" cy="906387"/>
          </a:xfrm>
          <a:prstGeom prst="rect">
            <a:avLst/>
          </a:prstGeom>
        </p:spPr>
      </p:pic>
    </p:spTree>
    <p:extLst>
      <p:ext uri="{BB962C8B-B14F-4D97-AF65-F5344CB8AC3E}">
        <p14:creationId xmlns:p14="http://schemas.microsoft.com/office/powerpoint/2010/main" val="337348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C438-4CFC-498F-B018-6EE70B5CC67C}"/>
              </a:ext>
            </a:extLst>
          </p:cNvPr>
          <p:cNvSpPr>
            <a:spLocks noGrp="1"/>
          </p:cNvSpPr>
          <p:nvPr>
            <p:ph type="title"/>
          </p:nvPr>
        </p:nvSpPr>
        <p:spPr/>
        <p:txBody>
          <a:bodyPr/>
          <a:lstStyle/>
          <a:p>
            <a:endParaRPr lang="en-US"/>
          </a:p>
        </p:txBody>
      </p:sp>
      <p:pic>
        <p:nvPicPr>
          <p:cNvPr id="11" name="Content Placeholder 10" descr="Map&#10;&#10;Description automatically generated">
            <a:extLst>
              <a:ext uri="{FF2B5EF4-FFF2-40B4-BE49-F238E27FC236}">
                <a16:creationId xmlns:a16="http://schemas.microsoft.com/office/drawing/2014/main" id="{B25CDFF8-3260-46A6-99DF-544AA8E9744E}"/>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52400" y="-76200"/>
            <a:ext cx="9448799" cy="6946706"/>
          </a:xfrm>
        </p:spPr>
      </p:pic>
      <p:sp>
        <p:nvSpPr>
          <p:cNvPr id="4" name="Slide Number Placeholder 3">
            <a:extLst>
              <a:ext uri="{FF2B5EF4-FFF2-40B4-BE49-F238E27FC236}">
                <a16:creationId xmlns:a16="http://schemas.microsoft.com/office/drawing/2014/main" id="{3E43BBB3-74C8-48BE-B7EC-B393197428F3}"/>
              </a:ext>
            </a:extLst>
          </p:cNvPr>
          <p:cNvSpPr>
            <a:spLocks noGrp="1"/>
          </p:cNvSpPr>
          <p:nvPr>
            <p:ph type="sldNum" sz="quarter" idx="12"/>
          </p:nvPr>
        </p:nvSpPr>
        <p:spPr/>
        <p:txBody>
          <a:bodyPr/>
          <a:lstStyle/>
          <a:p>
            <a:pPr>
              <a:defRPr/>
            </a:pPr>
            <a:fld id="{0E0ED235-B7A0-41A4-AB26-E941B676EAF2}" type="slidenum">
              <a:rPr lang="en-US" smtClean="0">
                <a:solidFill>
                  <a:srgbClr val="000000"/>
                </a:solidFill>
              </a:rPr>
              <a:pPr>
                <a:defRPr/>
              </a:pPr>
              <a:t>3</a:t>
            </a:fld>
            <a:endParaRPr lang="en-US">
              <a:solidFill>
                <a:srgbClr val="000000"/>
              </a:solidFill>
            </a:endParaRPr>
          </a:p>
        </p:txBody>
      </p:sp>
      <p:sp>
        <p:nvSpPr>
          <p:cNvPr id="12" name="Rectangle: Rounded Corners 11">
            <a:extLst>
              <a:ext uri="{FF2B5EF4-FFF2-40B4-BE49-F238E27FC236}">
                <a16:creationId xmlns:a16="http://schemas.microsoft.com/office/drawing/2014/main" id="{62374C33-3A5A-4DAA-855D-CEF2FE31CFBF}"/>
              </a:ext>
            </a:extLst>
          </p:cNvPr>
          <p:cNvSpPr/>
          <p:nvPr/>
        </p:nvSpPr>
        <p:spPr>
          <a:xfrm>
            <a:off x="6172200" y="3124200"/>
            <a:ext cx="2514601" cy="1524000"/>
          </a:xfrm>
          <a:prstGeom prst="roundRect">
            <a:avLst/>
          </a:prstGeom>
          <a:solidFill>
            <a:srgbClr val="4C8A4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07DD352-BEDB-4921-8DE5-6406030B79EE}"/>
              </a:ext>
            </a:extLst>
          </p:cNvPr>
          <p:cNvSpPr txBox="1"/>
          <p:nvPr/>
        </p:nvSpPr>
        <p:spPr>
          <a:xfrm>
            <a:off x="7251906" y="149535"/>
            <a:ext cx="1587294" cy="338554"/>
          </a:xfrm>
          <a:prstGeom prst="rect">
            <a:avLst/>
          </a:prstGeom>
          <a:noFill/>
        </p:spPr>
        <p:txBody>
          <a:bodyPr wrap="none" rtlCol="0">
            <a:spAutoFit/>
          </a:bodyPr>
          <a:lstStyle/>
          <a:p>
            <a:r>
              <a:rPr lang="en-US" sz="1600" dirty="0"/>
              <a:t>Source:  USGS</a:t>
            </a:r>
          </a:p>
        </p:txBody>
      </p:sp>
    </p:spTree>
    <p:extLst>
      <p:ext uri="{BB962C8B-B14F-4D97-AF65-F5344CB8AC3E}">
        <p14:creationId xmlns:p14="http://schemas.microsoft.com/office/powerpoint/2010/main" val="386469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564DC-8036-42D4-B099-409864EE10E6}"/>
              </a:ext>
            </a:extLst>
          </p:cNvPr>
          <p:cNvSpPr>
            <a:spLocks noGrp="1"/>
          </p:cNvSpPr>
          <p:nvPr>
            <p:ph type="title"/>
          </p:nvPr>
        </p:nvSpPr>
        <p:spPr>
          <a:xfrm>
            <a:off x="2705505" y="2807018"/>
            <a:ext cx="1977390" cy="405425"/>
          </a:xfrm>
        </p:spPr>
        <p:txBody>
          <a:bodyPr>
            <a:normAutofit fontScale="90000"/>
          </a:bodyPr>
          <a:lstStyle/>
          <a:p>
            <a:r>
              <a:rPr lang="en-US" sz="1500" dirty="0">
                <a:latin typeface="Arial" panose="020B0604020202020204" pitchFamily="34" charset="0"/>
                <a:cs typeface="Arial" panose="020B0604020202020204" pitchFamily="34" charset="0"/>
              </a:rPr>
              <a:t>Beneficial Consumption</a:t>
            </a:r>
          </a:p>
        </p:txBody>
      </p:sp>
      <p:pic>
        <p:nvPicPr>
          <p:cNvPr id="5" name="Content Placeholder 4" descr="A picture containing shape&#10;&#10;Description automatically generated">
            <a:extLst>
              <a:ext uri="{FF2B5EF4-FFF2-40B4-BE49-F238E27FC236}">
                <a16:creationId xmlns:a16="http://schemas.microsoft.com/office/drawing/2014/main" id="{9DE570E5-795A-4D2D-8AB4-F74D2A99324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812" b="29393"/>
          <a:stretch/>
        </p:blipFill>
        <p:spPr>
          <a:xfrm>
            <a:off x="3970429" y="3588988"/>
            <a:ext cx="824068" cy="594095"/>
          </a:xfrm>
        </p:spPr>
      </p:pic>
      <p:pic>
        <p:nvPicPr>
          <p:cNvPr id="7" name="Picture 6" descr="Diagram&#10;&#10;Description automatically generated">
            <a:extLst>
              <a:ext uri="{FF2B5EF4-FFF2-40B4-BE49-F238E27FC236}">
                <a16:creationId xmlns:a16="http://schemas.microsoft.com/office/drawing/2014/main" id="{AA2F9BB7-CD9E-4EC5-9B73-27BAF8F010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 t="5199" r="1792" b="2928"/>
          <a:stretch/>
        </p:blipFill>
        <p:spPr>
          <a:xfrm>
            <a:off x="2664504" y="3457287"/>
            <a:ext cx="560865" cy="773686"/>
          </a:xfrm>
          <a:prstGeom prst="rect">
            <a:avLst/>
          </a:prstGeom>
        </p:spPr>
      </p:pic>
      <p:pic>
        <p:nvPicPr>
          <p:cNvPr id="9" name="Picture 8" descr="A drawing of a plant&#10;&#10;Description automatically generated with low confidence">
            <a:extLst>
              <a:ext uri="{FF2B5EF4-FFF2-40B4-BE49-F238E27FC236}">
                <a16:creationId xmlns:a16="http://schemas.microsoft.com/office/drawing/2014/main" id="{CD95142D-EE7F-40FB-8E4E-13AE0D3A52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366"/>
          <a:stretch/>
        </p:blipFill>
        <p:spPr>
          <a:xfrm>
            <a:off x="3191235" y="3457285"/>
            <a:ext cx="838206" cy="773687"/>
          </a:xfrm>
          <a:prstGeom prst="rect">
            <a:avLst/>
          </a:prstGeom>
        </p:spPr>
      </p:pic>
      <p:sp>
        <p:nvSpPr>
          <p:cNvPr id="13" name="Arrow: Curved Left 12">
            <a:extLst>
              <a:ext uri="{FF2B5EF4-FFF2-40B4-BE49-F238E27FC236}">
                <a16:creationId xmlns:a16="http://schemas.microsoft.com/office/drawing/2014/main" id="{A0756A29-FBC8-48D4-854F-2DC169D6DAB9}"/>
              </a:ext>
            </a:extLst>
          </p:cNvPr>
          <p:cNvSpPr/>
          <p:nvPr/>
        </p:nvSpPr>
        <p:spPr>
          <a:xfrm>
            <a:off x="6648454" y="3551197"/>
            <a:ext cx="1692229" cy="2212386"/>
          </a:xfrm>
          <a:prstGeom prst="curvedLeftArrow">
            <a:avLst>
              <a:gd name="adj1" fmla="val 15822"/>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sp>
        <p:nvSpPr>
          <p:cNvPr id="14" name="Arrow: Curved Left 13">
            <a:extLst>
              <a:ext uri="{FF2B5EF4-FFF2-40B4-BE49-F238E27FC236}">
                <a16:creationId xmlns:a16="http://schemas.microsoft.com/office/drawing/2014/main" id="{60EFB802-CC82-4991-9E70-9148C7DBB3E7}"/>
              </a:ext>
            </a:extLst>
          </p:cNvPr>
          <p:cNvSpPr/>
          <p:nvPr/>
        </p:nvSpPr>
        <p:spPr>
          <a:xfrm flipH="1" flipV="1">
            <a:off x="357700" y="3150810"/>
            <a:ext cx="2283614" cy="249508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black"/>
              </a:solidFill>
              <a:latin typeface="Calibri" panose="020F0502020204030204"/>
            </a:endParaRPr>
          </a:p>
        </p:txBody>
      </p:sp>
      <p:pic>
        <p:nvPicPr>
          <p:cNvPr id="18" name="Picture 17" descr="A picture containing text&#10;&#10;Description automatically generated">
            <a:extLst>
              <a:ext uri="{FF2B5EF4-FFF2-40B4-BE49-F238E27FC236}">
                <a16:creationId xmlns:a16="http://schemas.microsoft.com/office/drawing/2014/main" id="{E600802D-E69D-4E68-871F-AA0183AB0443}"/>
              </a:ext>
            </a:extLst>
          </p:cNvPr>
          <p:cNvPicPr>
            <a:picLocks noChangeAspect="1"/>
          </p:cNvPicPr>
          <p:nvPr/>
        </p:nvPicPr>
        <p:blipFill rotWithShape="1">
          <a:blip r:embed="rId6">
            <a:extLst>
              <a:ext uri="{28A0092B-C50C-407E-A947-70E740481C1C}">
                <a14:useLocalDpi xmlns:a14="http://schemas.microsoft.com/office/drawing/2010/main" val="0"/>
              </a:ext>
            </a:extLst>
          </a:blip>
          <a:srcRect l="19064" t="14030" r="47495" b="63076"/>
          <a:stretch/>
        </p:blipFill>
        <p:spPr>
          <a:xfrm>
            <a:off x="5199410" y="3551197"/>
            <a:ext cx="1236102" cy="653903"/>
          </a:xfrm>
          <a:prstGeom prst="rect">
            <a:avLst/>
          </a:prstGeom>
        </p:spPr>
      </p:pic>
      <p:sp>
        <p:nvSpPr>
          <p:cNvPr id="39" name="Rectangle 38">
            <a:extLst>
              <a:ext uri="{FF2B5EF4-FFF2-40B4-BE49-F238E27FC236}">
                <a16:creationId xmlns:a16="http://schemas.microsoft.com/office/drawing/2014/main" id="{E0E4F585-8931-40BC-A1BD-69130DFC05FF}"/>
              </a:ext>
            </a:extLst>
          </p:cNvPr>
          <p:cNvSpPr/>
          <p:nvPr/>
        </p:nvSpPr>
        <p:spPr>
          <a:xfrm>
            <a:off x="2664504" y="2495550"/>
            <a:ext cx="3942684" cy="1807440"/>
          </a:xfrm>
          <a:prstGeom prst="rect">
            <a:avLst/>
          </a:prstGeom>
          <a:solidFill>
            <a:schemeClr val="accent6">
              <a:lumMod val="60000"/>
              <a:lumOff val="4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19" name="Arrow: Up 18">
            <a:extLst>
              <a:ext uri="{FF2B5EF4-FFF2-40B4-BE49-F238E27FC236}">
                <a16:creationId xmlns:a16="http://schemas.microsoft.com/office/drawing/2014/main" id="{A0509D77-1C07-42CA-B8E2-2458AC7F3594}"/>
              </a:ext>
            </a:extLst>
          </p:cNvPr>
          <p:cNvSpPr/>
          <p:nvPr/>
        </p:nvSpPr>
        <p:spPr>
          <a:xfrm>
            <a:off x="3454194" y="2047700"/>
            <a:ext cx="363474" cy="733806"/>
          </a:xfrm>
          <a:prstGeom prst="upArrow">
            <a:avLst/>
          </a:prstGeom>
          <a:solidFill>
            <a:schemeClr val="accent1">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0" name="Arrow: Up 19">
            <a:extLst>
              <a:ext uri="{FF2B5EF4-FFF2-40B4-BE49-F238E27FC236}">
                <a16:creationId xmlns:a16="http://schemas.microsoft.com/office/drawing/2014/main" id="{E80688E6-CAD9-4C65-9877-FD03FAFD4AC0}"/>
              </a:ext>
            </a:extLst>
          </p:cNvPr>
          <p:cNvSpPr/>
          <p:nvPr/>
        </p:nvSpPr>
        <p:spPr>
          <a:xfrm>
            <a:off x="5769251" y="2036552"/>
            <a:ext cx="133935" cy="733806"/>
          </a:xfrm>
          <a:prstGeom prst="upArrow">
            <a:avLst/>
          </a:prstGeom>
          <a:solidFill>
            <a:schemeClr val="accent1">
              <a:lumMod val="40000"/>
              <a:lumOff val="6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Arrow: Down 22">
            <a:extLst>
              <a:ext uri="{FF2B5EF4-FFF2-40B4-BE49-F238E27FC236}">
                <a16:creationId xmlns:a16="http://schemas.microsoft.com/office/drawing/2014/main" id="{D93743EE-B8B4-4D91-9514-17325BE86C0D}"/>
              </a:ext>
            </a:extLst>
          </p:cNvPr>
          <p:cNvSpPr/>
          <p:nvPr/>
        </p:nvSpPr>
        <p:spPr>
          <a:xfrm>
            <a:off x="3597046" y="3135444"/>
            <a:ext cx="34289" cy="259409"/>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Arrow: Down 23">
            <a:extLst>
              <a:ext uri="{FF2B5EF4-FFF2-40B4-BE49-F238E27FC236}">
                <a16:creationId xmlns:a16="http://schemas.microsoft.com/office/drawing/2014/main" id="{DAE24F01-9723-46BE-AD7A-A5F100841824}"/>
              </a:ext>
            </a:extLst>
          </p:cNvPr>
          <p:cNvSpPr/>
          <p:nvPr/>
        </p:nvSpPr>
        <p:spPr>
          <a:xfrm>
            <a:off x="4382566" y="3142426"/>
            <a:ext cx="34289" cy="259409"/>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5" name="Arrow: Down 24">
            <a:extLst>
              <a:ext uri="{FF2B5EF4-FFF2-40B4-BE49-F238E27FC236}">
                <a16:creationId xmlns:a16="http://schemas.microsoft.com/office/drawing/2014/main" id="{B493CE16-E199-4CEE-B470-64289972F873}"/>
              </a:ext>
            </a:extLst>
          </p:cNvPr>
          <p:cNvSpPr/>
          <p:nvPr/>
        </p:nvSpPr>
        <p:spPr>
          <a:xfrm>
            <a:off x="2970733" y="3151768"/>
            <a:ext cx="34289" cy="259409"/>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7" name="Title 1">
            <a:extLst>
              <a:ext uri="{FF2B5EF4-FFF2-40B4-BE49-F238E27FC236}">
                <a16:creationId xmlns:a16="http://schemas.microsoft.com/office/drawing/2014/main" id="{3C526B60-2F9F-4770-80D7-4619B0AA9E3B}"/>
              </a:ext>
            </a:extLst>
          </p:cNvPr>
          <p:cNvSpPr txBox="1">
            <a:spLocks/>
          </p:cNvSpPr>
          <p:nvPr/>
        </p:nvSpPr>
        <p:spPr>
          <a:xfrm>
            <a:off x="5259081" y="2772631"/>
            <a:ext cx="1335741" cy="405425"/>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1350" dirty="0">
                <a:solidFill>
                  <a:prstClr val="black"/>
                </a:solidFill>
                <a:latin typeface="Arial" panose="020B0604020202020204" pitchFamily="34" charset="0"/>
                <a:cs typeface="Arial" panose="020B0604020202020204" pitchFamily="34" charset="0"/>
              </a:rPr>
              <a:t>Non-Beneficial</a:t>
            </a:r>
          </a:p>
          <a:p>
            <a:pPr defTabSz="685800"/>
            <a:r>
              <a:rPr lang="en-US" sz="1350" dirty="0">
                <a:solidFill>
                  <a:prstClr val="black"/>
                </a:solidFill>
                <a:latin typeface="Arial" panose="020B0604020202020204" pitchFamily="34" charset="0"/>
                <a:cs typeface="Arial" panose="020B0604020202020204" pitchFamily="34" charset="0"/>
              </a:rPr>
              <a:t>Consumption</a:t>
            </a:r>
          </a:p>
        </p:txBody>
      </p:sp>
      <p:sp>
        <p:nvSpPr>
          <p:cNvPr id="30" name="TextBox 29">
            <a:extLst>
              <a:ext uri="{FF2B5EF4-FFF2-40B4-BE49-F238E27FC236}">
                <a16:creationId xmlns:a16="http://schemas.microsoft.com/office/drawing/2014/main" id="{215A1CF3-55A8-4115-A0ED-AE576216409D}"/>
              </a:ext>
            </a:extLst>
          </p:cNvPr>
          <p:cNvSpPr txBox="1"/>
          <p:nvPr/>
        </p:nvSpPr>
        <p:spPr>
          <a:xfrm>
            <a:off x="3959578" y="2416968"/>
            <a:ext cx="1568827" cy="461665"/>
          </a:xfrm>
          <a:prstGeom prst="rect">
            <a:avLst/>
          </a:prstGeom>
          <a:noFill/>
        </p:spPr>
        <p:txBody>
          <a:bodyPr wrap="none" rtlCol="0">
            <a:spAutoFit/>
          </a:bodyPr>
          <a:lstStyle/>
          <a:p>
            <a:pPr defTabSz="685800"/>
            <a:r>
              <a:rPr lang="en-US" sz="2400" dirty="0">
                <a:solidFill>
                  <a:prstClr val="black"/>
                </a:solidFill>
                <a:latin typeface="Calibri" panose="020F0502020204030204"/>
              </a:rPr>
              <a:t>Agriculture</a:t>
            </a:r>
          </a:p>
        </p:txBody>
      </p:sp>
      <p:sp>
        <p:nvSpPr>
          <p:cNvPr id="31" name="Title 1">
            <a:extLst>
              <a:ext uri="{FF2B5EF4-FFF2-40B4-BE49-F238E27FC236}">
                <a16:creationId xmlns:a16="http://schemas.microsoft.com/office/drawing/2014/main" id="{5B8DB37F-D9AF-40FF-8987-BEEED54565C9}"/>
              </a:ext>
            </a:extLst>
          </p:cNvPr>
          <p:cNvSpPr txBox="1">
            <a:spLocks/>
          </p:cNvSpPr>
          <p:nvPr/>
        </p:nvSpPr>
        <p:spPr>
          <a:xfrm>
            <a:off x="1295400" y="4572000"/>
            <a:ext cx="1977390" cy="4054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000" i="1" dirty="0">
                <a:solidFill>
                  <a:prstClr val="black"/>
                </a:solidFill>
                <a:latin typeface="Arial" panose="020B0604020202020204" pitchFamily="34" charset="0"/>
                <a:cs typeface="Arial" panose="020B0604020202020204" pitchFamily="34" charset="0"/>
              </a:rPr>
              <a:t>Withdrawal</a:t>
            </a:r>
          </a:p>
        </p:txBody>
      </p:sp>
      <p:sp>
        <p:nvSpPr>
          <p:cNvPr id="32" name="Title 1">
            <a:extLst>
              <a:ext uri="{FF2B5EF4-FFF2-40B4-BE49-F238E27FC236}">
                <a16:creationId xmlns:a16="http://schemas.microsoft.com/office/drawing/2014/main" id="{8ABADF44-BBBE-4C55-9DD8-8C6BAE111D3B}"/>
              </a:ext>
            </a:extLst>
          </p:cNvPr>
          <p:cNvSpPr txBox="1">
            <a:spLocks/>
          </p:cNvSpPr>
          <p:nvPr/>
        </p:nvSpPr>
        <p:spPr>
          <a:xfrm>
            <a:off x="6563894" y="4495800"/>
            <a:ext cx="1977390" cy="4054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000" i="1" dirty="0">
                <a:solidFill>
                  <a:prstClr val="black"/>
                </a:solidFill>
                <a:latin typeface="Arial" panose="020B0604020202020204" pitchFamily="34" charset="0"/>
                <a:cs typeface="Arial" panose="020B0604020202020204" pitchFamily="34" charset="0"/>
              </a:rPr>
              <a:t>Return</a:t>
            </a:r>
          </a:p>
        </p:txBody>
      </p:sp>
      <p:sp>
        <p:nvSpPr>
          <p:cNvPr id="40" name="TextBox 39">
            <a:extLst>
              <a:ext uri="{FF2B5EF4-FFF2-40B4-BE49-F238E27FC236}">
                <a16:creationId xmlns:a16="http://schemas.microsoft.com/office/drawing/2014/main" id="{7B099010-DDB6-43DE-AD9B-FD0F5FA0A4C2}"/>
              </a:ext>
            </a:extLst>
          </p:cNvPr>
          <p:cNvSpPr txBox="1"/>
          <p:nvPr/>
        </p:nvSpPr>
        <p:spPr>
          <a:xfrm>
            <a:off x="7249715" y="2459775"/>
            <a:ext cx="1336749" cy="1131079"/>
          </a:xfrm>
          <a:prstGeom prst="rect">
            <a:avLst/>
          </a:prstGeom>
          <a:noFill/>
        </p:spPr>
        <p:txBody>
          <a:bodyPr wrap="square" rtlCol="0">
            <a:spAutoFit/>
          </a:bodyPr>
          <a:lstStyle/>
          <a:p>
            <a:pPr defTabSz="685800"/>
            <a:r>
              <a:rPr lang="en-US" sz="1350" b="1" dirty="0">
                <a:solidFill>
                  <a:srgbClr val="ED7D31">
                    <a:lumMod val="75000"/>
                  </a:srgbClr>
                </a:solidFill>
                <a:latin typeface="Calibri" panose="020F0502020204030204"/>
              </a:rPr>
              <a:t>Objectives,</a:t>
            </a:r>
          </a:p>
          <a:p>
            <a:pPr defTabSz="685800"/>
            <a:r>
              <a:rPr lang="en-US" sz="1350" b="1" dirty="0">
                <a:solidFill>
                  <a:srgbClr val="ED7D31">
                    <a:lumMod val="75000"/>
                  </a:srgbClr>
                </a:solidFill>
                <a:latin typeface="Calibri" panose="020F0502020204030204"/>
              </a:rPr>
              <a:t>Technology,</a:t>
            </a:r>
          </a:p>
          <a:p>
            <a:pPr defTabSz="685800"/>
            <a:r>
              <a:rPr lang="en-US" sz="1350" b="1" dirty="0">
                <a:solidFill>
                  <a:srgbClr val="ED7D31">
                    <a:lumMod val="75000"/>
                  </a:srgbClr>
                </a:solidFill>
                <a:latin typeface="Calibri" panose="020F0502020204030204"/>
              </a:rPr>
              <a:t>Socioeconomic &amp; Legal</a:t>
            </a:r>
          </a:p>
          <a:p>
            <a:pPr defTabSz="685800"/>
            <a:r>
              <a:rPr lang="en-US" sz="1350" b="1" dirty="0">
                <a:solidFill>
                  <a:srgbClr val="ED7D31">
                    <a:lumMod val="75000"/>
                  </a:srgbClr>
                </a:solidFill>
                <a:latin typeface="Calibri" panose="020F0502020204030204"/>
              </a:rPr>
              <a:t>Constraints</a:t>
            </a:r>
          </a:p>
        </p:txBody>
      </p:sp>
      <p:sp>
        <p:nvSpPr>
          <p:cNvPr id="41" name="Arrow: Down 40">
            <a:extLst>
              <a:ext uri="{FF2B5EF4-FFF2-40B4-BE49-F238E27FC236}">
                <a16:creationId xmlns:a16="http://schemas.microsoft.com/office/drawing/2014/main" id="{F092FF91-0BCF-4453-ABEA-6BE121D4F744}"/>
              </a:ext>
            </a:extLst>
          </p:cNvPr>
          <p:cNvSpPr/>
          <p:nvPr/>
        </p:nvSpPr>
        <p:spPr>
          <a:xfrm>
            <a:off x="5823352" y="3130390"/>
            <a:ext cx="34289" cy="259409"/>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6" name="TextBox 25">
            <a:extLst>
              <a:ext uri="{FF2B5EF4-FFF2-40B4-BE49-F238E27FC236}">
                <a16:creationId xmlns:a16="http://schemas.microsoft.com/office/drawing/2014/main" id="{32A5FEE3-7734-4FCA-ADCA-14534003093E}"/>
              </a:ext>
            </a:extLst>
          </p:cNvPr>
          <p:cNvSpPr txBox="1"/>
          <p:nvPr/>
        </p:nvSpPr>
        <p:spPr>
          <a:xfrm>
            <a:off x="3179425" y="4975554"/>
            <a:ext cx="3070521" cy="1077218"/>
          </a:xfrm>
          <a:prstGeom prst="rect">
            <a:avLst/>
          </a:prstGeom>
          <a:noFill/>
        </p:spPr>
        <p:txBody>
          <a:bodyPr wrap="none" rtlCol="0">
            <a:spAutoFit/>
          </a:bodyPr>
          <a:lstStyle/>
          <a:p>
            <a:pPr algn="ctr" defTabSz="685800"/>
            <a:r>
              <a:rPr lang="en-US" sz="3200" dirty="0">
                <a:solidFill>
                  <a:prstClr val="black"/>
                </a:solidFill>
                <a:latin typeface="Calibri" panose="020F0502020204030204"/>
              </a:rPr>
              <a:t>Stream &amp; Aquifer</a:t>
            </a:r>
          </a:p>
          <a:p>
            <a:pPr algn="ctr" defTabSz="685800"/>
            <a:r>
              <a:rPr lang="en-US" sz="3200" dirty="0">
                <a:solidFill>
                  <a:prstClr val="black"/>
                </a:solidFill>
                <a:latin typeface="Calibri" panose="020F0502020204030204"/>
              </a:rPr>
              <a:t>Systems</a:t>
            </a:r>
          </a:p>
        </p:txBody>
      </p:sp>
      <p:cxnSp>
        <p:nvCxnSpPr>
          <p:cNvPr id="4" name="Straight Arrow Connector 3">
            <a:extLst>
              <a:ext uri="{FF2B5EF4-FFF2-40B4-BE49-F238E27FC236}">
                <a16:creationId xmlns:a16="http://schemas.microsoft.com/office/drawing/2014/main" id="{10772B74-78DB-45A5-8DED-4EA0E3A6731E}"/>
              </a:ext>
            </a:extLst>
          </p:cNvPr>
          <p:cNvCxnSpPr>
            <a:cxnSpLocks/>
          </p:cNvCxnSpPr>
          <p:nvPr/>
        </p:nvCxnSpPr>
        <p:spPr>
          <a:xfrm>
            <a:off x="4648200" y="1461056"/>
            <a:ext cx="0" cy="10535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A494357E-9381-4E62-8BA6-81E59E90F148}"/>
              </a:ext>
            </a:extLst>
          </p:cNvPr>
          <p:cNvSpPr txBox="1">
            <a:spLocks/>
          </p:cNvSpPr>
          <p:nvPr/>
        </p:nvSpPr>
        <p:spPr>
          <a:xfrm>
            <a:off x="4648200" y="1386283"/>
            <a:ext cx="1977390" cy="4054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000" i="1" dirty="0">
                <a:solidFill>
                  <a:prstClr val="black"/>
                </a:solidFill>
                <a:latin typeface="Arial" panose="020B0604020202020204" pitchFamily="34" charset="0"/>
                <a:cs typeface="Arial" panose="020B0604020202020204" pitchFamily="34" charset="0"/>
              </a:rPr>
              <a:t>Precipitation</a:t>
            </a:r>
          </a:p>
        </p:txBody>
      </p:sp>
    </p:spTree>
    <p:extLst>
      <p:ext uri="{BB962C8B-B14F-4D97-AF65-F5344CB8AC3E}">
        <p14:creationId xmlns:p14="http://schemas.microsoft.com/office/powerpoint/2010/main" val="352388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9" grpId="0" animBg="1"/>
      <p:bldP spid="20" grpId="0" animBg="1"/>
      <p:bldP spid="23" grpId="0" animBg="1"/>
      <p:bldP spid="24" grpId="0" animBg="1"/>
      <p:bldP spid="25" grpId="0" animBg="1"/>
      <p:bldP spid="31" grpId="0"/>
      <p:bldP spid="32" grpId="0"/>
      <p:bldP spid="40" grpId="0"/>
      <p:bldP spid="41" grpId="0" animBg="1"/>
      <p:bldP spid="26"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053D-8FDC-41D4-87AB-37C98D3345D1}"/>
              </a:ext>
            </a:extLst>
          </p:cNvPr>
          <p:cNvSpPr>
            <a:spLocks noGrp="1"/>
          </p:cNvSpPr>
          <p:nvPr>
            <p:ph type="title"/>
          </p:nvPr>
        </p:nvSpPr>
        <p:spPr/>
        <p:txBody>
          <a:bodyPr/>
          <a:lstStyle/>
          <a:p>
            <a:endParaRPr lang="en-US"/>
          </a:p>
        </p:txBody>
      </p:sp>
      <p:pic>
        <p:nvPicPr>
          <p:cNvPr id="9" name="Picture 8" descr="Chart&#10;&#10;Description automatically generated">
            <a:extLst>
              <a:ext uri="{FF2B5EF4-FFF2-40B4-BE49-F238E27FC236}">
                <a16:creationId xmlns:a16="http://schemas.microsoft.com/office/drawing/2014/main" id="{AA9A371D-0F7A-4567-98DF-079C91889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5634"/>
            <a:ext cx="9182021" cy="5166732"/>
          </a:xfrm>
          <a:prstGeom prst="rect">
            <a:avLst/>
          </a:prstGeom>
        </p:spPr>
      </p:pic>
      <p:sp>
        <p:nvSpPr>
          <p:cNvPr id="11" name="Content Placeholder 10">
            <a:extLst>
              <a:ext uri="{FF2B5EF4-FFF2-40B4-BE49-F238E27FC236}">
                <a16:creationId xmlns:a16="http://schemas.microsoft.com/office/drawing/2014/main" id="{2ECC42EC-FED6-461C-8618-314400C5403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5569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8FF4-CB75-41E8-BFAB-43396835A451}"/>
              </a:ext>
            </a:extLst>
          </p:cNvPr>
          <p:cNvSpPr>
            <a:spLocks noGrp="1"/>
          </p:cNvSpPr>
          <p:nvPr>
            <p:ph type="title"/>
          </p:nvPr>
        </p:nvSpPr>
        <p:spPr>
          <a:xfrm>
            <a:off x="304800" y="685800"/>
            <a:ext cx="7886700" cy="726152"/>
          </a:xfrm>
        </p:spPr>
        <p:txBody>
          <a:bodyPr>
            <a:normAutofit fontScale="90000"/>
          </a:bodyPr>
          <a:lstStyle/>
          <a:p>
            <a:r>
              <a:rPr lang="en-US" b="1" dirty="0">
                <a:latin typeface="Arial" panose="020B0604020202020204" pitchFamily="34" charset="0"/>
                <a:cs typeface="Arial" panose="020B0604020202020204" pitchFamily="34" charset="0"/>
              </a:rPr>
              <a:t>Global Irrigated Agriculture </a:t>
            </a:r>
            <a:br>
              <a:rPr lang="en-US" b="1"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F877113C-63F7-4FDE-8247-FA4E1C18B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0"/>
            <a:ext cx="9144000" cy="3890704"/>
          </a:xfrm>
          <a:prstGeom prst="rect">
            <a:avLst/>
          </a:prstGeom>
        </p:spPr>
      </p:pic>
      <p:sp>
        <p:nvSpPr>
          <p:cNvPr id="10" name="Title 1">
            <a:extLst>
              <a:ext uri="{FF2B5EF4-FFF2-40B4-BE49-F238E27FC236}">
                <a16:creationId xmlns:a16="http://schemas.microsoft.com/office/drawing/2014/main" id="{89C7204F-F088-4CF9-9AF4-1D10106D3F61}"/>
              </a:ext>
            </a:extLst>
          </p:cNvPr>
          <p:cNvSpPr txBox="1">
            <a:spLocks/>
          </p:cNvSpPr>
          <p:nvPr/>
        </p:nvSpPr>
        <p:spPr>
          <a:xfrm>
            <a:off x="5562600" y="5613141"/>
            <a:ext cx="7886700" cy="1325563"/>
          </a:xfrm>
          <a:prstGeom prst="rect">
            <a:avLst/>
          </a:prstGeom>
        </p:spPr>
        <p:txBody>
          <a:bodyPr vert="horz" lIns="91440" tIns="45720" rIns="91440" bIns="45720" rtlCol="0" anchor="ctr">
            <a:normAutofit fontScale="8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br>
              <a:rPr lang="en-US" b="1"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sz="2100" dirty="0">
                <a:solidFill>
                  <a:schemeClr val="bg1">
                    <a:lumMod val="95000"/>
                  </a:schemeClr>
                </a:solidFill>
                <a:latin typeface="Arial" panose="020B0604020202020204" pitchFamily="34" charset="0"/>
                <a:cs typeface="Arial" panose="020B0604020202020204" pitchFamily="34" charset="0"/>
              </a:rPr>
              <a:t>Source:</a:t>
            </a:r>
          </a:p>
          <a:p>
            <a:r>
              <a:rPr lang="en-US" sz="2100" dirty="0">
                <a:solidFill>
                  <a:schemeClr val="bg1">
                    <a:lumMod val="95000"/>
                  </a:schemeClr>
                </a:solidFill>
                <a:latin typeface="Arial" panose="020B0604020202020204" pitchFamily="34" charset="0"/>
                <a:cs typeface="Arial" panose="020B0604020202020204" pitchFamily="34" charset="0"/>
              </a:rPr>
              <a:t>UC Berkley</a:t>
            </a:r>
          </a:p>
          <a:p>
            <a:r>
              <a:rPr lang="en-US" sz="2100" dirty="0">
                <a:solidFill>
                  <a:schemeClr val="bg1">
                    <a:lumMod val="95000"/>
                  </a:schemeClr>
                </a:solidFill>
                <a:latin typeface="Arial" panose="020B0604020202020204" pitchFamily="34" charset="0"/>
                <a:cs typeface="Arial" panose="020B0604020202020204" pitchFamily="34" charset="0"/>
              </a:rPr>
              <a:t>Dept. Environ. Studies</a:t>
            </a:r>
          </a:p>
        </p:txBody>
      </p:sp>
      <p:sp>
        <p:nvSpPr>
          <p:cNvPr id="3" name="TextBox 2">
            <a:extLst>
              <a:ext uri="{FF2B5EF4-FFF2-40B4-BE49-F238E27FC236}">
                <a16:creationId xmlns:a16="http://schemas.microsoft.com/office/drawing/2014/main" id="{B4563017-9860-41D3-9CF3-37CE339FD3CA}"/>
              </a:ext>
            </a:extLst>
          </p:cNvPr>
          <p:cNvSpPr txBox="1"/>
          <p:nvPr/>
        </p:nvSpPr>
        <p:spPr>
          <a:xfrm>
            <a:off x="304800" y="1048876"/>
            <a:ext cx="6043834"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630 M Acres</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18% of Total Agricultural Land</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35 to 40% of Total Crop Production</a:t>
            </a: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70% of Total Water Withdrawals</a:t>
            </a:r>
            <a:endParaRPr lang="en-US" sz="2800" dirty="0"/>
          </a:p>
        </p:txBody>
      </p:sp>
    </p:spTree>
    <p:extLst>
      <p:ext uri="{BB962C8B-B14F-4D97-AF65-F5344CB8AC3E}">
        <p14:creationId xmlns:p14="http://schemas.microsoft.com/office/powerpoint/2010/main" val="273721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5F4EA195-09BD-6DF0-F6D7-19367366CA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5" t="14873" r="2140" b="7046"/>
          <a:stretch/>
        </p:blipFill>
        <p:spPr bwMode="auto">
          <a:xfrm>
            <a:off x="1066801" y="1524000"/>
            <a:ext cx="6705600" cy="4372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35064BD-E010-0F31-7811-D8769731AD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99" t="11117" r="3423" b="13132"/>
          <a:stretch/>
        </p:blipFill>
        <p:spPr bwMode="auto">
          <a:xfrm>
            <a:off x="719202" y="1297351"/>
            <a:ext cx="7357997" cy="4826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F54DD0D-1692-98CB-2021-C32166F3D5FF}"/>
              </a:ext>
            </a:extLst>
          </p:cNvPr>
          <p:cNvSpPr txBox="1">
            <a:spLocks/>
          </p:cNvSpPr>
          <p:nvPr/>
        </p:nvSpPr>
        <p:spPr>
          <a:xfrm>
            <a:off x="381000" y="381000"/>
            <a:ext cx="4800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000" b="1" dirty="0">
                <a:latin typeface="Arial" panose="020B0604020202020204" pitchFamily="34" charset="0"/>
                <a:cs typeface="Arial" panose="020B0604020202020204" pitchFamily="34" charset="0"/>
              </a:rPr>
              <a:t>US Irrigated Agriculture </a:t>
            </a:r>
          </a:p>
          <a:p>
            <a:r>
              <a:rPr lang="en-US" sz="2800" dirty="0">
                <a:latin typeface="Arial" panose="020B0604020202020204" pitchFamily="34" charset="0"/>
                <a:cs typeface="Arial" panose="020B0604020202020204" pitchFamily="34" charset="0"/>
              </a:rPr>
              <a:t>58 M Acres 2017</a:t>
            </a:r>
          </a:p>
          <a:p>
            <a:endParaRPr lang="en-US" sz="3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62DEA92-15D6-05FF-EA04-009B7D16509A}"/>
              </a:ext>
            </a:extLst>
          </p:cNvPr>
          <p:cNvSpPr/>
          <p:nvPr/>
        </p:nvSpPr>
        <p:spPr>
          <a:xfrm>
            <a:off x="2146301" y="2362200"/>
            <a:ext cx="173989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34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B9685-3E25-4984-922C-BD7D76769EF1}"/>
              </a:ext>
            </a:extLst>
          </p:cNvPr>
          <p:cNvPicPr>
            <a:picLocks noChangeAspect="1"/>
          </p:cNvPicPr>
          <p:nvPr/>
        </p:nvPicPr>
        <p:blipFill>
          <a:blip r:embed="rId3"/>
          <a:stretch>
            <a:fillRect/>
          </a:stretch>
        </p:blipFill>
        <p:spPr>
          <a:xfrm>
            <a:off x="381000" y="2008755"/>
            <a:ext cx="5358540" cy="4392045"/>
          </a:xfrm>
          <a:prstGeom prst="rect">
            <a:avLst/>
          </a:prstGeom>
        </p:spPr>
      </p:pic>
      <p:sp>
        <p:nvSpPr>
          <p:cNvPr id="5" name="Title 1">
            <a:extLst>
              <a:ext uri="{FF2B5EF4-FFF2-40B4-BE49-F238E27FC236}">
                <a16:creationId xmlns:a16="http://schemas.microsoft.com/office/drawing/2014/main" id="{D3A73B65-72DC-469A-897C-06490294E89E}"/>
              </a:ext>
            </a:extLst>
          </p:cNvPr>
          <p:cNvSpPr txBox="1">
            <a:spLocks/>
          </p:cNvSpPr>
          <p:nvPr/>
        </p:nvSpPr>
        <p:spPr>
          <a:xfrm>
            <a:off x="381000" y="76200"/>
            <a:ext cx="4800600" cy="1325563"/>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br>
              <a:rPr lang="en-US" sz="2800" dirty="0"/>
            </a:br>
            <a:r>
              <a:rPr lang="en-US" sz="3800" b="1" dirty="0">
                <a:latin typeface="Arial" panose="020B0604020202020204" pitchFamily="34" charset="0"/>
                <a:cs typeface="Arial" panose="020B0604020202020204" pitchFamily="34" charset="0"/>
              </a:rPr>
              <a:t>Colorado Irrigated Agriculture </a:t>
            </a:r>
          </a:p>
          <a:p>
            <a:r>
              <a:rPr lang="en-US" sz="3800" dirty="0">
                <a:latin typeface="Arial" panose="020B0604020202020204" pitchFamily="34" charset="0"/>
                <a:cs typeface="Arial" panose="020B0604020202020204" pitchFamily="34" charset="0"/>
              </a:rPr>
              <a:t>3.3 M Acres</a:t>
            </a:r>
          </a:p>
          <a:p>
            <a:endParaRPr lang="en-US" sz="38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9541EBF-BED8-4E33-B393-AEC4896A92E0}"/>
              </a:ext>
            </a:extLst>
          </p:cNvPr>
          <p:cNvSpPr txBox="1">
            <a:spLocks/>
          </p:cNvSpPr>
          <p:nvPr/>
        </p:nvSpPr>
        <p:spPr>
          <a:xfrm>
            <a:off x="6096000" y="5151437"/>
            <a:ext cx="3429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br>
              <a:rPr lang="en-US" sz="2800" dirty="0"/>
            </a:br>
            <a:r>
              <a:rPr lang="en-US" sz="2000" dirty="0"/>
              <a:t>Source:  </a:t>
            </a:r>
          </a:p>
          <a:p>
            <a:r>
              <a:rPr lang="en-US" sz="2000" dirty="0"/>
              <a:t>Colorado Water Plan 2023</a:t>
            </a:r>
          </a:p>
        </p:txBody>
      </p:sp>
      <p:pic>
        <p:nvPicPr>
          <p:cNvPr id="9" name="Picture 8" descr="Map&#10;&#10;Description automatically generated">
            <a:extLst>
              <a:ext uri="{FF2B5EF4-FFF2-40B4-BE49-F238E27FC236}">
                <a16:creationId xmlns:a16="http://schemas.microsoft.com/office/drawing/2014/main" id="{2A0989E0-8E12-41CC-AB85-3EA26115058E}"/>
              </a:ext>
            </a:extLst>
          </p:cNvPr>
          <p:cNvPicPr>
            <a:picLocks noChangeAspect="1"/>
          </p:cNvPicPr>
          <p:nvPr/>
        </p:nvPicPr>
        <p:blipFill rotWithShape="1">
          <a:blip r:embed="rId4">
            <a:extLst>
              <a:ext uri="{28A0092B-C50C-407E-A947-70E740481C1C}">
                <a14:useLocalDpi xmlns:a14="http://schemas.microsoft.com/office/drawing/2010/main" val="0"/>
              </a:ext>
            </a:extLst>
          </a:blip>
          <a:srcRect r="27337"/>
          <a:stretch/>
        </p:blipFill>
        <p:spPr>
          <a:xfrm>
            <a:off x="5181600" y="277618"/>
            <a:ext cx="3581400" cy="2617982"/>
          </a:xfrm>
          <a:prstGeom prst="rect">
            <a:avLst/>
          </a:prstGeom>
        </p:spPr>
      </p:pic>
      <p:sp>
        <p:nvSpPr>
          <p:cNvPr id="12" name="TextBox 11">
            <a:extLst>
              <a:ext uri="{FF2B5EF4-FFF2-40B4-BE49-F238E27FC236}">
                <a16:creationId xmlns:a16="http://schemas.microsoft.com/office/drawing/2014/main" id="{49659C2F-8C2A-4736-9E80-754FF103A56C}"/>
              </a:ext>
            </a:extLst>
          </p:cNvPr>
          <p:cNvSpPr txBox="1"/>
          <p:nvPr/>
        </p:nvSpPr>
        <p:spPr>
          <a:xfrm>
            <a:off x="419100" y="1401763"/>
            <a:ext cx="1366080" cy="738664"/>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by Basin</a:t>
            </a:r>
          </a:p>
          <a:p>
            <a:endParaRPr lang="en-US" dirty="0"/>
          </a:p>
        </p:txBody>
      </p:sp>
      <p:pic>
        <p:nvPicPr>
          <p:cNvPr id="3" name="Picture 2">
            <a:extLst>
              <a:ext uri="{FF2B5EF4-FFF2-40B4-BE49-F238E27FC236}">
                <a16:creationId xmlns:a16="http://schemas.microsoft.com/office/drawing/2014/main" id="{16889F4C-8F03-446E-B414-06382135BBB2}"/>
              </a:ext>
            </a:extLst>
          </p:cNvPr>
          <p:cNvPicPr>
            <a:picLocks noChangeAspect="1"/>
          </p:cNvPicPr>
          <p:nvPr/>
        </p:nvPicPr>
        <p:blipFill>
          <a:blip r:embed="rId5"/>
          <a:stretch>
            <a:fillRect/>
          </a:stretch>
        </p:blipFill>
        <p:spPr>
          <a:xfrm>
            <a:off x="5181600" y="228600"/>
            <a:ext cx="3733800" cy="2761047"/>
          </a:xfrm>
          <a:prstGeom prst="rect">
            <a:avLst/>
          </a:prstGeom>
        </p:spPr>
      </p:pic>
    </p:spTree>
    <p:extLst>
      <p:ext uri="{BB962C8B-B14F-4D97-AF65-F5344CB8AC3E}">
        <p14:creationId xmlns:p14="http://schemas.microsoft.com/office/powerpoint/2010/main" val="10533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40FD1-468E-401B-8DDD-6D980FF0FA25}"/>
              </a:ext>
            </a:extLst>
          </p:cNvPr>
          <p:cNvSpPr>
            <a:spLocks noGrp="1"/>
          </p:cNvSpPr>
          <p:nvPr>
            <p:ph type="title"/>
          </p:nvPr>
        </p:nvSpPr>
        <p:spPr>
          <a:xfrm>
            <a:off x="700871" y="155789"/>
            <a:ext cx="3506863" cy="1325563"/>
          </a:xfrm>
        </p:spPr>
        <p:txBody>
          <a:bodyPr>
            <a:normAutofit/>
          </a:bodyPr>
          <a:lstStyle/>
          <a:p>
            <a:r>
              <a:rPr lang="en-US" sz="2800" b="1" dirty="0"/>
              <a:t>Colorado</a:t>
            </a:r>
            <a:br>
              <a:rPr lang="en-US" sz="2800" dirty="0"/>
            </a:br>
            <a:r>
              <a:rPr lang="en-US" sz="2800" dirty="0"/>
              <a:t>Annual Water</a:t>
            </a:r>
          </a:p>
        </p:txBody>
      </p:sp>
      <p:pic>
        <p:nvPicPr>
          <p:cNvPr id="4" name="Picture 3">
            <a:extLst>
              <a:ext uri="{FF2B5EF4-FFF2-40B4-BE49-F238E27FC236}">
                <a16:creationId xmlns:a16="http://schemas.microsoft.com/office/drawing/2014/main" id="{7EF8AD40-FF79-4854-8A2E-A4BAEE43049D}"/>
              </a:ext>
            </a:extLst>
          </p:cNvPr>
          <p:cNvPicPr>
            <a:picLocks noChangeAspect="1"/>
          </p:cNvPicPr>
          <p:nvPr/>
        </p:nvPicPr>
        <p:blipFill>
          <a:blip r:embed="rId3"/>
          <a:stretch>
            <a:fillRect/>
          </a:stretch>
        </p:blipFill>
        <p:spPr>
          <a:xfrm>
            <a:off x="623814" y="1335165"/>
            <a:ext cx="5278716" cy="4000711"/>
          </a:xfrm>
          <a:prstGeom prst="rect">
            <a:avLst/>
          </a:prstGeom>
        </p:spPr>
      </p:pic>
      <p:sp>
        <p:nvSpPr>
          <p:cNvPr id="5" name="TextBox 4">
            <a:extLst>
              <a:ext uri="{FF2B5EF4-FFF2-40B4-BE49-F238E27FC236}">
                <a16:creationId xmlns:a16="http://schemas.microsoft.com/office/drawing/2014/main" id="{8713DCD2-AC5E-4B4C-9407-EBC42CFAF181}"/>
              </a:ext>
            </a:extLst>
          </p:cNvPr>
          <p:cNvSpPr txBox="1"/>
          <p:nvPr/>
        </p:nvSpPr>
        <p:spPr>
          <a:xfrm>
            <a:off x="3095624" y="1072356"/>
            <a:ext cx="894797" cy="584775"/>
          </a:xfrm>
          <a:prstGeom prst="rect">
            <a:avLst/>
          </a:prstGeom>
          <a:noFill/>
        </p:spPr>
        <p:txBody>
          <a:bodyPr wrap="none" rtlCol="0">
            <a:spAutoFit/>
          </a:bodyPr>
          <a:lstStyle/>
          <a:p>
            <a:r>
              <a:rPr lang="en-US" sz="3200" dirty="0"/>
              <a:t>91%</a:t>
            </a:r>
          </a:p>
        </p:txBody>
      </p:sp>
      <p:pic>
        <p:nvPicPr>
          <p:cNvPr id="11" name="Picture 10">
            <a:extLst>
              <a:ext uri="{FF2B5EF4-FFF2-40B4-BE49-F238E27FC236}">
                <a16:creationId xmlns:a16="http://schemas.microsoft.com/office/drawing/2014/main" id="{13E12B2E-D397-4AF3-B065-8885FB39F927}"/>
              </a:ext>
            </a:extLst>
          </p:cNvPr>
          <p:cNvPicPr>
            <a:picLocks noChangeAspect="1"/>
          </p:cNvPicPr>
          <p:nvPr/>
        </p:nvPicPr>
        <p:blipFill>
          <a:blip r:embed="rId4"/>
          <a:stretch>
            <a:fillRect/>
          </a:stretch>
        </p:blipFill>
        <p:spPr>
          <a:xfrm>
            <a:off x="6095999" y="2089847"/>
            <a:ext cx="2181477" cy="2491346"/>
          </a:xfrm>
          <a:prstGeom prst="rect">
            <a:avLst/>
          </a:prstGeom>
        </p:spPr>
      </p:pic>
      <p:sp>
        <p:nvSpPr>
          <p:cNvPr id="16" name="Title 1">
            <a:extLst>
              <a:ext uri="{FF2B5EF4-FFF2-40B4-BE49-F238E27FC236}">
                <a16:creationId xmlns:a16="http://schemas.microsoft.com/office/drawing/2014/main" id="{CB4FC3EF-D2C8-4BFB-A7DB-F160BEC5F0B5}"/>
              </a:ext>
            </a:extLst>
          </p:cNvPr>
          <p:cNvSpPr txBox="1">
            <a:spLocks/>
          </p:cNvSpPr>
          <p:nvPr/>
        </p:nvSpPr>
        <p:spPr>
          <a:xfrm>
            <a:off x="6019800" y="4010313"/>
            <a:ext cx="34290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br>
              <a:rPr lang="en-US" sz="2800" dirty="0"/>
            </a:br>
            <a:r>
              <a:rPr lang="en-US" sz="2000" dirty="0"/>
              <a:t>Source:  </a:t>
            </a:r>
          </a:p>
          <a:p>
            <a:r>
              <a:rPr lang="en-US" sz="2000" dirty="0"/>
              <a:t>Colorado Water Plan 2023</a:t>
            </a:r>
          </a:p>
        </p:txBody>
      </p:sp>
      <p:sp>
        <p:nvSpPr>
          <p:cNvPr id="18" name="Title 1">
            <a:extLst>
              <a:ext uri="{FF2B5EF4-FFF2-40B4-BE49-F238E27FC236}">
                <a16:creationId xmlns:a16="http://schemas.microsoft.com/office/drawing/2014/main" id="{41B6E67C-E605-41E6-9620-2E9B952C5C3F}"/>
              </a:ext>
            </a:extLst>
          </p:cNvPr>
          <p:cNvSpPr txBox="1">
            <a:spLocks/>
          </p:cNvSpPr>
          <p:nvPr/>
        </p:nvSpPr>
        <p:spPr>
          <a:xfrm>
            <a:off x="4047570" y="982660"/>
            <a:ext cx="2991404" cy="1173163"/>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br>
              <a:rPr lang="en-US" sz="2800" dirty="0"/>
            </a:br>
            <a:r>
              <a:rPr lang="en-US" sz="2600" i="1" dirty="0">
                <a:latin typeface="Arial" panose="020B0604020202020204" pitchFamily="34" charset="0"/>
                <a:cs typeface="Arial" panose="020B0604020202020204" pitchFamily="34" charset="0"/>
              </a:rPr>
              <a:t>80% Streams</a:t>
            </a:r>
          </a:p>
          <a:p>
            <a:r>
              <a:rPr lang="en-US" sz="2600" i="1" dirty="0">
                <a:latin typeface="Arial" panose="020B0604020202020204" pitchFamily="34" charset="0"/>
                <a:cs typeface="Arial" panose="020B0604020202020204" pitchFamily="34" charset="0"/>
              </a:rPr>
              <a:t>20% Groundwater</a:t>
            </a:r>
          </a:p>
        </p:txBody>
      </p:sp>
    </p:spTree>
    <p:extLst>
      <p:ext uri="{BB962C8B-B14F-4D97-AF65-F5344CB8AC3E}">
        <p14:creationId xmlns:p14="http://schemas.microsoft.com/office/powerpoint/2010/main" val="15058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6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6109</TotalTime>
  <Words>661</Words>
  <Application>Microsoft Office PowerPoint</Application>
  <PresentationFormat>On-screen Show (4:3)</PresentationFormat>
  <Paragraphs>126</Paragraphs>
  <Slides>21</Slides>
  <Notes>20</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21</vt:i4>
      </vt:variant>
    </vt:vector>
  </HeadingPairs>
  <TitlesOfParts>
    <vt:vector size="36" baseType="lpstr">
      <vt:lpstr>Arial</vt:lpstr>
      <vt:lpstr>Calibri</vt:lpstr>
      <vt:lpstr>Calibri Light</vt:lpstr>
      <vt:lpstr>Garamond</vt:lpstr>
      <vt:lpstr>Palatino Linotype</vt:lpstr>
      <vt:lpstr>Times New Roman</vt:lpstr>
      <vt:lpstr>Wingdings</vt:lpstr>
      <vt:lpstr>Office Theme</vt:lpstr>
      <vt:lpstr>1_Default Design</vt:lpstr>
      <vt:lpstr>2_Office Theme</vt:lpstr>
      <vt:lpstr>2_Default Design</vt:lpstr>
      <vt:lpstr>16_Capsules</vt:lpstr>
      <vt:lpstr>3_Office Theme</vt:lpstr>
      <vt:lpstr>7_Office Theme</vt:lpstr>
      <vt:lpstr>4_Office Theme</vt:lpstr>
      <vt:lpstr>   Water &amp; Agriculture    </vt:lpstr>
      <vt:lpstr>PowerPoint Presentation</vt:lpstr>
      <vt:lpstr>PowerPoint Presentation</vt:lpstr>
      <vt:lpstr>Beneficial Consumption</vt:lpstr>
      <vt:lpstr>PowerPoint Presentation</vt:lpstr>
      <vt:lpstr>Global Irrigated Agriculture   </vt:lpstr>
      <vt:lpstr>PowerPoint Presentation</vt:lpstr>
      <vt:lpstr>PowerPoint Presentation</vt:lpstr>
      <vt:lpstr>Colorado Annual Water</vt:lpstr>
      <vt:lpstr>PowerPoint Presentation</vt:lpstr>
      <vt:lpstr>PowerPoint Presentation</vt:lpstr>
      <vt:lpstr>Where Does the Water Go?</vt:lpstr>
      <vt:lpstr>PowerPoint Presentation</vt:lpstr>
      <vt:lpstr>PowerPoint Presentation</vt:lpstr>
      <vt:lpstr>Water Quality Concerns</vt:lpstr>
      <vt:lpstr>PowerPoint Presentation</vt:lpstr>
      <vt:lpstr>2</vt:lpstr>
      <vt:lpstr>  Irrigation Return Flow and  Solute  Transport Processes  in a Stream-Aquifer System</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 Flow to the Arkansas River from Irrigated Lands</dc:title>
  <dc:creator>.</dc:creator>
  <cp:lastModifiedBy>Benton Roesler</cp:lastModifiedBy>
  <cp:revision>180</cp:revision>
  <cp:lastPrinted>2023-01-18T17:54:21Z</cp:lastPrinted>
  <dcterms:created xsi:type="dcterms:W3CDTF">2016-02-08T18:06:53Z</dcterms:created>
  <dcterms:modified xsi:type="dcterms:W3CDTF">2023-01-20T16:17:41Z</dcterms:modified>
</cp:coreProperties>
</file>