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2"/>
  </p:notesMasterIdLst>
  <p:sldIdLst>
    <p:sldId id="256" r:id="rId5"/>
    <p:sldId id="277" r:id="rId6"/>
    <p:sldId id="294" r:id="rId7"/>
    <p:sldId id="259" r:id="rId8"/>
    <p:sldId id="285" r:id="rId9"/>
    <p:sldId id="287" r:id="rId10"/>
    <p:sldId id="284" r:id="rId11"/>
    <p:sldId id="299" r:id="rId12"/>
    <p:sldId id="300" r:id="rId13"/>
    <p:sldId id="297" r:id="rId14"/>
    <p:sldId id="302" r:id="rId15"/>
    <p:sldId id="275" r:id="rId16"/>
    <p:sldId id="301" r:id="rId17"/>
    <p:sldId id="295" r:id="rId18"/>
    <p:sldId id="296" r:id="rId19"/>
    <p:sldId id="303" r:id="rId20"/>
    <p:sldId id="29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3A6FC-0843-439F-B545-E0D770B4FA6C}" v="45" dt="2023-01-11T04:43:13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77273" autoAdjust="0"/>
  </p:normalViewPr>
  <p:slideViewPr>
    <p:cSldViewPr snapToGrid="0">
      <p:cViewPr varScale="1">
        <p:scale>
          <a:sx n="41" d="100"/>
          <a:sy n="41" d="100"/>
        </p:scale>
        <p:origin x="1334" y="29"/>
      </p:cViewPr>
      <p:guideLst/>
    </p:cSldViewPr>
  </p:slideViewPr>
  <p:outlineViewPr>
    <p:cViewPr>
      <p:scale>
        <a:sx n="33" d="100"/>
        <a:sy n="33" d="100"/>
      </p:scale>
      <p:origin x="0" y="-20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A127A-38C3-49DA-8CC5-FE3B385977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4C6E9-0595-4EFD-A855-E92A020BED03}">
      <dgm:prSet phldrT="[Text]" custT="1"/>
      <dgm:spPr/>
      <dgm:t>
        <a:bodyPr/>
        <a:lstStyle/>
        <a:p>
          <a:r>
            <a:rPr lang="en-US" sz="1800" b="1" dirty="0">
              <a:latin typeface="Avenir Book"/>
            </a:rPr>
            <a:t>1985 to 1987</a:t>
          </a:r>
        </a:p>
        <a:p>
          <a:r>
            <a:rPr lang="en-US" sz="1800" dirty="0">
              <a:latin typeface="Avenir Book"/>
            </a:rPr>
            <a:t>Acquisition</a:t>
          </a:r>
        </a:p>
      </dgm:t>
    </dgm:pt>
    <dgm:pt modelId="{37BD0055-16B3-43FF-85D6-2F33FABEC714}" type="parTrans" cxnId="{C03C58B2-9753-47AD-A17B-FB2B18684D31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E379F238-2639-48D5-85E6-272285C0C2CA}" type="sibTrans" cxnId="{C03C58B2-9753-47AD-A17B-FB2B18684D31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D8F7E973-73B9-4779-87D1-F96061D6A4C4}">
      <dgm:prSet phldrT="[Text]" custT="1"/>
      <dgm:spPr/>
      <dgm:t>
        <a:bodyPr/>
        <a:lstStyle/>
        <a:p>
          <a:r>
            <a:rPr lang="en-US" sz="1800" b="1" dirty="0">
              <a:latin typeface="Avenir Book"/>
            </a:rPr>
            <a:t>1986 to 1998</a:t>
          </a:r>
        </a:p>
        <a:p>
          <a:r>
            <a:rPr lang="en-US" sz="1800" dirty="0">
              <a:latin typeface="Avenir Book"/>
            </a:rPr>
            <a:t>Water Court</a:t>
          </a:r>
        </a:p>
      </dgm:t>
    </dgm:pt>
    <dgm:pt modelId="{B87403A5-5DB6-4C49-9AAB-8F8344DE9166}" type="parTrans" cxnId="{6ED9357E-0AA7-4A65-8D46-FA40CEF605B7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E9CFD922-E962-423F-B7E7-A5F51AD9A85D}" type="sibTrans" cxnId="{6ED9357E-0AA7-4A65-8D46-FA40CEF605B7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C00BF9C2-5674-48D0-A57E-C84B6F149892}">
      <dgm:prSet phldrT="[Text]" custT="1"/>
      <dgm:spPr/>
      <dgm:t>
        <a:bodyPr/>
        <a:lstStyle/>
        <a:p>
          <a:r>
            <a:rPr lang="en-US" sz="1600" dirty="0">
              <a:latin typeface="Avenir Book"/>
            </a:rPr>
            <a:t>Change WSSC shares from agricultural to municipal use</a:t>
          </a:r>
        </a:p>
      </dgm:t>
    </dgm:pt>
    <dgm:pt modelId="{2719BEAA-8FE9-47AE-86A2-D7D97E7A0D2F}" type="parTrans" cxnId="{822E6559-5078-4404-9678-C58010182248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364E06EA-A67A-4922-A131-77388C0AFC51}" type="sibTrans" cxnId="{822E6559-5078-4404-9678-C58010182248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B52B2CB3-857C-4764-81F3-0A7A39DF7C59}">
      <dgm:prSet phldrT="[Text]" custT="1"/>
      <dgm:spPr/>
      <dgm:t>
        <a:bodyPr/>
        <a:lstStyle/>
        <a:p>
          <a:r>
            <a:rPr lang="en-US" sz="1800" b="1" dirty="0">
              <a:latin typeface="Avenir Book"/>
            </a:rPr>
            <a:t>1985 to present</a:t>
          </a:r>
        </a:p>
        <a:p>
          <a:r>
            <a:rPr lang="en-US" sz="1800" b="0" dirty="0">
              <a:latin typeface="Avenir Book"/>
            </a:rPr>
            <a:t>Property Stewardship</a:t>
          </a:r>
        </a:p>
      </dgm:t>
    </dgm:pt>
    <dgm:pt modelId="{583DAA61-3BED-488A-B355-91574872D4FF}" type="parTrans" cxnId="{78A3A382-A4D8-457B-8EB6-CFBFA37BB990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74954586-6272-4054-AD30-2DA260E44CDD}" type="sibTrans" cxnId="{78A3A382-A4D8-457B-8EB6-CFBFA37BB990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B5E29A98-A3C6-41C8-A989-07ECC5165672}">
      <dgm:prSet phldrT="[Text]" custT="1"/>
      <dgm:spPr/>
      <dgm:t>
        <a:bodyPr/>
        <a:lstStyle/>
        <a:p>
          <a:r>
            <a:rPr lang="en-US" sz="1600" dirty="0">
              <a:latin typeface="Avenir Book"/>
            </a:rPr>
            <a:t>Continued irrigated agriculture </a:t>
          </a:r>
        </a:p>
      </dgm:t>
    </dgm:pt>
    <dgm:pt modelId="{EB5F1534-16C0-4AB7-93D4-6C252E8AFB97}" type="parTrans" cxnId="{E21AA42E-9868-4277-BF5D-49B34663B8CB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C252E9DF-B766-48DA-99D1-08C3303080D8}" type="sibTrans" cxnId="{E21AA42E-9868-4277-BF5D-49B34663B8CB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0EA4ED39-0B66-4139-9AF7-E8620B62E3B2}">
      <dgm:prSet phldrT="[Text]" custT="1"/>
      <dgm:spPr/>
      <dgm:t>
        <a:bodyPr/>
        <a:lstStyle/>
        <a:p>
          <a:r>
            <a:rPr lang="en-US" sz="1600" dirty="0">
              <a:latin typeface="Avenir Book"/>
            </a:rPr>
            <a:t>Acquired 110 farms, ~21,000 acres</a:t>
          </a:r>
        </a:p>
      </dgm:t>
    </dgm:pt>
    <dgm:pt modelId="{6905D4E4-4761-4EAF-B128-C68E14DA8146}" type="sibTrans" cxnId="{74A8CC21-A6C4-4125-9E7E-33B72D421529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139255FD-25FE-4E80-BE47-9D0D3977622B}" type="parTrans" cxnId="{74A8CC21-A6C4-4125-9E7E-33B72D421529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22FEFE55-7910-4453-BEE5-E021D049D2E2}">
      <dgm:prSet custT="1"/>
      <dgm:spPr/>
      <dgm:t>
        <a:bodyPr/>
        <a:lstStyle/>
        <a:p>
          <a:r>
            <a:rPr lang="en-US" sz="1600" dirty="0">
              <a:latin typeface="Avenir Book"/>
            </a:rPr>
            <a:t>284 shares of Water Supply and Storage Company (WSSC)</a:t>
          </a:r>
        </a:p>
      </dgm:t>
    </dgm:pt>
    <dgm:pt modelId="{24DB8324-F018-48AE-BC32-BFC113EB730B}" type="parTrans" cxnId="{3E7C722C-0111-4932-851F-508AAB8533D1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0E0ACF0F-9790-4E70-A773-065ADF973B02}" type="sibTrans" cxnId="{3E7C722C-0111-4932-851F-508AAB8533D1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FEA243CA-AD56-4C61-A1FF-1F21FE9C1867}">
      <dgm:prSet custT="1"/>
      <dgm:spPr/>
      <dgm:t>
        <a:bodyPr/>
        <a:lstStyle/>
        <a:p>
          <a:r>
            <a:rPr lang="en-US" sz="1600" dirty="0">
              <a:latin typeface="Avenir Book"/>
            </a:rPr>
            <a:t>Farmhouses, wells, and other assets</a:t>
          </a:r>
        </a:p>
      </dgm:t>
    </dgm:pt>
    <dgm:pt modelId="{6D8D9731-9609-4A64-BA1D-81B6E5306F46}" type="parTrans" cxnId="{6ABF6981-3304-4066-9089-F9295D837D3E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C7BC5634-5822-4F38-8214-6BF31B57CE31}" type="sibTrans" cxnId="{6ABF6981-3304-4066-9089-F9295D837D3E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A5139CF8-A616-4A2C-9360-CAFF20CBBB51}">
      <dgm:prSet phldrT="[Text]" custT="1"/>
      <dgm:spPr/>
      <dgm:t>
        <a:bodyPr/>
        <a:lstStyle/>
        <a:p>
          <a:r>
            <a:rPr lang="en-US" sz="1600" dirty="0">
              <a:latin typeface="Avenir Book"/>
            </a:rPr>
            <a:t>Junior direct and exchange water rights</a:t>
          </a:r>
        </a:p>
      </dgm:t>
    </dgm:pt>
    <dgm:pt modelId="{C23479B9-E919-4651-AD9C-A75E80D94ECE}" type="parTrans" cxnId="{A9D63914-ABBA-45DD-B1E1-E5E9F833CF50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C616F2E1-CC87-427C-992A-1C62F753F2E5}" type="sibTrans" cxnId="{A9D63914-ABBA-45DD-B1E1-E5E9F833CF50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34EA8B07-9D1A-4807-AACF-FAB5F1CC63FB}">
      <dgm:prSet phldrT="[Text]" custT="1"/>
      <dgm:spPr/>
      <dgm:t>
        <a:bodyPr/>
        <a:lstStyle/>
        <a:p>
          <a:r>
            <a:rPr lang="en-US" sz="1800" b="1" dirty="0">
              <a:latin typeface="Avenir Book"/>
            </a:rPr>
            <a:t>2014 to present</a:t>
          </a:r>
        </a:p>
        <a:p>
          <a:r>
            <a:rPr lang="en-US" sz="1800" dirty="0">
              <a:latin typeface="Avenir Book"/>
            </a:rPr>
            <a:t>Thornton Water Project</a:t>
          </a:r>
        </a:p>
      </dgm:t>
    </dgm:pt>
    <dgm:pt modelId="{4D738687-CF4D-4AE3-809B-9AE675478967}" type="parTrans" cxnId="{7DF64E43-0EA0-4391-B66A-45F6F218A391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2F3F5F0B-DF7A-45DD-8967-509D8E774ECB}" type="sibTrans" cxnId="{7DF64E43-0EA0-4391-B66A-45F6F218A391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AB79B473-82FB-4CAE-AB34-85A1166DDF3C}">
      <dgm:prSet phldrT="[Text]" custT="1"/>
      <dgm:spPr/>
      <dgm:t>
        <a:bodyPr/>
        <a:lstStyle/>
        <a:p>
          <a:r>
            <a:rPr lang="en-US" sz="1600" dirty="0">
              <a:latin typeface="Avenir Book"/>
            </a:rPr>
            <a:t>74 mile pipeline and conveyance infrastructure</a:t>
          </a:r>
        </a:p>
      </dgm:t>
    </dgm:pt>
    <dgm:pt modelId="{69EA9A9C-6128-43E7-AB86-CDC174E7D4F2}" type="parTrans" cxnId="{0A50DD6D-40E2-4F70-AE55-33DC546EAB07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F078C046-96BA-4803-907E-EE86DE669A16}" type="sibTrans" cxnId="{0A50DD6D-40E2-4F70-AE55-33DC546EAB07}">
      <dgm:prSet/>
      <dgm:spPr/>
      <dgm:t>
        <a:bodyPr/>
        <a:lstStyle/>
        <a:p>
          <a:endParaRPr lang="en-US" sz="1400">
            <a:latin typeface="Avenir Book"/>
          </a:endParaRPr>
        </a:p>
      </dgm:t>
    </dgm:pt>
    <dgm:pt modelId="{49DB98CB-5DD0-427E-B2CC-D38316AF8475}">
      <dgm:prSet phldrT="[Text]" custT="1"/>
      <dgm:spPr/>
      <dgm:t>
        <a:bodyPr/>
        <a:lstStyle/>
        <a:p>
          <a:r>
            <a:rPr lang="en-US" sz="1800" b="1" dirty="0">
              <a:latin typeface="Avenir Book"/>
            </a:rPr>
            <a:t>2018 to present</a:t>
          </a:r>
        </a:p>
        <a:p>
          <a:r>
            <a:rPr lang="en-US" sz="1800" dirty="0">
              <a:latin typeface="Avenir Book"/>
            </a:rPr>
            <a:t>Northern Properties Stewardship Plan</a:t>
          </a:r>
        </a:p>
      </dgm:t>
    </dgm:pt>
    <dgm:pt modelId="{6D019A5D-0480-45DF-A9DA-F8734987C1B2}" type="parTrans" cxnId="{BBA01BF1-C0E2-425A-9D5C-CAC3CACE1BA2}">
      <dgm:prSet/>
      <dgm:spPr/>
      <dgm:t>
        <a:bodyPr/>
        <a:lstStyle/>
        <a:p>
          <a:endParaRPr lang="en-US" sz="1050"/>
        </a:p>
      </dgm:t>
    </dgm:pt>
    <dgm:pt modelId="{CA394E2A-8E82-4A1A-A9A3-12C076A43A72}" type="sibTrans" cxnId="{BBA01BF1-C0E2-425A-9D5C-CAC3CACE1BA2}">
      <dgm:prSet/>
      <dgm:spPr/>
      <dgm:t>
        <a:bodyPr/>
        <a:lstStyle/>
        <a:p>
          <a:endParaRPr lang="en-US" sz="1050"/>
        </a:p>
      </dgm:t>
    </dgm:pt>
    <dgm:pt modelId="{F516C0EC-6D1F-4112-8B1E-66A84A39F665}">
      <dgm:prSet phldrT="[Text]" custT="1"/>
      <dgm:spPr/>
      <dgm:t>
        <a:bodyPr/>
        <a:lstStyle/>
        <a:p>
          <a:r>
            <a:rPr lang="en-US" sz="1600" dirty="0">
              <a:latin typeface="Avenir Book"/>
            </a:rPr>
            <a:t>Data-driven and community-informed property management and long-term land use planning</a:t>
          </a:r>
        </a:p>
      </dgm:t>
    </dgm:pt>
    <dgm:pt modelId="{6DE8182B-39CB-456F-9C52-F1F461FA8B0E}" type="parTrans" cxnId="{D29FB575-5C75-41CF-89D0-53E416E935BC}">
      <dgm:prSet/>
      <dgm:spPr/>
      <dgm:t>
        <a:bodyPr/>
        <a:lstStyle/>
        <a:p>
          <a:endParaRPr lang="en-US" sz="1050"/>
        </a:p>
      </dgm:t>
    </dgm:pt>
    <dgm:pt modelId="{60C58D68-0D8A-4B31-9D5A-7576D7EBCBDE}" type="sibTrans" cxnId="{D29FB575-5C75-41CF-89D0-53E416E935BC}">
      <dgm:prSet/>
      <dgm:spPr/>
      <dgm:t>
        <a:bodyPr/>
        <a:lstStyle/>
        <a:p>
          <a:endParaRPr lang="en-US" sz="1050"/>
        </a:p>
      </dgm:t>
    </dgm:pt>
    <dgm:pt modelId="{8E427080-F29C-4F56-AD18-3B94291722C1}">
      <dgm:prSet custT="1"/>
      <dgm:spPr/>
      <dgm:t>
        <a:bodyPr/>
        <a:lstStyle/>
        <a:p>
          <a:r>
            <a:rPr lang="en-US" sz="1600" dirty="0">
              <a:latin typeface="Avenir Book"/>
            </a:rPr>
            <a:t>Phased water delivery beginning in 2027</a:t>
          </a:r>
        </a:p>
      </dgm:t>
    </dgm:pt>
    <dgm:pt modelId="{D26734DB-92D4-46FC-BD77-4D699BD14C94}" type="parTrans" cxnId="{A943399D-316E-4FD2-972F-57433CBDFD77}">
      <dgm:prSet/>
      <dgm:spPr/>
      <dgm:t>
        <a:bodyPr/>
        <a:lstStyle/>
        <a:p>
          <a:endParaRPr lang="en-US" sz="1050"/>
        </a:p>
      </dgm:t>
    </dgm:pt>
    <dgm:pt modelId="{BC886016-DFF3-4EA5-B832-BE5C1455CB32}" type="sibTrans" cxnId="{A943399D-316E-4FD2-972F-57433CBDFD77}">
      <dgm:prSet/>
      <dgm:spPr/>
      <dgm:t>
        <a:bodyPr/>
        <a:lstStyle/>
        <a:p>
          <a:endParaRPr lang="en-US" sz="1050"/>
        </a:p>
      </dgm:t>
    </dgm:pt>
    <dgm:pt modelId="{83FA8A60-FAE6-4147-8BDA-6852DFBC1A1F}">
      <dgm:prSet phldrT="[Text]" custT="1"/>
      <dgm:spPr/>
      <dgm:t>
        <a:bodyPr/>
        <a:lstStyle/>
        <a:p>
          <a:r>
            <a:rPr lang="en-US" sz="1600" dirty="0">
              <a:latin typeface="Avenir Book"/>
            </a:rPr>
            <a:t>Gradual conversion to self-sustaining and native grasses began in 2000s</a:t>
          </a:r>
        </a:p>
      </dgm:t>
    </dgm:pt>
    <dgm:pt modelId="{A6AE1DF4-2A31-4E99-B35F-A78BFA5676E4}" type="parTrans" cxnId="{CE31FB65-EE56-4087-8638-F28536B3BD6B}">
      <dgm:prSet/>
      <dgm:spPr/>
      <dgm:t>
        <a:bodyPr/>
        <a:lstStyle/>
        <a:p>
          <a:endParaRPr lang="en-US" sz="1050"/>
        </a:p>
      </dgm:t>
    </dgm:pt>
    <dgm:pt modelId="{63413F9E-7559-4898-9E4D-5058391ED57A}" type="sibTrans" cxnId="{CE31FB65-EE56-4087-8638-F28536B3BD6B}">
      <dgm:prSet/>
      <dgm:spPr/>
      <dgm:t>
        <a:bodyPr/>
        <a:lstStyle/>
        <a:p>
          <a:endParaRPr lang="en-US" sz="1050"/>
        </a:p>
      </dgm:t>
    </dgm:pt>
    <dgm:pt modelId="{FAFB1086-682E-4C07-9232-403DE555BDAD}" type="pres">
      <dgm:prSet presAssocID="{168A127A-38C3-49DA-8CC5-FE3B38597724}" presName="Name0" presStyleCnt="0">
        <dgm:presLayoutVars>
          <dgm:dir/>
          <dgm:animLvl val="lvl"/>
          <dgm:resizeHandles val="exact"/>
        </dgm:presLayoutVars>
      </dgm:prSet>
      <dgm:spPr/>
    </dgm:pt>
    <dgm:pt modelId="{D6B1D809-BF72-47C8-AE5C-AA7DD482606C}" type="pres">
      <dgm:prSet presAssocID="{7794C6E9-0595-4EFD-A855-E92A020BED03}" presName="linNode" presStyleCnt="0"/>
      <dgm:spPr/>
    </dgm:pt>
    <dgm:pt modelId="{0B0C2887-3568-4581-8A23-E9EAB001514B}" type="pres">
      <dgm:prSet presAssocID="{7794C6E9-0595-4EFD-A855-E92A020BED0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B1CB80E-5F89-433A-9221-63AD85DFFFAB}" type="pres">
      <dgm:prSet presAssocID="{7794C6E9-0595-4EFD-A855-E92A020BED03}" presName="descendantText" presStyleLbl="alignAccFollowNode1" presStyleIdx="0" presStyleCnt="5" custLinFactNeighborX="0">
        <dgm:presLayoutVars>
          <dgm:bulletEnabled val="1"/>
        </dgm:presLayoutVars>
      </dgm:prSet>
      <dgm:spPr/>
    </dgm:pt>
    <dgm:pt modelId="{C80F0C18-95D6-4765-B9B9-7047152F37F9}" type="pres">
      <dgm:prSet presAssocID="{E379F238-2639-48D5-85E6-272285C0C2CA}" presName="sp" presStyleCnt="0"/>
      <dgm:spPr/>
    </dgm:pt>
    <dgm:pt modelId="{552E7C36-9AE9-40A0-BA1B-936EFE68FA53}" type="pres">
      <dgm:prSet presAssocID="{D8F7E973-73B9-4779-87D1-F96061D6A4C4}" presName="linNode" presStyleCnt="0"/>
      <dgm:spPr/>
    </dgm:pt>
    <dgm:pt modelId="{E60223D0-84DE-42A0-A4D9-4A22670F38ED}" type="pres">
      <dgm:prSet presAssocID="{D8F7E973-73B9-4779-87D1-F96061D6A4C4}" presName="parentText" presStyleLbl="node1" presStyleIdx="1" presStyleCnt="5" custLinFactY="5857" custLinFactNeighborX="-1177" custLinFactNeighborY="100000">
        <dgm:presLayoutVars>
          <dgm:chMax val="1"/>
          <dgm:bulletEnabled val="1"/>
        </dgm:presLayoutVars>
      </dgm:prSet>
      <dgm:spPr/>
    </dgm:pt>
    <dgm:pt modelId="{3FA74F7E-6A1A-433E-A576-A888480731AF}" type="pres">
      <dgm:prSet presAssocID="{D8F7E973-73B9-4779-87D1-F96061D6A4C4}" presName="descendantText" presStyleLbl="alignAccFollowNode1" presStyleIdx="1" presStyleCnt="5" custLinFactY="32021" custLinFactNeighborX="280" custLinFactNeighborY="100000">
        <dgm:presLayoutVars>
          <dgm:bulletEnabled val="1"/>
        </dgm:presLayoutVars>
      </dgm:prSet>
      <dgm:spPr/>
    </dgm:pt>
    <dgm:pt modelId="{51321D2B-DD1E-49FB-A746-36897F5FA188}" type="pres">
      <dgm:prSet presAssocID="{E9CFD922-E962-423F-B7E7-A5F51AD9A85D}" presName="sp" presStyleCnt="0"/>
      <dgm:spPr/>
    </dgm:pt>
    <dgm:pt modelId="{2208D3F6-CD04-434A-89E1-BB93391DFE31}" type="pres">
      <dgm:prSet presAssocID="{B52B2CB3-857C-4764-81F3-0A7A39DF7C59}" presName="linNode" presStyleCnt="0"/>
      <dgm:spPr/>
    </dgm:pt>
    <dgm:pt modelId="{1235E03C-B693-42F0-A91D-2F2E6C8E704A}" type="pres">
      <dgm:prSet presAssocID="{B52B2CB3-857C-4764-81F3-0A7A39DF7C59}" presName="parentText" presStyleLbl="node1" presStyleIdx="2" presStyleCnt="5" custLinFactY="-4456" custLinFactNeighborX="-1177" custLinFactNeighborY="-100000">
        <dgm:presLayoutVars>
          <dgm:chMax val="1"/>
          <dgm:bulletEnabled val="1"/>
        </dgm:presLayoutVars>
      </dgm:prSet>
      <dgm:spPr/>
    </dgm:pt>
    <dgm:pt modelId="{410BEDAE-40F7-4360-A0D3-5D114D63382E}" type="pres">
      <dgm:prSet presAssocID="{B52B2CB3-857C-4764-81F3-0A7A39DF7C59}" presName="descendantText" presStyleLbl="alignAccFollowNode1" presStyleIdx="2" presStyleCnt="5" custLinFactY="-29361" custLinFactNeighborX="2208" custLinFactNeighborY="-100000">
        <dgm:presLayoutVars>
          <dgm:bulletEnabled val="1"/>
        </dgm:presLayoutVars>
      </dgm:prSet>
      <dgm:spPr/>
    </dgm:pt>
    <dgm:pt modelId="{3BBEAF01-66C0-44A3-B1EA-682875094E1A}" type="pres">
      <dgm:prSet presAssocID="{74954586-6272-4054-AD30-2DA260E44CDD}" presName="sp" presStyleCnt="0"/>
      <dgm:spPr/>
    </dgm:pt>
    <dgm:pt modelId="{B2E67D2C-1DF3-4A1C-AB54-337438D281B5}" type="pres">
      <dgm:prSet presAssocID="{34EA8B07-9D1A-4807-AACF-FAB5F1CC63FB}" presName="linNode" presStyleCnt="0"/>
      <dgm:spPr/>
    </dgm:pt>
    <dgm:pt modelId="{D4173073-81AC-4A2D-B1BD-5F37F0197DEF}" type="pres">
      <dgm:prSet presAssocID="{34EA8B07-9D1A-4807-AACF-FAB5F1CC63F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07F65B5-4583-4C9A-8E68-92781300AC92}" type="pres">
      <dgm:prSet presAssocID="{34EA8B07-9D1A-4807-AACF-FAB5F1CC63FB}" presName="descendantText" presStyleLbl="alignAccFollowNode1" presStyleIdx="3" presStyleCnt="5">
        <dgm:presLayoutVars>
          <dgm:bulletEnabled val="1"/>
        </dgm:presLayoutVars>
      </dgm:prSet>
      <dgm:spPr/>
    </dgm:pt>
    <dgm:pt modelId="{EC6D2808-4308-4DEC-8A1B-749F548D1FF3}" type="pres">
      <dgm:prSet presAssocID="{2F3F5F0B-DF7A-45DD-8967-509D8E774ECB}" presName="sp" presStyleCnt="0"/>
      <dgm:spPr/>
    </dgm:pt>
    <dgm:pt modelId="{7AC24B7C-FD55-459D-A0B3-3AAA7B57263D}" type="pres">
      <dgm:prSet presAssocID="{49DB98CB-5DD0-427E-B2CC-D38316AF8475}" presName="linNode" presStyleCnt="0"/>
      <dgm:spPr/>
    </dgm:pt>
    <dgm:pt modelId="{6C687736-78B7-4182-B545-86FD94BE9B73}" type="pres">
      <dgm:prSet presAssocID="{49DB98CB-5DD0-427E-B2CC-D38316AF847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99061E00-CDD7-4DD5-B72C-C1BD931B7E9A}" type="pres">
      <dgm:prSet presAssocID="{49DB98CB-5DD0-427E-B2CC-D38316AF8475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94BCDB02-3684-4821-A218-250746F54019}" type="presOf" srcId="{168A127A-38C3-49DA-8CC5-FE3B38597724}" destId="{FAFB1086-682E-4C07-9232-403DE555BDAD}" srcOrd="0" destOrd="0" presId="urn:microsoft.com/office/officeart/2005/8/layout/vList5"/>
    <dgm:cxn modelId="{37D2E908-5543-4F2A-9813-A30AD804FBAA}" type="presOf" srcId="{0EA4ED39-0B66-4139-9AF7-E8620B62E3B2}" destId="{5B1CB80E-5F89-433A-9221-63AD85DFFFAB}" srcOrd="0" destOrd="0" presId="urn:microsoft.com/office/officeart/2005/8/layout/vList5"/>
    <dgm:cxn modelId="{BA168312-4A80-4517-8969-17DB12FE2A94}" type="presOf" srcId="{FEA243CA-AD56-4C61-A1FF-1F21FE9C1867}" destId="{5B1CB80E-5F89-433A-9221-63AD85DFFFAB}" srcOrd="0" destOrd="2" presId="urn:microsoft.com/office/officeart/2005/8/layout/vList5"/>
    <dgm:cxn modelId="{99628013-E36B-4F3E-AE22-AA4ADC4D245E}" type="presOf" srcId="{D8F7E973-73B9-4779-87D1-F96061D6A4C4}" destId="{E60223D0-84DE-42A0-A4D9-4A22670F38ED}" srcOrd="0" destOrd="0" presId="urn:microsoft.com/office/officeart/2005/8/layout/vList5"/>
    <dgm:cxn modelId="{A9D63914-ABBA-45DD-B1E1-E5E9F833CF50}" srcId="{D8F7E973-73B9-4779-87D1-F96061D6A4C4}" destId="{A5139CF8-A616-4A2C-9360-CAFF20CBBB51}" srcOrd="1" destOrd="0" parTransId="{C23479B9-E919-4651-AD9C-A75E80D94ECE}" sibTransId="{C616F2E1-CC87-427C-992A-1C62F753F2E5}"/>
    <dgm:cxn modelId="{74A8CC21-A6C4-4125-9E7E-33B72D421529}" srcId="{7794C6E9-0595-4EFD-A855-E92A020BED03}" destId="{0EA4ED39-0B66-4139-9AF7-E8620B62E3B2}" srcOrd="0" destOrd="0" parTransId="{139255FD-25FE-4E80-BE47-9D0D3977622B}" sibTransId="{6905D4E4-4761-4EAF-B128-C68E14DA8146}"/>
    <dgm:cxn modelId="{3E7C722C-0111-4932-851F-508AAB8533D1}" srcId="{7794C6E9-0595-4EFD-A855-E92A020BED03}" destId="{22FEFE55-7910-4453-BEE5-E021D049D2E2}" srcOrd="1" destOrd="0" parTransId="{24DB8324-F018-48AE-BC32-BFC113EB730B}" sibTransId="{0E0ACF0F-9790-4E70-A773-065ADF973B02}"/>
    <dgm:cxn modelId="{E21AA42E-9868-4277-BF5D-49B34663B8CB}" srcId="{B52B2CB3-857C-4764-81F3-0A7A39DF7C59}" destId="{B5E29A98-A3C6-41C8-A989-07ECC5165672}" srcOrd="0" destOrd="0" parTransId="{EB5F1534-16C0-4AB7-93D4-6C252E8AFB97}" sibTransId="{C252E9DF-B766-48DA-99D1-08C3303080D8}"/>
    <dgm:cxn modelId="{E2724A2F-9C0D-4B9E-A484-C87CF52B7FED}" type="presOf" srcId="{34EA8B07-9D1A-4807-AACF-FAB5F1CC63FB}" destId="{D4173073-81AC-4A2D-B1BD-5F37F0197DEF}" srcOrd="0" destOrd="0" presId="urn:microsoft.com/office/officeart/2005/8/layout/vList5"/>
    <dgm:cxn modelId="{789D6C3B-C65D-4944-8398-B729CE20F1A5}" type="presOf" srcId="{B52B2CB3-857C-4764-81F3-0A7A39DF7C59}" destId="{1235E03C-B693-42F0-A91D-2F2E6C8E704A}" srcOrd="0" destOrd="0" presId="urn:microsoft.com/office/officeart/2005/8/layout/vList5"/>
    <dgm:cxn modelId="{7DF64E43-0EA0-4391-B66A-45F6F218A391}" srcId="{168A127A-38C3-49DA-8CC5-FE3B38597724}" destId="{34EA8B07-9D1A-4807-AACF-FAB5F1CC63FB}" srcOrd="3" destOrd="0" parTransId="{4D738687-CF4D-4AE3-809B-9AE675478967}" sibTransId="{2F3F5F0B-DF7A-45DD-8967-509D8E774ECB}"/>
    <dgm:cxn modelId="{CE31FB65-EE56-4087-8638-F28536B3BD6B}" srcId="{B52B2CB3-857C-4764-81F3-0A7A39DF7C59}" destId="{83FA8A60-FAE6-4147-8BDA-6852DFBC1A1F}" srcOrd="1" destOrd="0" parTransId="{A6AE1DF4-2A31-4E99-B35F-A78BFA5676E4}" sibTransId="{63413F9E-7559-4898-9E4D-5058391ED57A}"/>
    <dgm:cxn modelId="{28F66549-6D20-4088-AA44-F29770E0EE54}" type="presOf" srcId="{B5E29A98-A3C6-41C8-A989-07ECC5165672}" destId="{410BEDAE-40F7-4360-A0D3-5D114D63382E}" srcOrd="0" destOrd="0" presId="urn:microsoft.com/office/officeart/2005/8/layout/vList5"/>
    <dgm:cxn modelId="{2741876A-842D-4AE8-BA97-163992F90812}" type="presOf" srcId="{49DB98CB-5DD0-427E-B2CC-D38316AF8475}" destId="{6C687736-78B7-4182-B545-86FD94BE9B73}" srcOrd="0" destOrd="0" presId="urn:microsoft.com/office/officeart/2005/8/layout/vList5"/>
    <dgm:cxn modelId="{F789356C-E947-4F21-A7D4-CFD67D2DFE96}" type="presOf" srcId="{7794C6E9-0595-4EFD-A855-E92A020BED03}" destId="{0B0C2887-3568-4581-8A23-E9EAB001514B}" srcOrd="0" destOrd="0" presId="urn:microsoft.com/office/officeart/2005/8/layout/vList5"/>
    <dgm:cxn modelId="{0A50DD6D-40E2-4F70-AE55-33DC546EAB07}" srcId="{34EA8B07-9D1A-4807-AACF-FAB5F1CC63FB}" destId="{AB79B473-82FB-4CAE-AB34-85A1166DDF3C}" srcOrd="0" destOrd="0" parTransId="{69EA9A9C-6128-43E7-AB86-CDC174E7D4F2}" sibTransId="{F078C046-96BA-4803-907E-EE86DE669A16}"/>
    <dgm:cxn modelId="{D29FB575-5C75-41CF-89D0-53E416E935BC}" srcId="{49DB98CB-5DD0-427E-B2CC-D38316AF8475}" destId="{F516C0EC-6D1F-4112-8B1E-66A84A39F665}" srcOrd="0" destOrd="0" parTransId="{6DE8182B-39CB-456F-9C52-F1F461FA8B0E}" sibTransId="{60C58D68-0D8A-4B31-9D5A-7576D7EBCBDE}"/>
    <dgm:cxn modelId="{AC75E256-E6EB-4DD3-A383-1737356B3008}" type="presOf" srcId="{83FA8A60-FAE6-4147-8BDA-6852DFBC1A1F}" destId="{410BEDAE-40F7-4360-A0D3-5D114D63382E}" srcOrd="0" destOrd="1" presId="urn:microsoft.com/office/officeart/2005/8/layout/vList5"/>
    <dgm:cxn modelId="{822E6559-5078-4404-9678-C58010182248}" srcId="{D8F7E973-73B9-4779-87D1-F96061D6A4C4}" destId="{C00BF9C2-5674-48D0-A57E-C84B6F149892}" srcOrd="0" destOrd="0" parTransId="{2719BEAA-8FE9-47AE-86A2-D7D97E7A0D2F}" sibTransId="{364E06EA-A67A-4922-A131-77388C0AFC51}"/>
    <dgm:cxn modelId="{6ED9357E-0AA7-4A65-8D46-FA40CEF605B7}" srcId="{168A127A-38C3-49DA-8CC5-FE3B38597724}" destId="{D8F7E973-73B9-4779-87D1-F96061D6A4C4}" srcOrd="1" destOrd="0" parTransId="{B87403A5-5DB6-4C49-9AAB-8F8344DE9166}" sibTransId="{E9CFD922-E962-423F-B7E7-A5F51AD9A85D}"/>
    <dgm:cxn modelId="{3B6EC57E-0DC9-4F9B-958F-87A3CC3CA2D5}" type="presOf" srcId="{8E427080-F29C-4F56-AD18-3B94291722C1}" destId="{707F65B5-4583-4C9A-8E68-92781300AC92}" srcOrd="0" destOrd="1" presId="urn:microsoft.com/office/officeart/2005/8/layout/vList5"/>
    <dgm:cxn modelId="{6ABF6981-3304-4066-9089-F9295D837D3E}" srcId="{7794C6E9-0595-4EFD-A855-E92A020BED03}" destId="{FEA243CA-AD56-4C61-A1FF-1F21FE9C1867}" srcOrd="2" destOrd="0" parTransId="{6D8D9731-9609-4A64-BA1D-81B6E5306F46}" sibTransId="{C7BC5634-5822-4F38-8214-6BF31B57CE31}"/>
    <dgm:cxn modelId="{78A3A382-A4D8-457B-8EB6-CFBFA37BB990}" srcId="{168A127A-38C3-49DA-8CC5-FE3B38597724}" destId="{B52B2CB3-857C-4764-81F3-0A7A39DF7C59}" srcOrd="2" destOrd="0" parTransId="{583DAA61-3BED-488A-B355-91574872D4FF}" sibTransId="{74954586-6272-4054-AD30-2DA260E44CDD}"/>
    <dgm:cxn modelId="{10B87B83-D3E1-4000-983E-8B5D665B2738}" type="presOf" srcId="{F516C0EC-6D1F-4112-8B1E-66A84A39F665}" destId="{99061E00-CDD7-4DD5-B72C-C1BD931B7E9A}" srcOrd="0" destOrd="0" presId="urn:microsoft.com/office/officeart/2005/8/layout/vList5"/>
    <dgm:cxn modelId="{D520E099-1012-4C5C-9E71-F288B38EC8C8}" type="presOf" srcId="{22FEFE55-7910-4453-BEE5-E021D049D2E2}" destId="{5B1CB80E-5F89-433A-9221-63AD85DFFFAB}" srcOrd="0" destOrd="1" presId="urn:microsoft.com/office/officeart/2005/8/layout/vList5"/>
    <dgm:cxn modelId="{888EEF99-9D7E-4268-BA94-4BF849DAD5EC}" type="presOf" srcId="{A5139CF8-A616-4A2C-9360-CAFF20CBBB51}" destId="{3FA74F7E-6A1A-433E-A576-A888480731AF}" srcOrd="0" destOrd="1" presId="urn:microsoft.com/office/officeart/2005/8/layout/vList5"/>
    <dgm:cxn modelId="{A943399D-316E-4FD2-972F-57433CBDFD77}" srcId="{34EA8B07-9D1A-4807-AACF-FAB5F1CC63FB}" destId="{8E427080-F29C-4F56-AD18-3B94291722C1}" srcOrd="1" destOrd="0" parTransId="{D26734DB-92D4-46FC-BD77-4D699BD14C94}" sibTransId="{BC886016-DFF3-4EA5-B832-BE5C1455CB32}"/>
    <dgm:cxn modelId="{C03C58B2-9753-47AD-A17B-FB2B18684D31}" srcId="{168A127A-38C3-49DA-8CC5-FE3B38597724}" destId="{7794C6E9-0595-4EFD-A855-E92A020BED03}" srcOrd="0" destOrd="0" parTransId="{37BD0055-16B3-43FF-85D6-2F33FABEC714}" sibTransId="{E379F238-2639-48D5-85E6-272285C0C2CA}"/>
    <dgm:cxn modelId="{8388FDE2-3805-4DC3-A164-AB2A63DEB34E}" type="presOf" srcId="{C00BF9C2-5674-48D0-A57E-C84B6F149892}" destId="{3FA74F7E-6A1A-433E-A576-A888480731AF}" srcOrd="0" destOrd="0" presId="urn:microsoft.com/office/officeart/2005/8/layout/vList5"/>
    <dgm:cxn modelId="{E3D650EE-8248-4796-9625-519EC5A63AEF}" type="presOf" srcId="{AB79B473-82FB-4CAE-AB34-85A1166DDF3C}" destId="{707F65B5-4583-4C9A-8E68-92781300AC92}" srcOrd="0" destOrd="0" presId="urn:microsoft.com/office/officeart/2005/8/layout/vList5"/>
    <dgm:cxn modelId="{BBA01BF1-C0E2-425A-9D5C-CAC3CACE1BA2}" srcId="{168A127A-38C3-49DA-8CC5-FE3B38597724}" destId="{49DB98CB-5DD0-427E-B2CC-D38316AF8475}" srcOrd="4" destOrd="0" parTransId="{6D019A5D-0480-45DF-A9DA-F8734987C1B2}" sibTransId="{CA394E2A-8E82-4A1A-A9A3-12C076A43A72}"/>
    <dgm:cxn modelId="{9F0D3AF9-B324-4087-9C59-22756C44B92F}" type="presParOf" srcId="{FAFB1086-682E-4C07-9232-403DE555BDAD}" destId="{D6B1D809-BF72-47C8-AE5C-AA7DD482606C}" srcOrd="0" destOrd="0" presId="urn:microsoft.com/office/officeart/2005/8/layout/vList5"/>
    <dgm:cxn modelId="{3568FE70-6DBB-4E68-BA34-B94A10FC5152}" type="presParOf" srcId="{D6B1D809-BF72-47C8-AE5C-AA7DD482606C}" destId="{0B0C2887-3568-4581-8A23-E9EAB001514B}" srcOrd="0" destOrd="0" presId="urn:microsoft.com/office/officeart/2005/8/layout/vList5"/>
    <dgm:cxn modelId="{FF656377-43BD-44A6-A9F8-80640FED3801}" type="presParOf" srcId="{D6B1D809-BF72-47C8-AE5C-AA7DD482606C}" destId="{5B1CB80E-5F89-433A-9221-63AD85DFFFAB}" srcOrd="1" destOrd="0" presId="urn:microsoft.com/office/officeart/2005/8/layout/vList5"/>
    <dgm:cxn modelId="{372769C6-1394-48C1-895D-0BB85A297CA0}" type="presParOf" srcId="{FAFB1086-682E-4C07-9232-403DE555BDAD}" destId="{C80F0C18-95D6-4765-B9B9-7047152F37F9}" srcOrd="1" destOrd="0" presId="urn:microsoft.com/office/officeart/2005/8/layout/vList5"/>
    <dgm:cxn modelId="{746A57C6-910B-476B-B525-050BB66AFE31}" type="presParOf" srcId="{FAFB1086-682E-4C07-9232-403DE555BDAD}" destId="{552E7C36-9AE9-40A0-BA1B-936EFE68FA53}" srcOrd="2" destOrd="0" presId="urn:microsoft.com/office/officeart/2005/8/layout/vList5"/>
    <dgm:cxn modelId="{7E5CF4C4-502B-4662-AC1B-1A1AAC109B3A}" type="presParOf" srcId="{552E7C36-9AE9-40A0-BA1B-936EFE68FA53}" destId="{E60223D0-84DE-42A0-A4D9-4A22670F38ED}" srcOrd="0" destOrd="0" presId="urn:microsoft.com/office/officeart/2005/8/layout/vList5"/>
    <dgm:cxn modelId="{F7A164E3-B546-4ADC-8168-B43A35EF6B4E}" type="presParOf" srcId="{552E7C36-9AE9-40A0-BA1B-936EFE68FA53}" destId="{3FA74F7E-6A1A-433E-A576-A888480731AF}" srcOrd="1" destOrd="0" presId="urn:microsoft.com/office/officeart/2005/8/layout/vList5"/>
    <dgm:cxn modelId="{2C83084E-D5C3-45CF-A532-D60FC7F96E64}" type="presParOf" srcId="{FAFB1086-682E-4C07-9232-403DE555BDAD}" destId="{51321D2B-DD1E-49FB-A746-36897F5FA188}" srcOrd="3" destOrd="0" presId="urn:microsoft.com/office/officeart/2005/8/layout/vList5"/>
    <dgm:cxn modelId="{9C3FE207-4494-4C41-919B-521C1E634C33}" type="presParOf" srcId="{FAFB1086-682E-4C07-9232-403DE555BDAD}" destId="{2208D3F6-CD04-434A-89E1-BB93391DFE31}" srcOrd="4" destOrd="0" presId="urn:microsoft.com/office/officeart/2005/8/layout/vList5"/>
    <dgm:cxn modelId="{1261951F-06B8-42D7-AC4B-E4AD825CDA3C}" type="presParOf" srcId="{2208D3F6-CD04-434A-89E1-BB93391DFE31}" destId="{1235E03C-B693-42F0-A91D-2F2E6C8E704A}" srcOrd="0" destOrd="0" presId="urn:microsoft.com/office/officeart/2005/8/layout/vList5"/>
    <dgm:cxn modelId="{A1FE4721-5D65-4F59-BD16-C17D1F6ED115}" type="presParOf" srcId="{2208D3F6-CD04-434A-89E1-BB93391DFE31}" destId="{410BEDAE-40F7-4360-A0D3-5D114D63382E}" srcOrd="1" destOrd="0" presId="urn:microsoft.com/office/officeart/2005/8/layout/vList5"/>
    <dgm:cxn modelId="{B47A6D58-D8D1-4AEC-A903-CBE9162E35F9}" type="presParOf" srcId="{FAFB1086-682E-4C07-9232-403DE555BDAD}" destId="{3BBEAF01-66C0-44A3-B1EA-682875094E1A}" srcOrd="5" destOrd="0" presId="urn:microsoft.com/office/officeart/2005/8/layout/vList5"/>
    <dgm:cxn modelId="{81EDD69A-5028-4B80-B57C-67BF87F806C5}" type="presParOf" srcId="{FAFB1086-682E-4C07-9232-403DE555BDAD}" destId="{B2E67D2C-1DF3-4A1C-AB54-337438D281B5}" srcOrd="6" destOrd="0" presId="urn:microsoft.com/office/officeart/2005/8/layout/vList5"/>
    <dgm:cxn modelId="{2AB9B1E6-EA31-492B-975D-A3D3C789C316}" type="presParOf" srcId="{B2E67D2C-1DF3-4A1C-AB54-337438D281B5}" destId="{D4173073-81AC-4A2D-B1BD-5F37F0197DEF}" srcOrd="0" destOrd="0" presId="urn:microsoft.com/office/officeart/2005/8/layout/vList5"/>
    <dgm:cxn modelId="{89A58A0D-244C-4AB7-A789-97A26587358C}" type="presParOf" srcId="{B2E67D2C-1DF3-4A1C-AB54-337438D281B5}" destId="{707F65B5-4583-4C9A-8E68-92781300AC92}" srcOrd="1" destOrd="0" presId="urn:microsoft.com/office/officeart/2005/8/layout/vList5"/>
    <dgm:cxn modelId="{139B7145-8966-4CCE-B2EE-F529AB62FE0F}" type="presParOf" srcId="{FAFB1086-682E-4C07-9232-403DE555BDAD}" destId="{EC6D2808-4308-4DEC-8A1B-749F548D1FF3}" srcOrd="7" destOrd="0" presId="urn:microsoft.com/office/officeart/2005/8/layout/vList5"/>
    <dgm:cxn modelId="{5CC4C510-0B92-4ECE-892F-901BD4BB8295}" type="presParOf" srcId="{FAFB1086-682E-4C07-9232-403DE555BDAD}" destId="{7AC24B7C-FD55-459D-A0B3-3AAA7B57263D}" srcOrd="8" destOrd="0" presId="urn:microsoft.com/office/officeart/2005/8/layout/vList5"/>
    <dgm:cxn modelId="{CF1B11F1-1F28-4E52-B738-CC8C03DFC7E6}" type="presParOf" srcId="{7AC24B7C-FD55-459D-A0B3-3AAA7B57263D}" destId="{6C687736-78B7-4182-B545-86FD94BE9B73}" srcOrd="0" destOrd="0" presId="urn:microsoft.com/office/officeart/2005/8/layout/vList5"/>
    <dgm:cxn modelId="{9E90328D-4A8C-418C-9CE9-BD178CD8313B}" type="presParOf" srcId="{7AC24B7C-FD55-459D-A0B3-3AAA7B57263D}" destId="{99061E00-CDD7-4DD5-B72C-C1BD931B7E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A127A-38C3-49DA-8CC5-FE3B385977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4C6E9-0595-4EFD-A855-E92A020BED03}">
      <dgm:prSet phldrT="[Text]" custT="1"/>
      <dgm:spPr/>
      <dgm:t>
        <a:bodyPr/>
        <a:lstStyle/>
        <a:p>
          <a:r>
            <a:rPr lang="en-US" sz="2400" b="1" dirty="0"/>
            <a:t>TNP</a:t>
          </a:r>
        </a:p>
        <a:p>
          <a:r>
            <a:rPr lang="en-US" sz="2400" b="1" dirty="0"/>
            <a:t>Water Court Decree</a:t>
          </a:r>
          <a:endParaRPr lang="en-US" sz="2400" dirty="0"/>
        </a:p>
      </dgm:t>
    </dgm:pt>
    <dgm:pt modelId="{37BD0055-16B3-43FF-85D6-2F33FABEC714}" type="parTrans" cxnId="{C03C58B2-9753-47AD-A17B-FB2B18684D31}">
      <dgm:prSet/>
      <dgm:spPr/>
      <dgm:t>
        <a:bodyPr/>
        <a:lstStyle/>
        <a:p>
          <a:endParaRPr lang="en-US" sz="2000"/>
        </a:p>
      </dgm:t>
    </dgm:pt>
    <dgm:pt modelId="{E379F238-2639-48D5-85E6-272285C0C2CA}" type="sibTrans" cxnId="{C03C58B2-9753-47AD-A17B-FB2B18684D31}">
      <dgm:prSet/>
      <dgm:spPr/>
      <dgm:t>
        <a:bodyPr/>
        <a:lstStyle/>
        <a:p>
          <a:endParaRPr lang="en-US" sz="2000"/>
        </a:p>
      </dgm:t>
    </dgm:pt>
    <dgm:pt modelId="{D8F7E973-73B9-4779-87D1-F96061D6A4C4}">
      <dgm:prSet phldrT="[Text]" custT="1"/>
      <dgm:spPr/>
      <dgm:t>
        <a:bodyPr/>
        <a:lstStyle/>
        <a:p>
          <a:r>
            <a:rPr lang="en-US" sz="2400" b="1" dirty="0"/>
            <a:t>Thornton Water </a:t>
          </a:r>
        </a:p>
        <a:p>
          <a:r>
            <a:rPr lang="en-US" sz="2400" b="1" dirty="0"/>
            <a:t>Project</a:t>
          </a:r>
          <a:endParaRPr lang="en-US" sz="2400" dirty="0"/>
        </a:p>
      </dgm:t>
    </dgm:pt>
    <dgm:pt modelId="{B87403A5-5DB6-4C49-9AAB-8F8344DE9166}" type="parTrans" cxnId="{6ED9357E-0AA7-4A65-8D46-FA40CEF605B7}">
      <dgm:prSet/>
      <dgm:spPr/>
      <dgm:t>
        <a:bodyPr/>
        <a:lstStyle/>
        <a:p>
          <a:endParaRPr lang="en-US" sz="2000"/>
        </a:p>
      </dgm:t>
    </dgm:pt>
    <dgm:pt modelId="{E9CFD922-E962-423F-B7E7-A5F51AD9A85D}" type="sibTrans" cxnId="{6ED9357E-0AA7-4A65-8D46-FA40CEF605B7}">
      <dgm:prSet/>
      <dgm:spPr/>
      <dgm:t>
        <a:bodyPr/>
        <a:lstStyle/>
        <a:p>
          <a:endParaRPr lang="en-US" sz="2000"/>
        </a:p>
      </dgm:t>
    </dgm:pt>
    <dgm:pt modelId="{C00BF9C2-5674-48D0-A57E-C84B6F149892}">
      <dgm:prSet phldrT="[Text]" custT="1"/>
      <dgm:spPr/>
      <dgm:t>
        <a:bodyPr/>
        <a:lstStyle/>
        <a:p>
          <a:r>
            <a:rPr lang="en-US" sz="2400" dirty="0"/>
            <a:t>Regulatory – pipeline routing and construction </a:t>
          </a:r>
        </a:p>
      </dgm:t>
    </dgm:pt>
    <dgm:pt modelId="{2719BEAA-8FE9-47AE-86A2-D7D97E7A0D2F}" type="parTrans" cxnId="{822E6559-5078-4404-9678-C58010182248}">
      <dgm:prSet/>
      <dgm:spPr/>
      <dgm:t>
        <a:bodyPr/>
        <a:lstStyle/>
        <a:p>
          <a:endParaRPr lang="en-US" sz="2000"/>
        </a:p>
      </dgm:t>
    </dgm:pt>
    <dgm:pt modelId="{364E06EA-A67A-4922-A131-77388C0AFC51}" type="sibTrans" cxnId="{822E6559-5078-4404-9678-C58010182248}">
      <dgm:prSet/>
      <dgm:spPr/>
      <dgm:t>
        <a:bodyPr/>
        <a:lstStyle/>
        <a:p>
          <a:endParaRPr lang="en-US" sz="2000"/>
        </a:p>
      </dgm:t>
    </dgm:pt>
    <dgm:pt modelId="{B52B2CB3-857C-4764-81F3-0A7A39DF7C59}">
      <dgm:prSet phldrT="[Text]" custT="1"/>
      <dgm:spPr/>
      <dgm:t>
        <a:bodyPr/>
        <a:lstStyle/>
        <a:p>
          <a:r>
            <a:rPr lang="en-US" sz="2400" b="1" dirty="0"/>
            <a:t>Northern Properties Stewardship Plan</a:t>
          </a:r>
          <a:endParaRPr lang="en-US" sz="2400" dirty="0"/>
        </a:p>
      </dgm:t>
    </dgm:pt>
    <dgm:pt modelId="{583DAA61-3BED-488A-B355-91574872D4FF}" type="parTrans" cxnId="{78A3A382-A4D8-457B-8EB6-CFBFA37BB990}">
      <dgm:prSet/>
      <dgm:spPr/>
      <dgm:t>
        <a:bodyPr/>
        <a:lstStyle/>
        <a:p>
          <a:endParaRPr lang="en-US" sz="2000"/>
        </a:p>
      </dgm:t>
    </dgm:pt>
    <dgm:pt modelId="{74954586-6272-4054-AD30-2DA260E44CDD}" type="sibTrans" cxnId="{78A3A382-A4D8-457B-8EB6-CFBFA37BB990}">
      <dgm:prSet/>
      <dgm:spPr/>
      <dgm:t>
        <a:bodyPr/>
        <a:lstStyle/>
        <a:p>
          <a:endParaRPr lang="en-US" sz="2000"/>
        </a:p>
      </dgm:t>
    </dgm:pt>
    <dgm:pt modelId="{B5E29A98-A3C6-41C8-A989-07ECC5165672}">
      <dgm:prSet phldrT="[Text]" custT="1"/>
      <dgm:spPr/>
      <dgm:t>
        <a:bodyPr/>
        <a:lstStyle/>
        <a:p>
          <a:r>
            <a:rPr lang="en-US" sz="2400" dirty="0"/>
            <a:t>Voluntary – community informed property management and divestiture </a:t>
          </a:r>
        </a:p>
      </dgm:t>
    </dgm:pt>
    <dgm:pt modelId="{EB5F1534-16C0-4AB7-93D4-6C252E8AFB97}" type="parTrans" cxnId="{E21AA42E-9868-4277-BF5D-49B34663B8CB}">
      <dgm:prSet/>
      <dgm:spPr/>
      <dgm:t>
        <a:bodyPr/>
        <a:lstStyle/>
        <a:p>
          <a:endParaRPr lang="en-US" sz="2000"/>
        </a:p>
      </dgm:t>
    </dgm:pt>
    <dgm:pt modelId="{C252E9DF-B766-48DA-99D1-08C3303080D8}" type="sibTrans" cxnId="{E21AA42E-9868-4277-BF5D-49B34663B8CB}">
      <dgm:prSet/>
      <dgm:spPr/>
      <dgm:t>
        <a:bodyPr/>
        <a:lstStyle/>
        <a:p>
          <a:endParaRPr lang="en-US" sz="2000"/>
        </a:p>
      </dgm:t>
    </dgm:pt>
    <dgm:pt modelId="{0EA4ED39-0B66-4139-9AF7-E8620B62E3B2}">
      <dgm:prSet phldrT="[Text]" custT="1"/>
      <dgm:spPr/>
      <dgm:t>
        <a:bodyPr/>
        <a:lstStyle/>
        <a:p>
          <a:r>
            <a:rPr lang="en-US" sz="2400" dirty="0"/>
            <a:t>Legally binding – water rights injury, revegetation</a:t>
          </a:r>
        </a:p>
      </dgm:t>
    </dgm:pt>
    <dgm:pt modelId="{6905D4E4-4761-4EAF-B128-C68E14DA8146}" type="sibTrans" cxnId="{74A8CC21-A6C4-4125-9E7E-33B72D421529}">
      <dgm:prSet/>
      <dgm:spPr/>
      <dgm:t>
        <a:bodyPr/>
        <a:lstStyle/>
        <a:p>
          <a:endParaRPr lang="en-US" sz="2000"/>
        </a:p>
      </dgm:t>
    </dgm:pt>
    <dgm:pt modelId="{139255FD-25FE-4E80-BE47-9D0D3977622B}" type="parTrans" cxnId="{74A8CC21-A6C4-4125-9E7E-33B72D421529}">
      <dgm:prSet/>
      <dgm:spPr/>
      <dgm:t>
        <a:bodyPr/>
        <a:lstStyle/>
        <a:p>
          <a:endParaRPr lang="en-US" sz="2000"/>
        </a:p>
      </dgm:t>
    </dgm:pt>
    <dgm:pt modelId="{FAFB1086-682E-4C07-9232-403DE555BDAD}" type="pres">
      <dgm:prSet presAssocID="{168A127A-38C3-49DA-8CC5-FE3B38597724}" presName="Name0" presStyleCnt="0">
        <dgm:presLayoutVars>
          <dgm:dir/>
          <dgm:animLvl val="lvl"/>
          <dgm:resizeHandles val="exact"/>
        </dgm:presLayoutVars>
      </dgm:prSet>
      <dgm:spPr/>
    </dgm:pt>
    <dgm:pt modelId="{D6B1D809-BF72-47C8-AE5C-AA7DD482606C}" type="pres">
      <dgm:prSet presAssocID="{7794C6E9-0595-4EFD-A855-E92A020BED03}" presName="linNode" presStyleCnt="0"/>
      <dgm:spPr/>
    </dgm:pt>
    <dgm:pt modelId="{0B0C2887-3568-4581-8A23-E9EAB001514B}" type="pres">
      <dgm:prSet presAssocID="{7794C6E9-0595-4EFD-A855-E92A020BED03}" presName="parentText" presStyleLbl="node1" presStyleIdx="0" presStyleCnt="3" custLinFactNeighborX="-3073" custLinFactNeighborY="-7960">
        <dgm:presLayoutVars>
          <dgm:chMax val="1"/>
          <dgm:bulletEnabled val="1"/>
        </dgm:presLayoutVars>
      </dgm:prSet>
      <dgm:spPr/>
    </dgm:pt>
    <dgm:pt modelId="{5B1CB80E-5F89-433A-9221-63AD85DFFFAB}" type="pres">
      <dgm:prSet presAssocID="{7794C6E9-0595-4EFD-A855-E92A020BED03}" presName="descendantText" presStyleLbl="alignAccFollowNode1" presStyleIdx="0" presStyleCnt="3">
        <dgm:presLayoutVars>
          <dgm:bulletEnabled val="1"/>
        </dgm:presLayoutVars>
      </dgm:prSet>
      <dgm:spPr/>
    </dgm:pt>
    <dgm:pt modelId="{C80F0C18-95D6-4765-B9B9-7047152F37F9}" type="pres">
      <dgm:prSet presAssocID="{E379F238-2639-48D5-85E6-272285C0C2CA}" presName="sp" presStyleCnt="0"/>
      <dgm:spPr/>
    </dgm:pt>
    <dgm:pt modelId="{552E7C36-9AE9-40A0-BA1B-936EFE68FA53}" type="pres">
      <dgm:prSet presAssocID="{D8F7E973-73B9-4779-87D1-F96061D6A4C4}" presName="linNode" presStyleCnt="0"/>
      <dgm:spPr/>
    </dgm:pt>
    <dgm:pt modelId="{E60223D0-84DE-42A0-A4D9-4A22670F38ED}" type="pres">
      <dgm:prSet presAssocID="{D8F7E973-73B9-4779-87D1-F96061D6A4C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FA74F7E-6A1A-433E-A576-A888480731AF}" type="pres">
      <dgm:prSet presAssocID="{D8F7E973-73B9-4779-87D1-F96061D6A4C4}" presName="descendantText" presStyleLbl="alignAccFollowNode1" presStyleIdx="1" presStyleCnt="3">
        <dgm:presLayoutVars>
          <dgm:bulletEnabled val="1"/>
        </dgm:presLayoutVars>
      </dgm:prSet>
      <dgm:spPr/>
    </dgm:pt>
    <dgm:pt modelId="{51321D2B-DD1E-49FB-A746-36897F5FA188}" type="pres">
      <dgm:prSet presAssocID="{E9CFD922-E962-423F-B7E7-A5F51AD9A85D}" presName="sp" presStyleCnt="0"/>
      <dgm:spPr/>
    </dgm:pt>
    <dgm:pt modelId="{2208D3F6-CD04-434A-89E1-BB93391DFE31}" type="pres">
      <dgm:prSet presAssocID="{B52B2CB3-857C-4764-81F3-0A7A39DF7C59}" presName="linNode" presStyleCnt="0"/>
      <dgm:spPr/>
    </dgm:pt>
    <dgm:pt modelId="{1235E03C-B693-42F0-A91D-2F2E6C8E704A}" type="pres">
      <dgm:prSet presAssocID="{B52B2CB3-857C-4764-81F3-0A7A39DF7C5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10BEDAE-40F7-4360-A0D3-5D114D63382E}" type="pres">
      <dgm:prSet presAssocID="{B52B2CB3-857C-4764-81F3-0A7A39DF7C5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4BCDB02-3684-4821-A218-250746F54019}" type="presOf" srcId="{168A127A-38C3-49DA-8CC5-FE3B38597724}" destId="{FAFB1086-682E-4C07-9232-403DE555BDAD}" srcOrd="0" destOrd="0" presId="urn:microsoft.com/office/officeart/2005/8/layout/vList5"/>
    <dgm:cxn modelId="{37D2E908-5543-4F2A-9813-A30AD804FBAA}" type="presOf" srcId="{0EA4ED39-0B66-4139-9AF7-E8620B62E3B2}" destId="{5B1CB80E-5F89-433A-9221-63AD85DFFFAB}" srcOrd="0" destOrd="0" presId="urn:microsoft.com/office/officeart/2005/8/layout/vList5"/>
    <dgm:cxn modelId="{99628013-E36B-4F3E-AE22-AA4ADC4D245E}" type="presOf" srcId="{D8F7E973-73B9-4779-87D1-F96061D6A4C4}" destId="{E60223D0-84DE-42A0-A4D9-4A22670F38ED}" srcOrd="0" destOrd="0" presId="urn:microsoft.com/office/officeart/2005/8/layout/vList5"/>
    <dgm:cxn modelId="{74A8CC21-A6C4-4125-9E7E-33B72D421529}" srcId="{7794C6E9-0595-4EFD-A855-E92A020BED03}" destId="{0EA4ED39-0B66-4139-9AF7-E8620B62E3B2}" srcOrd="0" destOrd="0" parTransId="{139255FD-25FE-4E80-BE47-9D0D3977622B}" sibTransId="{6905D4E4-4761-4EAF-B128-C68E14DA8146}"/>
    <dgm:cxn modelId="{E21AA42E-9868-4277-BF5D-49B34663B8CB}" srcId="{B52B2CB3-857C-4764-81F3-0A7A39DF7C59}" destId="{B5E29A98-A3C6-41C8-A989-07ECC5165672}" srcOrd="0" destOrd="0" parTransId="{EB5F1534-16C0-4AB7-93D4-6C252E8AFB97}" sibTransId="{C252E9DF-B766-48DA-99D1-08C3303080D8}"/>
    <dgm:cxn modelId="{789D6C3B-C65D-4944-8398-B729CE20F1A5}" type="presOf" srcId="{B52B2CB3-857C-4764-81F3-0A7A39DF7C59}" destId="{1235E03C-B693-42F0-A91D-2F2E6C8E704A}" srcOrd="0" destOrd="0" presId="urn:microsoft.com/office/officeart/2005/8/layout/vList5"/>
    <dgm:cxn modelId="{28F66549-6D20-4088-AA44-F29770E0EE54}" type="presOf" srcId="{B5E29A98-A3C6-41C8-A989-07ECC5165672}" destId="{410BEDAE-40F7-4360-A0D3-5D114D63382E}" srcOrd="0" destOrd="0" presId="urn:microsoft.com/office/officeart/2005/8/layout/vList5"/>
    <dgm:cxn modelId="{F789356C-E947-4F21-A7D4-CFD67D2DFE96}" type="presOf" srcId="{7794C6E9-0595-4EFD-A855-E92A020BED03}" destId="{0B0C2887-3568-4581-8A23-E9EAB001514B}" srcOrd="0" destOrd="0" presId="urn:microsoft.com/office/officeart/2005/8/layout/vList5"/>
    <dgm:cxn modelId="{822E6559-5078-4404-9678-C58010182248}" srcId="{D8F7E973-73B9-4779-87D1-F96061D6A4C4}" destId="{C00BF9C2-5674-48D0-A57E-C84B6F149892}" srcOrd="0" destOrd="0" parTransId="{2719BEAA-8FE9-47AE-86A2-D7D97E7A0D2F}" sibTransId="{364E06EA-A67A-4922-A131-77388C0AFC51}"/>
    <dgm:cxn modelId="{6ED9357E-0AA7-4A65-8D46-FA40CEF605B7}" srcId="{168A127A-38C3-49DA-8CC5-FE3B38597724}" destId="{D8F7E973-73B9-4779-87D1-F96061D6A4C4}" srcOrd="1" destOrd="0" parTransId="{B87403A5-5DB6-4C49-9AAB-8F8344DE9166}" sibTransId="{E9CFD922-E962-423F-B7E7-A5F51AD9A85D}"/>
    <dgm:cxn modelId="{78A3A382-A4D8-457B-8EB6-CFBFA37BB990}" srcId="{168A127A-38C3-49DA-8CC5-FE3B38597724}" destId="{B52B2CB3-857C-4764-81F3-0A7A39DF7C59}" srcOrd="2" destOrd="0" parTransId="{583DAA61-3BED-488A-B355-91574872D4FF}" sibTransId="{74954586-6272-4054-AD30-2DA260E44CDD}"/>
    <dgm:cxn modelId="{C03C58B2-9753-47AD-A17B-FB2B18684D31}" srcId="{168A127A-38C3-49DA-8CC5-FE3B38597724}" destId="{7794C6E9-0595-4EFD-A855-E92A020BED03}" srcOrd="0" destOrd="0" parTransId="{37BD0055-16B3-43FF-85D6-2F33FABEC714}" sibTransId="{E379F238-2639-48D5-85E6-272285C0C2CA}"/>
    <dgm:cxn modelId="{8388FDE2-3805-4DC3-A164-AB2A63DEB34E}" type="presOf" srcId="{C00BF9C2-5674-48D0-A57E-C84B6F149892}" destId="{3FA74F7E-6A1A-433E-A576-A888480731AF}" srcOrd="0" destOrd="0" presId="urn:microsoft.com/office/officeart/2005/8/layout/vList5"/>
    <dgm:cxn modelId="{9F0D3AF9-B324-4087-9C59-22756C44B92F}" type="presParOf" srcId="{FAFB1086-682E-4C07-9232-403DE555BDAD}" destId="{D6B1D809-BF72-47C8-AE5C-AA7DD482606C}" srcOrd="0" destOrd="0" presId="urn:microsoft.com/office/officeart/2005/8/layout/vList5"/>
    <dgm:cxn modelId="{3568FE70-6DBB-4E68-BA34-B94A10FC5152}" type="presParOf" srcId="{D6B1D809-BF72-47C8-AE5C-AA7DD482606C}" destId="{0B0C2887-3568-4581-8A23-E9EAB001514B}" srcOrd="0" destOrd="0" presId="urn:microsoft.com/office/officeart/2005/8/layout/vList5"/>
    <dgm:cxn modelId="{FF656377-43BD-44A6-A9F8-80640FED3801}" type="presParOf" srcId="{D6B1D809-BF72-47C8-AE5C-AA7DD482606C}" destId="{5B1CB80E-5F89-433A-9221-63AD85DFFFAB}" srcOrd="1" destOrd="0" presId="urn:microsoft.com/office/officeart/2005/8/layout/vList5"/>
    <dgm:cxn modelId="{372769C6-1394-48C1-895D-0BB85A297CA0}" type="presParOf" srcId="{FAFB1086-682E-4C07-9232-403DE555BDAD}" destId="{C80F0C18-95D6-4765-B9B9-7047152F37F9}" srcOrd="1" destOrd="0" presId="urn:microsoft.com/office/officeart/2005/8/layout/vList5"/>
    <dgm:cxn modelId="{746A57C6-910B-476B-B525-050BB66AFE31}" type="presParOf" srcId="{FAFB1086-682E-4C07-9232-403DE555BDAD}" destId="{552E7C36-9AE9-40A0-BA1B-936EFE68FA53}" srcOrd="2" destOrd="0" presId="urn:microsoft.com/office/officeart/2005/8/layout/vList5"/>
    <dgm:cxn modelId="{7E5CF4C4-502B-4662-AC1B-1A1AAC109B3A}" type="presParOf" srcId="{552E7C36-9AE9-40A0-BA1B-936EFE68FA53}" destId="{E60223D0-84DE-42A0-A4D9-4A22670F38ED}" srcOrd="0" destOrd="0" presId="urn:microsoft.com/office/officeart/2005/8/layout/vList5"/>
    <dgm:cxn modelId="{F7A164E3-B546-4ADC-8168-B43A35EF6B4E}" type="presParOf" srcId="{552E7C36-9AE9-40A0-BA1B-936EFE68FA53}" destId="{3FA74F7E-6A1A-433E-A576-A888480731AF}" srcOrd="1" destOrd="0" presId="urn:microsoft.com/office/officeart/2005/8/layout/vList5"/>
    <dgm:cxn modelId="{2C83084E-D5C3-45CF-A532-D60FC7F96E64}" type="presParOf" srcId="{FAFB1086-682E-4C07-9232-403DE555BDAD}" destId="{51321D2B-DD1E-49FB-A746-36897F5FA188}" srcOrd="3" destOrd="0" presId="urn:microsoft.com/office/officeart/2005/8/layout/vList5"/>
    <dgm:cxn modelId="{9C3FE207-4494-4C41-919B-521C1E634C33}" type="presParOf" srcId="{FAFB1086-682E-4C07-9232-403DE555BDAD}" destId="{2208D3F6-CD04-434A-89E1-BB93391DFE31}" srcOrd="4" destOrd="0" presId="urn:microsoft.com/office/officeart/2005/8/layout/vList5"/>
    <dgm:cxn modelId="{1261951F-06B8-42D7-AC4B-E4AD825CDA3C}" type="presParOf" srcId="{2208D3F6-CD04-434A-89E1-BB93391DFE31}" destId="{1235E03C-B693-42F0-A91D-2F2E6C8E704A}" srcOrd="0" destOrd="0" presId="urn:microsoft.com/office/officeart/2005/8/layout/vList5"/>
    <dgm:cxn modelId="{A1FE4721-5D65-4F59-BD16-C17D1F6ED115}" type="presParOf" srcId="{2208D3F6-CD04-434A-89E1-BB93391DFE31}" destId="{410BEDAE-40F7-4360-A0D3-5D114D6338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A127A-38C3-49DA-8CC5-FE3B385977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B1086-682E-4C07-9232-403DE555BDAD}" type="pres">
      <dgm:prSet presAssocID="{168A127A-38C3-49DA-8CC5-FE3B3859772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4BCDB02-3684-4821-A218-250746F54019}" type="presOf" srcId="{168A127A-38C3-49DA-8CC5-FE3B38597724}" destId="{FAFB1086-682E-4C07-9232-403DE555BDA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A127A-38C3-49DA-8CC5-FE3B385977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B1086-682E-4C07-9232-403DE555BDAD}" type="pres">
      <dgm:prSet presAssocID="{168A127A-38C3-49DA-8CC5-FE3B3859772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4BCDB02-3684-4821-A218-250746F54019}" type="presOf" srcId="{168A127A-38C3-49DA-8CC5-FE3B38597724}" destId="{FAFB1086-682E-4C07-9232-403DE555BDA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8A127A-38C3-49DA-8CC5-FE3B385977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4C6E9-0595-4EFD-A855-E92A020BED03}">
      <dgm:prSet phldrT="[Text]" custT="1"/>
      <dgm:spPr/>
      <dgm:t>
        <a:bodyPr/>
        <a:lstStyle/>
        <a:p>
          <a:r>
            <a:rPr lang="en-US" sz="2400" b="1" dirty="0"/>
            <a:t>Outcomes</a:t>
          </a:r>
          <a:endParaRPr lang="en-US" sz="2400" dirty="0"/>
        </a:p>
      </dgm:t>
    </dgm:pt>
    <dgm:pt modelId="{37BD0055-16B3-43FF-85D6-2F33FABEC714}" type="parTrans" cxnId="{C03C58B2-9753-47AD-A17B-FB2B18684D31}">
      <dgm:prSet/>
      <dgm:spPr/>
      <dgm:t>
        <a:bodyPr/>
        <a:lstStyle/>
        <a:p>
          <a:endParaRPr lang="en-US" sz="2000"/>
        </a:p>
      </dgm:t>
    </dgm:pt>
    <dgm:pt modelId="{E379F238-2639-48D5-85E6-272285C0C2CA}" type="sibTrans" cxnId="{C03C58B2-9753-47AD-A17B-FB2B18684D31}">
      <dgm:prSet/>
      <dgm:spPr/>
      <dgm:t>
        <a:bodyPr/>
        <a:lstStyle/>
        <a:p>
          <a:endParaRPr lang="en-US" sz="2000"/>
        </a:p>
      </dgm:t>
    </dgm:pt>
    <dgm:pt modelId="{0EA4ED39-0B66-4139-9AF7-E8620B62E3B2}">
      <dgm:prSet phldrT="[Text]" custT="1"/>
      <dgm:spPr/>
      <dgm:t>
        <a:bodyPr/>
        <a:lstStyle/>
        <a:p>
          <a:endParaRPr lang="en-US" sz="2400" dirty="0"/>
        </a:p>
      </dgm:t>
    </dgm:pt>
    <dgm:pt modelId="{6905D4E4-4761-4EAF-B128-C68E14DA8146}" type="sibTrans" cxnId="{74A8CC21-A6C4-4125-9E7E-33B72D421529}">
      <dgm:prSet/>
      <dgm:spPr/>
      <dgm:t>
        <a:bodyPr/>
        <a:lstStyle/>
        <a:p>
          <a:endParaRPr lang="en-US" sz="2000"/>
        </a:p>
      </dgm:t>
    </dgm:pt>
    <dgm:pt modelId="{139255FD-25FE-4E80-BE47-9D0D3977622B}" type="parTrans" cxnId="{74A8CC21-A6C4-4125-9E7E-33B72D421529}">
      <dgm:prSet/>
      <dgm:spPr/>
      <dgm:t>
        <a:bodyPr/>
        <a:lstStyle/>
        <a:p>
          <a:endParaRPr lang="en-US" sz="2000"/>
        </a:p>
      </dgm:t>
    </dgm:pt>
    <dgm:pt modelId="{FAFB1086-682E-4C07-9232-403DE555BDAD}" type="pres">
      <dgm:prSet presAssocID="{168A127A-38C3-49DA-8CC5-FE3B38597724}" presName="Name0" presStyleCnt="0">
        <dgm:presLayoutVars>
          <dgm:dir/>
          <dgm:animLvl val="lvl"/>
          <dgm:resizeHandles val="exact"/>
        </dgm:presLayoutVars>
      </dgm:prSet>
      <dgm:spPr/>
    </dgm:pt>
    <dgm:pt modelId="{D6B1D809-BF72-47C8-AE5C-AA7DD482606C}" type="pres">
      <dgm:prSet presAssocID="{7794C6E9-0595-4EFD-A855-E92A020BED03}" presName="linNode" presStyleCnt="0"/>
      <dgm:spPr/>
    </dgm:pt>
    <dgm:pt modelId="{0B0C2887-3568-4581-8A23-E9EAB001514B}" type="pres">
      <dgm:prSet presAssocID="{7794C6E9-0595-4EFD-A855-E92A020BED03}" presName="parentText" presStyleLbl="node1" presStyleIdx="0" presStyleCnt="1" custScaleX="66621" custLinFactNeighborX="-17646" custLinFactNeighborY="-1972">
        <dgm:presLayoutVars>
          <dgm:chMax val="1"/>
          <dgm:bulletEnabled val="1"/>
        </dgm:presLayoutVars>
      </dgm:prSet>
      <dgm:spPr/>
    </dgm:pt>
    <dgm:pt modelId="{5B1CB80E-5F89-433A-9221-63AD85DFFFAB}" type="pres">
      <dgm:prSet presAssocID="{7794C6E9-0595-4EFD-A855-E92A020BED03}" presName="descendantText" presStyleLbl="alignAccFollowNode1" presStyleIdx="0" presStyleCnt="1" custScaleX="116509" custLinFactNeighborX="3810">
        <dgm:presLayoutVars>
          <dgm:bulletEnabled val="1"/>
        </dgm:presLayoutVars>
      </dgm:prSet>
      <dgm:spPr/>
    </dgm:pt>
  </dgm:ptLst>
  <dgm:cxnLst>
    <dgm:cxn modelId="{94BCDB02-3684-4821-A218-250746F54019}" type="presOf" srcId="{168A127A-38C3-49DA-8CC5-FE3B38597724}" destId="{FAFB1086-682E-4C07-9232-403DE555BDAD}" srcOrd="0" destOrd="0" presId="urn:microsoft.com/office/officeart/2005/8/layout/vList5"/>
    <dgm:cxn modelId="{37D2E908-5543-4F2A-9813-A30AD804FBAA}" type="presOf" srcId="{0EA4ED39-0B66-4139-9AF7-E8620B62E3B2}" destId="{5B1CB80E-5F89-433A-9221-63AD85DFFFAB}" srcOrd="0" destOrd="0" presId="urn:microsoft.com/office/officeart/2005/8/layout/vList5"/>
    <dgm:cxn modelId="{74A8CC21-A6C4-4125-9E7E-33B72D421529}" srcId="{7794C6E9-0595-4EFD-A855-E92A020BED03}" destId="{0EA4ED39-0B66-4139-9AF7-E8620B62E3B2}" srcOrd="0" destOrd="0" parTransId="{139255FD-25FE-4E80-BE47-9D0D3977622B}" sibTransId="{6905D4E4-4761-4EAF-B128-C68E14DA8146}"/>
    <dgm:cxn modelId="{F789356C-E947-4F21-A7D4-CFD67D2DFE96}" type="presOf" srcId="{7794C6E9-0595-4EFD-A855-E92A020BED03}" destId="{0B0C2887-3568-4581-8A23-E9EAB001514B}" srcOrd="0" destOrd="0" presId="urn:microsoft.com/office/officeart/2005/8/layout/vList5"/>
    <dgm:cxn modelId="{C03C58B2-9753-47AD-A17B-FB2B18684D31}" srcId="{168A127A-38C3-49DA-8CC5-FE3B38597724}" destId="{7794C6E9-0595-4EFD-A855-E92A020BED03}" srcOrd="0" destOrd="0" parTransId="{37BD0055-16B3-43FF-85D6-2F33FABEC714}" sibTransId="{E379F238-2639-48D5-85E6-272285C0C2CA}"/>
    <dgm:cxn modelId="{9F0D3AF9-B324-4087-9C59-22756C44B92F}" type="presParOf" srcId="{FAFB1086-682E-4C07-9232-403DE555BDAD}" destId="{D6B1D809-BF72-47C8-AE5C-AA7DD482606C}" srcOrd="0" destOrd="0" presId="urn:microsoft.com/office/officeart/2005/8/layout/vList5"/>
    <dgm:cxn modelId="{3568FE70-6DBB-4E68-BA34-B94A10FC5152}" type="presParOf" srcId="{D6B1D809-BF72-47C8-AE5C-AA7DD482606C}" destId="{0B0C2887-3568-4581-8A23-E9EAB001514B}" srcOrd="0" destOrd="0" presId="urn:microsoft.com/office/officeart/2005/8/layout/vList5"/>
    <dgm:cxn modelId="{FF656377-43BD-44A6-A9F8-80640FED3801}" type="presParOf" srcId="{D6B1D809-BF72-47C8-AE5C-AA7DD482606C}" destId="{5B1CB80E-5F89-433A-9221-63AD85DFFF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8A127A-38C3-49DA-8CC5-FE3B385977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4C6E9-0595-4EFD-A855-E92A020BED03}">
      <dgm:prSet phldrT="[Text]" custT="1"/>
      <dgm:spPr/>
      <dgm:t>
        <a:bodyPr/>
        <a:lstStyle/>
        <a:p>
          <a:r>
            <a:rPr lang="en-US" sz="2400" b="1" dirty="0"/>
            <a:t>Funders</a:t>
          </a:r>
          <a:endParaRPr lang="en-US" sz="2400" dirty="0"/>
        </a:p>
      </dgm:t>
    </dgm:pt>
    <dgm:pt modelId="{37BD0055-16B3-43FF-85D6-2F33FABEC714}" type="parTrans" cxnId="{C03C58B2-9753-47AD-A17B-FB2B18684D31}">
      <dgm:prSet/>
      <dgm:spPr/>
      <dgm:t>
        <a:bodyPr/>
        <a:lstStyle/>
        <a:p>
          <a:endParaRPr lang="en-US" sz="2000"/>
        </a:p>
      </dgm:t>
    </dgm:pt>
    <dgm:pt modelId="{E379F238-2639-48D5-85E6-272285C0C2CA}" type="sibTrans" cxnId="{C03C58B2-9753-47AD-A17B-FB2B18684D31}">
      <dgm:prSet/>
      <dgm:spPr/>
      <dgm:t>
        <a:bodyPr/>
        <a:lstStyle/>
        <a:p>
          <a:endParaRPr lang="en-US" sz="2000"/>
        </a:p>
      </dgm:t>
    </dgm:pt>
    <dgm:pt modelId="{0EA4ED39-0B66-4139-9AF7-E8620B62E3B2}">
      <dgm:prSet phldrT="[Text]" custT="1"/>
      <dgm:spPr/>
      <dgm:t>
        <a:bodyPr/>
        <a:lstStyle/>
        <a:p>
          <a:r>
            <a:rPr lang="en-US" sz="2400" dirty="0"/>
            <a:t>US Bureau of Reclamation </a:t>
          </a:r>
          <a:r>
            <a:rPr lang="en-US" sz="2400" dirty="0" err="1"/>
            <a:t>WaterSMART</a:t>
          </a:r>
          <a:r>
            <a:rPr lang="en-US" sz="2400" dirty="0"/>
            <a:t> Program</a:t>
          </a:r>
        </a:p>
      </dgm:t>
    </dgm:pt>
    <dgm:pt modelId="{6905D4E4-4761-4EAF-B128-C68E14DA8146}" type="sibTrans" cxnId="{74A8CC21-A6C4-4125-9E7E-33B72D421529}">
      <dgm:prSet/>
      <dgm:spPr/>
      <dgm:t>
        <a:bodyPr/>
        <a:lstStyle/>
        <a:p>
          <a:endParaRPr lang="en-US" sz="2000"/>
        </a:p>
      </dgm:t>
    </dgm:pt>
    <dgm:pt modelId="{139255FD-25FE-4E80-BE47-9D0D3977622B}" type="parTrans" cxnId="{74A8CC21-A6C4-4125-9E7E-33B72D421529}">
      <dgm:prSet/>
      <dgm:spPr/>
      <dgm:t>
        <a:bodyPr/>
        <a:lstStyle/>
        <a:p>
          <a:endParaRPr lang="en-US" sz="2000"/>
        </a:p>
      </dgm:t>
    </dgm:pt>
    <dgm:pt modelId="{E0780DF7-E582-481B-9454-6A91372541F5}">
      <dgm:prSet phldrT="[Text]" custT="1"/>
      <dgm:spPr/>
      <dgm:t>
        <a:bodyPr/>
        <a:lstStyle/>
        <a:p>
          <a:r>
            <a:rPr lang="en-US" sz="2400" dirty="0"/>
            <a:t>Colorado Water Conservation Board</a:t>
          </a:r>
        </a:p>
      </dgm:t>
    </dgm:pt>
    <dgm:pt modelId="{42AD82E9-6C9D-464C-9E25-5C4370892481}" type="parTrans" cxnId="{D6E17FBA-0DBC-49D4-B13C-1F1BEFBFD458}">
      <dgm:prSet/>
      <dgm:spPr/>
      <dgm:t>
        <a:bodyPr/>
        <a:lstStyle/>
        <a:p>
          <a:endParaRPr lang="en-US"/>
        </a:p>
      </dgm:t>
    </dgm:pt>
    <dgm:pt modelId="{FCFAB2BE-95E9-40C3-A7D7-063C62BCCA26}" type="sibTrans" cxnId="{D6E17FBA-0DBC-49D4-B13C-1F1BEFBFD458}">
      <dgm:prSet/>
      <dgm:spPr/>
      <dgm:t>
        <a:bodyPr/>
        <a:lstStyle/>
        <a:p>
          <a:endParaRPr lang="en-US"/>
        </a:p>
      </dgm:t>
    </dgm:pt>
    <dgm:pt modelId="{F3C86ADF-999F-4F21-8583-C43874D7D9B9}">
      <dgm:prSet phldrT="[Text]" custT="1"/>
      <dgm:spPr/>
      <dgm:t>
        <a:bodyPr/>
        <a:lstStyle/>
        <a:p>
          <a:r>
            <a:rPr lang="en-US" sz="2400" dirty="0"/>
            <a:t>City of Thornton </a:t>
          </a:r>
        </a:p>
      </dgm:t>
    </dgm:pt>
    <dgm:pt modelId="{C8D0C1A1-AA5D-45FC-88AD-F9EF1B0A575F}" type="parTrans" cxnId="{65B09A28-73D5-438D-96B8-BCC0E3C55512}">
      <dgm:prSet/>
      <dgm:spPr/>
      <dgm:t>
        <a:bodyPr/>
        <a:lstStyle/>
        <a:p>
          <a:endParaRPr lang="en-US"/>
        </a:p>
      </dgm:t>
    </dgm:pt>
    <dgm:pt modelId="{D1F398BB-BBB8-4801-9713-C7EF193ED31E}" type="sibTrans" cxnId="{65B09A28-73D5-438D-96B8-BCC0E3C55512}">
      <dgm:prSet/>
      <dgm:spPr/>
      <dgm:t>
        <a:bodyPr/>
        <a:lstStyle/>
        <a:p>
          <a:endParaRPr lang="en-US"/>
        </a:p>
      </dgm:t>
    </dgm:pt>
    <dgm:pt modelId="{8EFA9C6B-AD4C-49DF-B4E8-DDBAF9426AFF}">
      <dgm:prSet phldrT="[Text]" custT="1"/>
      <dgm:spPr/>
      <dgm:t>
        <a:bodyPr/>
        <a:lstStyle/>
        <a:p>
          <a:r>
            <a:rPr lang="en-US" sz="2400" dirty="0"/>
            <a:t>Colorado Water Plan Grant</a:t>
          </a:r>
        </a:p>
      </dgm:t>
    </dgm:pt>
    <dgm:pt modelId="{DBEB0074-20DB-41A7-8B1E-8A49472D3B3A}" type="parTrans" cxnId="{B4A75FC4-59CC-4A98-B62F-2F96513F4CB7}">
      <dgm:prSet/>
      <dgm:spPr/>
      <dgm:t>
        <a:bodyPr/>
        <a:lstStyle/>
        <a:p>
          <a:endParaRPr lang="en-US"/>
        </a:p>
      </dgm:t>
    </dgm:pt>
    <dgm:pt modelId="{066A7E4F-8EA2-4A43-85EF-399A38065CD2}" type="sibTrans" cxnId="{B4A75FC4-59CC-4A98-B62F-2F96513F4CB7}">
      <dgm:prSet/>
      <dgm:spPr/>
      <dgm:t>
        <a:bodyPr/>
        <a:lstStyle/>
        <a:p>
          <a:endParaRPr lang="en-US"/>
        </a:p>
      </dgm:t>
    </dgm:pt>
    <dgm:pt modelId="{2935A74F-332A-4867-B967-9CF354CC91AC}">
      <dgm:prSet phldrT="[Text]" custT="1"/>
      <dgm:spPr/>
      <dgm:t>
        <a:bodyPr/>
        <a:lstStyle/>
        <a:p>
          <a:r>
            <a:rPr lang="en-US" sz="2400" dirty="0"/>
            <a:t>Water Supply Reserve Fund Grants</a:t>
          </a:r>
        </a:p>
      </dgm:t>
    </dgm:pt>
    <dgm:pt modelId="{C7A816A0-B9CA-4CB6-BD9C-DF4B9DD71975}" type="parTrans" cxnId="{2C4A0F8C-6A1E-46EA-82CD-FED48E717C63}">
      <dgm:prSet/>
      <dgm:spPr/>
      <dgm:t>
        <a:bodyPr/>
        <a:lstStyle/>
        <a:p>
          <a:endParaRPr lang="en-US"/>
        </a:p>
      </dgm:t>
    </dgm:pt>
    <dgm:pt modelId="{1C4955D2-DA39-4A50-88FE-CD14AEF4C524}" type="sibTrans" cxnId="{2C4A0F8C-6A1E-46EA-82CD-FED48E717C63}">
      <dgm:prSet/>
      <dgm:spPr/>
      <dgm:t>
        <a:bodyPr/>
        <a:lstStyle/>
        <a:p>
          <a:endParaRPr lang="en-US"/>
        </a:p>
      </dgm:t>
    </dgm:pt>
    <dgm:pt modelId="{2E78EACD-3965-47BD-AAAC-0F241D59C196}">
      <dgm:prSet phldrT="[Text]" custT="1"/>
      <dgm:spPr/>
      <dgm:t>
        <a:bodyPr/>
        <a:lstStyle/>
        <a:p>
          <a:r>
            <a:rPr lang="en-US" sz="2400" dirty="0"/>
            <a:t>Department of Local Affairs</a:t>
          </a:r>
        </a:p>
      </dgm:t>
    </dgm:pt>
    <dgm:pt modelId="{6B45DD42-2E8F-45E3-B074-F8086317C832}" type="parTrans" cxnId="{3649A5C3-14A4-49CC-9345-17624DD37622}">
      <dgm:prSet/>
      <dgm:spPr/>
    </dgm:pt>
    <dgm:pt modelId="{7CC5EF92-8E1F-4BC2-9136-33C5E93C5DAD}" type="sibTrans" cxnId="{3649A5C3-14A4-49CC-9345-17624DD37622}">
      <dgm:prSet/>
      <dgm:spPr/>
    </dgm:pt>
    <dgm:pt modelId="{FAFB1086-682E-4C07-9232-403DE555BDAD}" type="pres">
      <dgm:prSet presAssocID="{168A127A-38C3-49DA-8CC5-FE3B38597724}" presName="Name0" presStyleCnt="0">
        <dgm:presLayoutVars>
          <dgm:dir/>
          <dgm:animLvl val="lvl"/>
          <dgm:resizeHandles val="exact"/>
        </dgm:presLayoutVars>
      </dgm:prSet>
      <dgm:spPr/>
    </dgm:pt>
    <dgm:pt modelId="{D6B1D809-BF72-47C8-AE5C-AA7DD482606C}" type="pres">
      <dgm:prSet presAssocID="{7794C6E9-0595-4EFD-A855-E92A020BED03}" presName="linNode" presStyleCnt="0"/>
      <dgm:spPr/>
    </dgm:pt>
    <dgm:pt modelId="{0B0C2887-3568-4581-8A23-E9EAB001514B}" type="pres">
      <dgm:prSet presAssocID="{7794C6E9-0595-4EFD-A855-E92A020BED03}" presName="parentText" presStyleLbl="node1" presStyleIdx="0" presStyleCnt="1" custScaleX="66621" custLinFactNeighborX="-17646" custLinFactNeighborY="-1972">
        <dgm:presLayoutVars>
          <dgm:chMax val="1"/>
          <dgm:bulletEnabled val="1"/>
        </dgm:presLayoutVars>
      </dgm:prSet>
      <dgm:spPr/>
    </dgm:pt>
    <dgm:pt modelId="{5B1CB80E-5F89-433A-9221-63AD85DFFFAB}" type="pres">
      <dgm:prSet presAssocID="{7794C6E9-0595-4EFD-A855-E92A020BED03}" presName="descendantText" presStyleLbl="alignAccFollowNode1" presStyleIdx="0" presStyleCnt="1" custScaleX="116509" custLinFactNeighborX="3810">
        <dgm:presLayoutVars>
          <dgm:bulletEnabled val="1"/>
        </dgm:presLayoutVars>
      </dgm:prSet>
      <dgm:spPr/>
    </dgm:pt>
  </dgm:ptLst>
  <dgm:cxnLst>
    <dgm:cxn modelId="{94BCDB02-3684-4821-A218-250746F54019}" type="presOf" srcId="{168A127A-38C3-49DA-8CC5-FE3B38597724}" destId="{FAFB1086-682E-4C07-9232-403DE555BDAD}" srcOrd="0" destOrd="0" presId="urn:microsoft.com/office/officeart/2005/8/layout/vList5"/>
    <dgm:cxn modelId="{37D2E908-5543-4F2A-9813-A30AD804FBAA}" type="presOf" srcId="{0EA4ED39-0B66-4139-9AF7-E8620B62E3B2}" destId="{5B1CB80E-5F89-433A-9221-63AD85DFFFAB}" srcOrd="0" destOrd="0" presId="urn:microsoft.com/office/officeart/2005/8/layout/vList5"/>
    <dgm:cxn modelId="{F042ED12-5AFF-4C53-925A-D9220AE3AB36}" type="presOf" srcId="{2E78EACD-3965-47BD-AAAC-0F241D59C196}" destId="{5B1CB80E-5F89-433A-9221-63AD85DFFFAB}" srcOrd="0" destOrd="4" presId="urn:microsoft.com/office/officeart/2005/8/layout/vList5"/>
    <dgm:cxn modelId="{74A8CC21-A6C4-4125-9E7E-33B72D421529}" srcId="{7794C6E9-0595-4EFD-A855-E92A020BED03}" destId="{0EA4ED39-0B66-4139-9AF7-E8620B62E3B2}" srcOrd="0" destOrd="0" parTransId="{139255FD-25FE-4E80-BE47-9D0D3977622B}" sibTransId="{6905D4E4-4761-4EAF-B128-C68E14DA8146}"/>
    <dgm:cxn modelId="{65B09A28-73D5-438D-96B8-BCC0E3C55512}" srcId="{7794C6E9-0595-4EFD-A855-E92A020BED03}" destId="{F3C86ADF-999F-4F21-8583-C43874D7D9B9}" srcOrd="3" destOrd="0" parTransId="{C8D0C1A1-AA5D-45FC-88AD-F9EF1B0A575F}" sibTransId="{D1F398BB-BBB8-4801-9713-C7EF193ED31E}"/>
    <dgm:cxn modelId="{E8FE806A-8FCC-48F4-B3FE-28C0DBAD96F7}" type="presOf" srcId="{F3C86ADF-999F-4F21-8583-C43874D7D9B9}" destId="{5B1CB80E-5F89-433A-9221-63AD85DFFFAB}" srcOrd="0" destOrd="5" presId="urn:microsoft.com/office/officeart/2005/8/layout/vList5"/>
    <dgm:cxn modelId="{F789356C-E947-4F21-A7D4-CFD67D2DFE96}" type="presOf" srcId="{7794C6E9-0595-4EFD-A855-E92A020BED03}" destId="{0B0C2887-3568-4581-8A23-E9EAB001514B}" srcOrd="0" destOrd="0" presId="urn:microsoft.com/office/officeart/2005/8/layout/vList5"/>
    <dgm:cxn modelId="{9CFD4259-46F5-45E1-9CD5-3DF84E7C803F}" type="presOf" srcId="{8EFA9C6B-AD4C-49DF-B4E8-DDBAF9426AFF}" destId="{5B1CB80E-5F89-433A-9221-63AD85DFFFAB}" srcOrd="0" destOrd="2" presId="urn:microsoft.com/office/officeart/2005/8/layout/vList5"/>
    <dgm:cxn modelId="{4E4C5980-5A01-4414-B248-EB34D784151B}" type="presOf" srcId="{E0780DF7-E582-481B-9454-6A91372541F5}" destId="{5B1CB80E-5F89-433A-9221-63AD85DFFFAB}" srcOrd="0" destOrd="1" presId="urn:microsoft.com/office/officeart/2005/8/layout/vList5"/>
    <dgm:cxn modelId="{2C4A0F8C-6A1E-46EA-82CD-FED48E717C63}" srcId="{E0780DF7-E582-481B-9454-6A91372541F5}" destId="{2935A74F-332A-4867-B967-9CF354CC91AC}" srcOrd="1" destOrd="0" parTransId="{C7A816A0-B9CA-4CB6-BD9C-DF4B9DD71975}" sibTransId="{1C4955D2-DA39-4A50-88FE-CD14AEF4C524}"/>
    <dgm:cxn modelId="{746432A0-254B-45CA-8D92-0ED94BFF85DB}" type="presOf" srcId="{2935A74F-332A-4867-B967-9CF354CC91AC}" destId="{5B1CB80E-5F89-433A-9221-63AD85DFFFAB}" srcOrd="0" destOrd="3" presId="urn:microsoft.com/office/officeart/2005/8/layout/vList5"/>
    <dgm:cxn modelId="{C03C58B2-9753-47AD-A17B-FB2B18684D31}" srcId="{168A127A-38C3-49DA-8CC5-FE3B38597724}" destId="{7794C6E9-0595-4EFD-A855-E92A020BED03}" srcOrd="0" destOrd="0" parTransId="{37BD0055-16B3-43FF-85D6-2F33FABEC714}" sibTransId="{E379F238-2639-48D5-85E6-272285C0C2CA}"/>
    <dgm:cxn modelId="{D6E17FBA-0DBC-49D4-B13C-1F1BEFBFD458}" srcId="{7794C6E9-0595-4EFD-A855-E92A020BED03}" destId="{E0780DF7-E582-481B-9454-6A91372541F5}" srcOrd="1" destOrd="0" parTransId="{42AD82E9-6C9D-464C-9E25-5C4370892481}" sibTransId="{FCFAB2BE-95E9-40C3-A7D7-063C62BCCA26}"/>
    <dgm:cxn modelId="{3649A5C3-14A4-49CC-9345-17624DD37622}" srcId="{7794C6E9-0595-4EFD-A855-E92A020BED03}" destId="{2E78EACD-3965-47BD-AAAC-0F241D59C196}" srcOrd="2" destOrd="0" parTransId="{6B45DD42-2E8F-45E3-B074-F8086317C832}" sibTransId="{7CC5EF92-8E1F-4BC2-9136-33C5E93C5DAD}"/>
    <dgm:cxn modelId="{B4A75FC4-59CC-4A98-B62F-2F96513F4CB7}" srcId="{E0780DF7-E582-481B-9454-6A91372541F5}" destId="{8EFA9C6B-AD4C-49DF-B4E8-DDBAF9426AFF}" srcOrd="0" destOrd="0" parTransId="{DBEB0074-20DB-41A7-8B1E-8A49472D3B3A}" sibTransId="{066A7E4F-8EA2-4A43-85EF-399A38065CD2}"/>
    <dgm:cxn modelId="{9F0D3AF9-B324-4087-9C59-22756C44B92F}" type="presParOf" srcId="{FAFB1086-682E-4C07-9232-403DE555BDAD}" destId="{D6B1D809-BF72-47C8-AE5C-AA7DD482606C}" srcOrd="0" destOrd="0" presId="urn:microsoft.com/office/officeart/2005/8/layout/vList5"/>
    <dgm:cxn modelId="{3568FE70-6DBB-4E68-BA34-B94A10FC5152}" type="presParOf" srcId="{D6B1D809-BF72-47C8-AE5C-AA7DD482606C}" destId="{0B0C2887-3568-4581-8A23-E9EAB001514B}" srcOrd="0" destOrd="0" presId="urn:microsoft.com/office/officeart/2005/8/layout/vList5"/>
    <dgm:cxn modelId="{FF656377-43BD-44A6-A9F8-80640FED3801}" type="presParOf" srcId="{D6B1D809-BF72-47C8-AE5C-AA7DD482606C}" destId="{5B1CB80E-5F89-433A-9221-63AD85DFFF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CB80E-5F89-433A-9221-63AD85DFFFAB}">
      <dsp:nvSpPr>
        <dsp:cNvPr id="0" name=""/>
        <dsp:cNvSpPr/>
      </dsp:nvSpPr>
      <dsp:spPr>
        <a:xfrm rot="5400000">
          <a:off x="4838819" y="-1926600"/>
          <a:ext cx="892824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/>
            </a:rPr>
            <a:t>Acquired 110 farms, ~21,000 acres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/>
            </a:rPr>
            <a:t>284 shares of Water Supply and Storage Company (WSSC)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/>
            </a:rPr>
            <a:t>Farmhouses, wells, and other assets</a:t>
          </a:r>
        </a:p>
      </dsp:txBody>
      <dsp:txXfrm rot="-5400000">
        <a:off x="2798063" y="157740"/>
        <a:ext cx="4930752" cy="805656"/>
      </dsp:txXfrm>
    </dsp:sp>
    <dsp:sp modelId="{0B0C2887-3568-4581-8A23-E9EAB001514B}">
      <dsp:nvSpPr>
        <dsp:cNvPr id="0" name=""/>
        <dsp:cNvSpPr/>
      </dsp:nvSpPr>
      <dsp:spPr>
        <a:xfrm>
          <a:off x="0" y="2552"/>
          <a:ext cx="2798064" cy="1116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ook"/>
            </a:rPr>
            <a:t>1985 to 1987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ook"/>
            </a:rPr>
            <a:t>Acquisition</a:t>
          </a:r>
        </a:p>
      </dsp:txBody>
      <dsp:txXfrm>
        <a:off x="54480" y="57032"/>
        <a:ext cx="2689104" cy="1007070"/>
      </dsp:txXfrm>
    </dsp:sp>
    <dsp:sp modelId="{3FA74F7E-6A1A-433E-A576-A888480731AF}">
      <dsp:nvSpPr>
        <dsp:cNvPr id="0" name=""/>
        <dsp:cNvSpPr/>
      </dsp:nvSpPr>
      <dsp:spPr>
        <a:xfrm rot="5400000">
          <a:off x="4838819" y="423947"/>
          <a:ext cx="892824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/>
            </a:rPr>
            <a:t>Change WSSC shares from agricultural to municipal use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/>
            </a:rPr>
            <a:t>Junior direct and exchange water rights</a:t>
          </a:r>
        </a:p>
      </dsp:txBody>
      <dsp:txXfrm rot="-5400000">
        <a:off x="2798063" y="2508287"/>
        <a:ext cx="4930752" cy="805656"/>
      </dsp:txXfrm>
    </dsp:sp>
    <dsp:sp modelId="{E60223D0-84DE-42A0-A4D9-4A22670F38ED}">
      <dsp:nvSpPr>
        <dsp:cNvPr id="0" name=""/>
        <dsp:cNvSpPr/>
      </dsp:nvSpPr>
      <dsp:spPr>
        <a:xfrm>
          <a:off x="0" y="2355780"/>
          <a:ext cx="2798064" cy="1116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ook"/>
            </a:rPr>
            <a:t>1986 to 1998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ook"/>
            </a:rPr>
            <a:t>Water Court</a:t>
          </a:r>
        </a:p>
      </dsp:txBody>
      <dsp:txXfrm>
        <a:off x="54480" y="2410260"/>
        <a:ext cx="2689104" cy="1007070"/>
      </dsp:txXfrm>
    </dsp:sp>
    <dsp:sp modelId="{410BEDAE-40F7-4360-A0D3-5D114D63382E}">
      <dsp:nvSpPr>
        <dsp:cNvPr id="0" name=""/>
        <dsp:cNvSpPr/>
      </dsp:nvSpPr>
      <dsp:spPr>
        <a:xfrm rot="5400000">
          <a:off x="4838819" y="-737902"/>
          <a:ext cx="892824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/>
            </a:rPr>
            <a:t>Continued irrigated agriculture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/>
            </a:rPr>
            <a:t>Gradual conversion to self-sustaining and native grasses began in 2000s</a:t>
          </a:r>
        </a:p>
      </dsp:txBody>
      <dsp:txXfrm rot="-5400000">
        <a:off x="2798063" y="1346438"/>
        <a:ext cx="4930752" cy="805656"/>
      </dsp:txXfrm>
    </dsp:sp>
    <dsp:sp modelId="{1235E03C-B693-42F0-A91D-2F2E6C8E704A}">
      <dsp:nvSpPr>
        <dsp:cNvPr id="0" name=""/>
        <dsp:cNvSpPr/>
      </dsp:nvSpPr>
      <dsp:spPr>
        <a:xfrm>
          <a:off x="0" y="1180455"/>
          <a:ext cx="2798064" cy="1116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ook"/>
            </a:rPr>
            <a:t>1985 to present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venir Book"/>
            </a:rPr>
            <a:t>Property Stewardship</a:t>
          </a:r>
        </a:p>
      </dsp:txBody>
      <dsp:txXfrm>
        <a:off x="54480" y="1234935"/>
        <a:ext cx="2689104" cy="1007070"/>
      </dsp:txXfrm>
    </dsp:sp>
    <dsp:sp modelId="{707F65B5-4583-4C9A-8E68-92781300AC92}">
      <dsp:nvSpPr>
        <dsp:cNvPr id="0" name=""/>
        <dsp:cNvSpPr/>
      </dsp:nvSpPr>
      <dsp:spPr>
        <a:xfrm rot="5400000">
          <a:off x="4838819" y="1588895"/>
          <a:ext cx="892824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/>
            </a:rPr>
            <a:t>74 mile pipeline and conveyance infrastructure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/>
            </a:rPr>
            <a:t>Phased water delivery beginning in 2027</a:t>
          </a:r>
        </a:p>
      </dsp:txBody>
      <dsp:txXfrm rot="-5400000">
        <a:off x="2798063" y="3673235"/>
        <a:ext cx="4930752" cy="805656"/>
      </dsp:txXfrm>
    </dsp:sp>
    <dsp:sp modelId="{D4173073-81AC-4A2D-B1BD-5F37F0197DEF}">
      <dsp:nvSpPr>
        <dsp:cNvPr id="0" name=""/>
        <dsp:cNvSpPr/>
      </dsp:nvSpPr>
      <dsp:spPr>
        <a:xfrm>
          <a:off x="0" y="3518048"/>
          <a:ext cx="2798064" cy="1116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ook"/>
            </a:rPr>
            <a:t>2014 to present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ook"/>
            </a:rPr>
            <a:t>Thornton Water Project</a:t>
          </a:r>
        </a:p>
      </dsp:txBody>
      <dsp:txXfrm>
        <a:off x="54480" y="3572528"/>
        <a:ext cx="2689104" cy="1007070"/>
      </dsp:txXfrm>
    </dsp:sp>
    <dsp:sp modelId="{99061E00-CDD7-4DD5-B72C-C1BD931B7E9A}">
      <dsp:nvSpPr>
        <dsp:cNvPr id="0" name=""/>
        <dsp:cNvSpPr/>
      </dsp:nvSpPr>
      <dsp:spPr>
        <a:xfrm rot="5400000">
          <a:off x="4838819" y="2760727"/>
          <a:ext cx="892824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/>
            </a:rPr>
            <a:t>Data-driven and community-informed property management and long-term land use planning</a:t>
          </a:r>
        </a:p>
      </dsp:txBody>
      <dsp:txXfrm rot="-5400000">
        <a:off x="2798063" y="4845067"/>
        <a:ext cx="4930752" cy="805656"/>
      </dsp:txXfrm>
    </dsp:sp>
    <dsp:sp modelId="{6C687736-78B7-4182-B545-86FD94BE9B73}">
      <dsp:nvSpPr>
        <dsp:cNvPr id="0" name=""/>
        <dsp:cNvSpPr/>
      </dsp:nvSpPr>
      <dsp:spPr>
        <a:xfrm>
          <a:off x="0" y="4689880"/>
          <a:ext cx="2798064" cy="1116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venir Book"/>
            </a:rPr>
            <a:t>2018 to present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ook"/>
            </a:rPr>
            <a:t>Northern Properties Stewardship Plan</a:t>
          </a:r>
        </a:p>
      </dsp:txBody>
      <dsp:txXfrm>
        <a:off x="54480" y="4744360"/>
        <a:ext cx="2689104" cy="1007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CB80E-5F89-433A-9221-63AD85DFFFAB}">
      <dsp:nvSpPr>
        <dsp:cNvPr id="0" name=""/>
        <dsp:cNvSpPr/>
      </dsp:nvSpPr>
      <dsp:spPr>
        <a:xfrm rot="5400000">
          <a:off x="6291529" y="-2408095"/>
          <a:ext cx="1411196" cy="65855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Legally binding – water rights injury, revegetation</a:t>
          </a:r>
        </a:p>
      </dsp:txBody>
      <dsp:txXfrm rot="-5400000">
        <a:off x="3704362" y="247961"/>
        <a:ext cx="6516643" cy="1273418"/>
      </dsp:txXfrm>
    </dsp:sp>
    <dsp:sp modelId="{0B0C2887-3568-4581-8A23-E9EAB001514B}">
      <dsp:nvSpPr>
        <dsp:cNvPr id="0" name=""/>
        <dsp:cNvSpPr/>
      </dsp:nvSpPr>
      <dsp:spPr>
        <a:xfrm>
          <a:off x="0" y="0"/>
          <a:ext cx="3704361" cy="1763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TNP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Water Court Decree</a:t>
          </a:r>
          <a:endParaRPr lang="en-US" sz="2400" kern="1200" dirty="0"/>
        </a:p>
      </dsp:txBody>
      <dsp:txXfrm>
        <a:off x="86111" y="86111"/>
        <a:ext cx="3532139" cy="1591773"/>
      </dsp:txXfrm>
    </dsp:sp>
    <dsp:sp modelId="{3FA74F7E-6A1A-433E-A576-A888480731AF}">
      <dsp:nvSpPr>
        <dsp:cNvPr id="0" name=""/>
        <dsp:cNvSpPr/>
      </dsp:nvSpPr>
      <dsp:spPr>
        <a:xfrm rot="5400000">
          <a:off x="6291529" y="-555900"/>
          <a:ext cx="1411196" cy="65855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Regulatory – pipeline routing and construction </a:t>
          </a:r>
        </a:p>
      </dsp:txBody>
      <dsp:txXfrm rot="-5400000">
        <a:off x="3704362" y="2100156"/>
        <a:ext cx="6516643" cy="1273418"/>
      </dsp:txXfrm>
    </dsp:sp>
    <dsp:sp modelId="{E60223D0-84DE-42A0-A4D9-4A22670F38ED}">
      <dsp:nvSpPr>
        <dsp:cNvPr id="0" name=""/>
        <dsp:cNvSpPr/>
      </dsp:nvSpPr>
      <dsp:spPr>
        <a:xfrm>
          <a:off x="0" y="1854867"/>
          <a:ext cx="3704361" cy="1763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Thornton Water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Project</a:t>
          </a:r>
          <a:endParaRPr lang="en-US" sz="2400" kern="1200" dirty="0"/>
        </a:p>
      </dsp:txBody>
      <dsp:txXfrm>
        <a:off x="86111" y="1940978"/>
        <a:ext cx="3532139" cy="1591773"/>
      </dsp:txXfrm>
    </dsp:sp>
    <dsp:sp modelId="{410BEDAE-40F7-4360-A0D3-5D114D63382E}">
      <dsp:nvSpPr>
        <dsp:cNvPr id="0" name=""/>
        <dsp:cNvSpPr/>
      </dsp:nvSpPr>
      <dsp:spPr>
        <a:xfrm rot="5400000">
          <a:off x="6291529" y="1296294"/>
          <a:ext cx="1411196" cy="65855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Voluntary – community informed property management and divestiture </a:t>
          </a:r>
        </a:p>
      </dsp:txBody>
      <dsp:txXfrm rot="-5400000">
        <a:off x="3704362" y="3952351"/>
        <a:ext cx="6516643" cy="1273418"/>
      </dsp:txXfrm>
    </dsp:sp>
    <dsp:sp modelId="{1235E03C-B693-42F0-A91D-2F2E6C8E704A}">
      <dsp:nvSpPr>
        <dsp:cNvPr id="0" name=""/>
        <dsp:cNvSpPr/>
      </dsp:nvSpPr>
      <dsp:spPr>
        <a:xfrm>
          <a:off x="0" y="3707062"/>
          <a:ext cx="3704361" cy="1763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Northern Properties Stewardship Plan</a:t>
          </a:r>
          <a:endParaRPr lang="en-US" sz="2400" kern="1200" dirty="0"/>
        </a:p>
      </dsp:txBody>
      <dsp:txXfrm>
        <a:off x="86111" y="3793173"/>
        <a:ext cx="3532139" cy="1591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CB80E-5F89-433A-9221-63AD85DFFFAB}">
      <dsp:nvSpPr>
        <dsp:cNvPr id="0" name=""/>
        <dsp:cNvSpPr/>
      </dsp:nvSpPr>
      <dsp:spPr>
        <a:xfrm rot="5400000">
          <a:off x="4870520" y="-1519978"/>
          <a:ext cx="4196104" cy="8285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 rot="-5400000">
        <a:off x="2826029" y="729350"/>
        <a:ext cx="8080251" cy="3786430"/>
      </dsp:txXfrm>
    </dsp:sp>
    <dsp:sp modelId="{0B0C2887-3568-4581-8A23-E9EAB001514B}">
      <dsp:nvSpPr>
        <dsp:cNvPr id="0" name=""/>
        <dsp:cNvSpPr/>
      </dsp:nvSpPr>
      <dsp:spPr>
        <a:xfrm>
          <a:off x="0" y="0"/>
          <a:ext cx="2664841" cy="5245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Outcomes</a:t>
          </a:r>
          <a:endParaRPr lang="en-US" sz="2400" kern="1200" dirty="0"/>
        </a:p>
      </dsp:txBody>
      <dsp:txXfrm>
        <a:off x="130087" y="130087"/>
        <a:ext cx="2404667" cy="4984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CB80E-5F89-433A-9221-63AD85DFFFAB}">
      <dsp:nvSpPr>
        <dsp:cNvPr id="0" name=""/>
        <dsp:cNvSpPr/>
      </dsp:nvSpPr>
      <dsp:spPr>
        <a:xfrm rot="5400000">
          <a:off x="4870520" y="-1519978"/>
          <a:ext cx="4196104" cy="8285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US Bureau of Reclamation </a:t>
          </a:r>
          <a:r>
            <a:rPr lang="en-US" sz="2400" kern="1200" dirty="0" err="1"/>
            <a:t>WaterSMART</a:t>
          </a:r>
          <a:r>
            <a:rPr lang="en-US" sz="2400" kern="1200" dirty="0"/>
            <a:t> Program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Colorado Water Conservation Board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Colorado Water Plan Grant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Water Supply Reserve Fund Grants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Department of Local Affairs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City of Thornton </a:t>
          </a:r>
        </a:p>
      </dsp:txBody>
      <dsp:txXfrm rot="-5400000">
        <a:off x="2826029" y="729350"/>
        <a:ext cx="8080251" cy="3786430"/>
      </dsp:txXfrm>
    </dsp:sp>
    <dsp:sp modelId="{0B0C2887-3568-4581-8A23-E9EAB001514B}">
      <dsp:nvSpPr>
        <dsp:cNvPr id="0" name=""/>
        <dsp:cNvSpPr/>
      </dsp:nvSpPr>
      <dsp:spPr>
        <a:xfrm>
          <a:off x="0" y="0"/>
          <a:ext cx="2664841" cy="5245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Funders</a:t>
          </a:r>
          <a:endParaRPr lang="en-US" sz="2400" kern="1200" dirty="0"/>
        </a:p>
      </dsp:txBody>
      <dsp:txXfrm>
        <a:off x="130087" y="130087"/>
        <a:ext cx="2404667" cy="4984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9B6F9-AF3F-494A-AD0F-B43D187B3855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9FFA9-0417-429A-BA86-8EA2384A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9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92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13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74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39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32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FFA9-0417-429A-BA86-8EA2384A4A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1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7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FB-21D8-4FBF-9D06-969560FD2D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413" y="1028700"/>
            <a:ext cx="9907587" cy="2262781"/>
          </a:xfrm>
        </p:spPr>
        <p:txBody>
          <a:bodyPr>
            <a:normAutofit fontScale="90000"/>
          </a:bodyPr>
          <a:lstStyle/>
          <a:p>
            <a:r>
              <a:rPr lang="en-US" dirty="0"/>
              <a:t>City of Thornton’s </a:t>
            </a:r>
            <a:br>
              <a:rPr lang="en-US" dirty="0"/>
            </a:br>
            <a:r>
              <a:rPr lang="en-US" dirty="0"/>
              <a:t>Northern Properties </a:t>
            </a:r>
            <a:br>
              <a:rPr lang="en-US" dirty="0"/>
            </a:br>
            <a:r>
              <a:rPr lang="en-US" dirty="0"/>
              <a:t>Stewardship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4413" y="3291479"/>
            <a:ext cx="8915399" cy="1524361"/>
          </a:xfrm>
        </p:spPr>
        <p:txBody>
          <a:bodyPr>
            <a:noAutofit/>
          </a:bodyPr>
          <a:lstStyle/>
          <a:p>
            <a:r>
              <a:rPr lang="en-US" sz="2400" dirty="0"/>
              <a:t>Emily Hunt, Deputy Infrastructure Director – City of Thornton</a:t>
            </a:r>
          </a:p>
          <a:p>
            <a:r>
              <a:rPr lang="en-US" sz="2400" dirty="0"/>
              <a:t>Water Literate Leaders</a:t>
            </a:r>
          </a:p>
          <a:p>
            <a:r>
              <a:rPr lang="en-US" sz="2400" dirty="0"/>
              <a:t>January 18, 2023</a:t>
            </a:r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6400800"/>
            <a:ext cx="12039600" cy="457200"/>
            <a:chOff x="152400" y="6448926"/>
            <a:chExt cx="8963526" cy="381000"/>
          </a:xfrm>
          <a:solidFill>
            <a:schemeClr val="accent6">
              <a:lumMod val="75000"/>
            </a:schemeClr>
          </a:solidFill>
        </p:grpSpPr>
        <p:pic>
          <p:nvPicPr>
            <p:cNvPr id="5" name="Picture 8" descr="https://www.thorntonwater.com/images/nav/footer/WWLWBPD_931x75-tx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1" t="14549" r="19394" b="11944"/>
            <a:stretch/>
          </p:blipFill>
          <p:spPr bwMode="auto">
            <a:xfrm>
              <a:off x="152400" y="6448926"/>
              <a:ext cx="3810000" cy="381000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76653" r="3941" b="9658"/>
            <a:stretch/>
          </p:blipFill>
          <p:spPr>
            <a:xfrm>
              <a:off x="6829926" y="6536155"/>
              <a:ext cx="2286000" cy="2857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87547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84" y="546101"/>
            <a:ext cx="9923991" cy="73025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Northern Properties Stewardship Plan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9376418"/>
              </p:ext>
            </p:extLst>
          </p:nvPr>
        </p:nvGraphicFramePr>
        <p:xfrm>
          <a:off x="776082" y="1384269"/>
          <a:ext cx="11111117" cy="524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25D4E98-42CB-049F-2DEA-E0B05E5ED5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79" t="17633" r="1299"/>
          <a:stretch/>
        </p:blipFill>
        <p:spPr>
          <a:xfrm>
            <a:off x="486137" y="1673816"/>
            <a:ext cx="11250592" cy="47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84" y="546101"/>
            <a:ext cx="9923991" cy="73025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Northern Properties Stewardship Plan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76082" y="1384269"/>
          <a:ext cx="11111117" cy="524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F485FC1-926B-B60A-CD52-0D88C4D03E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846" t="12491"/>
          <a:stretch/>
        </p:blipFill>
        <p:spPr>
          <a:xfrm>
            <a:off x="450424" y="1276351"/>
            <a:ext cx="8174646" cy="55120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0224D2-8CD0-7220-069A-38ECD596281B}"/>
              </a:ext>
            </a:extLst>
          </p:cNvPr>
          <p:cNvSpPr txBox="1">
            <a:spLocks/>
          </p:cNvSpPr>
          <p:nvPr/>
        </p:nvSpPr>
        <p:spPr>
          <a:xfrm>
            <a:off x="8858696" y="2167811"/>
            <a:ext cx="2518653" cy="11107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Work Plan</a:t>
            </a:r>
          </a:p>
        </p:txBody>
      </p:sp>
    </p:spTree>
    <p:extLst>
      <p:ext uri="{BB962C8B-B14F-4D97-AF65-F5344CB8AC3E}">
        <p14:creationId xmlns:p14="http://schemas.microsoft.com/office/powerpoint/2010/main" val="232152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34C142-63C7-E239-221E-F4F98D98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863" y="284821"/>
            <a:ext cx="9875603" cy="62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665527-5E6E-C630-399B-1514B7D1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438" y="0"/>
            <a:ext cx="9309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2201" y="535781"/>
            <a:ext cx="2518653" cy="1110791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Municipal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Acquisitions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5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0360" y="869452"/>
            <a:ext cx="2782974" cy="1606613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Prime Farmland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26D69E-FF5E-C1D2-6707-9A9CA71E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04" y="395844"/>
            <a:ext cx="8264324" cy="63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8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84" y="546101"/>
            <a:ext cx="9923991" cy="73025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Northern Properties Stewardship Plan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3957797"/>
              </p:ext>
            </p:extLst>
          </p:nvPr>
        </p:nvGraphicFramePr>
        <p:xfrm>
          <a:off x="776082" y="1384269"/>
          <a:ext cx="11111117" cy="524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B14AC90-CB02-EE92-48EC-2827DDF52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8797" y="2083443"/>
            <a:ext cx="7162913" cy="39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47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84" y="546101"/>
            <a:ext cx="9923991" cy="73025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Northern Properties Stewardship Plan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76082" y="1384269"/>
          <a:ext cx="11111117" cy="524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871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784" y="519643"/>
            <a:ext cx="9762066" cy="72813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6892" y="1438277"/>
            <a:ext cx="10229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endParaRPr 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6400800"/>
            <a:ext cx="12039600" cy="457200"/>
            <a:chOff x="152400" y="6448926"/>
            <a:chExt cx="8963526" cy="381000"/>
          </a:xfrm>
          <a:solidFill>
            <a:schemeClr val="accent6">
              <a:lumMod val="75000"/>
            </a:schemeClr>
          </a:solidFill>
        </p:grpSpPr>
        <p:pic>
          <p:nvPicPr>
            <p:cNvPr id="6" name="Picture 8" descr="https://www.thorntonwater.com/images/nav/footer/WWLWBPD_931x75-tx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1" t="14549" r="19394" b="11944"/>
            <a:stretch/>
          </p:blipFill>
          <p:spPr bwMode="auto">
            <a:xfrm>
              <a:off x="152400" y="6448926"/>
              <a:ext cx="3810000" cy="381000"/>
            </a:xfrm>
            <a:prstGeom prst="rect">
              <a:avLst/>
            </a:prstGeom>
            <a:grp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76653" r="3941" b="9658"/>
            <a:stretch/>
          </p:blipFill>
          <p:spPr>
            <a:xfrm>
              <a:off x="6829926" y="6536155"/>
              <a:ext cx="2286000" cy="285750"/>
            </a:xfrm>
            <a:prstGeom prst="rect">
              <a:avLst/>
            </a:prstGeom>
            <a:grpFill/>
          </p:spPr>
        </p:pic>
      </p:grpSp>
      <p:pic>
        <p:nvPicPr>
          <p:cNvPr id="11" name="Picture 2" descr="Things To Do in Ault, Color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481" y="4148522"/>
            <a:ext cx="4091430" cy="2045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0" descr="https://photos.zillowstatic.com/fp/2839d37c38bb1baa269ba1f53d026a61-cc_ft_96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937" y="3848254"/>
            <a:ext cx="3174180" cy="2365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2" descr="TURNING HAY AGRICULTURE WELD COUN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89" y="1480311"/>
            <a:ext cx="3273750" cy="218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686984" y="546101"/>
            <a:ext cx="9923991" cy="7302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Questions? 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www.thorntonco.gov/government/infrastructure/water/PublishingImages/Hay%20Photo%201%20Edited_We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97" y="1500562"/>
            <a:ext cx="3205352" cy="2404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https://denver.cbslocal.com/wp-content/uploads/sites/15909806/2020/04/Leprino-Foods-Shut-Down-1-from-Leprino-Foods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1121" y="3833472"/>
            <a:ext cx="2005320" cy="2552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700" y="1425195"/>
            <a:ext cx="3596163" cy="2290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117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84" y="546101"/>
            <a:ext cx="9923991" cy="73025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Thornton Northern Project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067840"/>
              </p:ext>
            </p:extLst>
          </p:nvPr>
        </p:nvGraphicFramePr>
        <p:xfrm>
          <a:off x="1686984" y="1685402"/>
          <a:ext cx="9714080" cy="4617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4080">
                  <a:extLst>
                    <a:ext uri="{9D8B030D-6E8A-4147-A177-3AD203B41FA5}">
                      <a16:colId xmlns:a16="http://schemas.microsoft.com/office/drawing/2014/main" val="2770635214"/>
                    </a:ext>
                  </a:extLst>
                </a:gridCol>
              </a:tblGrid>
              <a:tr h="6853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333576"/>
                  </a:ext>
                </a:extLst>
              </a:tr>
              <a:tr h="372907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1956 - Thornton incorporated</a:t>
                      </a:r>
                      <a:endParaRPr lang="en-US" sz="2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1963 - Acquired Northwest Utilities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Clear Creek and South Platte Well Field well supplies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1970s - 1980s - Thornton develops additional Clear Creek &amp; South Platte Supplies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1982 - Thornton invests in the Two Forks Reservoir Project; 13,000 acre-feet of supply for Thornton</a:t>
                      </a:r>
                      <a:endParaRPr lang="en-US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800" b="1" dirty="0"/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859257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52400" y="6400800"/>
            <a:ext cx="12039600" cy="457200"/>
            <a:chOff x="152400" y="6448926"/>
            <a:chExt cx="8963526" cy="381000"/>
          </a:xfrm>
          <a:solidFill>
            <a:schemeClr val="accent6">
              <a:lumMod val="75000"/>
            </a:schemeClr>
          </a:solidFill>
        </p:grpSpPr>
        <p:pic>
          <p:nvPicPr>
            <p:cNvPr id="5" name="Picture 8" descr="https://www.thorntonwater.com/images/nav/footer/WWLWBPD_931x75-tx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1" t="14549" r="19394" b="11944"/>
            <a:stretch/>
          </p:blipFill>
          <p:spPr bwMode="auto">
            <a:xfrm>
              <a:off x="152400" y="6448926"/>
              <a:ext cx="3810000" cy="381000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76653" r="3941" b="9658"/>
            <a:stretch/>
          </p:blipFill>
          <p:spPr>
            <a:xfrm>
              <a:off x="6829926" y="6536155"/>
              <a:ext cx="2286000" cy="2857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8975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84" y="546101"/>
            <a:ext cx="9923991" cy="73025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Thornton Northern Project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2779"/>
              </p:ext>
            </p:extLst>
          </p:nvPr>
        </p:nvGraphicFramePr>
        <p:xfrm>
          <a:off x="1686984" y="1685402"/>
          <a:ext cx="9714080" cy="4617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4080">
                  <a:extLst>
                    <a:ext uri="{9D8B030D-6E8A-4147-A177-3AD203B41FA5}">
                      <a16:colId xmlns:a16="http://schemas.microsoft.com/office/drawing/2014/main" val="2770635214"/>
                    </a:ext>
                  </a:extLst>
                </a:gridCol>
              </a:tblGrid>
              <a:tr h="6853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333576"/>
                  </a:ext>
                </a:extLst>
              </a:tr>
              <a:tr h="372907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Mid1980s - Two Forks begins</a:t>
                      </a:r>
                      <a:r>
                        <a:rPr lang="en-US" sz="2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f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 water quality challenges</a:t>
                      </a:r>
                      <a:r>
                        <a:rPr lang="en-US" sz="2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South Platte supply</a:t>
                      </a:r>
                      <a:endParaRPr lang="en-US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1985 - Thornton divests its interest</a:t>
                      </a:r>
                      <a:endParaRPr lang="en-US" sz="2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in Two Forks &amp; looks for alternative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higher quality supply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/>
                        <a:t>1986-1987 - Water</a:t>
                      </a:r>
                      <a:r>
                        <a:rPr lang="en-US" sz="2800" b="0" baseline="0" dirty="0"/>
                        <a:t> Supply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0" baseline="0" dirty="0"/>
                        <a:t>     Storage Company System acquisition</a:t>
                      </a:r>
                      <a:endParaRPr lang="en-US" sz="2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859257"/>
                  </a:ext>
                </a:extLst>
              </a:tr>
            </a:tbl>
          </a:graphicData>
        </a:graphic>
      </p:graphicFrame>
      <p:pic>
        <p:nvPicPr>
          <p:cNvPr id="4" name="Picture 2" descr="https://www.watereducationcolorado.org/wp-content/uploads/2019/05/Two-Forks-Stickers-300x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817">
            <a:off x="8197492" y="3581154"/>
            <a:ext cx="3659998" cy="206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6400800"/>
            <a:ext cx="12039600" cy="457200"/>
            <a:chOff x="152400" y="6448926"/>
            <a:chExt cx="8963526" cy="381000"/>
          </a:xfrm>
          <a:solidFill>
            <a:schemeClr val="accent6">
              <a:lumMod val="75000"/>
            </a:schemeClr>
          </a:solidFill>
        </p:grpSpPr>
        <p:pic>
          <p:nvPicPr>
            <p:cNvPr id="6" name="Picture 8" descr="https://www.thorntonwater.com/images/nav/footer/WWLWBPD_931x75-txt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1" t="14549" r="19394" b="11944"/>
            <a:stretch/>
          </p:blipFill>
          <p:spPr bwMode="auto">
            <a:xfrm>
              <a:off x="152400" y="6448926"/>
              <a:ext cx="3810000" cy="381000"/>
            </a:xfrm>
            <a:prstGeom prst="rect">
              <a:avLst/>
            </a:prstGeom>
            <a:grp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76653" r="3941" b="9658"/>
            <a:stretch/>
          </p:blipFill>
          <p:spPr>
            <a:xfrm>
              <a:off x="6829926" y="6536155"/>
              <a:ext cx="2286000" cy="2857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7807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np_later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78468" y="0"/>
            <a:ext cx="10413999" cy="6738609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1534" y="220133"/>
            <a:ext cx="318346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Thornton Northern Project</a:t>
            </a:r>
          </a:p>
        </p:txBody>
      </p:sp>
    </p:spTree>
    <p:extLst>
      <p:ext uri="{BB962C8B-B14F-4D97-AF65-F5344CB8AC3E}">
        <p14:creationId xmlns:p14="http://schemas.microsoft.com/office/powerpoint/2010/main" val="27024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734" y="71968"/>
            <a:ext cx="9612560" cy="728134"/>
          </a:xfrm>
        </p:spPr>
        <p:txBody>
          <a:bodyPr>
            <a:normAutofit fontScale="90000"/>
          </a:bodyPr>
          <a:lstStyle/>
          <a:p>
            <a:r>
              <a:rPr lang="en-US" dirty="0"/>
              <a:t>Thornton Northern Project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5958488"/>
              </p:ext>
            </p:extLst>
          </p:nvPr>
        </p:nvGraphicFramePr>
        <p:xfrm>
          <a:off x="4419600" y="800101"/>
          <a:ext cx="7772400" cy="58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-391" r="55182" b="391"/>
          <a:stretch/>
        </p:blipFill>
        <p:spPr>
          <a:xfrm>
            <a:off x="363645" y="1376340"/>
            <a:ext cx="3796498" cy="523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307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734" y="71968"/>
            <a:ext cx="9612560" cy="728134"/>
          </a:xfrm>
        </p:spPr>
        <p:txBody>
          <a:bodyPr>
            <a:normAutofit fontScale="90000"/>
          </a:bodyPr>
          <a:lstStyle/>
          <a:p>
            <a:r>
              <a:rPr lang="en-US" dirty="0"/>
              <a:t>Thornton Northern Project - Components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99726536"/>
              </p:ext>
            </p:extLst>
          </p:nvPr>
        </p:nvGraphicFramePr>
        <p:xfrm>
          <a:off x="1736203" y="1018571"/>
          <a:ext cx="10289894" cy="547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48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84" y="546101"/>
            <a:ext cx="9923991" cy="73025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Thornton Water Project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png;base64,iVBORw0KGgoAAAANSUhEUgAAAMoAAACHCAYAAABXo8YaAAAgAElEQVR4Xu1dB3iUxdZ+t/fd9F5JIIHQe2+CIEVRLL8N++VeC3Jt144dFdu9KHavXguKV0WUCyhI7x1CDSQhvW92s9ndbP2fc5ZgSIENSYCEb55nn032m5lv5sx555wzc+aMyOv1eiEkgQICBc5IAZEAFIFDBAqcnQICUM5OIyGHQAEIQBGYQKCAHxQQgOIHkYQsAgXOCSj2GhcyCs2ICdUiUCNnKposNcgtNMNid6HG44VIJkZYkBop4TqIRCKB0gIF2jUFmgWUEwUmLF2XieBgDYb3jUaITokla45j/Y5clFfaIZOL4ZGKYRMBFV4vTri9CAlWY0y3cDwwNBFRWkW7JpbQ+EuXAn4BxeX24L2Fe3AsuwJ/v70/OsUE4LuVGfhi8QE4alzQq6RQKWXQamVISgxCeJgWKp0CXrkU5TVOZJjsyLQ6MD0tAremhgsS5tLlt3bb87MCxVrjwqx5ayF2e/DGwyOhVcvxf6+vxc6deQhRSqFTStEtMRA3TuqKfmnhkMskTRJjU6EJ0VoF4nXKdkswoeGXJgXOCpRpL/2BmhILFr48AQE6BWa9uw4Lfs9GvFyMcI0Mj9zSF9PGJkMs9tkhFqsDcz7ahMsHxyPEoMI3Kw7j3mt7IykmoMNR2F7jRlahpcP161LuUFSICgatz+6um84IlI9+3Y+/f74Xu96cjJT4QHyz6jD++s5aWMUqdNHK8MljozC0V9RpFZYareh50xf4x4yBiAzRYPZbq/HdK1Mxsk9Mh6P/wSwTpj+9vsP161Lu0Ev39ML00bH+AyW7yIRB932HKaPS8OmsYbDanejzl69QaHQwUL77+zBMH53UoELKl3T1J7h9ShquGNoJNzz5C569ewj+Nr33pUx/oe/tnAJNSpQX/7MZb3y/B/97fTqGdQ3DotWH8Ze3VsEDKSaNSMW3j41qtOsLVxzCa//ZhkC9Er++dTXSbvgcybEB+N87089ov7RzOgrN7+AUaBIoo2d/i0O5ZhT/8BcmwZ2vL8OP6zMZKDs/vBGdo/SnkYZ8Kz9dsh/PfLARU4cn4ZcNx7Hsn9OxYnM23vl2J26e2BXzZo0SVrw6OEN11O41ChSny43oaz9AWJAe6Z/dyn3vddfnOFFSjT6dI7H6rWv4N8pHBm16Zhm+WnYQP67OQLBBhfmPjMVNzyxFv9RwfPvyVFz1yE84mFWO26d0xwszh4L8lcn4l4hFsDvcp9FWIgLcXkAhk5xaIOioxBf61X4o0ChQiiqqkTrjU/RKjsLad67l3kRc8x7sTuD+q/vipTuH8G/3vb6SwVGbxg2Mx2v3j8Sq7TnYml6AH1ZnsK1y55U9MP+7XUg/XobMfBNqnG5MHJLAEqbHjV+cRq3Hbh2A17/cju1f3IKYMN05UfL3rdl4csEG/P7udbxS1xHSrvQCHDtRgcZORUSEajG8fzy278tHpdmOkQMToFbJkJlTgR37C6BRyTB6SCI0qj9Xc7buycWJfBOiI/QY1i8OHo8Xm3fnIq/Q1IBcaqUMowYnQAQR1mzNQkyEHn3STl/EoULVNgfWbM5CWIgWA3pGo8pSw/n1WgWG9Y+HVCLmumt/T4gJRI+UcN//W7LYDq6f6F1D+sZd8EmzUaBUmG3odNPHSEuMwMb5158mUV64czhmXd2Lf/vu98PYeagYUaFajOobg+SYADz38WZ8s+IQJg9PhJt25g1qfL/qCIMjJECFQWmRiAnTIjk2ENePS8GOQ8WY+/kWnCgy44PHL0dReTUDcHTfWJRWWvHm7DGocbjwxHvrmZB3X9UTA9Mi8PQHGxAZosVl/ePw1fKDSIg0YM/REjxz1xB8vHgf1u3Ow22T0/gd/3h3HS9b3zalO0b2jsETC9Zx/n3HSvHy30ZgaM+Gg34xgYuYeP4XW/Dzb4dYGhtNNjjdHoQEqiEWiTCgVzSefXAMnn1zFQ5mlOCzeVcjKlyP75em45m3VjFA/vX8ZAYEpYpKK2Y+uQR7DxVh3LAkLHhpKmhTedacpVi7LftUvbU0CAlS482nJvI7b3/4R1w+IglP3T+6AfPmFJhwxyM/YFCfWLz40GXIzq/E7Q//AHJ5euvpKzBiYAJXeTynAnc88iOumdANs+4Ygqw8I9drtTkZVHXTsP5xeO7vY0+B7EKNS5M2Sux1H8DhESN/0d3cyGlP/4Q1ewsw76+jcc/kNG7vwcxyEKjySy3Ykl6IJeuOwWp3oV9qGMYNSoDRbMdHP+1jyfDCzGG4bEAcjudVIq+kCmFBGvTqHMr13PbcMhzKLse2z2/Bii1ZuP355Xjl3uGY+/k23HJFN6zemYPEKAOG9IjCsx9uxMdPXY57Xv4Nw3tH444pabjrpd/w0E39sHjtMXRLDAZJNlqWJql014sr2OdsbP84PLlg/amyT90xmG2qMf1j8dbsMReK/s1+r5sY+rmlyCs04+PXpiEsWMN10O+PvrKiAVBe+NdqyGQS3H5tH9w/YzAzN0me2c8vZcak2bouUIpKq/DR3KsQEuSrt24iBj8XoBSXVWNgrxjMf34yAg2qRoFCwJk8pgsenTnigkuPxgalSaBcO+dn/L6rAMvnTceQ1DB8unQfHv5gPR65YSCevmUA13Xvayvx05o/VS/aVKRlYFK7vl91FDMmdUNucRUW/GMclm/OxqtfbEVxhZXLThicgM/nXNEkUIjJp/9jCedbuysXXRODMapPDB56Zw0+enI8/vLK71j53nU8o469dxF+eO0qvL1wBzRKGa4e3Rl/ffV3LH37Gjw2fy1LjwlDEjDrjT/w4RPjMXPu76yWPfLPNegSF4h/PXJZsxn2QhVoLlDe+nQTkuODQH6p770wFTqtAh98vQ1LVh6GRCxGbKShTYFCAIgK1yEzx4h7/q8/7rqhH0uQ+hKl3QJl8YYM3PbaSkwamYaFj46ExeZA19s+x/Be8Vj41ATmk70ZpcgvqWIdeOPefCxaeQQDukWw7THxwR+QV1yFVQuuZ4AQUCKCNZg2Khndk0KQEKlHv64RXA/N9Fn5Jix8eQrXQ/8vmjsVs99cjWG9ojn/o/9ag2qbE/dc3ROj+8Zh9lt/4LNnJnL5O19cjnceGosvlx2ASiHFrVd0w10vrUBapxAGK4GLVC9aTJg4NBEPzFuFT56egHlfbud2PHnH4AvF981+b3OB8s5nm3DD1B6sts1/fgriYwLwwJylCA/R4kSeEQF61WlA2X+kCJPGpECpkHLbyN8iNTkUl49IPqUiNUf1IgBMHZcKc5UdG7bn4L2XpkAhlzaqekVH6DCo95+bfST9Jo7qjJROIc2mU2sXaFKikNE49IFF2JFXg11vTEKP5BC8t3gPXv12N459OYNXpeomYuLbnl/GjD73vhE8U5NEuHJkEpasO44RvWPwwRPjEaT/08/L5fEiy2JHtcuNILkMQQop0iut6BWoxh9FJkhEIsRpFJynV6AGe43V0MskGBFuAJVdUWBEtFoOrVSCI2Yb56GZc3NpFcZFBiBALsVhk0+CHa+yo0+QFgVWB0rtTnQLUPG7wpVy9A/RtjZd26y+cwHKs7PG4O1PN2HG9N5shD8w51fcN2MQ/rvsAAxa5WlA2bInF50Tgv+0CUTghYKZNw04Z6CQLXLl+FTc98yv6Jocirtv7Ie/PrmkgY1CwCDjvTZJpWL87ZaBGNyn4U55mxG4iYrP6MKy6UABLnv2D4yNNWDR3IksOR6YvxY9u0TingldGlRprLJjwgP/RYXZjr1fz8AVD/6Askob2wdvzB4Npdw3S9VNCw4XYluZhZn1xoQQPLX7BGZ1jcRhkx2RKhk/C1ZKMSY8APMPF0AqFuGZnrFwe72Yl54Pp8eLZL0SwQoZcqprYHG6cVfncHydWYoHu0Vh/qECfl2gQorBITr8mmfE6AgDQhRSfJVZintTIqBvpF3neyD8fd+5AOVfz03BFz/s5hWzgb1j8M3P+9i4fundNQ2A0to2Sl0Vi4D5xkcb2F5auGQ/pk/805hvt6pX7cB9vSYTr3+4FcO7h2HewyNZtXn03ztx/xUpSIhsuHz70U972Snyy+cn8coTrUDt+OJWRIc1Pmu/e7gQCrGIZ/oegRpmdvq/s17F0uL3wkp0M6iRYlDhs4xieAA81ysWNrcHr+zLw61JYdhcakayToV9xmpYXR6MjwrAphIzDHIp8q0OqCRipBpUSNQq8G12GboHqDE0TI+FWaWY1fXiXvGqD6BzAcqCl65E+pFifPb9LoQGqREZqsPTD4zGrOeXnleg0KrlY6+swM70AtTUuBgwtate7R4oNFCrtufizX/vQGqcAfff0pfPoxzJqURKXEOP4J2HijDloZ8w556hDKrH312HPxZcz8Z4Y6nM7oRSIobF5WYpEa1WIN9aA41UArlYBKPDhVK7C1EqGYOElkdDlTJWsUiFilDJUWxzsEQpsjlYNTtosqFPkAa51TWQi8UshUrsTsSo5fwei9OD7oFqBmeUuqGnqL+z+4XIdy5Aef/lK3nRY+aTP8NosvNS8qQxnfG3p39pAJSsXCMevmcYdHU8aCUSMatjZUYrr3r17haBm6f14jGgRM+7JAaj0lzTYHm4rkQh1WrPwUJW/UrKq/G3mweetjxMy9zXT+5+ql6qm5a2u3QKueDuT2d1s69lhpIKK75acgD7jpVh5KA4TBiagOiTS5N1GSYzvxLXPb4Es2/sD4Vcgte+2Irv5k5FckzgheCrDvfOcwVKQkwA7n36V5zIN+KjudNAhnNjQFm58XgDmmnUcvxzziTenKR9EVrurZt0GgXee3EK793U30epDxTaE1rw5VYs+HIb/nJj/zpAaVgvvSOtSxg+bmK5+nwOrl9AqbI6sPNoMTrHBEAmlmDjvgLszK5AntuLlIRAJEfq0CVUi16h57aT7k+H6Ux+eaUNZSY7yk12VFbXwGx1wmxzwmR3wupwo9rpht3r5TP7TrEYXpkISrkMOpUUwVoFf0K0ckTolegUpEFCoAqyk7vF/rRByHPpUsAvoBB5aOf2p/UZWLM3D1KxGH27hGNAaji6xgUx9VoSQIJmmQqTHXSWpdxo4wUA+tBv5Sbft8PtgUgs8qlfIhEovCV5iblFADk+0N8OL1ADL2weL6xeoJpyicUQkwMZAUIi8m1miUUQScQQS0VIDtGiX7QB/WhDMzoAwSrZpcsNQs+bpIDfQKlbQ06JGUs2ZmL13nwcyDZCp1UiOtSAqBAttBoZDGo5DHIJNHIJG+YOpxsOh9v37fTA6XTxt4mAYLbDbCb29kIiETEICRDE0PQRiX0g9IrQACgesQgyuQRSuQRyuQQSmRRShQQSqRhimQQuAoWI6vCBwyMCS50qpxtmpwdmpwvGGhe89FwihlQqwuCoAExKCsG4+CBoz3CsWeCpS4sC5wSU+iQ6lGPEtiNlSM8xIaO4ilUks9EGu6UGErcXMokIMjGBQMTr81Ka3MVi329SMbR09l4rYz8fnVrOhqROI+e/CXikA/u+5XxmX6uS8UJB/fP5DpcbdMbfVuOGnUDp9vDyMUkgKbVBIoZMKkYw1XFyQ43y5JrtOGG2I7fKjmyzHQeNVjb0JyaGYEZqOGKF6DGXFioa6W2rAOVMVKy2O1FtdbKDJK3je7z0TUARQauWgQxF+ruxRLvpZosDVdX0XYMqskmqa3z/Wx38v4m+yU6xOX22Cbn/swoG1Hi9MHu8qIIXYomY1S2vxKd2qRQShOpVCNcrEGFQsr2SEKhGokGFBD3ZLiIcNlqxv6IanQwqDA0//fwNtXf30QoMnvn7Jc9EHYkAHz46ALdP6tSgS60KFDo+fOhEOXJKLewyIpNK2V2BPvS3w+2Fy+uFhALkebzwuDyw2U4yv8UJq9XB5axWJ2w1LnafIElAUogZXew7x0KfU6oYSQuSSlo59DoldDoFDFoFSycKEkBSSamUshpIG55kqtBSKalzJG2cHg8cHi9/rKyS+T6BSimitUqWJgEnpU996hHwaxxkNQmpo1BAJhXxcnf91KpAqVs5udVnF5lxrMCEYwVmZBRYkF1qRXGVHWKnG1KnBxK3ByDViEDj9kKtkDBz68nG0fmYPEAnZ8YnZz6dRgatRg49qWUnP/Q3AVFIAgXakgJtBpS2bLRQt0CB800BASjnm+LC+9olBQSgtMthExp9vikgAOV8U1x4X7ukgACUdjlsQqPPNwUEoJxvigvva5cUaBQoX63IwkPv7m6XHarfaFoX3/7xBPS+Y7nf/bl+TBy6Jujx/L/T/S7zzZyheO3rg9h7rNKvMgkRGrz3UH9MfmytX/kp0+zrU2CxufDJLw09fJuqZO27l2H6UxtQZqIt2LOnod1DcMekTrjn9W1nz3wyx7x7e2P1rhL8b4vvkNzZ0vkak7O1o7HnHzwyANeM8jP2MA1Ecwh1Lg06X2UUMjHMK66FYuwiv18588ok9E0Jwsx52/0us/mD8Xho/i5sPlDuV5mUWB2WvDoSKTcv9Ss/ZZo7sxfM1U7M/eqg32UKF09D37uWo7Dc7leZCQMj8NANqZjw8Bq/8lOmhXOGYsnGfCxcecKvMudrTPxqTL1M3zw7BDeO94VVqpsalSgCUASgtBegaJQSBGjlMFY5YK05PeooeXWo5BJU2Vx+Y0YAiiBR/GKW9iZR7piUiMsHRPIxkH/99yj7DVZZXYgNVyOvxIq+XQKRWWBBpcXJ4XvjIzToGq9nFfbzZVkNaCIA5QIDhfw+PXSI5mQSVK/WUYfvnNQJ00bGIL/UiqzCap+za4AC5SYHgyc6VI3kaC1cbi+O5pqRnmVCoE7OIPr694aq4iUPlJ63LcMTt3aD0+VFYbkNqfF6fPjzMUwbEYMdhysQE6ZCcrQOb357GMN6hLCNsmpHMa4fG4f0zEokRWthqnbi25UnMPv6VHz663FcMZjCw6pxzVMbQDbK4+/vweUDI9E5VoedRyowqFswVu4oYrf/gV2DsX5vKde3elcxlm8tZBvlysfXNWjX4nV5bFC+/J8DuHVCAg/8O98fwbWj49hGOZ5vOa1d1XY3qm2+WZTad/XIGG7r0x/vw6GvJuO6Zzbg7qlJsDs8WL61ADMmJmLfsUokRGr4twU/ZeDZ27vjyY/2IjFSwzbKp79m8js27i9lxiJ67ckwom+XIGxKL0WwXsH9fOvbw3jwuhQs21KAlDg9/1bbhrrt2n3UyDT4bXshPluayXZjY2Oy6I8cTBkaxe16/6cMPHdnDzz07i5cPiCiUbtxxoQEzrtodQ7umtwJpZU16J8ahM4xOqzfV8JjSvTLLKhmB9vwICX2H6/kY+qvf3NIkCi1FKg1HHWX/xfj+odjbL9wBguJYxK/5KUcFqjE+P4RcLh8TNM90cCD8sQHe3HbFYnMFMVGO2JCVfh0aSb+77I4fLsqBz06GfhcDQ0SAeXhd3ehwuzgVSMOXXqoAn1TAhmQd07uhJxiK24en8DM8sOaXAZKj9uWNWgXhaUlYP6ysYCZtWdSAL76LZu/CShUX912xYapGZDUt6M5FJBQym39aMlxbFgwDoNmrkD3xAAMTguByeJEbokVA7oGYd2eEvRPDcYLn6fjqRnduE+1QLnxuU38DmpLQqSW6UVJq5KixGjniYDc0b9cno2nb0vDLxvzseuo77faNtRtF4FnytBonuXfXnSEgdLYmJB6VG6qwYheYTw2iZHa0yavB/+5k8ejqMIOd10R3YhieVm/cKbZ/B+OntVWIYdcqu/fTwy6tI35EfetxPzZ/fH79iI+E0Mz5BsLD4Hu7KODYMSYpLu+vzgDqXF6BkpGbhUP7o/rctE/JYjP6M/5dD/uu6Yzflybh1smJOCjJcd4tiKgPPPxPtx7TWdY7W5sP1SOUX3C+H3LthTirimdmNkmD4nGlgNlzFgElFtf2tygXW9/dxjjB0TwO0hqde8UgHnfHMLNlycwUJwuz2ntqnF6EBmsZD3869+yceO4eG5rrUS589WteO6OHizFdmdUsEShvo3pG85tawwo1G7q+ye/HkeXWB3Tq6jchp5JgfjP8ixMGRbF/aQl8SdvTcPvOyi/77faNtRt16ETJvRKDsSGfaUMdAJKY2NCkumvV3XGH7uKWZLTREEzP01ew3uGsnQmw53q/nFtLkIDlAxQGjvqP9EnLlwNnVqGgjIbBqcFs0c6tf1YvoWBSlKH+kSqGkkZ4oFOUVrkl9pw8/j4SxsowvJw+18enjg4CjsOl+ODxccw547ufE6J9ofkMjFPZAQi2sshgz0iSAm5VIyVO4oRFqjg3wjElLfS4mDJSBKEgEWSltTKjfvLBKAIQGn/QBnSPYSlCUmLIzlmlnIapRRr95SANkqP5FSx/anXyDCsB0kfFxavz2NJRKdqaRmZtAkqSzYcSRX6jT4k7akeQaJc4FWv+iq0sOrVslUvpVyMR2/synYY2Y+tlZq16vXFsizM/fJAa737gtYjk4mx85MJvMJSP1GYJA5fVC/dMNbnwvLcZ/67sCx8zufCsifDPxcWMprJhWXSo/67sPz9hlRe3SK7yN+0/r3LeFWO9HJ/0vCeIbj9ikTc/Zr/Xglv3NcHq3cXY+kmP11YzjAmTbXxXMaEVKum4jE09Z4X7+6B68bGN3jc6M58cUU1AjpQ5BEK1epqZHOWAl/QfSr1Exl4JKI9zTgOT5HGOO6Yn2XEYl94WPr4m6hdFMaUVu38TbVhT/19DzHW2VaTGuEiDjNFexX+JJqaqF1nWbQ6rapzGRMKPkJqWnMSqWvhQSr/gGK1WmEyVzWn/os6b0R4GPov3ddkG3ngTj6lAbwmLggpBjVe3Z/PA1r7nAJS1P5dK4g4UAWAdwd1wgdHivj6CSojphsPT5atzUPXWPiegQOQ/6N7DB7dmU0hxzi/L/yYiOL0nfw++Rt8v02OCeQgGOuLzTxTUj0UAorq9X0oxt+ff9OzWzqF4pdcIxweDz/jkFEnvyl/7d+138FyKcdjzrLUnMrL+U6Wqw07JRP9GYJKRqjv4KlRiSIARQCKAJTTkd8ioJAT2p5jvtmtRycdR1FpKpE9kFloRViAAmqlmNWH/DLaxFNCKW+6XGP10Vp4dpENCREqvy7BFCSKIFFaKvBaBJTjBVa88vVxJEaqEB6oQKiBQgeJERemxNG8alYfjFVOjs5ITJ2eVYUN6UaM7ROMDfsrMDA1gAF2LN+K+HAVVAoxDmZb0KezHr2S9Nhy0IgjudVIidPiaG4150mJ1WDJphIczbPgyZuTEaQ7uw4qAEUAygUHyqMfHkZUsALdE3RYuauMA8sNSDGAlu8KymtOSRmK80UGmc3hwZVDwrBqdzkbsoE6GcchLjE6uC8EOkp3XhGDD3/Nxb7jZgQb5AxC2nmlHWiK4kjgeuLmJAEogo3SUgz4Vb7FEuWLFXmYM6Mz8srseGNRFksTYn5i7P1ZVQgLoIt6RCgot4PUL1LXBncNwJq9Fbw7GhuqhEEjRUa+786NzEIbBqYacOv4aLz45TFUmJ0IMcjRK0nHz7rFa7BsWxmDbu49KQJQBKD4xegtzdQioLT05XXLk93xxYp87MuswoQBIZg0KKzVqhdUL0H1aikznRNQiip8m1cRQYom31/f4CaJYVBL2e/mTKmwvIalRWiAnCUQLQBEBin4FmCSLomR6mb3WQCKAJRmM029AucElEVrCnnN/9pRkX4Z3BTz+OH3D6NLjIZVqhXbS9lYP1FsY0/YtEQdO7TRHkNOsR0BOimKKxwI0EpBoMwvq4HT7UFylAbdE7XYccSEIWmBOHSCvEG9mDI4lF3Lm0oCUASgXFCgXDk0HO//knNWgzsjrxpfrSxgcMWSDaOV8Y1ZJD2I0QlAZMPQKhntCgfpZdi434iIYAWfI4gMVjCgSk0Ojh6fGqfFoRwLXyVB502uGxWBnkkNr2WoJY4AFAEoFwQo360uxOINxTy7F1bUoNrmbtLgfuWuLvh6VQHotJvR4oReLcXxfCu6xmt5L4QO/l8zIhy/bi7hk2okaYL1MhzItsBidyMmROlbWs6uYtWN3KQP51SjZ5KO89OO8bh+wVxOkCjCznxLAdFU+XNSvVqrMWSDfLY8D90TtBjcre1uDRYkiiBRWsqzFxQoLW28v+UFoAhA8ZdXmiVR7HY7RB3I0Y3OtQ9a3vSxgfpOkZOiA5GgVeD9I8V+O0U+2zMG358ox7Equ19OkVEqOW5PDsObB322mz9OkZdFGnj1b2uZxW+nyKkxgVhbZIaTbjrzwykyUC5BmFKOfKtDcIqsg5omJYrN3nqHYVqK5paWVyqU0Giav6zc0vfWlu/3694GVcVrFHh7QAKuXXPkFBhpY7bWu9jniu7zTPZdbizCXzqHw+b24Lvssgbg4ouNT3ogk+8d/U2rjfMHdsILe3NR5XKf8iz2eQr7PIfrgydJp8TAEC2W5Fbwc/IWJu9gyi8Tnbygto4nsVwsQrcANcwONywuN+h/KiOny2zpWkGRiG+GpotmVY1c+dZaNG7rei4J1Uun1UKr1bQ1LZusXwCKAJQLxnzNebEAFEGiNIdfGssrSJSWUtCP8oJEESSKH2xy4bMIEkWQKC3lwjaXKORBTO7xKTGaRv286vp2tbQzTZUXgCIApaW81aZAIcfIJz89yq70B09YcNWwcJQaHRjTJxgb0428A08rNDaHG6WVDnayJAfIPcer+JDWqF5BLe0flxeAIgClpYzU5kB58cvjmHF5ND79Xy4y8q3wer0Y0i2QTztGhyp5V37zwUqkxmmQVWhDUpQaZquLpdCTNyWd0dnR384LQBGA4i+vNGvDsbWCS5BEIa9h8skiR0dycKSYuOP6heC37WUsSUb1DMKRvGrkFNsgkYj50JZSJuZDWg9dl8CHu1qaBKAIQGkpD7WpRPG3cZsPGPHj+mKEBMgxe3oCewS3ZhKAIgClpfx0UQClpZ04W3kBKAJQzsYjZ3suAOVsFGqF58I+imzU4cYAAAzUSURBVLCP0gps1PZVCBJFkCgt5bJGJYrNZoO9xhc+qCMkhVwGtVpwiqwNtyo4RTafqxsFCrnZ0zJux0kiqFTKdtmdumrb3clhsLo9+CarrE485Nq4yX/GOq71PKYlkY+HJuHxHdkwuTw+L+STcYxr4yOz1/HJmMjkcdwzUI1xUQF473DRqVjGtXlq4xvTqVJfjGSfd/A18UHIqrLjqNl+KhZyLRgpD8crruPiTx7GE6MDsabI5Ht20uOYvZRF5Hns+9Q+I09krVQMuUTMfOnzZm54C0FbDrBgo7QldVuh7rpAuT81AtUuD/59rMRvoCwem4q7Nx1DpcPtF1D6BGkwNTYIr6Xn+w2UmzqF4KjJhkMmm19AIbf7q+OD8b88o99A0ckkDB66ZUAASiswVmNVXGgbpSXdEoDiO9siAKUlXORnWQEogkTxk1WazCaoXi2lYBuXFyRKB5Mo5IJCsbb6JOvPGA2SIq84T8bjaorH6GpkCtxdZnKcU2TI+vUKEkWQKC2dz1pFohBIXv8uk4NvU5A6utahfjRHCrK9fr+Rg2ov21aKmVNjkVti5wDdsaEq2B1uZBX5IkfS82nDI2CyOBGglfGd4kPTArHpgNGvyJACUHxn7GnVSzDmWwoRX/lWAcquDBM7OT5yQyJOFNvZU7h+NEeKSL/1UCUGpBr4vm+6QKiy2sXxhMlzOCPPylEiySlyy8FKBtvijcUI1vvuXIkIlOPACQsU0rNHhhSAIgCldeDxZy2tAhRyiZ/3XSZM1S6O6khbMPWjOdJ9KQSomFAVu9B3i9ciKkSJ7Ycr2VOYLhTKLrJyJEmaDdPifWFTKVokhU6dPDiMr5HwJzKkABQBKBclUFq7Ua1dn2CjCDZKS3mqVSRKSxvR1uUFoAhAaSmPCUBpKQXbuLywPNzBlofbmF9aVL0gUQSJ0iIGaq1Vr5Y2oq3LC0ARgNJSHmtU9aqpqYFcTpeUdozkcDigUJz5SryO0VOhF21FgSZtFHOVpa3eed7r1Wo0FzT28PnqcGMnKVeM64ab1x9FWY3Lr2YMCdXh5k6huH9rpl/5KdMrfeKwttiMFQWVfpUh9/n1E7tj8P/2+5WfMl0TF4SuBjVe3p/nd5lzzbhzSq8GRQVj/lypeRGWE4DSOoPSqkChCI+Hcy18HyNdUSetF9LfX58u8ueSS8V8C3BzU16pjcMZkZvLmVJ7tlGaQxMBKM2hVtN5WxUodI8j7ZTT5aMU+ZGcGMnVRKOUcIwu2nX/ZlUBbpsQjaO51XyLL116SvG9aNeeduI/WZqLfl306JGoQ6XFxT5dydFq7K0TKTKv1M6+X4O6BrCTJN0kPCwtkCNPbkivwLUjI856rZ0AFEH1ag6EWh0oP20ogscDTBsejh/XF8HjBaKCFbDVeDB9ZDj7bDlcXnZXIXcUAtWw7oFYs7cCgVopSyECDkkfAgoBrcrqYkfJ2kiRmw5WYsmmEujVEvY6jghUwGJzwwsvv3vigBAGoSBRAEGiNAcO50mi0F3zdGq53OxkKbLtiIlBQo6NJEEIPH/sLufbgslLmG7xJakTqJOBAt7R7+T/RX5diREq7Mwws08XSZRQg/xUpMhFa4qwMb0CQTo5NCoJX7VNd88fy7fyjcL3XhknAOXkmAtAuQiB0jpNOj+1CKqXoHo1h9NaVfWq/+L8MjvbDb2T9NBrpHx/n7gZkTLqGuakimUWWtkVn6RMSWXLDnAJQBGAclEAhQ5dPfNZBuIjVBzpY+dRM6aPjECxsQY9O+n4MJbL7YVKIYG1xs3GPBnn5WYHnC4vLDYXH8oiV/oSo4OBtmZPOS8IDEwxsBoWFaJgFW5kz0AkRDQvRpcAFAEoFwVQaNZfvr30lE1Cq1d078m+zCq2NwxaKa9W0SEsskHIviDjnPLRild2sY0N8x6JWizdUoqIYAWfaaGyDpeHjf0qmxspsRpe+Xr4usRmSSsBKAJQLgqg0PUO8386wQCIDlHCVuOGTi1l9Wl8vxAUlNsZKHSasVeSHvsyzaeM84kDQ/GfFflsmE8bFs4XDNFhrZgQJTrHqLkcAZGOGFdZ3Xzy8eZxUc3p9wW/SKhZjW1BZsGYbwHx6hRtUxuldZrYeC0ked5clMV7MgTE5iZBoggSpTk8026B0pxONpZXAIoAlObwkN9Aqa62AfA0p+6LO69YAqm0oZuL1wOIGrmziOLqUqLwnf4mKkNxcf0tQW+gMu5mvuNM7fo+u7xBc/sEa3DAaIWDdoP9SIEKCUKVcg6R6m9K0itgpns47f45XlLf+4dqsb3Uf8fbSLUMSokYWVU1/jYLZocLennzbmxbmm/EwtEpDd7RqFPkD2tysSm91O8GXewZzdVO6DUNgULRYNRKSaPNp81ReTNu/qq2uZp93yR5IZAt52+izVxaJGlOqrI6oVOf2Reufn1Wuwtqpf/tolVPpbxxOjbV1qbG5Ex9Ox9jMqZPGKYMi/EPKJ/8chz3vL6tOeMh5BUo0CEo8M2zQ3Dj+AQBKB1iNIVOtBkFBKC0GWmFijsSBQSgdKTRFPrSZhQQgNJmpBUq7kgUEIDSkUZT6EubUUAASpuRVqi4I1GgWUCxWJ2oqOo4twJ3pIEU+tK2FAjWKxrdD2t0w7Ex57q2bZ5Qu0CBi4MCjbmvUMsEoFwc4yO04iKhgACUi2QghGZc3BQQgOLn+GilYkyLC0agXMqRXvKqHey4uKbYjCqn289aAKonSCFDTnXTTnwJGgW6BqiwpdSC8ZEGrC8xI0WvQmmNEwcq/3RKjFTJYHd7YXQ07nQ4IkyPXkFqdnxcX2zm+94bS0k6JeI1CvxRZGqyH2d7l98EaKcZLymgdDOoYHa6EaaUocjmRKxGzjd1HTfbEatRIM9ag856FUwOFzO/QiJmMFS7PCi1O9EnSINbOoXiWJUdu8qrcV1CMFYXmZBbXYM9FVb0DlIjXCXHppIqKCQixGkUfF+i2wtoZRJUOV1I1CoxNtKA5/fkIkYjP5U/Wi3nO9O1Ugm3Y2aXCPycW4EHu0bi04xiDA/T48eccqgkYm7X7opqzO4aiTyrA9+fKEP/YC23kcDQ1aDiPANDtOxZW2zztf2rzFL2TC60ORCikJ56N4Ggi17FfRkapuN6qH/xWgV6BGpw2GTF7Ulh/K5PMooZeIknn+0qt6DS4cLQMD2sLjeDO9Wg4glFKgYDmdLW0qp27Xd+SQHl+oRgZt6egRpsLq3iWZSG8YTFjtERBqwpMvFsHyCXMDiIaS0uN37Nq8DO8mpm+qd6xmBHuQW7y6vxWr8EHDRZmTGW51diTIQBWRY7M8mGEjOD6qecCkyOCUR6pRVd9Eqe2YmpafaeEBXI+YPkUmY+Ai2VXZpXgYEhOlS53AiWSxncAXIpVhVWYliYngG1z1iNBK0ChTYnA59c+aPUCvycW46bE0OxpawKFMtXL5My41MbTQ43tDIx94WAV9vWdcVmDAjR8qRAfaR6luRW4Oq4IBw22fh95JxMUvTfx0sQqpDh+d6x/EwjFcPp9UIuFnPbt5VVIVmnhFoqYfpmVNkQrVZg7v48nmDaa7qkgNIjQI2H06KYuWhG3We0suQYHk6zqAtRKjm+zCzBhKgAnpHpqAYxyAt7czmYdX2gPNY9Gh9nFOOuzuGsStERkuUFRjyQGsmgSzWo8cXxEjzcLYrz3d05nAHUO1CD4xY7DDIp55+VGolKhxvrik1IC1DjeJUdQQoprooNwrdZZbgmPhg7yy08W4+LNDBoCHjEpDTLE9NTIhVsS2kVJkYHYF56AW5IDEaUSoHdFRZsLbPg/xJCGECRKjkzdW1bSZJQmwwnz2hQPQcqrSDV7dX0PIQoZLgs0sDt+iXPCJLMJPHoWZRajhsSQvDDiXIGRpxWAYWYwGhhUP9RVMkTAtG1rtrY3gBzSQHFIJNgXv8ErC0yY1yUAd9kljJzze4WhcU5FcyYj+86wd+klhnpPIVYxLP/0FA93j5UgMe7R5+SKHWB8ktuBW5MDGVptCzfyGDsF6zBf46XngYUejYjKQzfZZdhakwQ56do76R6kXpSC5R8qwMPpUXxTDwrNQo/5ZSz9COwWV0e7KywoKLGxe/YWmrBlNhAPiRFwCTGfeNAAUiCUjvoXQTyJ3rEMFBOWGrwSFr0qbYWWJ0YHKrFXqOVy1A97x8pYolCqhdJwQqH71251Q5kmG2sytU+I8lEfXd4PHj3cCEDQwBKe5sKhPaekQJ03Ov25DDEqOV4cV/bX53QXofjkpIo7XWQ2rrdJCnI4Cc1TkiNU0AAisAZAgX8oIAAFD+IJGQRKCAAReABgQJ+UKBZQPGjPiGLQIFLigKNOkVeUhQQOitQwA8KCEDxg0hCFoECAlAEHhAo4AcFBKD4QSQhi0CB/wcg0IwflJO2L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s://thorntonwaterproject.com/wp-content/uploads/2020/06/TWP-location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46835"/>
            <a:ext cx="4150439" cy="530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4A0416-97F6-0439-7746-AA552C91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179" y="1886673"/>
            <a:ext cx="7520775" cy="40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9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84" y="546101"/>
            <a:ext cx="9923991" cy="73025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Northern Properties Stewardship Plan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26716"/>
              </p:ext>
            </p:extLst>
          </p:nvPr>
        </p:nvGraphicFramePr>
        <p:xfrm>
          <a:off x="1686984" y="1685402"/>
          <a:ext cx="9714080" cy="3846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4080">
                  <a:extLst>
                    <a:ext uri="{9D8B030D-6E8A-4147-A177-3AD203B41FA5}">
                      <a16:colId xmlns:a16="http://schemas.microsoft.com/office/drawing/2014/main" val="2770635214"/>
                    </a:ext>
                  </a:extLst>
                </a:gridCol>
              </a:tblGrid>
              <a:tr h="5972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Objective: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333576"/>
                  </a:ext>
                </a:extLst>
              </a:tr>
              <a:tr h="3249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Northern</a:t>
                      </a:r>
                      <a:r>
                        <a:rPr lang="en-US" sz="2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Properties 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Stewardship Plan is a </a:t>
                      </a:r>
                      <a:r>
                        <a:rPr lang="en-US" sz="2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complementary process 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Thornton’s agriculture-to-municipal water transfer. While Thornton’s </a:t>
                      </a:r>
                      <a:r>
                        <a:rPr lang="en-US" sz="2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will be</a:t>
                      </a:r>
                      <a:r>
                        <a:rPr lang="en-US" sz="2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used </a:t>
                      </a:r>
                      <a:r>
                        <a:rPr lang="en-US" sz="2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accordance with Thornton’s water rights decree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 Stewardship Plan is a </a:t>
                      </a:r>
                      <a:r>
                        <a:rPr lang="en-US" sz="2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 for the management and future land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of Thornton’s 18,000 acres.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859257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52400" y="6400800"/>
            <a:ext cx="12039600" cy="457200"/>
            <a:chOff x="152400" y="6448926"/>
            <a:chExt cx="8963526" cy="381000"/>
          </a:xfrm>
          <a:solidFill>
            <a:schemeClr val="accent6">
              <a:lumMod val="75000"/>
            </a:schemeClr>
          </a:solidFill>
        </p:grpSpPr>
        <p:pic>
          <p:nvPicPr>
            <p:cNvPr id="5" name="Picture 8" descr="https://www.thorntonwater.com/images/nav/footer/WWLWBPD_931x75-tx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1" t="14549" r="19394" b="11944"/>
            <a:stretch/>
          </p:blipFill>
          <p:spPr bwMode="auto">
            <a:xfrm>
              <a:off x="152400" y="6448926"/>
              <a:ext cx="3810000" cy="381000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76653" r="3941" b="9658"/>
            <a:stretch/>
          </p:blipFill>
          <p:spPr>
            <a:xfrm>
              <a:off x="6829926" y="6536155"/>
              <a:ext cx="2286000" cy="2857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51956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84" y="546101"/>
            <a:ext cx="9923991" cy="73025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Northern Properties Stewardship Plan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81312"/>
              </p:ext>
            </p:extLst>
          </p:nvPr>
        </p:nvGraphicFramePr>
        <p:xfrm>
          <a:off x="1686984" y="1685402"/>
          <a:ext cx="9714080" cy="392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4080">
                  <a:extLst>
                    <a:ext uri="{9D8B030D-6E8A-4147-A177-3AD203B41FA5}">
                      <a16:colId xmlns:a16="http://schemas.microsoft.com/office/drawing/2014/main" val="2770635214"/>
                    </a:ext>
                  </a:extLst>
                </a:gridCol>
              </a:tblGrid>
              <a:tr h="6090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Calls to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333576"/>
                  </a:ext>
                </a:extLst>
              </a:tr>
              <a:tr h="331385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+mj-lt"/>
                        </a:rPr>
                        <a:t>Maintain key components of the region’s agricultural heritage.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+mj-lt"/>
                        </a:rPr>
                        <a:t>Support transitioning agricultural economies.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+mj-lt"/>
                        </a:rPr>
                        <a:t>Promote economic diversification.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+mj-lt"/>
                        </a:rPr>
                        <a:t>Address a future with 1 million residents in 2040.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+mj-lt"/>
                        </a:rPr>
                        <a:t>Advance regional approaches to land and water planning and management.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859257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52400" y="6400800"/>
            <a:ext cx="12039600" cy="457200"/>
            <a:chOff x="152400" y="6448926"/>
            <a:chExt cx="8963526" cy="381000"/>
          </a:xfrm>
          <a:solidFill>
            <a:schemeClr val="accent6">
              <a:lumMod val="75000"/>
            </a:schemeClr>
          </a:solidFill>
        </p:grpSpPr>
        <p:pic>
          <p:nvPicPr>
            <p:cNvPr id="5" name="Picture 8" descr="https://www.thorntonwater.com/images/nav/footer/WWLWBPD_931x75-tx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1" t="14549" r="19394" b="11944"/>
            <a:stretch/>
          </p:blipFill>
          <p:spPr bwMode="auto">
            <a:xfrm>
              <a:off x="152400" y="6448926"/>
              <a:ext cx="3810000" cy="381000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76653" r="3941" b="9658"/>
            <a:stretch/>
          </p:blipFill>
          <p:spPr>
            <a:xfrm>
              <a:off x="6829926" y="6536155"/>
              <a:ext cx="2286000" cy="2857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4955470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4C3C753EE63C4480C2F1213A088C60" ma:contentTypeVersion="11" ma:contentTypeDescription="Create a new document." ma:contentTypeScope="" ma:versionID="6b4f4f79f779271dd21a88dd002e26ee">
  <xsd:schema xmlns:xsd="http://www.w3.org/2001/XMLSchema" xmlns:xs="http://www.w3.org/2001/XMLSchema" xmlns:p="http://schemas.microsoft.com/office/2006/metadata/properties" xmlns:ns3="32562145-d278-4ba2-8982-c0126cc2306d" xmlns:ns4="38933d34-0339-4a3f-9054-9dd29af3fe8f" targetNamespace="http://schemas.microsoft.com/office/2006/metadata/properties" ma:root="true" ma:fieldsID="3a31b817730c288ff01c3c05a45ed6af" ns3:_="" ns4:_="">
    <xsd:import namespace="32562145-d278-4ba2-8982-c0126cc2306d"/>
    <xsd:import namespace="38933d34-0339-4a3f-9054-9dd29af3fe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62145-d278-4ba2-8982-c0126cc23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33d34-0339-4a3f-9054-9dd29af3fe8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5ECA70-6083-488B-A56C-3C1E641CC3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F0339D-D179-44F4-9B69-4FB6D516DC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B8E1EA4-4CC6-44A2-A311-33BBF5ACE0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62145-d278-4ba2-8982-c0126cc2306d"/>
    <ds:schemaRef ds:uri="38933d34-0339-4a3f-9054-9dd29af3fe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2184</TotalTime>
  <Words>529</Words>
  <Application>Microsoft Office PowerPoint</Application>
  <PresentationFormat>Widescreen</PresentationFormat>
  <Paragraphs>94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Book</vt:lpstr>
      <vt:lpstr>Calibri</vt:lpstr>
      <vt:lpstr>Century Gothic</vt:lpstr>
      <vt:lpstr>Wingdings 3</vt:lpstr>
      <vt:lpstr>Wisp</vt:lpstr>
      <vt:lpstr>City of Thornton’s  Northern Properties  Stewardship Plan</vt:lpstr>
      <vt:lpstr>Thornton Northern Project      </vt:lpstr>
      <vt:lpstr>Thornton Northern Project      </vt:lpstr>
      <vt:lpstr>PowerPoint Presentation</vt:lpstr>
      <vt:lpstr>Thornton Northern Project      </vt:lpstr>
      <vt:lpstr>Thornton Northern Project - Components      </vt:lpstr>
      <vt:lpstr>Thornton Water Project      </vt:lpstr>
      <vt:lpstr>Northern Properties Stewardship Plan      </vt:lpstr>
      <vt:lpstr>Northern Properties Stewardship Plan      </vt:lpstr>
      <vt:lpstr>Northern Properties Stewardship Plan       </vt:lpstr>
      <vt:lpstr>Northern Properties Stewardship Plan       </vt:lpstr>
      <vt:lpstr>PowerPoint Presentation</vt:lpstr>
      <vt:lpstr>Municipal  Acquisitions      </vt:lpstr>
      <vt:lpstr>Prime Farmland      </vt:lpstr>
      <vt:lpstr>Northern Properties Stewardship Plan     </vt:lpstr>
      <vt:lpstr>Northern Properties Stewardship Plan     </vt:lpstr>
      <vt:lpstr>      </vt:lpstr>
    </vt:vector>
  </TitlesOfParts>
  <Company>City of Thornton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Thornton’s Northern Properties Stewardship Plan</dc:title>
  <dc:creator>Emily Hunt</dc:creator>
  <cp:lastModifiedBy>Benton Roesler</cp:lastModifiedBy>
  <cp:revision>44</cp:revision>
  <dcterms:created xsi:type="dcterms:W3CDTF">2020-08-05T14:21:03Z</dcterms:created>
  <dcterms:modified xsi:type="dcterms:W3CDTF">2023-01-11T16:49:25Z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0x0101000B4C3C753EE63C4480C2F1213A088C60</vt:lpwstr>
  </property>
</Properties>
</file>