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8" r:id="rId2"/>
    <p:sldId id="269" r:id="rId3"/>
    <p:sldId id="270" r:id="rId4"/>
    <p:sldId id="271" r:id="rId5"/>
    <p:sldId id="272" r:id="rId6"/>
    <p:sldId id="257" r:id="rId7"/>
    <p:sldId id="261" r:id="rId8"/>
    <p:sldId id="262" r:id="rId9"/>
    <p:sldId id="263" r:id="rId10"/>
    <p:sldId id="273" r:id="rId11"/>
    <p:sldId id="274" r:id="rId12"/>
    <p:sldId id="275" r:id="rId13"/>
    <p:sldId id="276" r:id="rId14"/>
    <p:sldId id="264" r:id="rId1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58">
          <p15:clr>
            <a:srgbClr val="A4A3A4"/>
          </p15:clr>
        </p15:guide>
        <p15:guide id="2" orient="horz" pos="590">
          <p15:clr>
            <a:srgbClr val="A4A3A4"/>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3" d="100"/>
          <a:sy n="83" d="100"/>
        </p:scale>
        <p:origin x="800" y="52"/>
      </p:cViewPr>
      <p:guideLst>
        <p:guide orient="horz" pos="2958"/>
        <p:guide orient="horz" pos="59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5A130E-E117-7346-906F-332C827ED999}" type="datetimeFigureOut">
              <a:rPr lang="en-US" smtClean="0"/>
              <a:t>3/10/2023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8A3412-B7ED-844D-941C-CDB4A5CC3D1C}" type="slidenum">
              <a:rPr lang="en-US" smtClean="0"/>
              <a:t>‹#›</a:t>
            </a:fld>
            <a:endParaRPr lang="en-US" dirty="0"/>
          </a:p>
        </p:txBody>
      </p:sp>
    </p:spTree>
    <p:extLst>
      <p:ext uri="{BB962C8B-B14F-4D97-AF65-F5344CB8AC3E}">
        <p14:creationId xmlns:p14="http://schemas.microsoft.com/office/powerpoint/2010/main" val="88292932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To switch</a:t>
            </a:r>
            <a:r>
              <a:rPr lang="en-US" baseline="0" dirty="0"/>
              <a:t> the image, click on the background image and delete it, as well as the text box with directions.  Insert or paste another picture (Please note: too low of resolution and it will not look very good, too much and the file size will get very large) and then send it to back so that it goes behind the header and footer.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To find imagery, visit the City’s Flickr Site or look through Shutterstock and submit a Photo Request to CPIO (</a:t>
            </a:r>
            <a:r>
              <a:rPr lang="en-US" baseline="0" dirty="0" err="1"/>
              <a:t>CityNet</a:t>
            </a:r>
            <a:r>
              <a:rPr lang="en-US" baseline="0" dirty="0"/>
              <a:t>) with the image number you’d like.</a:t>
            </a:r>
            <a:endParaRPr lang="en-US" dirty="0"/>
          </a:p>
          <a:p>
            <a:endParaRPr lang="en-US" dirty="0"/>
          </a:p>
        </p:txBody>
      </p:sp>
      <p:sp>
        <p:nvSpPr>
          <p:cNvPr id="4" name="Slide Number Placeholder 3"/>
          <p:cNvSpPr>
            <a:spLocks noGrp="1"/>
          </p:cNvSpPr>
          <p:nvPr>
            <p:ph type="sldNum" sz="quarter" idx="10"/>
          </p:nvPr>
        </p:nvSpPr>
        <p:spPr/>
        <p:txBody>
          <a:bodyPr/>
          <a:lstStyle/>
          <a:p>
            <a:fld id="{CA2C4D09-A349-9440-BCAB-AB080F97913F}" type="slidenum">
              <a:rPr lang="en-US" smtClean="0"/>
              <a:t>1</a:t>
            </a:fld>
            <a:endParaRPr lang="en-US"/>
          </a:p>
        </p:txBody>
      </p:sp>
    </p:spTree>
    <p:extLst>
      <p:ext uri="{BB962C8B-B14F-4D97-AF65-F5344CB8AC3E}">
        <p14:creationId xmlns:p14="http://schemas.microsoft.com/office/powerpoint/2010/main" val="10932127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241300"/>
            <a:ext cx="9144000" cy="4651248"/>
          </a:xfrm>
          <a:prstGeom prst="rect">
            <a:avLst/>
          </a:prstGeom>
        </p:spPr>
      </p:pic>
      <p:pic>
        <p:nvPicPr>
          <p:cNvPr id="7" name="Picture 6"/>
          <p:cNvPicPr>
            <a:picLocks noChangeAspect="1"/>
          </p:cNvPicPr>
          <p:nvPr userDrawn="1"/>
        </p:nvPicPr>
        <p:blipFill>
          <a:blip r:embed="rId3"/>
          <a:stretch>
            <a:fillRect/>
          </a:stretch>
        </p:blipFill>
        <p:spPr>
          <a:xfrm>
            <a:off x="0" y="0"/>
            <a:ext cx="9144000" cy="1450848"/>
          </a:xfrm>
          <a:prstGeom prst="rect">
            <a:avLst/>
          </a:prstGeom>
        </p:spPr>
      </p:pic>
      <p:pic>
        <p:nvPicPr>
          <p:cNvPr id="8" name="Picture 7"/>
          <p:cNvPicPr>
            <a:picLocks noChangeAspect="1"/>
          </p:cNvPicPr>
          <p:nvPr userDrawn="1"/>
        </p:nvPicPr>
        <p:blipFill>
          <a:blip r:embed="rId4"/>
          <a:stretch>
            <a:fillRect/>
          </a:stretch>
        </p:blipFill>
        <p:spPr>
          <a:xfrm>
            <a:off x="0" y="3918204"/>
            <a:ext cx="9144000" cy="1225296"/>
          </a:xfrm>
          <a:prstGeom prst="rect">
            <a:avLst/>
          </a:prstGeom>
        </p:spPr>
      </p:pic>
      <p:sp>
        <p:nvSpPr>
          <p:cNvPr id="3" name="Text Placeholder 2"/>
          <p:cNvSpPr>
            <a:spLocks noGrp="1"/>
          </p:cNvSpPr>
          <p:nvPr>
            <p:ph type="body" sz="quarter" idx="10" hasCustomPrompt="1"/>
          </p:nvPr>
        </p:nvSpPr>
        <p:spPr>
          <a:xfrm>
            <a:off x="7132147" y="143610"/>
            <a:ext cx="1806575" cy="306388"/>
          </a:xfrm>
          <a:prstGeom prst="rect">
            <a:avLst/>
          </a:prstGeom>
        </p:spPr>
        <p:txBody>
          <a:bodyPr/>
          <a:lstStyle>
            <a:lvl1pPr algn="r">
              <a:defRPr sz="1200">
                <a:solidFill>
                  <a:schemeClr val="bg1"/>
                </a:solidFill>
              </a:defRPr>
            </a:lvl1pPr>
          </a:lstStyle>
          <a:p>
            <a:pPr lvl="0"/>
            <a:r>
              <a:rPr lang="en-US" dirty="0"/>
              <a:t>Date</a:t>
            </a:r>
          </a:p>
        </p:txBody>
      </p:sp>
      <p:sp>
        <p:nvSpPr>
          <p:cNvPr id="5" name="Text Placeholder 4"/>
          <p:cNvSpPr>
            <a:spLocks noGrp="1"/>
          </p:cNvSpPr>
          <p:nvPr>
            <p:ph type="body" sz="quarter" idx="11" hasCustomPrompt="1"/>
          </p:nvPr>
        </p:nvSpPr>
        <p:spPr>
          <a:xfrm>
            <a:off x="3546231" y="4460756"/>
            <a:ext cx="5379667" cy="312859"/>
          </a:xfrm>
          <a:prstGeom prst="rect">
            <a:avLst/>
          </a:prstGeom>
        </p:spPr>
        <p:txBody>
          <a:bodyPr/>
          <a:lstStyle>
            <a:lvl1pPr algn="r">
              <a:defRPr sz="1600" baseline="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Presentation Title Goes Here</a:t>
            </a:r>
          </a:p>
        </p:txBody>
      </p:sp>
      <p:sp>
        <p:nvSpPr>
          <p:cNvPr id="13" name="Text Placeholder 4"/>
          <p:cNvSpPr>
            <a:spLocks noGrp="1"/>
          </p:cNvSpPr>
          <p:nvPr>
            <p:ph type="body" sz="quarter" idx="12" hasCustomPrompt="1"/>
          </p:nvPr>
        </p:nvSpPr>
        <p:spPr>
          <a:xfrm>
            <a:off x="3546231" y="4723111"/>
            <a:ext cx="5379667" cy="241183"/>
          </a:xfrm>
          <a:prstGeom prst="rect">
            <a:avLst/>
          </a:prstGeom>
        </p:spPr>
        <p:txBody>
          <a:bodyPr/>
          <a:lstStyle>
            <a:lvl1pPr algn="r">
              <a:defRPr sz="1600" baseline="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Presenter’s Name</a:t>
            </a:r>
          </a:p>
        </p:txBody>
      </p:sp>
    </p:spTree>
    <p:extLst>
      <p:ext uri="{BB962C8B-B14F-4D97-AF65-F5344CB8AC3E}">
        <p14:creationId xmlns:p14="http://schemas.microsoft.com/office/powerpoint/2010/main" val="229657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0"/>
            <a:ext cx="9141291" cy="5143500"/>
          </a:xfrm>
          <a:prstGeom prst="rect">
            <a:avLst/>
          </a:prstGeom>
        </p:spPr>
      </p:pic>
      <p:sp>
        <p:nvSpPr>
          <p:cNvPr id="2" name="Title 1"/>
          <p:cNvSpPr>
            <a:spLocks noGrp="1"/>
          </p:cNvSpPr>
          <p:nvPr>
            <p:ph type="title"/>
          </p:nvPr>
        </p:nvSpPr>
        <p:spPr>
          <a:xfrm>
            <a:off x="415138" y="418674"/>
            <a:ext cx="8323056" cy="516046"/>
          </a:xfrm>
          <a:prstGeom prst="rect">
            <a:avLst/>
          </a:prstGeom>
        </p:spPr>
        <p:txBody>
          <a:bodyPr/>
          <a:lstStyle>
            <a:lvl1pPr>
              <a:defRPr sz="2200"/>
            </a:lvl1pPr>
          </a:lstStyle>
          <a:p>
            <a:r>
              <a:rPr lang="en-US" dirty="0"/>
              <a:t>Click to edit Master title style</a:t>
            </a:r>
          </a:p>
        </p:txBody>
      </p:sp>
      <p:sp>
        <p:nvSpPr>
          <p:cNvPr id="3" name="Content Placeholder 2"/>
          <p:cNvSpPr>
            <a:spLocks noGrp="1"/>
          </p:cNvSpPr>
          <p:nvPr>
            <p:ph idx="1"/>
          </p:nvPr>
        </p:nvSpPr>
        <p:spPr>
          <a:xfrm>
            <a:off x="415138" y="1096367"/>
            <a:ext cx="8310838" cy="3498256"/>
          </a:xfrm>
          <a:prstGeom prst="rect">
            <a:avLst/>
          </a:prstGeom>
        </p:spPr>
        <p:txBody>
          <a:bodyPr/>
          <a:lstStyle>
            <a:lvl1pPr>
              <a:defRPr sz="2000"/>
            </a:lvl1pPr>
            <a:lvl2pPr>
              <a:defRPr sz="2000"/>
            </a:lvl2pPr>
            <a:lvl3pPr>
              <a:defRPr sz="1800">
                <a:solidFill>
                  <a:srgbClr val="F58220"/>
                </a:solidFill>
              </a:defRPr>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p:cNvSpPr>
            <a:spLocks noGrp="1"/>
          </p:cNvSpPr>
          <p:nvPr>
            <p:ph type="sldNum" sz="quarter" idx="4"/>
          </p:nvPr>
        </p:nvSpPr>
        <p:spPr>
          <a:xfrm>
            <a:off x="6625823" y="4705350"/>
            <a:ext cx="2133600" cy="303994"/>
          </a:xfrm>
          <a:prstGeom prst="rect">
            <a:avLst/>
          </a:prstGeom>
        </p:spPr>
        <p:txBody>
          <a:bodyPr vert="horz" lIns="91440" tIns="45720" rIns="91440" bIns="45720" rtlCol="0" anchor="ctr"/>
          <a:lstStyle>
            <a:lvl1pPr algn="r">
              <a:defRPr sz="1100">
                <a:solidFill>
                  <a:srgbClr val="FFFFFF"/>
                </a:solidFill>
              </a:defRPr>
            </a:lvl1pPr>
          </a:lstStyle>
          <a:p>
            <a:fld id="{6B336A68-D5C4-EF40-B998-6E375F9C805C}" type="slidenum">
              <a:rPr lang="en-US" smtClean="0"/>
              <a:pPr/>
              <a:t>‹#›</a:t>
            </a:fld>
            <a:endParaRPr lang="en-US" dirty="0"/>
          </a:p>
        </p:txBody>
      </p:sp>
    </p:spTree>
    <p:extLst>
      <p:ext uri="{BB962C8B-B14F-4D97-AF65-F5344CB8AC3E}">
        <p14:creationId xmlns:p14="http://schemas.microsoft.com/office/powerpoint/2010/main" val="377082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cked 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0"/>
            <a:ext cx="9141291" cy="5143500"/>
          </a:xfrm>
          <a:prstGeom prst="rect">
            <a:avLst/>
          </a:prstGeom>
        </p:spPr>
      </p:pic>
      <p:sp>
        <p:nvSpPr>
          <p:cNvPr id="2" name="Title 1"/>
          <p:cNvSpPr>
            <a:spLocks noGrp="1"/>
          </p:cNvSpPr>
          <p:nvPr>
            <p:ph type="title" hasCustomPrompt="1"/>
          </p:nvPr>
        </p:nvSpPr>
        <p:spPr>
          <a:xfrm>
            <a:off x="415138" y="418674"/>
            <a:ext cx="8323056" cy="516046"/>
          </a:xfrm>
          <a:prstGeom prst="rect">
            <a:avLst/>
          </a:prstGeom>
        </p:spPr>
        <p:txBody>
          <a:bodyPr/>
          <a:lstStyle>
            <a:lvl1pPr>
              <a:defRPr sz="2200" baseline="0"/>
            </a:lvl1pPr>
          </a:lstStyle>
          <a:p>
            <a:r>
              <a:rPr lang="en-US" dirty="0"/>
              <a:t>Click to Edit Bottom Title</a:t>
            </a:r>
          </a:p>
        </p:txBody>
      </p:sp>
      <p:sp>
        <p:nvSpPr>
          <p:cNvPr id="3" name="Content Placeholder 2"/>
          <p:cNvSpPr>
            <a:spLocks noGrp="1"/>
          </p:cNvSpPr>
          <p:nvPr>
            <p:ph idx="1"/>
          </p:nvPr>
        </p:nvSpPr>
        <p:spPr>
          <a:xfrm>
            <a:off x="415138" y="1096367"/>
            <a:ext cx="8310838" cy="3498256"/>
          </a:xfrm>
          <a:prstGeom prst="rect">
            <a:avLst/>
          </a:prstGeom>
        </p:spPr>
        <p:txBody>
          <a:bodyPr/>
          <a:lstStyle>
            <a:lvl1pPr>
              <a:defRPr sz="2000"/>
            </a:lvl1pPr>
            <a:lvl2pPr>
              <a:defRPr sz="2000"/>
            </a:lvl2pPr>
            <a:lvl3pPr>
              <a:defRPr sz="1800">
                <a:solidFill>
                  <a:srgbClr val="F58220"/>
                </a:solidFill>
              </a:defRPr>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p:cNvSpPr>
            <a:spLocks noGrp="1"/>
          </p:cNvSpPr>
          <p:nvPr>
            <p:ph type="sldNum" sz="quarter" idx="4"/>
          </p:nvPr>
        </p:nvSpPr>
        <p:spPr>
          <a:xfrm>
            <a:off x="6625823" y="4705350"/>
            <a:ext cx="2133600" cy="303994"/>
          </a:xfrm>
          <a:prstGeom prst="rect">
            <a:avLst/>
          </a:prstGeom>
        </p:spPr>
        <p:txBody>
          <a:bodyPr vert="horz" lIns="91440" tIns="45720" rIns="91440" bIns="45720" rtlCol="0" anchor="ctr"/>
          <a:lstStyle>
            <a:lvl1pPr algn="r">
              <a:defRPr sz="1100">
                <a:solidFill>
                  <a:srgbClr val="FFFFFF"/>
                </a:solidFill>
              </a:defRPr>
            </a:lvl1pPr>
          </a:lstStyle>
          <a:p>
            <a:fld id="{6B336A68-D5C4-EF40-B998-6E375F9C805C}" type="slidenum">
              <a:rPr lang="en-US" smtClean="0"/>
              <a:pPr/>
              <a:t>‹#›</a:t>
            </a:fld>
            <a:endParaRPr lang="en-US" dirty="0"/>
          </a:p>
        </p:txBody>
      </p:sp>
      <p:sp>
        <p:nvSpPr>
          <p:cNvPr id="7" name="Text Placeholder 6"/>
          <p:cNvSpPr>
            <a:spLocks noGrp="1"/>
          </p:cNvSpPr>
          <p:nvPr>
            <p:ph type="body" sz="quarter" idx="10" hasCustomPrompt="1"/>
          </p:nvPr>
        </p:nvSpPr>
        <p:spPr>
          <a:xfrm>
            <a:off x="5454909" y="144986"/>
            <a:ext cx="3304513" cy="427527"/>
          </a:xfrm>
          <a:prstGeom prst="rect">
            <a:avLst/>
          </a:prstGeom>
        </p:spPr>
        <p:txBody>
          <a:bodyPr vert="horz"/>
          <a:lstStyle>
            <a:lvl1pPr algn="r">
              <a:defRPr sz="1800" baseline="0">
                <a:solidFill>
                  <a:schemeClr val="bg1"/>
                </a:solidFill>
              </a:defRPr>
            </a:lvl1pPr>
            <a:lvl2pPr algn="r">
              <a:defRPr>
                <a:solidFill>
                  <a:schemeClr val="bg1"/>
                </a:solidFill>
              </a:defRPr>
            </a:lvl2pPr>
            <a:lvl3pPr algn="r">
              <a:defRPr>
                <a:solidFill>
                  <a:schemeClr val="bg1"/>
                </a:solidFill>
              </a:defRPr>
            </a:lvl3pPr>
            <a:lvl4pPr algn="r">
              <a:defRPr>
                <a:solidFill>
                  <a:schemeClr val="bg1"/>
                </a:solidFill>
              </a:defRPr>
            </a:lvl4pPr>
            <a:lvl5pPr algn="r">
              <a:defRPr>
                <a:solidFill>
                  <a:schemeClr val="bg1"/>
                </a:solidFill>
              </a:defRPr>
            </a:lvl5pPr>
          </a:lstStyle>
          <a:p>
            <a:pPr lvl="0"/>
            <a:r>
              <a:rPr lang="en-US" dirty="0"/>
              <a:t>Click to Edit Top Title</a:t>
            </a:r>
          </a:p>
        </p:txBody>
      </p:sp>
    </p:spTree>
    <p:extLst>
      <p:ext uri="{BB962C8B-B14F-4D97-AF65-F5344CB8AC3E}">
        <p14:creationId xmlns:p14="http://schemas.microsoft.com/office/powerpoint/2010/main" val="197329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9141291" cy="5143500"/>
          </a:xfrm>
          <a:prstGeom prst="rect">
            <a:avLst/>
          </a:prstGeom>
        </p:spPr>
      </p:pic>
      <p:sp>
        <p:nvSpPr>
          <p:cNvPr id="4" name="Slide Number Placeholder 5"/>
          <p:cNvSpPr>
            <a:spLocks noGrp="1"/>
          </p:cNvSpPr>
          <p:nvPr>
            <p:ph type="sldNum" sz="quarter" idx="4"/>
          </p:nvPr>
        </p:nvSpPr>
        <p:spPr>
          <a:xfrm>
            <a:off x="6625823" y="4705350"/>
            <a:ext cx="2133600" cy="303994"/>
          </a:xfrm>
          <a:prstGeom prst="rect">
            <a:avLst/>
          </a:prstGeom>
        </p:spPr>
        <p:txBody>
          <a:bodyPr vert="horz" lIns="91440" tIns="45720" rIns="91440" bIns="45720" rtlCol="0" anchor="ctr"/>
          <a:lstStyle>
            <a:lvl1pPr algn="r">
              <a:defRPr sz="1100">
                <a:solidFill>
                  <a:srgbClr val="FFFFFF"/>
                </a:solidFill>
              </a:defRPr>
            </a:lvl1pPr>
          </a:lstStyle>
          <a:p>
            <a:fld id="{6B336A68-D5C4-EF40-B998-6E375F9C805C}" type="slidenum">
              <a:rPr lang="en-US" smtClean="0"/>
              <a:pPr/>
              <a:t>‹#›</a:t>
            </a:fld>
            <a:endParaRPr lang="en-US" dirty="0"/>
          </a:p>
        </p:txBody>
      </p:sp>
    </p:spTree>
    <p:extLst>
      <p:ext uri="{BB962C8B-B14F-4D97-AF65-F5344CB8AC3E}">
        <p14:creationId xmlns:p14="http://schemas.microsoft.com/office/powerpoint/2010/main" val="2214007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9141291" cy="5143500"/>
          </a:xfrm>
          <a:prstGeom prst="rect">
            <a:avLst/>
          </a:prstGeom>
        </p:spPr>
      </p:pic>
      <p:sp>
        <p:nvSpPr>
          <p:cNvPr id="2" name="Title 1"/>
          <p:cNvSpPr>
            <a:spLocks noGrp="1"/>
          </p:cNvSpPr>
          <p:nvPr>
            <p:ph type="title"/>
          </p:nvPr>
        </p:nvSpPr>
        <p:spPr>
          <a:xfrm>
            <a:off x="415138" y="418674"/>
            <a:ext cx="8323056" cy="516046"/>
          </a:xfrm>
          <a:prstGeom prst="rect">
            <a:avLst/>
          </a:prstGeom>
        </p:spPr>
        <p:txBody>
          <a:bodyPr/>
          <a:lstStyle>
            <a:lvl1pPr>
              <a:defRPr sz="2200"/>
            </a:lvl1pPr>
          </a:lstStyle>
          <a:p>
            <a:r>
              <a:rPr lang="en-US" dirty="0"/>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400"/>
            </a:lvl1pPr>
            <a:lvl2pPr>
              <a:defRPr sz="2000"/>
            </a:lvl2pPr>
            <a:lvl3pPr>
              <a:defRPr sz="1800">
                <a:solidFill>
                  <a:schemeClr val="accent3"/>
                </a:solidFill>
              </a:defRPr>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400"/>
            </a:lvl1pPr>
            <a:lvl2pPr>
              <a:defRPr sz="2000"/>
            </a:lvl2pPr>
            <a:lvl3pPr>
              <a:defRPr sz="1800">
                <a:solidFill>
                  <a:srgbClr val="F58220"/>
                </a:solidFill>
              </a:defRPr>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6625823" y="4705350"/>
            <a:ext cx="2133600" cy="303994"/>
          </a:xfrm>
          <a:prstGeom prst="rect">
            <a:avLst/>
          </a:prstGeom>
        </p:spPr>
        <p:txBody>
          <a:bodyPr vert="horz" lIns="91440" tIns="45720" rIns="91440" bIns="45720" rtlCol="0" anchor="ctr"/>
          <a:lstStyle>
            <a:lvl1pPr algn="r">
              <a:defRPr sz="1100">
                <a:solidFill>
                  <a:srgbClr val="FFFFFF"/>
                </a:solidFill>
              </a:defRPr>
            </a:lvl1pPr>
          </a:lstStyle>
          <a:p>
            <a:fld id="{6B336A68-D5C4-EF40-B998-6E375F9C805C}" type="slidenum">
              <a:rPr lang="en-US" smtClean="0"/>
              <a:pPr/>
              <a:t>‹#›</a:t>
            </a:fld>
            <a:endParaRPr lang="en-US" dirty="0"/>
          </a:p>
        </p:txBody>
      </p:sp>
    </p:spTree>
    <p:extLst>
      <p:ext uri="{BB962C8B-B14F-4D97-AF65-F5344CB8AC3E}">
        <p14:creationId xmlns:p14="http://schemas.microsoft.com/office/powerpoint/2010/main" val="103826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1291" cy="5143500"/>
          </a:xfrm>
          <a:prstGeom prst="rect">
            <a:avLst/>
          </a:prstGeom>
        </p:spPr>
      </p:pic>
      <p:sp>
        <p:nvSpPr>
          <p:cNvPr id="2" name="Title 1"/>
          <p:cNvSpPr>
            <a:spLocks noGrp="1"/>
          </p:cNvSpPr>
          <p:nvPr>
            <p:ph type="title"/>
          </p:nvPr>
        </p:nvSpPr>
        <p:spPr>
          <a:xfrm>
            <a:off x="415138" y="418674"/>
            <a:ext cx="8323056" cy="516046"/>
          </a:xfrm>
          <a:prstGeom prst="rect">
            <a:avLst/>
          </a:prstGeom>
        </p:spPr>
        <p:txBody>
          <a:bodyPr/>
          <a:lstStyle>
            <a:lvl1pPr>
              <a:defRPr sz="2200"/>
            </a:lvl1pPr>
          </a:lstStyle>
          <a:p>
            <a:r>
              <a:rPr lang="en-US" dirty="0"/>
              <a:t>Click to edit Master title style</a:t>
            </a:r>
          </a:p>
        </p:txBody>
      </p:sp>
      <p:sp>
        <p:nvSpPr>
          <p:cNvPr id="6" name="Slide Number Placeholder 5"/>
          <p:cNvSpPr>
            <a:spLocks noGrp="1"/>
          </p:cNvSpPr>
          <p:nvPr>
            <p:ph type="sldNum" sz="quarter" idx="4"/>
          </p:nvPr>
        </p:nvSpPr>
        <p:spPr>
          <a:xfrm>
            <a:off x="6625823" y="4705350"/>
            <a:ext cx="2133600" cy="303994"/>
          </a:xfrm>
          <a:prstGeom prst="rect">
            <a:avLst/>
          </a:prstGeom>
        </p:spPr>
        <p:txBody>
          <a:bodyPr vert="horz" lIns="91440" tIns="45720" rIns="91440" bIns="45720" rtlCol="0" anchor="ctr"/>
          <a:lstStyle>
            <a:lvl1pPr algn="r">
              <a:defRPr sz="1100">
                <a:solidFill>
                  <a:srgbClr val="FFFFFF"/>
                </a:solidFill>
              </a:defRPr>
            </a:lvl1pPr>
          </a:lstStyle>
          <a:p>
            <a:fld id="{6B336A68-D5C4-EF40-B998-6E375F9C805C}" type="slidenum">
              <a:rPr lang="en-US" smtClean="0"/>
              <a:pPr/>
              <a:t>‹#›</a:t>
            </a:fld>
            <a:endParaRPr lang="en-US" dirty="0"/>
          </a:p>
        </p:txBody>
      </p:sp>
    </p:spTree>
    <p:extLst>
      <p:ext uri="{BB962C8B-B14F-4D97-AF65-F5344CB8AC3E}">
        <p14:creationId xmlns:p14="http://schemas.microsoft.com/office/powerpoint/2010/main" val="30193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0" y="0"/>
            <a:ext cx="9141291" cy="5143500"/>
          </a:xfrm>
          <a:prstGeom prst="rect">
            <a:avLst/>
          </a:prstGeom>
        </p:spPr>
      </p:pic>
      <p:sp>
        <p:nvSpPr>
          <p:cNvPr id="14" name="Title 1"/>
          <p:cNvSpPr>
            <a:spLocks noGrp="1"/>
          </p:cNvSpPr>
          <p:nvPr>
            <p:ph type="title"/>
          </p:nvPr>
        </p:nvSpPr>
        <p:spPr>
          <a:xfrm>
            <a:off x="415138" y="418674"/>
            <a:ext cx="8323056" cy="516046"/>
          </a:xfrm>
          <a:prstGeom prst="rect">
            <a:avLst/>
          </a:prstGeom>
        </p:spPr>
        <p:txBody>
          <a:bodyPr/>
          <a:lstStyle>
            <a:lvl1pPr>
              <a:defRPr sz="2200"/>
            </a:lvl1pPr>
          </a:lstStyle>
          <a:p>
            <a:r>
              <a:rPr lang="en-US" dirty="0"/>
              <a:t>Click to edit Master title style</a:t>
            </a:r>
          </a:p>
        </p:txBody>
      </p:sp>
      <p:sp>
        <p:nvSpPr>
          <p:cNvPr id="15" name="Content Placeholder 2"/>
          <p:cNvSpPr>
            <a:spLocks noGrp="1"/>
          </p:cNvSpPr>
          <p:nvPr>
            <p:ph idx="1"/>
          </p:nvPr>
        </p:nvSpPr>
        <p:spPr>
          <a:xfrm>
            <a:off x="415138" y="1096367"/>
            <a:ext cx="8310838" cy="3498256"/>
          </a:xfrm>
          <a:prstGeom prst="rect">
            <a:avLst/>
          </a:prstGeom>
        </p:spPr>
        <p:txBody>
          <a:bodyPr/>
          <a:lstStyle>
            <a:lvl1pPr>
              <a:defRPr sz="2000"/>
            </a:lvl1pPr>
            <a:lvl2pPr>
              <a:defRPr sz="2000"/>
            </a:lvl2pPr>
            <a:lvl3pPr>
              <a:defRPr sz="1800">
                <a:solidFill>
                  <a:srgbClr val="F58220"/>
                </a:solidFill>
              </a:defRPr>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625823" y="4705350"/>
            <a:ext cx="2133600" cy="303994"/>
          </a:xfrm>
          <a:prstGeom prst="rect">
            <a:avLst/>
          </a:prstGeom>
        </p:spPr>
        <p:txBody>
          <a:bodyPr vert="horz" lIns="91440" tIns="45720" rIns="91440" bIns="45720" rtlCol="0" anchor="ctr"/>
          <a:lstStyle>
            <a:lvl1pPr algn="r">
              <a:defRPr sz="1100">
                <a:solidFill>
                  <a:srgbClr val="FFFFFF"/>
                </a:solidFill>
              </a:defRPr>
            </a:lvl1pPr>
          </a:lstStyle>
          <a:p>
            <a:fld id="{6B336A68-D5C4-EF40-B998-6E375F9C805C}" type="slidenum">
              <a:rPr lang="en-US" smtClean="0"/>
              <a:pPr/>
              <a:t>‹#›</a:t>
            </a:fld>
            <a:endParaRPr lang="en-US" dirty="0"/>
          </a:p>
        </p:txBody>
      </p:sp>
    </p:spTree>
    <p:extLst>
      <p:ext uri="{BB962C8B-B14F-4D97-AF65-F5344CB8AC3E}">
        <p14:creationId xmlns:p14="http://schemas.microsoft.com/office/powerpoint/2010/main" val="89728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614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1" r:id="rId4"/>
    <p:sldLayoutId id="2147483652" r:id="rId5"/>
    <p:sldLayoutId id="2147483654" r:id="rId6"/>
    <p:sldLayoutId id="2147483657" r:id="rId7"/>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dt="0"/>
  <p:txStyles>
    <p:titleStyle>
      <a:lvl1pPr algn="r" defTabSz="457200" rtl="0" eaLnBrk="1" latinLnBrk="0" hangingPunct="1">
        <a:spcBef>
          <a:spcPct val="0"/>
        </a:spcBef>
        <a:buNone/>
        <a:defRPr sz="2800" kern="1200">
          <a:solidFill>
            <a:schemeClr val="bg1"/>
          </a:solidFill>
          <a:latin typeface="Arial"/>
          <a:ea typeface="+mj-ea"/>
          <a:cs typeface="Arial"/>
        </a:defRPr>
      </a:lvl1pPr>
    </p:titleStyle>
    <p:bodyStyle>
      <a:lvl1pPr marL="0" indent="0" algn="l" defTabSz="457200" rtl="0" eaLnBrk="1" latinLnBrk="0" hangingPunct="1">
        <a:spcBef>
          <a:spcPct val="20000"/>
        </a:spcBef>
        <a:buFont typeface="Arial"/>
        <a:buNone/>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chemeClr val="tx2"/>
          </a:solidFill>
          <a:latin typeface="Arial"/>
          <a:ea typeface="+mn-ea"/>
          <a:cs typeface="Arial"/>
        </a:defRPr>
      </a:lvl2pPr>
      <a:lvl3pPr marL="1143000" indent="-228600" algn="l" defTabSz="457200" rtl="0" eaLnBrk="1" latinLnBrk="0" hangingPunct="1">
        <a:spcBef>
          <a:spcPct val="20000"/>
        </a:spcBef>
        <a:buFont typeface="Lucida Grande"/>
        <a:buChar char="-"/>
        <a:defRPr sz="2000" kern="1200">
          <a:solidFill>
            <a:schemeClr val="bg2"/>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lumMod val="85000"/>
              <a:lumOff val="15000"/>
            </a:schemeClr>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lumMod val="85000"/>
              <a:lumOff val="1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AE734B7-00CA-4CDD-9FFB-9036B45360AB}"/>
              </a:ext>
            </a:extLst>
          </p:cNvPr>
          <p:cNvPicPr>
            <a:picLocks noChangeAspect="1"/>
          </p:cNvPicPr>
          <p:nvPr/>
        </p:nvPicPr>
        <p:blipFill>
          <a:blip r:embed="rId3"/>
          <a:stretch>
            <a:fillRect/>
          </a:stretch>
        </p:blipFill>
        <p:spPr>
          <a:xfrm>
            <a:off x="0" y="323663"/>
            <a:ext cx="9144000" cy="4634630"/>
          </a:xfrm>
          <a:prstGeom prst="rect">
            <a:avLst/>
          </a:prstGeom>
        </p:spPr>
      </p:pic>
      <p:sp>
        <p:nvSpPr>
          <p:cNvPr id="4" name="Slide Number Placeholder 3"/>
          <p:cNvSpPr>
            <a:spLocks noGrp="1"/>
          </p:cNvSpPr>
          <p:nvPr>
            <p:ph type="sldNum" sz="quarter" idx="4"/>
          </p:nvPr>
        </p:nvSpPr>
        <p:spPr>
          <a:xfrm>
            <a:off x="6625823" y="4735500"/>
            <a:ext cx="2133600" cy="273844"/>
          </a:xfrm>
        </p:spPr>
        <p:txBody>
          <a:bodyPr/>
          <a:lstStyle/>
          <a:p>
            <a:fld id="{6B336A68-D5C4-EF40-B998-6E375F9C805C}" type="slidenum">
              <a:rPr lang="en-US" smtClean="0"/>
              <a:pPr/>
              <a:t>1</a:t>
            </a:fld>
            <a:endParaRPr lang="en-US" dirty="0"/>
          </a:p>
        </p:txBody>
      </p:sp>
      <p:pic>
        <p:nvPicPr>
          <p:cNvPr id="5" name="Picture 4"/>
          <p:cNvPicPr>
            <a:picLocks noChangeAspect="1"/>
          </p:cNvPicPr>
          <p:nvPr/>
        </p:nvPicPr>
        <p:blipFill>
          <a:blip r:embed="rId4"/>
          <a:stretch>
            <a:fillRect/>
          </a:stretch>
        </p:blipFill>
        <p:spPr>
          <a:xfrm>
            <a:off x="0" y="0"/>
            <a:ext cx="9144000" cy="1450848"/>
          </a:xfrm>
          <a:prstGeom prst="rect">
            <a:avLst/>
          </a:prstGeom>
        </p:spPr>
      </p:pic>
      <p:pic>
        <p:nvPicPr>
          <p:cNvPr id="6" name="Picture 5"/>
          <p:cNvPicPr>
            <a:picLocks noChangeAspect="1"/>
          </p:cNvPicPr>
          <p:nvPr/>
        </p:nvPicPr>
        <p:blipFill>
          <a:blip r:embed="rId5"/>
          <a:stretch>
            <a:fillRect/>
          </a:stretch>
        </p:blipFill>
        <p:spPr>
          <a:xfrm>
            <a:off x="0" y="3918204"/>
            <a:ext cx="9144000" cy="1225296"/>
          </a:xfrm>
          <a:prstGeom prst="rect">
            <a:avLst/>
          </a:prstGeom>
        </p:spPr>
      </p:pic>
      <p:sp>
        <p:nvSpPr>
          <p:cNvPr id="9" name="Footer Placeholder 3"/>
          <p:cNvSpPr txBox="1">
            <a:spLocks/>
          </p:cNvSpPr>
          <p:nvPr/>
        </p:nvSpPr>
        <p:spPr>
          <a:xfrm>
            <a:off x="4313538" y="4422489"/>
            <a:ext cx="5562600" cy="452981"/>
          </a:xfrm>
          <a:prstGeom prst="rect">
            <a:avLst/>
          </a:prstGeom>
        </p:spPr>
        <p:txBody>
          <a:bodyPr vert="horz" lIns="91440" tIns="45720" rIns="91440" bIns="45720" rtlCol="0" anchor="ctr"/>
          <a:lstStyle>
            <a:defPPr>
              <a:defRPr lang="en-US"/>
            </a:defPPr>
            <a:lvl1pPr marL="0" algn="l" defTabSz="457200" rtl="0" eaLnBrk="1" latinLnBrk="0" hangingPunct="1">
              <a:defRPr sz="1000" kern="1200" spc="6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30000"/>
              </a:lnSpc>
            </a:pPr>
            <a:r>
              <a:rPr lang="en-US" sz="1600" spc="0" dirty="0">
                <a:cs typeface="Arial"/>
              </a:rPr>
              <a:t>Eric Potyondy, City Attorney’s Office, Water Attorney</a:t>
            </a:r>
          </a:p>
        </p:txBody>
      </p:sp>
      <p:sp>
        <p:nvSpPr>
          <p:cNvPr id="10" name="Footer Placeholder 3"/>
          <p:cNvSpPr txBox="1">
            <a:spLocks/>
          </p:cNvSpPr>
          <p:nvPr/>
        </p:nvSpPr>
        <p:spPr>
          <a:xfrm>
            <a:off x="3368402" y="-41462"/>
            <a:ext cx="5562600"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spc="6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ct val="130000"/>
              </a:lnSpc>
            </a:pPr>
            <a:endParaRPr lang="en-US" sz="1200" spc="0" dirty="0">
              <a:latin typeface="Arial"/>
              <a:cs typeface="Arial"/>
            </a:endParaRPr>
          </a:p>
        </p:txBody>
      </p:sp>
      <p:sp>
        <p:nvSpPr>
          <p:cNvPr id="8" name="Footer Placeholder 3"/>
          <p:cNvSpPr txBox="1">
            <a:spLocks/>
          </p:cNvSpPr>
          <p:nvPr/>
        </p:nvSpPr>
        <p:spPr>
          <a:xfrm>
            <a:off x="6316276" y="1086763"/>
            <a:ext cx="2691394" cy="2801157"/>
          </a:xfrm>
          <a:prstGeom prst="rect">
            <a:avLst/>
          </a:prstGeom>
          <a:solidFill>
            <a:schemeClr val="tx2">
              <a:alpha val="55000"/>
            </a:schemeClr>
          </a:solidFill>
        </p:spPr>
        <p:txBody>
          <a:bodyPr vert="horz" lIns="91440" tIns="45720" rIns="91440" bIns="45720" rtlCol="0" anchor="t"/>
          <a:lstStyle>
            <a:defPPr>
              <a:defRPr lang="en-US"/>
            </a:defPPr>
            <a:lvl1pPr marL="0" algn="l" defTabSz="457200" rtl="0" eaLnBrk="1" latinLnBrk="0" hangingPunct="1">
              <a:defRPr sz="1000" kern="1200" spc="6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30000"/>
              </a:lnSpc>
            </a:pPr>
            <a:r>
              <a:rPr lang="en-US" sz="2800" b="1" spc="0" dirty="0">
                <a:cs typeface="Arial"/>
              </a:rPr>
              <a:t>City of </a:t>
            </a:r>
          </a:p>
          <a:p>
            <a:pPr algn="ctr">
              <a:lnSpc>
                <a:spcPct val="130000"/>
              </a:lnSpc>
            </a:pPr>
            <a:r>
              <a:rPr lang="en-US" sz="2800" b="1" spc="0" dirty="0">
                <a:cs typeface="Arial"/>
              </a:rPr>
              <a:t>Fort Collins: Selected</a:t>
            </a:r>
          </a:p>
          <a:p>
            <a:pPr algn="ctr">
              <a:lnSpc>
                <a:spcPct val="130000"/>
              </a:lnSpc>
            </a:pPr>
            <a:r>
              <a:rPr lang="en-US" sz="2800" b="1" spc="0" dirty="0">
                <a:cs typeface="Arial"/>
              </a:rPr>
              <a:t>Environmental</a:t>
            </a:r>
          </a:p>
          <a:p>
            <a:pPr algn="ctr">
              <a:lnSpc>
                <a:spcPct val="130000"/>
              </a:lnSpc>
            </a:pPr>
            <a:r>
              <a:rPr lang="en-US" sz="2800" b="1" spc="0" dirty="0">
                <a:cs typeface="Arial"/>
              </a:rPr>
              <a:t>Water Projects</a:t>
            </a:r>
          </a:p>
          <a:p>
            <a:pPr algn="ctr"/>
            <a:endParaRPr lang="en-US" sz="2000" b="1" dirty="0">
              <a:solidFill>
                <a:schemeClr val="bg1"/>
              </a:solidFill>
            </a:endParaRPr>
          </a:p>
          <a:p>
            <a:pPr algn="ctr">
              <a:lnSpc>
                <a:spcPct val="110000"/>
              </a:lnSpc>
            </a:pPr>
            <a:endParaRPr lang="en-US" sz="2000" spc="0" dirty="0">
              <a:latin typeface="Arial"/>
              <a:cs typeface="Arial"/>
            </a:endParaRPr>
          </a:p>
        </p:txBody>
      </p:sp>
      <p:sp>
        <p:nvSpPr>
          <p:cNvPr id="11" name="Footer Placeholder 3">
            <a:extLst>
              <a:ext uri="{FF2B5EF4-FFF2-40B4-BE49-F238E27FC236}">
                <a16:creationId xmlns:a16="http://schemas.microsoft.com/office/drawing/2014/main" id="{788F667C-881B-4DD0-8146-3F77499CF601}"/>
              </a:ext>
            </a:extLst>
          </p:cNvPr>
          <p:cNvSpPr txBox="1">
            <a:spLocks/>
          </p:cNvSpPr>
          <p:nvPr/>
        </p:nvSpPr>
        <p:spPr>
          <a:xfrm>
            <a:off x="7756099" y="4796067"/>
            <a:ext cx="1696812" cy="292963"/>
          </a:xfrm>
          <a:prstGeom prst="rect">
            <a:avLst/>
          </a:prstGeom>
        </p:spPr>
        <p:txBody>
          <a:bodyPr vert="horz" lIns="91440" tIns="45720" rIns="91440" bIns="45720" rtlCol="0" anchor="ctr"/>
          <a:lstStyle>
            <a:defPPr>
              <a:defRPr lang="en-US"/>
            </a:defPPr>
            <a:lvl1pPr marL="0" algn="l" defTabSz="457200" rtl="0" eaLnBrk="1" latinLnBrk="0" hangingPunct="1">
              <a:defRPr sz="1000" kern="1200" spc="6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30000"/>
              </a:lnSpc>
            </a:pPr>
            <a:r>
              <a:rPr lang="en-US" sz="1200" spc="0" dirty="0">
                <a:latin typeface="Arial"/>
                <a:cs typeface="Arial"/>
              </a:rPr>
              <a:t>March 15, 2023</a:t>
            </a:r>
          </a:p>
        </p:txBody>
      </p:sp>
    </p:spTree>
    <p:extLst>
      <p:ext uri="{BB962C8B-B14F-4D97-AF65-F5344CB8AC3E}">
        <p14:creationId xmlns:p14="http://schemas.microsoft.com/office/powerpoint/2010/main" val="1513426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108E6-1C86-4547-87D1-BD4A3BD4103F}"/>
              </a:ext>
            </a:extLst>
          </p:cNvPr>
          <p:cNvSpPr>
            <a:spLocks noGrp="1"/>
          </p:cNvSpPr>
          <p:nvPr>
            <p:ph type="title"/>
          </p:nvPr>
        </p:nvSpPr>
        <p:spPr/>
        <p:txBody>
          <a:bodyPr/>
          <a:lstStyle/>
          <a:p>
            <a:r>
              <a:rPr lang="en-US" dirty="0"/>
              <a:t>Halligan Water Supply Project</a:t>
            </a:r>
          </a:p>
        </p:txBody>
      </p:sp>
      <p:sp>
        <p:nvSpPr>
          <p:cNvPr id="3" name="Content Placeholder 2">
            <a:extLst>
              <a:ext uri="{FF2B5EF4-FFF2-40B4-BE49-F238E27FC236}">
                <a16:creationId xmlns:a16="http://schemas.microsoft.com/office/drawing/2014/main" id="{E2CB5928-40DE-4F69-8487-6D357106F537}"/>
              </a:ext>
            </a:extLst>
          </p:cNvPr>
          <p:cNvSpPr>
            <a:spLocks noGrp="1"/>
          </p:cNvSpPr>
          <p:nvPr>
            <p:ph idx="1"/>
          </p:nvPr>
        </p:nvSpPr>
        <p:spPr/>
        <p:txBody>
          <a:bodyPr/>
          <a:lstStyle/>
          <a:p>
            <a:r>
              <a:rPr lang="en-US" dirty="0"/>
              <a:t>Fort Collins is seeking to enlarge Halligan Reservoir on the North Fork of the Poudre River to meet future demands and increase reliability.</a:t>
            </a:r>
          </a:p>
        </p:txBody>
      </p:sp>
      <p:sp>
        <p:nvSpPr>
          <p:cNvPr id="4" name="Slide Number Placeholder 3">
            <a:extLst>
              <a:ext uri="{FF2B5EF4-FFF2-40B4-BE49-F238E27FC236}">
                <a16:creationId xmlns:a16="http://schemas.microsoft.com/office/drawing/2014/main" id="{DE39B4F9-6385-4967-AA60-0B4AB3CB4CA9}"/>
              </a:ext>
            </a:extLst>
          </p:cNvPr>
          <p:cNvSpPr>
            <a:spLocks noGrp="1"/>
          </p:cNvSpPr>
          <p:nvPr>
            <p:ph type="sldNum" sz="quarter" idx="4"/>
          </p:nvPr>
        </p:nvSpPr>
        <p:spPr/>
        <p:txBody>
          <a:bodyPr/>
          <a:lstStyle/>
          <a:p>
            <a:fld id="{6B336A68-D5C4-EF40-B998-6E375F9C805C}" type="slidenum">
              <a:rPr lang="en-US" smtClean="0"/>
              <a:pPr/>
              <a:t>10</a:t>
            </a:fld>
            <a:endParaRPr lang="en-US" dirty="0"/>
          </a:p>
        </p:txBody>
      </p:sp>
      <p:pic>
        <p:nvPicPr>
          <p:cNvPr id="6" name="Picture 5">
            <a:extLst>
              <a:ext uri="{FF2B5EF4-FFF2-40B4-BE49-F238E27FC236}">
                <a16:creationId xmlns:a16="http://schemas.microsoft.com/office/drawing/2014/main" id="{87D10F51-E5DE-4B5C-B2FE-0418C089844A}"/>
              </a:ext>
            </a:extLst>
          </p:cNvPr>
          <p:cNvPicPr>
            <a:picLocks noChangeAspect="1"/>
          </p:cNvPicPr>
          <p:nvPr/>
        </p:nvPicPr>
        <p:blipFill>
          <a:blip r:embed="rId2"/>
          <a:stretch>
            <a:fillRect/>
          </a:stretch>
        </p:blipFill>
        <p:spPr>
          <a:xfrm>
            <a:off x="2162195" y="1802597"/>
            <a:ext cx="4463628" cy="2792026"/>
          </a:xfrm>
          <a:prstGeom prst="rect">
            <a:avLst/>
          </a:prstGeom>
        </p:spPr>
      </p:pic>
    </p:spTree>
    <p:extLst>
      <p:ext uri="{BB962C8B-B14F-4D97-AF65-F5344CB8AC3E}">
        <p14:creationId xmlns:p14="http://schemas.microsoft.com/office/powerpoint/2010/main" val="79870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36183-1066-49DF-B9AC-AEAE90DAADE4}"/>
              </a:ext>
            </a:extLst>
          </p:cNvPr>
          <p:cNvSpPr>
            <a:spLocks noGrp="1"/>
          </p:cNvSpPr>
          <p:nvPr>
            <p:ph type="title"/>
          </p:nvPr>
        </p:nvSpPr>
        <p:spPr/>
        <p:txBody>
          <a:bodyPr/>
          <a:lstStyle/>
          <a:p>
            <a:r>
              <a:rPr lang="en-US" dirty="0"/>
              <a:t>Halligan Water Supply Project</a:t>
            </a:r>
          </a:p>
        </p:txBody>
      </p:sp>
      <p:sp>
        <p:nvSpPr>
          <p:cNvPr id="3" name="Content Placeholder 2">
            <a:extLst>
              <a:ext uri="{FF2B5EF4-FFF2-40B4-BE49-F238E27FC236}">
                <a16:creationId xmlns:a16="http://schemas.microsoft.com/office/drawing/2014/main" id="{E58DFC2D-43A1-4496-AB27-D2917160A9EB}"/>
              </a:ext>
            </a:extLst>
          </p:cNvPr>
          <p:cNvSpPr>
            <a:spLocks noGrp="1"/>
          </p:cNvSpPr>
          <p:nvPr>
            <p:ph idx="1"/>
          </p:nvPr>
        </p:nvSpPr>
        <p:spPr>
          <a:xfrm>
            <a:off x="415138" y="1096367"/>
            <a:ext cx="4633272" cy="3498256"/>
          </a:xfrm>
        </p:spPr>
        <p:txBody>
          <a:bodyPr/>
          <a:lstStyle/>
          <a:p>
            <a:r>
              <a:rPr lang="en-US" dirty="0"/>
              <a:t>Selected key attributes: </a:t>
            </a:r>
          </a:p>
          <a:p>
            <a:pPr marL="342900" indent="-342900">
              <a:buFont typeface="Arial" panose="020B0604020202020204" pitchFamily="34" charset="0"/>
              <a:buChar char="•"/>
            </a:pPr>
            <a:r>
              <a:rPr lang="en-US" dirty="0"/>
              <a:t>Will be filled with water previously used to irrigate lands Fort Collins grew into</a:t>
            </a:r>
          </a:p>
          <a:p>
            <a:pPr marL="342900" indent="-342900">
              <a:buFont typeface="Arial" panose="020B0604020202020204" pitchFamily="34" charset="0"/>
              <a:buChar char="•"/>
            </a:pPr>
            <a:r>
              <a:rPr lang="en-US" dirty="0"/>
              <a:t>Will re-water dry stretches of the North Fork</a:t>
            </a:r>
          </a:p>
          <a:p>
            <a:pPr marL="342900" indent="-342900">
              <a:buFont typeface="Arial" panose="020B0604020202020204" pitchFamily="34" charset="0"/>
              <a:buChar char="•"/>
            </a:pPr>
            <a:r>
              <a:rPr lang="en-US" dirty="0"/>
              <a:t>Will increase fish habitat connectivity</a:t>
            </a:r>
          </a:p>
          <a:p>
            <a:pPr marL="342900" indent="-342900">
              <a:buFont typeface="Arial" panose="020B0604020202020204" pitchFamily="34" charset="0"/>
              <a:buChar char="•"/>
            </a:pPr>
            <a:r>
              <a:rPr lang="en-US" dirty="0"/>
              <a:t>Lots of other mitigation incorporated into the project</a:t>
            </a:r>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0849A390-2F24-4A18-BA1A-CEEC320A7F11}"/>
              </a:ext>
            </a:extLst>
          </p:cNvPr>
          <p:cNvSpPr>
            <a:spLocks noGrp="1"/>
          </p:cNvSpPr>
          <p:nvPr>
            <p:ph type="sldNum" sz="quarter" idx="4"/>
          </p:nvPr>
        </p:nvSpPr>
        <p:spPr/>
        <p:txBody>
          <a:bodyPr/>
          <a:lstStyle/>
          <a:p>
            <a:fld id="{6B336A68-D5C4-EF40-B998-6E375F9C805C}" type="slidenum">
              <a:rPr lang="en-US" smtClean="0"/>
              <a:pPr/>
              <a:t>11</a:t>
            </a:fld>
            <a:endParaRPr lang="en-US" dirty="0"/>
          </a:p>
        </p:txBody>
      </p:sp>
      <p:pic>
        <p:nvPicPr>
          <p:cNvPr id="6" name="Picture 5">
            <a:extLst>
              <a:ext uri="{FF2B5EF4-FFF2-40B4-BE49-F238E27FC236}">
                <a16:creationId xmlns:a16="http://schemas.microsoft.com/office/drawing/2014/main" id="{4F7472D3-99AE-4941-A5AF-97FA5A5F409C}"/>
              </a:ext>
            </a:extLst>
          </p:cNvPr>
          <p:cNvPicPr>
            <a:picLocks noChangeAspect="1"/>
          </p:cNvPicPr>
          <p:nvPr/>
        </p:nvPicPr>
        <p:blipFill>
          <a:blip r:embed="rId2"/>
          <a:stretch>
            <a:fillRect/>
          </a:stretch>
        </p:blipFill>
        <p:spPr>
          <a:xfrm>
            <a:off x="5388453" y="1001320"/>
            <a:ext cx="3140663" cy="3637429"/>
          </a:xfrm>
          <a:prstGeom prst="rect">
            <a:avLst/>
          </a:prstGeom>
        </p:spPr>
      </p:pic>
    </p:spTree>
    <p:extLst>
      <p:ext uri="{BB962C8B-B14F-4D97-AF65-F5344CB8AC3E}">
        <p14:creationId xmlns:p14="http://schemas.microsoft.com/office/powerpoint/2010/main" val="175044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104AE-6A20-440D-9987-9A92113B6C0A}"/>
              </a:ext>
            </a:extLst>
          </p:cNvPr>
          <p:cNvSpPr>
            <a:spLocks noGrp="1"/>
          </p:cNvSpPr>
          <p:nvPr>
            <p:ph type="title"/>
          </p:nvPr>
        </p:nvSpPr>
        <p:spPr/>
        <p:txBody>
          <a:bodyPr/>
          <a:lstStyle/>
          <a:p>
            <a:r>
              <a:rPr lang="en-US" dirty="0"/>
              <a:t>Halligan Water Supply Project</a:t>
            </a:r>
          </a:p>
        </p:txBody>
      </p:sp>
      <p:pic>
        <p:nvPicPr>
          <p:cNvPr id="6" name="Content Placeholder 5">
            <a:extLst>
              <a:ext uri="{FF2B5EF4-FFF2-40B4-BE49-F238E27FC236}">
                <a16:creationId xmlns:a16="http://schemas.microsoft.com/office/drawing/2014/main" id="{157301CC-15FD-431D-ACDC-DCCB09BEB9A5}"/>
              </a:ext>
            </a:extLst>
          </p:cNvPr>
          <p:cNvPicPr>
            <a:picLocks noGrp="1" noChangeAspect="1"/>
          </p:cNvPicPr>
          <p:nvPr>
            <p:ph idx="1"/>
          </p:nvPr>
        </p:nvPicPr>
        <p:blipFill>
          <a:blip r:embed="rId2"/>
          <a:stretch>
            <a:fillRect/>
          </a:stretch>
        </p:blipFill>
        <p:spPr>
          <a:xfrm>
            <a:off x="1267866" y="964089"/>
            <a:ext cx="6562164" cy="3737654"/>
          </a:xfrm>
        </p:spPr>
      </p:pic>
      <p:sp>
        <p:nvSpPr>
          <p:cNvPr id="4" name="Slide Number Placeholder 3">
            <a:extLst>
              <a:ext uri="{FF2B5EF4-FFF2-40B4-BE49-F238E27FC236}">
                <a16:creationId xmlns:a16="http://schemas.microsoft.com/office/drawing/2014/main" id="{7E929D86-D1C6-4EFC-BC71-A06D271B3B8B}"/>
              </a:ext>
            </a:extLst>
          </p:cNvPr>
          <p:cNvSpPr>
            <a:spLocks noGrp="1"/>
          </p:cNvSpPr>
          <p:nvPr>
            <p:ph type="sldNum" sz="quarter" idx="4"/>
          </p:nvPr>
        </p:nvSpPr>
        <p:spPr/>
        <p:txBody>
          <a:bodyPr/>
          <a:lstStyle/>
          <a:p>
            <a:fld id="{6B336A68-D5C4-EF40-B998-6E375F9C805C}" type="slidenum">
              <a:rPr lang="en-US" smtClean="0"/>
              <a:pPr/>
              <a:t>12</a:t>
            </a:fld>
            <a:endParaRPr lang="en-US" dirty="0"/>
          </a:p>
        </p:txBody>
      </p:sp>
    </p:spTree>
    <p:extLst>
      <p:ext uri="{BB962C8B-B14F-4D97-AF65-F5344CB8AC3E}">
        <p14:creationId xmlns:p14="http://schemas.microsoft.com/office/powerpoint/2010/main" val="395666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F72CC-48E1-4A6A-973E-08DE68A468B7}"/>
              </a:ext>
            </a:extLst>
          </p:cNvPr>
          <p:cNvSpPr>
            <a:spLocks noGrp="1"/>
          </p:cNvSpPr>
          <p:nvPr>
            <p:ph type="title"/>
          </p:nvPr>
        </p:nvSpPr>
        <p:spPr/>
        <p:txBody>
          <a:bodyPr/>
          <a:lstStyle/>
          <a:p>
            <a:r>
              <a:rPr lang="en-US" dirty="0"/>
              <a:t>Halligan Water Supply Project</a:t>
            </a:r>
          </a:p>
        </p:txBody>
      </p:sp>
      <p:sp>
        <p:nvSpPr>
          <p:cNvPr id="4" name="Slide Number Placeholder 3">
            <a:extLst>
              <a:ext uri="{FF2B5EF4-FFF2-40B4-BE49-F238E27FC236}">
                <a16:creationId xmlns:a16="http://schemas.microsoft.com/office/drawing/2014/main" id="{95CA7C55-DA37-494C-B81E-B5C6E75D4085}"/>
              </a:ext>
            </a:extLst>
          </p:cNvPr>
          <p:cNvSpPr>
            <a:spLocks noGrp="1"/>
          </p:cNvSpPr>
          <p:nvPr>
            <p:ph type="sldNum" sz="quarter" idx="4"/>
          </p:nvPr>
        </p:nvSpPr>
        <p:spPr/>
        <p:txBody>
          <a:bodyPr/>
          <a:lstStyle/>
          <a:p>
            <a:fld id="{6B336A68-D5C4-EF40-B998-6E375F9C805C}" type="slidenum">
              <a:rPr lang="en-US" smtClean="0"/>
              <a:pPr/>
              <a:t>13</a:t>
            </a:fld>
            <a:endParaRPr lang="en-US" dirty="0"/>
          </a:p>
        </p:txBody>
      </p:sp>
      <p:pic>
        <p:nvPicPr>
          <p:cNvPr id="5" name="Picture 2">
            <a:extLst>
              <a:ext uri="{FF2B5EF4-FFF2-40B4-BE49-F238E27FC236}">
                <a16:creationId xmlns:a16="http://schemas.microsoft.com/office/drawing/2014/main" id="{38D7EAEC-79AA-43D9-A1EF-236406D4A13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a:ext>
            </a:extLst>
          </a:blip>
          <a:srcRect/>
          <a:stretch/>
        </p:blipFill>
        <p:spPr bwMode="auto">
          <a:xfrm>
            <a:off x="128338" y="1183402"/>
            <a:ext cx="3031080" cy="3359034"/>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D1798970-CCB7-4B2E-8E04-23FD02CF4312}"/>
              </a:ext>
            </a:extLst>
          </p:cNvPr>
          <p:cNvPicPr>
            <a:picLocks noChangeAspect="1"/>
          </p:cNvPicPr>
          <p:nvPr/>
        </p:nvPicPr>
        <p:blipFill rotWithShape="1">
          <a:blip r:embed="rId3"/>
          <a:srcRect l="3881" t="369" r="3306"/>
          <a:stretch/>
        </p:blipFill>
        <p:spPr>
          <a:xfrm>
            <a:off x="3274628" y="1188685"/>
            <a:ext cx="2796987" cy="3364858"/>
          </a:xfrm>
          <a:prstGeom prst="rect">
            <a:avLst/>
          </a:prstGeom>
        </p:spPr>
      </p:pic>
      <p:pic>
        <p:nvPicPr>
          <p:cNvPr id="7" name="Picture 6">
            <a:extLst>
              <a:ext uri="{FF2B5EF4-FFF2-40B4-BE49-F238E27FC236}">
                <a16:creationId xmlns:a16="http://schemas.microsoft.com/office/drawing/2014/main" id="{FE1DAEAC-1234-4452-B806-5819B9629F04}"/>
              </a:ext>
            </a:extLst>
          </p:cNvPr>
          <p:cNvPicPr>
            <a:picLocks noChangeAspect="1"/>
          </p:cNvPicPr>
          <p:nvPr/>
        </p:nvPicPr>
        <p:blipFill rotWithShape="1">
          <a:blip r:embed="rId4"/>
          <a:srcRect l="3243" r="8762"/>
          <a:stretch/>
        </p:blipFill>
        <p:spPr>
          <a:xfrm>
            <a:off x="6218675" y="1184194"/>
            <a:ext cx="2796987" cy="3368062"/>
          </a:xfrm>
          <a:prstGeom prst="rect">
            <a:avLst/>
          </a:prstGeom>
        </p:spPr>
      </p:pic>
    </p:spTree>
    <p:extLst>
      <p:ext uri="{BB962C8B-B14F-4D97-AF65-F5344CB8AC3E}">
        <p14:creationId xmlns:p14="http://schemas.microsoft.com/office/powerpoint/2010/main" val="231779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C89C0-EE3F-4683-9B14-93D5EA2FF775}"/>
              </a:ext>
            </a:extLst>
          </p:cNvPr>
          <p:cNvSpPr>
            <a:spLocks noGrp="1"/>
          </p:cNvSpPr>
          <p:nvPr>
            <p:ph type="title"/>
          </p:nvPr>
        </p:nvSpPr>
        <p:spPr/>
        <p:txBody>
          <a:bodyPr/>
          <a:lstStyle/>
          <a:p>
            <a:r>
              <a:rPr lang="en-US" dirty="0"/>
              <a:t>Questions?</a:t>
            </a:r>
          </a:p>
        </p:txBody>
      </p:sp>
      <p:sp>
        <p:nvSpPr>
          <p:cNvPr id="4" name="Slide Number Placeholder 3">
            <a:extLst>
              <a:ext uri="{FF2B5EF4-FFF2-40B4-BE49-F238E27FC236}">
                <a16:creationId xmlns:a16="http://schemas.microsoft.com/office/drawing/2014/main" id="{15277703-0F22-4182-BE7D-C6D27636BA72}"/>
              </a:ext>
            </a:extLst>
          </p:cNvPr>
          <p:cNvSpPr>
            <a:spLocks noGrp="1"/>
          </p:cNvSpPr>
          <p:nvPr>
            <p:ph type="sldNum" sz="quarter" idx="4"/>
          </p:nvPr>
        </p:nvSpPr>
        <p:spPr/>
        <p:txBody>
          <a:bodyPr/>
          <a:lstStyle/>
          <a:p>
            <a:fld id="{6B336A68-D5C4-EF40-B998-6E375F9C805C}" type="slidenum">
              <a:rPr lang="en-US" smtClean="0"/>
              <a:pPr/>
              <a:t>14</a:t>
            </a:fld>
            <a:endParaRPr lang="en-US" dirty="0"/>
          </a:p>
        </p:txBody>
      </p:sp>
      <p:pic>
        <p:nvPicPr>
          <p:cNvPr id="5" name="Content Placeholder 4">
            <a:extLst>
              <a:ext uri="{FF2B5EF4-FFF2-40B4-BE49-F238E27FC236}">
                <a16:creationId xmlns:a16="http://schemas.microsoft.com/office/drawing/2014/main" id="{63ED8F59-D1D8-48E5-A6FB-CA7983DAB4E6}"/>
              </a:ext>
            </a:extLst>
          </p:cNvPr>
          <p:cNvPicPr>
            <a:picLocks noGrp="1" noChangeAspect="1"/>
          </p:cNvPicPr>
          <p:nvPr>
            <p:ph idx="1"/>
          </p:nvPr>
        </p:nvPicPr>
        <p:blipFill>
          <a:blip r:embed="rId2"/>
          <a:stretch>
            <a:fillRect/>
          </a:stretch>
        </p:blipFill>
        <p:spPr>
          <a:xfrm>
            <a:off x="2716593" y="1075764"/>
            <a:ext cx="3796621" cy="3418568"/>
          </a:xfrm>
          <a:prstGeom prst="rect">
            <a:avLst/>
          </a:prstGeom>
        </p:spPr>
      </p:pic>
    </p:spTree>
    <p:extLst>
      <p:ext uri="{BB962C8B-B14F-4D97-AF65-F5344CB8AC3E}">
        <p14:creationId xmlns:p14="http://schemas.microsoft.com/office/powerpoint/2010/main" val="228807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E58B9-BEFA-4D18-90ED-51523B09B1A9}"/>
              </a:ext>
            </a:extLst>
          </p:cNvPr>
          <p:cNvSpPr>
            <a:spLocks noGrp="1"/>
          </p:cNvSpPr>
          <p:nvPr>
            <p:ph type="title"/>
          </p:nvPr>
        </p:nvSpPr>
        <p:spPr/>
        <p:txBody>
          <a:bodyPr/>
          <a:lstStyle/>
          <a:p>
            <a:r>
              <a:rPr lang="en-US" dirty="0"/>
              <a:t>Overview of Presentation</a:t>
            </a:r>
          </a:p>
        </p:txBody>
      </p:sp>
      <p:sp>
        <p:nvSpPr>
          <p:cNvPr id="3" name="Content Placeholder 2">
            <a:extLst>
              <a:ext uri="{FF2B5EF4-FFF2-40B4-BE49-F238E27FC236}">
                <a16:creationId xmlns:a16="http://schemas.microsoft.com/office/drawing/2014/main" id="{70FE01DF-708A-46BB-81FE-CD68BD6B4480}"/>
              </a:ext>
            </a:extLst>
          </p:cNvPr>
          <p:cNvSpPr>
            <a:spLocks noGrp="1"/>
          </p:cNvSpPr>
          <p:nvPr>
            <p:ph idx="1"/>
          </p:nvPr>
        </p:nvSpPr>
        <p:spPr>
          <a:xfrm>
            <a:off x="415138" y="1096367"/>
            <a:ext cx="6139343" cy="3498256"/>
          </a:xfrm>
        </p:spPr>
        <p:txBody>
          <a:bodyPr/>
          <a:lstStyle/>
          <a:p>
            <a:r>
              <a:rPr lang="en-US" dirty="0"/>
              <a:t>The City of Fort Collins has numerous water-related projects related to environmental uses.  </a:t>
            </a:r>
          </a:p>
          <a:p>
            <a:r>
              <a:rPr lang="en-US" dirty="0"/>
              <a:t>Projects by different departments: </a:t>
            </a:r>
          </a:p>
          <a:p>
            <a:pPr marL="342900" indent="-342900">
              <a:buFont typeface="Arial" panose="020B0604020202020204" pitchFamily="34" charset="0"/>
              <a:buChar char="•"/>
            </a:pPr>
            <a:r>
              <a:rPr lang="en-US" dirty="0"/>
              <a:t>Water Utility</a:t>
            </a:r>
          </a:p>
          <a:p>
            <a:pPr marL="342900" indent="-342900">
              <a:buFont typeface="Arial" panose="020B0604020202020204" pitchFamily="34" charset="0"/>
              <a:buChar char="•"/>
            </a:pPr>
            <a:r>
              <a:rPr lang="en-US" dirty="0"/>
              <a:t>Wastewater Utility</a:t>
            </a:r>
          </a:p>
          <a:p>
            <a:pPr marL="342900" indent="-342900">
              <a:buFont typeface="Arial" panose="020B0604020202020204" pitchFamily="34" charset="0"/>
              <a:buChar char="•"/>
            </a:pPr>
            <a:r>
              <a:rPr lang="en-US" dirty="0"/>
              <a:t>Stormwater Utility</a:t>
            </a:r>
          </a:p>
          <a:p>
            <a:pPr marL="342900" indent="-342900">
              <a:buFont typeface="Arial" panose="020B0604020202020204" pitchFamily="34" charset="0"/>
              <a:buChar char="•"/>
            </a:pPr>
            <a:r>
              <a:rPr lang="en-US" dirty="0"/>
              <a:t>Natural Areas Department</a:t>
            </a:r>
          </a:p>
          <a:p>
            <a:endParaRPr lang="en-US" dirty="0"/>
          </a:p>
          <a:p>
            <a:r>
              <a:rPr lang="en-US" dirty="0"/>
              <a:t>Presentation will briefly touch on several projects.</a:t>
            </a:r>
          </a:p>
        </p:txBody>
      </p:sp>
      <p:sp>
        <p:nvSpPr>
          <p:cNvPr id="4" name="Slide Number Placeholder 3">
            <a:extLst>
              <a:ext uri="{FF2B5EF4-FFF2-40B4-BE49-F238E27FC236}">
                <a16:creationId xmlns:a16="http://schemas.microsoft.com/office/drawing/2014/main" id="{779C7EB4-A346-4CAA-A2B1-8007FC581D4E}"/>
              </a:ext>
            </a:extLst>
          </p:cNvPr>
          <p:cNvSpPr>
            <a:spLocks noGrp="1"/>
          </p:cNvSpPr>
          <p:nvPr>
            <p:ph type="sldNum" sz="quarter" idx="4"/>
          </p:nvPr>
        </p:nvSpPr>
        <p:spPr/>
        <p:txBody>
          <a:bodyPr/>
          <a:lstStyle/>
          <a:p>
            <a:fld id="{6B336A68-D5C4-EF40-B998-6E375F9C805C}" type="slidenum">
              <a:rPr lang="en-US" smtClean="0"/>
              <a:pPr/>
              <a:t>2</a:t>
            </a:fld>
            <a:endParaRPr lang="en-US" dirty="0"/>
          </a:p>
        </p:txBody>
      </p:sp>
      <p:pic>
        <p:nvPicPr>
          <p:cNvPr id="8" name="Picture 7">
            <a:extLst>
              <a:ext uri="{FF2B5EF4-FFF2-40B4-BE49-F238E27FC236}">
                <a16:creationId xmlns:a16="http://schemas.microsoft.com/office/drawing/2014/main" id="{A97A019F-4A36-45BE-8B92-8CB29A3013CB}"/>
              </a:ext>
            </a:extLst>
          </p:cNvPr>
          <p:cNvPicPr>
            <a:picLocks noChangeAspect="1"/>
          </p:cNvPicPr>
          <p:nvPr/>
        </p:nvPicPr>
        <p:blipFill>
          <a:blip r:embed="rId2"/>
          <a:stretch>
            <a:fillRect/>
          </a:stretch>
        </p:blipFill>
        <p:spPr>
          <a:xfrm>
            <a:off x="6419910" y="1070906"/>
            <a:ext cx="2545425" cy="3498257"/>
          </a:xfrm>
          <a:prstGeom prst="rect">
            <a:avLst/>
          </a:prstGeom>
        </p:spPr>
      </p:pic>
    </p:spTree>
    <p:extLst>
      <p:ext uri="{BB962C8B-B14F-4D97-AF65-F5344CB8AC3E}">
        <p14:creationId xmlns:p14="http://schemas.microsoft.com/office/powerpoint/2010/main" val="56101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79B12-7AF2-4D82-AF24-F5CB86CB9B07}"/>
              </a:ext>
            </a:extLst>
          </p:cNvPr>
          <p:cNvSpPr>
            <a:spLocks noGrp="1"/>
          </p:cNvSpPr>
          <p:nvPr>
            <p:ph type="title"/>
          </p:nvPr>
        </p:nvSpPr>
        <p:spPr/>
        <p:txBody>
          <a:bodyPr/>
          <a:lstStyle/>
          <a:p>
            <a:r>
              <a:rPr lang="en-US" dirty="0"/>
              <a:t>Gravel Pit Augmentation</a:t>
            </a:r>
          </a:p>
        </p:txBody>
      </p:sp>
      <p:sp>
        <p:nvSpPr>
          <p:cNvPr id="4" name="Slide Number Placeholder 3">
            <a:extLst>
              <a:ext uri="{FF2B5EF4-FFF2-40B4-BE49-F238E27FC236}">
                <a16:creationId xmlns:a16="http://schemas.microsoft.com/office/drawing/2014/main" id="{7ACD0574-7013-4B08-B5F2-75CB02142FD0}"/>
              </a:ext>
            </a:extLst>
          </p:cNvPr>
          <p:cNvSpPr>
            <a:spLocks noGrp="1"/>
          </p:cNvSpPr>
          <p:nvPr>
            <p:ph type="sldNum" sz="quarter" idx="4"/>
          </p:nvPr>
        </p:nvSpPr>
        <p:spPr/>
        <p:txBody>
          <a:bodyPr/>
          <a:lstStyle/>
          <a:p>
            <a:fld id="{6B336A68-D5C4-EF40-B998-6E375F9C805C}" type="slidenum">
              <a:rPr lang="en-US" smtClean="0"/>
              <a:pPr/>
              <a:t>3</a:t>
            </a:fld>
            <a:endParaRPr lang="en-US" dirty="0"/>
          </a:p>
        </p:txBody>
      </p:sp>
      <p:sp>
        <p:nvSpPr>
          <p:cNvPr id="7" name="Content Placeholder 2">
            <a:extLst>
              <a:ext uri="{FF2B5EF4-FFF2-40B4-BE49-F238E27FC236}">
                <a16:creationId xmlns:a16="http://schemas.microsoft.com/office/drawing/2014/main" id="{10FD7844-5486-4E4F-9FE0-117D36B3E7DF}"/>
              </a:ext>
            </a:extLst>
          </p:cNvPr>
          <p:cNvSpPr txBox="1">
            <a:spLocks/>
          </p:cNvSpPr>
          <p:nvPr/>
        </p:nvSpPr>
        <p:spPr>
          <a:xfrm>
            <a:off x="4795433" y="1327209"/>
            <a:ext cx="4171834" cy="2489082"/>
          </a:xfrm>
          <a:prstGeom prst="rect">
            <a:avLst/>
          </a:prstGeom>
        </p:spPr>
        <p:txBody>
          <a:bodyPr>
            <a:normAutofit/>
          </a:bodyPr>
          <a:lstStyle>
            <a:lvl1pPr marL="0" indent="0" algn="l" defTabSz="457200" rtl="0" eaLnBrk="1" latinLnBrk="0" hangingPunct="1">
              <a:spcBef>
                <a:spcPct val="20000"/>
              </a:spcBef>
              <a:buFont typeface="Arial"/>
              <a:buNone/>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2"/>
                </a:solidFill>
                <a:latin typeface="Arial"/>
                <a:ea typeface="+mn-ea"/>
                <a:cs typeface="Arial"/>
              </a:defRPr>
            </a:lvl2pPr>
            <a:lvl3pPr marL="1143000" indent="-228600" algn="l" defTabSz="457200" rtl="0" eaLnBrk="1" latinLnBrk="0" hangingPunct="1">
              <a:spcBef>
                <a:spcPct val="20000"/>
              </a:spcBef>
              <a:buFont typeface="Lucida Grande"/>
              <a:buChar char="-"/>
              <a:defRPr sz="1800" kern="1200">
                <a:solidFill>
                  <a:srgbClr val="F58220"/>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lumMod val="85000"/>
                    <a:lumOff val="15000"/>
                  </a:schemeClr>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lumMod val="85000"/>
                    <a:lumOff val="1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Fort Collins has acquired numerous parcels along the Poudre River.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Many parcels were mined; and thus have ponds dug into the alluvium (water table). </a:t>
            </a:r>
          </a:p>
          <a:p>
            <a:pPr marL="342900" indent="-342900">
              <a:buFont typeface="Arial" panose="020B0604020202020204" pitchFamily="34" charset="0"/>
              <a:buChar char="•"/>
            </a:pPr>
            <a:endParaRPr lang="en-US" dirty="0"/>
          </a:p>
        </p:txBody>
      </p:sp>
      <p:pic>
        <p:nvPicPr>
          <p:cNvPr id="8" name="Picture 7">
            <a:extLst>
              <a:ext uri="{FF2B5EF4-FFF2-40B4-BE49-F238E27FC236}">
                <a16:creationId xmlns:a16="http://schemas.microsoft.com/office/drawing/2014/main" id="{D1795E79-5606-47DF-A1F3-3A8E72E60AD1}"/>
              </a:ext>
            </a:extLst>
          </p:cNvPr>
          <p:cNvPicPr>
            <a:picLocks noChangeAspect="1"/>
          </p:cNvPicPr>
          <p:nvPr/>
        </p:nvPicPr>
        <p:blipFill>
          <a:blip r:embed="rId2"/>
          <a:stretch>
            <a:fillRect/>
          </a:stretch>
        </p:blipFill>
        <p:spPr>
          <a:xfrm>
            <a:off x="577312" y="1211964"/>
            <a:ext cx="3976830" cy="3028865"/>
          </a:xfrm>
          <a:prstGeom prst="rect">
            <a:avLst/>
          </a:prstGeom>
        </p:spPr>
      </p:pic>
    </p:spTree>
    <p:extLst>
      <p:ext uri="{BB962C8B-B14F-4D97-AF65-F5344CB8AC3E}">
        <p14:creationId xmlns:p14="http://schemas.microsoft.com/office/powerpoint/2010/main" val="4143029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F30E6-650F-46F0-9384-8EEC58284D3D}"/>
              </a:ext>
            </a:extLst>
          </p:cNvPr>
          <p:cNvSpPr>
            <a:spLocks noGrp="1"/>
          </p:cNvSpPr>
          <p:nvPr>
            <p:ph type="title"/>
          </p:nvPr>
        </p:nvSpPr>
        <p:spPr/>
        <p:txBody>
          <a:bodyPr/>
          <a:lstStyle/>
          <a:p>
            <a:r>
              <a:rPr lang="en-US" dirty="0"/>
              <a:t>Gravel Pit Augmentation</a:t>
            </a:r>
          </a:p>
        </p:txBody>
      </p:sp>
      <p:sp>
        <p:nvSpPr>
          <p:cNvPr id="4" name="Slide Number Placeholder 3">
            <a:extLst>
              <a:ext uri="{FF2B5EF4-FFF2-40B4-BE49-F238E27FC236}">
                <a16:creationId xmlns:a16="http://schemas.microsoft.com/office/drawing/2014/main" id="{84FD131F-B989-4221-BB76-E36EC9DBBCB7}"/>
              </a:ext>
            </a:extLst>
          </p:cNvPr>
          <p:cNvSpPr>
            <a:spLocks noGrp="1"/>
          </p:cNvSpPr>
          <p:nvPr>
            <p:ph type="sldNum" sz="quarter" idx="4"/>
          </p:nvPr>
        </p:nvSpPr>
        <p:spPr/>
        <p:txBody>
          <a:bodyPr/>
          <a:lstStyle/>
          <a:p>
            <a:fld id="{6B336A68-D5C4-EF40-B998-6E375F9C805C}" type="slidenum">
              <a:rPr lang="en-US" smtClean="0"/>
              <a:pPr/>
              <a:t>4</a:t>
            </a:fld>
            <a:endParaRPr lang="en-US" dirty="0"/>
          </a:p>
        </p:txBody>
      </p:sp>
      <p:sp>
        <p:nvSpPr>
          <p:cNvPr id="5" name="Content Placeholder 2">
            <a:extLst>
              <a:ext uri="{FF2B5EF4-FFF2-40B4-BE49-F238E27FC236}">
                <a16:creationId xmlns:a16="http://schemas.microsoft.com/office/drawing/2014/main" id="{8E894012-6443-4B96-90FA-F1A49F32EF87}"/>
              </a:ext>
            </a:extLst>
          </p:cNvPr>
          <p:cNvSpPr txBox="1">
            <a:spLocks/>
          </p:cNvSpPr>
          <p:nvPr/>
        </p:nvSpPr>
        <p:spPr>
          <a:xfrm>
            <a:off x="415138" y="1143558"/>
            <a:ext cx="6623437" cy="3113397"/>
          </a:xfrm>
          <a:prstGeom prst="rect">
            <a:avLst/>
          </a:prstGeom>
        </p:spPr>
        <p:txBody>
          <a:bodyPr/>
          <a:lstStyle>
            <a:lvl1pPr marL="0" indent="0" algn="l" defTabSz="457200" rtl="0" eaLnBrk="1" latinLnBrk="0" hangingPunct="1">
              <a:spcBef>
                <a:spcPct val="20000"/>
              </a:spcBef>
              <a:buFont typeface="Arial"/>
              <a:buNone/>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2"/>
                </a:solidFill>
                <a:latin typeface="Arial"/>
                <a:ea typeface="+mn-ea"/>
                <a:cs typeface="Arial"/>
              </a:defRPr>
            </a:lvl2pPr>
            <a:lvl3pPr marL="1143000" indent="-228600" algn="l" defTabSz="457200" rtl="0" eaLnBrk="1" latinLnBrk="0" hangingPunct="1">
              <a:spcBef>
                <a:spcPct val="20000"/>
              </a:spcBef>
              <a:buFont typeface="Lucida Grande"/>
              <a:buChar char="-"/>
              <a:defRPr sz="1800" kern="1200">
                <a:solidFill>
                  <a:srgbClr val="F58220"/>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lumMod val="85000"/>
                    <a:lumOff val="15000"/>
                  </a:schemeClr>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lumMod val="85000"/>
                    <a:lumOff val="1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Alluvial ground water supports stream flows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Ponds dug into the alluvium consume water </a:t>
            </a:r>
          </a:p>
          <a:p>
            <a:endParaRPr lang="en-US" dirty="0"/>
          </a:p>
        </p:txBody>
      </p:sp>
      <p:pic>
        <p:nvPicPr>
          <p:cNvPr id="6" name="Picture 5">
            <a:extLst>
              <a:ext uri="{FF2B5EF4-FFF2-40B4-BE49-F238E27FC236}">
                <a16:creationId xmlns:a16="http://schemas.microsoft.com/office/drawing/2014/main" id="{41C9C1D9-5DBD-4880-AFA5-DBC9B3A242A3}"/>
              </a:ext>
            </a:extLst>
          </p:cNvPr>
          <p:cNvPicPr>
            <a:picLocks noChangeAspect="1"/>
          </p:cNvPicPr>
          <p:nvPr/>
        </p:nvPicPr>
        <p:blipFill>
          <a:blip r:embed="rId2"/>
          <a:stretch>
            <a:fillRect/>
          </a:stretch>
        </p:blipFill>
        <p:spPr>
          <a:xfrm>
            <a:off x="736745" y="1678535"/>
            <a:ext cx="4296298" cy="1360939"/>
          </a:xfrm>
          <a:prstGeom prst="rect">
            <a:avLst/>
          </a:prstGeom>
        </p:spPr>
      </p:pic>
      <p:pic>
        <p:nvPicPr>
          <p:cNvPr id="7" name="Picture 6">
            <a:extLst>
              <a:ext uri="{FF2B5EF4-FFF2-40B4-BE49-F238E27FC236}">
                <a16:creationId xmlns:a16="http://schemas.microsoft.com/office/drawing/2014/main" id="{6BAA132B-FD94-45A5-8D62-892687ADA2FF}"/>
              </a:ext>
            </a:extLst>
          </p:cNvPr>
          <p:cNvPicPr>
            <a:picLocks noChangeAspect="1"/>
          </p:cNvPicPr>
          <p:nvPr/>
        </p:nvPicPr>
        <p:blipFill>
          <a:blip r:embed="rId3"/>
          <a:stretch>
            <a:fillRect/>
          </a:stretch>
        </p:blipFill>
        <p:spPr>
          <a:xfrm>
            <a:off x="736745" y="3321587"/>
            <a:ext cx="5417286" cy="1356710"/>
          </a:xfrm>
          <a:prstGeom prst="rect">
            <a:avLst/>
          </a:prstGeom>
        </p:spPr>
      </p:pic>
      <p:sp>
        <p:nvSpPr>
          <p:cNvPr id="9" name="Content Placeholder 2">
            <a:extLst>
              <a:ext uri="{FF2B5EF4-FFF2-40B4-BE49-F238E27FC236}">
                <a16:creationId xmlns:a16="http://schemas.microsoft.com/office/drawing/2014/main" id="{8DB38397-47F7-4942-B699-0BFA2762F28E}"/>
              </a:ext>
            </a:extLst>
          </p:cNvPr>
          <p:cNvSpPr>
            <a:spLocks noGrp="1"/>
          </p:cNvSpPr>
          <p:nvPr>
            <p:ph idx="1"/>
          </p:nvPr>
        </p:nvSpPr>
        <p:spPr>
          <a:xfrm>
            <a:off x="6015719" y="1143558"/>
            <a:ext cx="2989969" cy="3359286"/>
          </a:xfrm>
        </p:spPr>
        <p:txBody>
          <a:bodyPr/>
          <a:lstStyle/>
          <a:p>
            <a:pPr marL="342900" indent="-342900">
              <a:buFont typeface="Arial" panose="020B0604020202020204" pitchFamily="34" charset="0"/>
              <a:buChar char="•"/>
            </a:pPr>
            <a:r>
              <a:rPr lang="en-US" dirty="0"/>
              <a:t>Evaporation deprives senior water rights of water, so they need:</a:t>
            </a:r>
          </a:p>
          <a:p>
            <a:pPr marL="342900" indent="-342900">
              <a:buFont typeface="Arial" panose="020B0604020202020204" pitchFamily="34" charset="0"/>
              <a:buChar char="•"/>
            </a:pPr>
            <a:r>
              <a:rPr lang="en-US" dirty="0"/>
              <a:t>(1) Augmentation plan</a:t>
            </a:r>
          </a:p>
          <a:p>
            <a:pPr marL="342900" indent="-342900">
              <a:buFont typeface="Arial" panose="020B0604020202020204" pitchFamily="34" charset="0"/>
              <a:buChar char="•"/>
            </a:pPr>
            <a:r>
              <a:rPr lang="en-US" dirty="0"/>
              <a:t>(2) substitute water supply plan, or </a:t>
            </a:r>
          </a:p>
          <a:p>
            <a:pPr marL="342900" indent="-342900">
              <a:buFont typeface="Arial" panose="020B0604020202020204" pitchFamily="34" charset="0"/>
              <a:buChar char="•"/>
            </a:pPr>
            <a:r>
              <a:rPr lang="en-US" dirty="0"/>
              <a:t>(3) statutory exemption </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0710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77222-1F92-475E-9E51-35101C532B6D}"/>
              </a:ext>
            </a:extLst>
          </p:cNvPr>
          <p:cNvSpPr>
            <a:spLocks noGrp="1"/>
          </p:cNvSpPr>
          <p:nvPr>
            <p:ph type="title"/>
          </p:nvPr>
        </p:nvSpPr>
        <p:spPr/>
        <p:txBody>
          <a:bodyPr/>
          <a:lstStyle/>
          <a:p>
            <a:r>
              <a:rPr lang="en-US" dirty="0"/>
              <a:t>Gravel Pit Augmentation</a:t>
            </a:r>
          </a:p>
        </p:txBody>
      </p:sp>
      <p:sp>
        <p:nvSpPr>
          <p:cNvPr id="4" name="Slide Number Placeholder 3">
            <a:extLst>
              <a:ext uri="{FF2B5EF4-FFF2-40B4-BE49-F238E27FC236}">
                <a16:creationId xmlns:a16="http://schemas.microsoft.com/office/drawing/2014/main" id="{EBA25D80-4881-4E10-B7D4-5E342C91D56E}"/>
              </a:ext>
            </a:extLst>
          </p:cNvPr>
          <p:cNvSpPr>
            <a:spLocks noGrp="1"/>
          </p:cNvSpPr>
          <p:nvPr>
            <p:ph type="sldNum" sz="quarter" idx="4"/>
          </p:nvPr>
        </p:nvSpPr>
        <p:spPr/>
        <p:txBody>
          <a:bodyPr/>
          <a:lstStyle/>
          <a:p>
            <a:fld id="{6B336A68-D5C4-EF40-B998-6E375F9C805C}" type="slidenum">
              <a:rPr lang="en-US" smtClean="0"/>
              <a:pPr/>
              <a:t>5</a:t>
            </a:fld>
            <a:endParaRPr lang="en-US" dirty="0"/>
          </a:p>
        </p:txBody>
      </p:sp>
      <p:sp>
        <p:nvSpPr>
          <p:cNvPr id="5" name="Content Placeholder 2">
            <a:extLst>
              <a:ext uri="{FF2B5EF4-FFF2-40B4-BE49-F238E27FC236}">
                <a16:creationId xmlns:a16="http://schemas.microsoft.com/office/drawing/2014/main" id="{C4F319CF-FF5F-43EB-B078-3233FE6D1C45}"/>
              </a:ext>
            </a:extLst>
          </p:cNvPr>
          <p:cNvSpPr>
            <a:spLocks noGrp="1"/>
          </p:cNvSpPr>
          <p:nvPr>
            <p:ph idx="1"/>
          </p:nvPr>
        </p:nvSpPr>
        <p:spPr>
          <a:xfrm>
            <a:off x="294567" y="1096963"/>
            <a:ext cx="4418318" cy="3497262"/>
          </a:xfrm>
        </p:spPr>
        <p:txBody>
          <a:bodyPr/>
          <a:lstStyle/>
          <a:p>
            <a:r>
              <a:rPr lang="en-US" dirty="0"/>
              <a:t>Evaporation deprives senior water rights of water, so they need:</a:t>
            </a:r>
          </a:p>
          <a:p>
            <a:pPr marL="342900" indent="-342900">
              <a:buFont typeface="Arial" panose="020B0604020202020204" pitchFamily="34" charset="0"/>
              <a:buChar char="•"/>
            </a:pPr>
            <a:r>
              <a:rPr lang="en-US" dirty="0"/>
              <a:t>(1) Augmentation plan approved by Water Court</a:t>
            </a:r>
          </a:p>
          <a:p>
            <a:pPr marL="342900" indent="-342900">
              <a:buFont typeface="Arial" panose="020B0604020202020204" pitchFamily="34" charset="0"/>
              <a:buChar char="•"/>
            </a:pPr>
            <a:r>
              <a:rPr lang="en-US" dirty="0"/>
              <a:t>(2) substitute water supply plan approved by State Engineer, </a:t>
            </a:r>
          </a:p>
          <a:p>
            <a:pPr marL="342900" indent="-342900">
              <a:buFont typeface="Arial" panose="020B0604020202020204" pitchFamily="34" charset="0"/>
              <a:buChar char="•"/>
            </a:pPr>
            <a:r>
              <a:rPr lang="en-US" dirty="0"/>
              <a:t>(3) statutory exemption for pre-1981 ponds, or</a:t>
            </a:r>
          </a:p>
          <a:p>
            <a:pPr marL="342900" indent="-342900">
              <a:buFont typeface="Arial" panose="020B0604020202020204" pitchFamily="34" charset="0"/>
              <a:buChar char="•"/>
            </a:pPr>
            <a:r>
              <a:rPr lang="en-US" dirty="0"/>
              <a:t>(4) filled in.</a:t>
            </a:r>
          </a:p>
          <a:p>
            <a:pPr marL="342900" indent="-34290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3C26B63C-66F5-4AAC-B308-3CB599010C6C}"/>
              </a:ext>
            </a:extLst>
          </p:cNvPr>
          <p:cNvPicPr>
            <a:picLocks noChangeAspect="1"/>
          </p:cNvPicPr>
          <p:nvPr/>
        </p:nvPicPr>
        <p:blipFill>
          <a:blip r:embed="rId2"/>
          <a:stretch>
            <a:fillRect/>
          </a:stretch>
        </p:blipFill>
        <p:spPr>
          <a:xfrm>
            <a:off x="5172642" y="1983850"/>
            <a:ext cx="3494949" cy="2584253"/>
          </a:xfrm>
          <a:prstGeom prst="rect">
            <a:avLst/>
          </a:prstGeom>
        </p:spPr>
      </p:pic>
      <p:sp>
        <p:nvSpPr>
          <p:cNvPr id="7" name="TextBox 6">
            <a:extLst>
              <a:ext uri="{FF2B5EF4-FFF2-40B4-BE49-F238E27FC236}">
                <a16:creationId xmlns:a16="http://schemas.microsoft.com/office/drawing/2014/main" id="{5CC9E493-720A-452D-996A-7709E5CAE5E9}"/>
              </a:ext>
            </a:extLst>
          </p:cNvPr>
          <p:cNvSpPr txBox="1"/>
          <p:nvPr/>
        </p:nvSpPr>
        <p:spPr>
          <a:xfrm>
            <a:off x="5111169" y="1159638"/>
            <a:ext cx="3332297" cy="707886"/>
          </a:xfrm>
          <a:prstGeom prst="rect">
            <a:avLst/>
          </a:prstGeom>
          <a:noFill/>
        </p:spPr>
        <p:txBody>
          <a:bodyPr wrap="square" rtlCol="0">
            <a:spAutoFit/>
          </a:bodyPr>
          <a:lstStyle/>
          <a:p>
            <a:r>
              <a:rPr lang="en-US" sz="2000" dirty="0"/>
              <a:t>Ponds provide habitat and recreational opportunities</a:t>
            </a:r>
          </a:p>
        </p:txBody>
      </p:sp>
    </p:spTree>
    <p:extLst>
      <p:ext uri="{BB962C8B-B14F-4D97-AF65-F5344CB8AC3E}">
        <p14:creationId xmlns:p14="http://schemas.microsoft.com/office/powerpoint/2010/main" val="67974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Poudre Flows Plan</a:t>
            </a:r>
          </a:p>
        </p:txBody>
      </p:sp>
      <p:sp>
        <p:nvSpPr>
          <p:cNvPr id="3" name="Content Placeholder 2"/>
          <p:cNvSpPr>
            <a:spLocks noGrp="1"/>
          </p:cNvSpPr>
          <p:nvPr>
            <p:ph idx="1"/>
          </p:nvPr>
        </p:nvSpPr>
        <p:spPr>
          <a:xfrm>
            <a:off x="415138" y="1096367"/>
            <a:ext cx="5524620" cy="3498256"/>
          </a:xfrm>
        </p:spPr>
        <p:txBody>
          <a:bodyPr/>
          <a:lstStyle/>
          <a:p>
            <a:r>
              <a:rPr lang="en-US" dirty="0"/>
              <a:t>Poudre Flows Plan began in 2013 in the “Poudre Runs Through It” working group.</a:t>
            </a:r>
          </a:p>
          <a:p>
            <a:r>
              <a:rPr lang="en-US" sz="2000" b="1" dirty="0"/>
              <a:t>Partners are: </a:t>
            </a:r>
          </a:p>
          <a:p>
            <a:pPr marL="342900" indent="-342900">
              <a:buFont typeface="Arial" panose="020B0604020202020204" pitchFamily="34" charset="0"/>
              <a:buChar char="•"/>
            </a:pPr>
            <a:r>
              <a:rPr lang="en-US" sz="1600" dirty="0"/>
              <a:t>Colorado Water Trust</a:t>
            </a:r>
          </a:p>
          <a:p>
            <a:pPr marL="342900" indent="-342900">
              <a:buFont typeface="Arial" panose="020B0604020202020204" pitchFamily="34" charset="0"/>
              <a:buChar char="•"/>
            </a:pPr>
            <a:r>
              <a:rPr lang="en-US" sz="1600" dirty="0"/>
              <a:t>City of Fort Collins</a:t>
            </a:r>
          </a:p>
          <a:p>
            <a:pPr marL="342900" indent="-342900">
              <a:buFont typeface="Arial" panose="020B0604020202020204" pitchFamily="34" charset="0"/>
              <a:buChar char="•"/>
            </a:pPr>
            <a:r>
              <a:rPr lang="en-US" sz="1600" dirty="0"/>
              <a:t>City of Greeley</a:t>
            </a:r>
          </a:p>
          <a:p>
            <a:pPr marL="342900" indent="-342900">
              <a:buFont typeface="Arial" panose="020B0604020202020204" pitchFamily="34" charset="0"/>
              <a:buChar char="•"/>
            </a:pPr>
            <a:r>
              <a:rPr lang="en-US" sz="1600" dirty="0"/>
              <a:t>City of Thornton</a:t>
            </a:r>
          </a:p>
          <a:p>
            <a:pPr marL="342900" indent="-342900">
              <a:buFont typeface="Arial" panose="020B0604020202020204" pitchFamily="34" charset="0"/>
              <a:buChar char="•"/>
            </a:pPr>
            <a:r>
              <a:rPr lang="en-US" sz="1600" dirty="0"/>
              <a:t>Northern Colorado Water Conservancy District</a:t>
            </a:r>
          </a:p>
          <a:p>
            <a:pPr marL="342900" indent="-342900">
              <a:buFont typeface="Arial" panose="020B0604020202020204" pitchFamily="34" charset="0"/>
              <a:buChar char="•"/>
            </a:pPr>
            <a:r>
              <a:rPr lang="en-US" sz="1600" dirty="0"/>
              <a:t>Cache la Poudre Water Users Association</a:t>
            </a:r>
          </a:p>
          <a:p>
            <a:pPr marL="342900" indent="-342900">
              <a:buFont typeface="Arial" panose="020B0604020202020204" pitchFamily="34" charset="0"/>
              <a:buChar char="•"/>
            </a:pPr>
            <a:r>
              <a:rPr lang="en-US" sz="1600" dirty="0"/>
              <a:t>Colorado Water Conservation Board (CWCB)</a:t>
            </a:r>
          </a:p>
          <a:p>
            <a:pPr marL="342900" indent="-342900">
              <a:buFont typeface="Arial" panose="020B0604020202020204" pitchFamily="34" charset="0"/>
              <a:buChar char="•"/>
            </a:pPr>
            <a:r>
              <a:rPr lang="en-US" sz="1600" dirty="0"/>
              <a:t>Colorado Parks and Wildlife</a:t>
            </a:r>
          </a:p>
          <a:p>
            <a:endParaRPr lang="en-US" dirty="0"/>
          </a:p>
          <a:p>
            <a:endParaRPr lang="en-US" dirty="0"/>
          </a:p>
        </p:txBody>
      </p:sp>
      <p:sp>
        <p:nvSpPr>
          <p:cNvPr id="4" name="Slide Number Placeholder 3"/>
          <p:cNvSpPr>
            <a:spLocks noGrp="1"/>
          </p:cNvSpPr>
          <p:nvPr>
            <p:ph type="sldNum" sz="quarter" idx="4"/>
          </p:nvPr>
        </p:nvSpPr>
        <p:spPr/>
        <p:txBody>
          <a:bodyPr/>
          <a:lstStyle/>
          <a:p>
            <a:fld id="{6B336A68-D5C4-EF40-B998-6E375F9C805C}" type="slidenum">
              <a:rPr lang="en-US" smtClean="0"/>
              <a:pPr/>
              <a:t>6</a:t>
            </a:fld>
            <a:endParaRPr lang="en-US" dirty="0"/>
          </a:p>
        </p:txBody>
      </p:sp>
      <p:pic>
        <p:nvPicPr>
          <p:cNvPr id="6" name="Picture 5">
            <a:extLst>
              <a:ext uri="{FF2B5EF4-FFF2-40B4-BE49-F238E27FC236}">
                <a16:creationId xmlns:a16="http://schemas.microsoft.com/office/drawing/2014/main" id="{BEBB8024-357B-44C1-A1FB-17355E06F36E}"/>
              </a:ext>
            </a:extLst>
          </p:cNvPr>
          <p:cNvPicPr>
            <a:picLocks noChangeAspect="1"/>
          </p:cNvPicPr>
          <p:nvPr/>
        </p:nvPicPr>
        <p:blipFill>
          <a:blip r:embed="rId2"/>
          <a:stretch>
            <a:fillRect/>
          </a:stretch>
        </p:blipFill>
        <p:spPr>
          <a:xfrm>
            <a:off x="5806555" y="1221762"/>
            <a:ext cx="2768827" cy="3149960"/>
          </a:xfrm>
          <a:prstGeom prst="rect">
            <a:avLst/>
          </a:prstGeom>
        </p:spPr>
      </p:pic>
    </p:spTree>
    <p:extLst>
      <p:ext uri="{BB962C8B-B14F-4D97-AF65-F5344CB8AC3E}">
        <p14:creationId xmlns:p14="http://schemas.microsoft.com/office/powerpoint/2010/main" val="218922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A21C3-7717-4CF6-AAF0-04F347934DAE}"/>
              </a:ext>
            </a:extLst>
          </p:cNvPr>
          <p:cNvSpPr>
            <a:spLocks noGrp="1"/>
          </p:cNvSpPr>
          <p:nvPr>
            <p:ph type="title"/>
          </p:nvPr>
        </p:nvSpPr>
        <p:spPr/>
        <p:txBody>
          <a:bodyPr/>
          <a:lstStyle/>
          <a:p>
            <a:r>
              <a:rPr lang="en-US" dirty="0"/>
              <a:t>Poudre Flows Plan</a:t>
            </a:r>
          </a:p>
        </p:txBody>
      </p:sp>
      <p:sp>
        <p:nvSpPr>
          <p:cNvPr id="4" name="Slide Number Placeholder 3">
            <a:extLst>
              <a:ext uri="{FF2B5EF4-FFF2-40B4-BE49-F238E27FC236}">
                <a16:creationId xmlns:a16="http://schemas.microsoft.com/office/drawing/2014/main" id="{D1A87FDC-A8CA-44EE-9E33-E1593E26B455}"/>
              </a:ext>
            </a:extLst>
          </p:cNvPr>
          <p:cNvSpPr>
            <a:spLocks noGrp="1"/>
          </p:cNvSpPr>
          <p:nvPr>
            <p:ph type="sldNum" sz="quarter" idx="4"/>
          </p:nvPr>
        </p:nvSpPr>
        <p:spPr/>
        <p:txBody>
          <a:bodyPr/>
          <a:lstStyle/>
          <a:p>
            <a:fld id="{6B336A68-D5C4-EF40-B998-6E375F9C805C}" type="slidenum">
              <a:rPr lang="en-US" smtClean="0"/>
              <a:pPr/>
              <a:t>7</a:t>
            </a:fld>
            <a:endParaRPr lang="en-US" dirty="0"/>
          </a:p>
        </p:txBody>
      </p:sp>
      <p:pic>
        <p:nvPicPr>
          <p:cNvPr id="8" name="Picture 7">
            <a:extLst>
              <a:ext uri="{FF2B5EF4-FFF2-40B4-BE49-F238E27FC236}">
                <a16:creationId xmlns:a16="http://schemas.microsoft.com/office/drawing/2014/main" id="{A37A45A0-2333-4130-86BD-34D7D6734568}"/>
              </a:ext>
            </a:extLst>
          </p:cNvPr>
          <p:cNvPicPr>
            <a:picLocks noChangeAspect="1"/>
          </p:cNvPicPr>
          <p:nvPr/>
        </p:nvPicPr>
        <p:blipFill>
          <a:blip r:embed="rId2"/>
          <a:stretch>
            <a:fillRect/>
          </a:stretch>
        </p:blipFill>
        <p:spPr>
          <a:xfrm>
            <a:off x="552570" y="1086485"/>
            <a:ext cx="7839075" cy="3467100"/>
          </a:xfrm>
          <a:prstGeom prst="rect">
            <a:avLst/>
          </a:prstGeom>
        </p:spPr>
      </p:pic>
    </p:spTree>
    <p:extLst>
      <p:ext uri="{BB962C8B-B14F-4D97-AF65-F5344CB8AC3E}">
        <p14:creationId xmlns:p14="http://schemas.microsoft.com/office/powerpoint/2010/main" val="272188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0F703-A99B-4374-9F24-D403F3AA76F2}"/>
              </a:ext>
            </a:extLst>
          </p:cNvPr>
          <p:cNvSpPr>
            <a:spLocks noGrp="1"/>
          </p:cNvSpPr>
          <p:nvPr>
            <p:ph type="title"/>
          </p:nvPr>
        </p:nvSpPr>
        <p:spPr/>
        <p:txBody>
          <a:bodyPr/>
          <a:lstStyle/>
          <a:p>
            <a:r>
              <a:rPr lang="en-US" dirty="0"/>
              <a:t>Poudre Flows Plan</a:t>
            </a:r>
          </a:p>
        </p:txBody>
      </p:sp>
      <p:sp>
        <p:nvSpPr>
          <p:cNvPr id="4" name="Slide Number Placeholder 3">
            <a:extLst>
              <a:ext uri="{FF2B5EF4-FFF2-40B4-BE49-F238E27FC236}">
                <a16:creationId xmlns:a16="http://schemas.microsoft.com/office/drawing/2014/main" id="{4016DECC-830A-4733-8745-546F3D784B34}"/>
              </a:ext>
            </a:extLst>
          </p:cNvPr>
          <p:cNvSpPr>
            <a:spLocks noGrp="1"/>
          </p:cNvSpPr>
          <p:nvPr>
            <p:ph type="sldNum" sz="quarter" idx="4"/>
          </p:nvPr>
        </p:nvSpPr>
        <p:spPr/>
        <p:txBody>
          <a:bodyPr/>
          <a:lstStyle/>
          <a:p>
            <a:fld id="{6B336A68-D5C4-EF40-B998-6E375F9C805C}" type="slidenum">
              <a:rPr lang="en-US" smtClean="0"/>
              <a:pPr/>
              <a:t>8</a:t>
            </a:fld>
            <a:endParaRPr lang="en-US" dirty="0"/>
          </a:p>
        </p:txBody>
      </p:sp>
      <p:pic>
        <p:nvPicPr>
          <p:cNvPr id="5" name="Content Placeholder 4">
            <a:extLst>
              <a:ext uri="{FF2B5EF4-FFF2-40B4-BE49-F238E27FC236}">
                <a16:creationId xmlns:a16="http://schemas.microsoft.com/office/drawing/2014/main" id="{55F5BDF0-53C0-46AB-B6CB-EF23E94802C3}"/>
              </a:ext>
            </a:extLst>
          </p:cNvPr>
          <p:cNvPicPr>
            <a:picLocks noGrp="1" noChangeAspect="1"/>
          </p:cNvPicPr>
          <p:nvPr>
            <p:ph idx="1"/>
          </p:nvPr>
        </p:nvPicPr>
        <p:blipFill>
          <a:blip r:embed="rId2"/>
          <a:stretch>
            <a:fillRect/>
          </a:stretch>
        </p:blipFill>
        <p:spPr>
          <a:xfrm>
            <a:off x="415138" y="1071404"/>
            <a:ext cx="4531781" cy="3497262"/>
          </a:xfrm>
          <a:prstGeom prst="rect">
            <a:avLst/>
          </a:prstGeom>
        </p:spPr>
      </p:pic>
      <p:sp>
        <p:nvSpPr>
          <p:cNvPr id="7" name="Content Placeholder 2">
            <a:extLst>
              <a:ext uri="{FF2B5EF4-FFF2-40B4-BE49-F238E27FC236}">
                <a16:creationId xmlns:a16="http://schemas.microsoft.com/office/drawing/2014/main" id="{EFE0F471-D48B-4370-916A-F0B06BFB0EDF}"/>
              </a:ext>
            </a:extLst>
          </p:cNvPr>
          <p:cNvSpPr txBox="1">
            <a:spLocks/>
          </p:cNvSpPr>
          <p:nvPr/>
        </p:nvSpPr>
        <p:spPr>
          <a:xfrm>
            <a:off x="5202091" y="1285660"/>
            <a:ext cx="3726756" cy="3283006"/>
          </a:xfrm>
          <a:prstGeom prst="rect">
            <a:avLst/>
          </a:prstGeom>
        </p:spPr>
        <p:txBody>
          <a:bodyPr/>
          <a:lstStyle>
            <a:lvl1pPr marL="0" indent="0" algn="l" defTabSz="457200" rtl="0" eaLnBrk="1" latinLnBrk="0" hangingPunct="1">
              <a:spcBef>
                <a:spcPct val="20000"/>
              </a:spcBef>
              <a:buFont typeface="Arial"/>
              <a:buNone/>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2"/>
                </a:solidFill>
                <a:latin typeface="Arial"/>
                <a:ea typeface="+mn-ea"/>
                <a:cs typeface="Arial"/>
              </a:defRPr>
            </a:lvl2pPr>
            <a:lvl3pPr marL="1143000" indent="-228600" algn="l" defTabSz="457200" rtl="0" eaLnBrk="1" latinLnBrk="0" hangingPunct="1">
              <a:spcBef>
                <a:spcPct val="20000"/>
              </a:spcBef>
              <a:buFont typeface="Lucida Grande"/>
              <a:buChar char="-"/>
              <a:defRPr sz="1800" kern="1200">
                <a:solidFill>
                  <a:srgbClr val="F58220"/>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lumMod val="85000"/>
                    <a:lumOff val="15000"/>
                  </a:schemeClr>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lumMod val="85000"/>
                    <a:lumOff val="1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Targeted flows vary by reach</a:t>
            </a:r>
          </a:p>
          <a:p>
            <a:pPr marL="342900" indent="-342900">
              <a:buFont typeface="Arial" panose="020B0604020202020204" pitchFamily="34" charset="0"/>
              <a:buChar char="•"/>
            </a:pPr>
            <a:r>
              <a:rPr lang="en-US" dirty="0"/>
              <a:t>Depend on river conditions</a:t>
            </a:r>
          </a:p>
          <a:p>
            <a:pPr marL="342900" indent="-342900">
              <a:buFont typeface="Arial" panose="020B0604020202020204" pitchFamily="34" charset="0"/>
              <a:buChar char="•"/>
            </a:pPr>
            <a:r>
              <a:rPr lang="en-US" dirty="0"/>
              <a:t>Depend on fish species</a:t>
            </a:r>
          </a:p>
          <a:p>
            <a:endParaRPr lang="en-US" dirty="0"/>
          </a:p>
          <a:p>
            <a:r>
              <a:rPr lang="en-US" dirty="0"/>
              <a:t>Partners adding water to date:</a:t>
            </a:r>
          </a:p>
          <a:p>
            <a:pPr marL="342900" indent="-342900">
              <a:buFont typeface="Arial" panose="020B0604020202020204" pitchFamily="34" charset="0"/>
              <a:buChar char="•"/>
            </a:pPr>
            <a:r>
              <a:rPr lang="en-US" dirty="0"/>
              <a:t>Fort Collins</a:t>
            </a:r>
          </a:p>
          <a:p>
            <a:pPr marL="342900" indent="-342900">
              <a:buFont typeface="Arial" panose="020B0604020202020204" pitchFamily="34" charset="0"/>
              <a:buChar char="•"/>
            </a:pPr>
            <a:r>
              <a:rPr lang="en-US" dirty="0"/>
              <a:t>Greeley</a:t>
            </a:r>
          </a:p>
          <a:p>
            <a:pPr marL="342900" indent="-342900">
              <a:buFont typeface="Arial" panose="020B0604020202020204" pitchFamily="34" charset="0"/>
              <a:buChar char="•"/>
            </a:pPr>
            <a:r>
              <a:rPr lang="en-US" dirty="0"/>
              <a:t>Thornton</a:t>
            </a:r>
          </a:p>
          <a:p>
            <a:endParaRPr lang="en-US" dirty="0"/>
          </a:p>
        </p:txBody>
      </p:sp>
    </p:spTree>
    <p:extLst>
      <p:ext uri="{BB962C8B-B14F-4D97-AF65-F5344CB8AC3E}">
        <p14:creationId xmlns:p14="http://schemas.microsoft.com/office/powerpoint/2010/main" val="66846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E07C6-EAD0-443D-8ED1-9C8ED3D16B7F}"/>
              </a:ext>
            </a:extLst>
          </p:cNvPr>
          <p:cNvSpPr>
            <a:spLocks noGrp="1"/>
          </p:cNvSpPr>
          <p:nvPr>
            <p:ph type="title"/>
          </p:nvPr>
        </p:nvSpPr>
        <p:spPr/>
        <p:txBody>
          <a:bodyPr/>
          <a:lstStyle/>
          <a:p>
            <a:r>
              <a:rPr lang="en-US" dirty="0"/>
              <a:t>Poudre Flows Plan</a:t>
            </a:r>
          </a:p>
        </p:txBody>
      </p:sp>
      <p:sp>
        <p:nvSpPr>
          <p:cNvPr id="3" name="Content Placeholder 2">
            <a:extLst>
              <a:ext uri="{FF2B5EF4-FFF2-40B4-BE49-F238E27FC236}">
                <a16:creationId xmlns:a16="http://schemas.microsoft.com/office/drawing/2014/main" id="{50737042-6B97-4CD0-A38E-EFE2752BE1C2}"/>
              </a:ext>
            </a:extLst>
          </p:cNvPr>
          <p:cNvSpPr>
            <a:spLocks noGrp="1"/>
          </p:cNvSpPr>
          <p:nvPr>
            <p:ph idx="1"/>
          </p:nvPr>
        </p:nvSpPr>
        <p:spPr>
          <a:xfrm>
            <a:off x="415136" y="1096367"/>
            <a:ext cx="5516937" cy="3498256"/>
          </a:xfrm>
        </p:spPr>
        <p:txBody>
          <a:bodyPr/>
          <a:lstStyle/>
          <a:p>
            <a:r>
              <a:rPr lang="en-US" b="1" u="sng" dirty="0"/>
              <a:t>Water Court Approval Process</a:t>
            </a:r>
            <a:r>
              <a:rPr lang="en-US" b="1" dirty="0"/>
              <a:t>:</a:t>
            </a:r>
            <a:endParaRPr lang="en-US" dirty="0"/>
          </a:p>
          <a:p>
            <a:pPr marL="342900" indent="-342900">
              <a:buFont typeface="Arial" panose="020B0604020202020204" pitchFamily="34" charset="0"/>
              <a:buChar char="•"/>
            </a:pPr>
            <a:r>
              <a:rPr lang="en-US" dirty="0"/>
              <a:t>Application filed in 2021 (</a:t>
            </a:r>
            <a:r>
              <a:rPr lang="en-US" dirty="0" err="1"/>
              <a:t>21CW3056</a:t>
            </a:r>
            <a:r>
              <a:rPr lang="en-US" dirty="0"/>
              <a: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Information circulated to opposing parties, with several rounds of comment and responses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Trial to be set soon (likely for 2025)</a:t>
            </a:r>
          </a:p>
          <a:p>
            <a:endParaRPr lang="en-US" dirty="0"/>
          </a:p>
        </p:txBody>
      </p:sp>
      <p:sp>
        <p:nvSpPr>
          <p:cNvPr id="4" name="Slide Number Placeholder 3">
            <a:extLst>
              <a:ext uri="{FF2B5EF4-FFF2-40B4-BE49-F238E27FC236}">
                <a16:creationId xmlns:a16="http://schemas.microsoft.com/office/drawing/2014/main" id="{3CFEE1AD-5E63-4A74-B6B0-07F41C89F615}"/>
              </a:ext>
            </a:extLst>
          </p:cNvPr>
          <p:cNvSpPr>
            <a:spLocks noGrp="1"/>
          </p:cNvSpPr>
          <p:nvPr>
            <p:ph type="sldNum" sz="quarter" idx="4"/>
          </p:nvPr>
        </p:nvSpPr>
        <p:spPr/>
        <p:txBody>
          <a:bodyPr/>
          <a:lstStyle/>
          <a:p>
            <a:fld id="{6B336A68-D5C4-EF40-B998-6E375F9C805C}" type="slidenum">
              <a:rPr lang="en-US" smtClean="0"/>
              <a:pPr/>
              <a:t>9</a:t>
            </a:fld>
            <a:endParaRPr lang="en-US" dirty="0"/>
          </a:p>
        </p:txBody>
      </p:sp>
      <p:pic>
        <p:nvPicPr>
          <p:cNvPr id="5" name="Picture 4">
            <a:extLst>
              <a:ext uri="{FF2B5EF4-FFF2-40B4-BE49-F238E27FC236}">
                <a16:creationId xmlns:a16="http://schemas.microsoft.com/office/drawing/2014/main" id="{3F180CBE-86DC-4FB6-B05A-D73B64C4F247}"/>
              </a:ext>
            </a:extLst>
          </p:cNvPr>
          <p:cNvPicPr>
            <a:picLocks noChangeAspect="1"/>
          </p:cNvPicPr>
          <p:nvPr/>
        </p:nvPicPr>
        <p:blipFill>
          <a:blip r:embed="rId2"/>
          <a:stretch>
            <a:fillRect/>
          </a:stretch>
        </p:blipFill>
        <p:spPr>
          <a:xfrm>
            <a:off x="6010600" y="1050305"/>
            <a:ext cx="2588150" cy="3452195"/>
          </a:xfrm>
          <a:prstGeom prst="rect">
            <a:avLst/>
          </a:prstGeom>
        </p:spPr>
      </p:pic>
    </p:spTree>
    <p:extLst>
      <p:ext uri="{BB962C8B-B14F-4D97-AF65-F5344CB8AC3E}">
        <p14:creationId xmlns:p14="http://schemas.microsoft.com/office/powerpoint/2010/main" val="11104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Default Theme">
  <a:themeElements>
    <a:clrScheme name="CityColors">
      <a:dk1>
        <a:srgbClr val="262626"/>
      </a:dk1>
      <a:lt1>
        <a:sysClr val="window" lastClr="FFFFFF"/>
      </a:lt1>
      <a:dk2>
        <a:srgbClr val="00467D"/>
      </a:dk2>
      <a:lt2>
        <a:srgbClr val="66C0FF"/>
      </a:lt2>
      <a:accent1>
        <a:srgbClr val="569FD3"/>
      </a:accent1>
      <a:accent2>
        <a:srgbClr val="17120E"/>
      </a:accent2>
      <a:accent3>
        <a:srgbClr val="DD5E21"/>
      </a:accent3>
      <a:accent4>
        <a:srgbClr val="2F6531"/>
      </a:accent4>
      <a:accent5>
        <a:srgbClr val="B22D2D"/>
      </a:accent5>
      <a:accent6>
        <a:srgbClr val="EC9E21"/>
      </a:accent6>
      <a:hlink>
        <a:srgbClr val="00417E"/>
      </a:hlink>
      <a:folHlink>
        <a:srgbClr val="B4B6B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A8D8D3CCF8024B8480588293B8CA66" ma:contentTypeVersion="13" ma:contentTypeDescription="Create a new document." ma:contentTypeScope="" ma:versionID="1cde21146b7019af230c1922064b678f">
  <xsd:schema xmlns:xsd="http://www.w3.org/2001/XMLSchema" xmlns:xs="http://www.w3.org/2001/XMLSchema" xmlns:p="http://schemas.microsoft.com/office/2006/metadata/properties" xmlns:ns2="dfdfdc2e-6562-4bca-b382-866d00cabfb3" xmlns:ns3="http://schemas.microsoft.com/sharepoint.v3" xmlns:ns4="89d2adfb-4844-4394-af2c-788461211bf0" targetNamespace="http://schemas.microsoft.com/office/2006/metadata/properties" ma:root="true" ma:fieldsID="ea920656b4b924b5f7b35d005ccdfee5" ns2:_="" ns3:_="" ns4:_="">
    <xsd:import namespace="dfdfdc2e-6562-4bca-b382-866d00cabfb3"/>
    <xsd:import namespace="http://schemas.microsoft.com/sharepoint.v3"/>
    <xsd:import namespace="89d2adfb-4844-4394-af2c-788461211bf0"/>
    <xsd:element name="properties">
      <xsd:complexType>
        <xsd:sequence>
          <xsd:element name="documentManagement">
            <xsd:complexType>
              <xsd:all>
                <xsd:element ref="ns2:_dlc_DocId" minOccurs="0"/>
                <xsd:element ref="ns2:_dlc_DocIdUrl" minOccurs="0"/>
                <xsd:element ref="ns2:_dlc_DocIdPersistId" minOccurs="0"/>
                <xsd:element ref="ns3:CategoryDescription" minOccurs="0"/>
                <xsd:element ref="ns2:Tags" minOccurs="0"/>
                <xsd:element ref="ns4:MediaServiceMetadata" minOccurs="0"/>
                <xsd:element ref="ns4:MediaServiceFastMetadata" minOccurs="0"/>
                <xsd:element ref="ns2:SharedWithUsers" minOccurs="0"/>
                <xsd:element ref="ns2:SharedWithDetails" minOccurs="0"/>
                <xsd:element ref="ns4:lcf76f155ced4ddcb4097134ff3c332f" minOccurs="0"/>
                <xsd:element ref="ns2:TaxCatchAll" minOccurs="0"/>
                <xsd:element ref="ns4:MediaServiceDateTaken" minOccurs="0"/>
                <xsd:element ref="ns4:MediaServiceGenerationTime" minOccurs="0"/>
                <xsd:element ref="ns4:MediaServiceEventHashCode" minOccurs="0"/>
                <xsd:element ref="ns4:MediaServiceLocation" minOccurs="0"/>
                <xsd:element ref="ns4:MediaServiceOCR"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dfdc2e-6562-4bca-b382-866d00cabfb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gs" ma:index="12" nillable="true" ma:displayName="Tags" ma:internalName="Tags">
      <xsd:complexType>
        <xsd:complexContent>
          <xsd:extension base="dms:MultiChoiceFillIn">
            <xsd:sequence>
              <xsd:element name="Value" maxOccurs="unbounded" minOccurs="0" nillable="true">
                <xsd:simpleType>
                  <xsd:union memberTypes="dms:Text">
                    <xsd:simpleType>
                      <xsd:restriction base="dms:Choice">
                        <xsd:enumeration value="Vendor Provided"/>
                        <xsd:enumeration value="Linked to Other Documents"/>
                        <xsd:enumeration value="Archived"/>
                        <xsd:enumeration value="Audio Asset"/>
                        <xsd:enumeration value="Video Asset"/>
                      </xsd:restriction>
                    </xsd:simpleType>
                  </xsd:union>
                </xsd:simpleType>
              </xsd:element>
            </xsd:sequence>
          </xsd:extension>
        </xsd:complexContent>
      </xsd:complex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debf9269-b98a-4f1c-81e3-ce52d651c105}" ma:internalName="TaxCatchAll" ma:showField="CatchAllData" ma:web="dfdfdc2e-6562-4bca-b382-866d00cabfb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11" nillable="true" ma:displayName="Description" ma:internalName="CategoryDescrip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d2adfb-4844-4394-af2c-788461211bf0"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5809afe7-41e7-411a-ade2-84efccde1b30"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description="" ma:hidden="true" ma:indexed="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descrip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LengthInSeconds" ma:index="2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89d2adfb-4844-4394-af2c-788461211bf0">
      <Terms xmlns="http://schemas.microsoft.com/office/infopath/2007/PartnerControls"/>
    </lcf76f155ced4ddcb4097134ff3c332f>
    <Tags xmlns="dfdfdc2e-6562-4bca-b382-866d00cabfb3" xsi:nil="true"/>
    <TaxCatchAll xmlns="dfdfdc2e-6562-4bca-b382-866d00cabfb3" xsi:nil="true"/>
    <CategoryDescription xmlns="http://schemas.microsoft.com/sharepoint.v3" xsi:nil="true"/>
    <_dlc_DocId xmlns="dfdfdc2e-6562-4bca-b382-866d00cabfb3">2TD5W6UAR6Y6-443690059-201211</_dlc_DocId>
    <_dlc_DocIdUrl xmlns="dfdfdc2e-6562-4bca-b382-866d00cabfb3">
      <Url>https://colostate.sharepoint.com/sites/OEE-Resources/CoWC/_layouts/15/DocIdRedir.aspx?ID=2TD5W6UAR6Y6-443690059-201211</Url>
      <Description>2TD5W6UAR6Y6-443690059-201211</Description>
    </_dlc_DocIdUrl>
  </documentManagement>
</p:properties>
</file>

<file path=customXml/itemProps1.xml><?xml version="1.0" encoding="utf-8"?>
<ds:datastoreItem xmlns:ds="http://schemas.openxmlformats.org/officeDocument/2006/customXml" ds:itemID="{46ADF071-E454-4B4C-89AA-CCBABB4DE5BD}"/>
</file>

<file path=customXml/itemProps2.xml><?xml version="1.0" encoding="utf-8"?>
<ds:datastoreItem xmlns:ds="http://schemas.openxmlformats.org/officeDocument/2006/customXml" ds:itemID="{90881C44-FD78-4E1F-AFFE-035A5B492BE1}"/>
</file>

<file path=customXml/itemProps3.xml><?xml version="1.0" encoding="utf-8"?>
<ds:datastoreItem xmlns:ds="http://schemas.openxmlformats.org/officeDocument/2006/customXml" ds:itemID="{4F6990D4-B287-4F06-8500-78195D48E209}"/>
</file>

<file path=customXml/itemProps4.xml><?xml version="1.0" encoding="utf-8"?>
<ds:datastoreItem xmlns:ds="http://schemas.openxmlformats.org/officeDocument/2006/customXml" ds:itemID="{BA78D431-EB88-4AC2-9E54-14C8B5D8E70D}"/>
</file>

<file path=docProps/app.xml><?xml version="1.0" encoding="utf-8"?>
<Properties xmlns="http://schemas.openxmlformats.org/officeDocument/2006/extended-properties" xmlns:vt="http://schemas.openxmlformats.org/officeDocument/2006/docPropsVTypes">
  <Template>Default Theme.thmx</Template>
  <TotalTime>1898</TotalTime>
  <Words>519</Words>
  <Application>Microsoft Office PowerPoint</Application>
  <PresentationFormat>On-screen Show (16:9)</PresentationFormat>
  <Paragraphs>94</Paragraphs>
  <Slides>14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Lucida Grande</vt:lpstr>
      <vt:lpstr>Default Theme</vt:lpstr>
      <vt:lpstr>PowerPoint Presentation</vt:lpstr>
      <vt:lpstr>Overview of Presentation</vt:lpstr>
      <vt:lpstr>Gravel Pit Augmentation</vt:lpstr>
      <vt:lpstr>Gravel Pit Augmentation</vt:lpstr>
      <vt:lpstr>Gravel Pit Augmentation</vt:lpstr>
      <vt:lpstr>Poudre Flows Plan</vt:lpstr>
      <vt:lpstr>Poudre Flows Plan</vt:lpstr>
      <vt:lpstr>Poudre Flows Plan</vt:lpstr>
      <vt:lpstr>Poudre Flows Plan</vt:lpstr>
      <vt:lpstr>Halligan Water Supply Project</vt:lpstr>
      <vt:lpstr>Halligan Water Supply Project</vt:lpstr>
      <vt:lpstr>Halligan Water Supply Project</vt:lpstr>
      <vt:lpstr>Halligan Water Supply Project</vt:lpstr>
      <vt:lpstr>Questions?</vt:lpstr>
    </vt:vector>
  </TitlesOfParts>
  <Company>City of Fort Collins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Grant Smith</dc:creator>
  <cp:lastModifiedBy>Eric Potyondy</cp:lastModifiedBy>
  <cp:revision>26</cp:revision>
  <dcterms:created xsi:type="dcterms:W3CDTF">2017-07-10T16:29:52Z</dcterms:created>
  <dcterms:modified xsi:type="dcterms:W3CDTF">2023-03-10T22:40:28Z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0x01010037A8D8D3CCF8024B8480588293B8CA66</vt:lpwstr>
  </property>
  <property fmtid="{D5CDD505-2E9C-101B-9397-08002B2CF9AE}" pid="3" name="_dlc_DocIdItemGuid">
    <vt:lpwstr>154d9ceb-91d6-4ec8-821d-9d28291e8870</vt:lpwstr>
  </property>
  <property fmtid="{D5CDD505-2E9C-101B-9397-08002B2CF9AE}" pid="4" name="MediaServiceImageTags">
    <vt:lpwstr/>
  </property>
</Properties>
</file>