
<file path=[Content_Types].xml><?xml version="1.0" encoding="utf-8"?>
<Types xmlns="http://schemas.openxmlformats.org/package/2006/content-types">
  <Default Extension="png" ContentType="image/png"/>
  <Default Extension="pdf" ContentType="image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2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9" r:id="rId6"/>
    <p:sldId id="317" r:id="rId7"/>
    <p:sldId id="316" r:id="rId8"/>
    <p:sldId id="318" r:id="rId9"/>
    <p:sldId id="319" r:id="rId10"/>
    <p:sldId id="336" r:id="rId11"/>
    <p:sldId id="311" r:id="rId12"/>
    <p:sldId id="323" r:id="rId13"/>
    <p:sldId id="335" r:id="rId14"/>
    <p:sldId id="322" r:id="rId15"/>
    <p:sldId id="334" r:id="rId16"/>
    <p:sldId id="32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032540"/>
    <a:srgbClr val="B381D9"/>
    <a:srgbClr val="7030A0"/>
    <a:srgbClr val="00FFFF"/>
    <a:srgbClr val="FF66FF"/>
    <a:srgbClr val="0070C0"/>
    <a:srgbClr val="00B0F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8" autoAdjust="0"/>
    <p:restoredTop sz="95538" autoAdjust="0"/>
  </p:normalViewPr>
  <p:slideViewPr>
    <p:cSldViewPr snapToGrid="0" showGuides="1">
      <p:cViewPr varScale="1">
        <p:scale>
          <a:sx n="79" d="100"/>
          <a:sy n="79" d="100"/>
        </p:scale>
        <p:origin x="672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50" d="100"/>
          <a:sy n="50" d="100"/>
        </p:scale>
        <p:origin x="1760" y="5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49263-8DF9-4907-970E-1CFD040DC73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E485-B3C6-4830-BBC8-C6E008BDD6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B412-7BFF-46C7-AB5E-DE35F66C9933}" type="datetimeFigureOut">
              <a:rPr lang="en-US" noProof="0" smtClean="0"/>
              <a:t>3/10/2023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CE04-E13C-4837-B6DD-B388E7CAA05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057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946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019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040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How far do you think $1 million per year goes? Any guesses on what implications for</a:t>
            </a:r>
            <a:r>
              <a:rPr lang="en-US" baseline="0" dirty="0" smtClean="0"/>
              <a:t> environmental water transactions might be? </a:t>
            </a:r>
            <a:r>
              <a:rPr lang="en-US" dirty="0" smtClean="0"/>
              <a:t>Talk about temporary vs permanent acquisitions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7179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Bait &amp; tackle shop in </a:t>
            </a:r>
            <a:r>
              <a:rPr lang="en-US" dirty="0" err="1" smtClean="0"/>
              <a:t>Capulin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549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ISF; note that this is a tool that</a:t>
            </a:r>
            <a:r>
              <a:rPr lang="en-US" baseline="0" dirty="0" smtClean="0"/>
              <a:t> municipal, </a:t>
            </a:r>
            <a:r>
              <a:rPr lang="en-US" baseline="0" dirty="0" err="1" smtClean="0"/>
              <a:t>gw</a:t>
            </a:r>
            <a:r>
              <a:rPr lang="en-US" baseline="0" dirty="0" smtClean="0"/>
              <a:t> and other consumptive uses have been relying on heavily since 80s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066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066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051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942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669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10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0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buNone/>
            </a:pPr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2030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2613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013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5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1804745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1274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6837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05217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1" y="1620451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5108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65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5526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buNone/>
            </a:pPr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279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9931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0777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2007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8348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400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36278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1217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742950" y="390525"/>
            <a:ext cx="12395201" cy="685800"/>
          </a:xfrm>
          <a:prstGeom prst="rect">
            <a:avLst/>
          </a:prstGeom>
          <a:solidFill>
            <a:srgbClr val="0036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Merge" pitchFamily="50" charset="0"/>
              </a:defRPr>
            </a:lvl4pPr>
            <a:lvl5pPr>
              <a:defRPr>
                <a:latin typeface="Merge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203201" y="381001"/>
            <a:ext cx="11356623" cy="54362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30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9105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743016" y="391221"/>
            <a:ext cx="12395200" cy="6858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" y="304801"/>
            <a:ext cx="11559823" cy="54362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454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9599" y="1601454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Merge" pitchFamily="50" charset="0"/>
              </a:defRPr>
            </a:lvl2pPr>
            <a:lvl3pPr>
              <a:defRPr sz="1800">
                <a:latin typeface="Merge" pitchFamily="50" charset="0"/>
              </a:defRPr>
            </a:lvl3pPr>
            <a:lvl4pPr>
              <a:defRPr>
                <a:latin typeface="Merge" pitchFamily="50" charset="0"/>
              </a:defRPr>
            </a:lvl4pPr>
            <a:lvl5pPr>
              <a:defRPr>
                <a:latin typeface="Merge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743016" y="391221"/>
            <a:ext cx="12395200" cy="6858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" y="304801"/>
            <a:ext cx="11559823" cy="54362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58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542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557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10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588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56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5965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7" r:id="rId13"/>
    <p:sldLayoutId id="2147483667" r:id="rId14"/>
    <p:sldLayoutId id="2147483668" r:id="rId15"/>
    <p:sldLayoutId id="2147483666" r:id="rId16"/>
    <p:sldLayoutId id="2147483669" r:id="rId17"/>
    <p:sldLayoutId id="2147483670" r:id="rId18"/>
    <p:sldLayoutId id="2147483671" r:id="rId19"/>
    <p:sldLayoutId id="2147483672" r:id="rId20"/>
    <p:sldLayoutId id="2147483664" r:id="rId21"/>
    <p:sldLayoutId id="2147483665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19" r:id="rId38"/>
    <p:sldLayoutId id="2147483838" r:id="rId39"/>
    <p:sldLayoutId id="2147483839" r:id="rId40"/>
    <p:sldLayoutId id="2147483840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70363"/>
            <a:ext cx="12192000" cy="3713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531" y="1466548"/>
            <a:ext cx="8587730" cy="832077"/>
          </a:xfr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Environmental water in </a:t>
            </a:r>
            <a:r>
              <a:rPr lang="en-US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colorado</a:t>
            </a:r>
            <a:endParaRPr lang="en-IN" sz="3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F7D53-1D50-48D8-B3B4-B9632324B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531" y="2643809"/>
            <a:ext cx="9571704" cy="824948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r>
              <a:rPr lang="en-US" sz="4000" b="1" dirty="0" smtClean="0">
                <a:latin typeface="Montserrat" panose="00000500000000000000" pitchFamily="50" charset="0"/>
              </a:rPr>
              <a:t>Instream flow rights and streamflow restoration tools</a:t>
            </a:r>
            <a:endParaRPr lang="en-IN" sz="4000" b="1" dirty="0">
              <a:latin typeface="Montserrat" panose="00000500000000000000" pitchFamily="50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1DF7D53-1D50-48D8-B3B4-B9632324B2AB}"/>
              </a:ext>
            </a:extLst>
          </p:cNvPr>
          <p:cNvSpPr txBox="1">
            <a:spLocks/>
          </p:cNvSpPr>
          <p:nvPr/>
        </p:nvSpPr>
        <p:spPr>
          <a:xfrm>
            <a:off x="8478175" y="4928566"/>
            <a:ext cx="4678504" cy="169828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  <a:latin typeface="Montserrat" panose="00000500000000000000" pitchFamily="50" charset="0"/>
              </a:rPr>
              <a:t>Colorado </a:t>
            </a:r>
            <a:r>
              <a:rPr lang="en-US" sz="1600" b="1" dirty="0">
                <a:solidFill>
                  <a:schemeClr val="accent6"/>
                </a:solidFill>
                <a:latin typeface="Montserrat" panose="00000500000000000000" pitchFamily="50" charset="0"/>
              </a:rPr>
              <a:t>water </a:t>
            </a:r>
            <a:r>
              <a:rPr lang="en-US" sz="1600" b="1" dirty="0" smtClean="0">
                <a:solidFill>
                  <a:schemeClr val="accent6"/>
                </a:solidFill>
                <a:latin typeface="Montserrat" panose="00000500000000000000" pitchFamily="50" charset="0"/>
              </a:rPr>
              <a:t>Trust</a:t>
            </a:r>
          </a:p>
          <a:p>
            <a:r>
              <a:rPr lang="en-US" sz="1600" b="1" dirty="0" smtClean="0">
                <a:solidFill>
                  <a:schemeClr val="accent6"/>
                </a:solidFill>
                <a:latin typeface="Montserrat Light" panose="00000400000000000000" pitchFamily="50" charset="0"/>
              </a:rPr>
              <a:t>Kate Ryan</a:t>
            </a:r>
            <a:endParaRPr lang="en-US" sz="1600" b="1" dirty="0">
              <a:solidFill>
                <a:schemeClr val="accent6"/>
              </a:solidFill>
              <a:latin typeface="Montserrat Light" panose="00000400000000000000" pitchFamily="50" charset="0"/>
            </a:endParaRPr>
          </a:p>
          <a:p>
            <a:r>
              <a:rPr lang="en-US" sz="1600" dirty="0" smtClean="0">
                <a:solidFill>
                  <a:srgbClr val="0070C0"/>
                </a:solidFill>
                <a:latin typeface="Montserrat Light" panose="00000400000000000000" pitchFamily="50" charset="0"/>
              </a:rPr>
              <a:t>Water literate leaders</a:t>
            </a:r>
            <a:endParaRPr lang="en-US" sz="1600" dirty="0">
              <a:solidFill>
                <a:srgbClr val="0070C0"/>
              </a:solidFill>
              <a:latin typeface="Montserrat Light" panose="00000400000000000000" pitchFamily="50" charset="0"/>
            </a:endParaRPr>
          </a:p>
          <a:p>
            <a:r>
              <a:rPr lang="en-US" sz="1600" dirty="0" smtClean="0">
                <a:solidFill>
                  <a:srgbClr val="0070C0"/>
                </a:solidFill>
                <a:latin typeface="Montserrat Light" panose="00000400000000000000" pitchFamily="50" charset="0"/>
              </a:rPr>
              <a:t>March 2023</a:t>
            </a:r>
            <a:endParaRPr lang="en-IN" sz="1600" dirty="0">
              <a:solidFill>
                <a:srgbClr val="0070C0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15560" y="2245710"/>
            <a:ext cx="3545217" cy="17756"/>
          </a:xfrm>
          <a:prstGeom prst="line">
            <a:avLst/>
          </a:prstGeom>
          <a:ln w="412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20" y="5068111"/>
            <a:ext cx="3704994" cy="15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CWCB’s Decreed Instream Flow Water Rights </a:t>
            </a:r>
            <a:r>
              <a:rPr lang="en-US" sz="3600" dirty="0" smtClean="0">
                <a:latin typeface="Montserrat" panose="00000500000000000000" pitchFamily="2" charset="0"/>
              </a:rPr>
              <a:t>(</a:t>
            </a:r>
            <a:r>
              <a:rPr lang="en-US" sz="3200" dirty="0" smtClean="0">
                <a:latin typeface="Montserrat" panose="00000500000000000000" pitchFamily="2" charset="0"/>
              </a:rPr>
              <a:t>source: DWR </a:t>
            </a:r>
            <a:r>
              <a:rPr lang="en-US" sz="3200" dirty="0" err="1" smtClean="0">
                <a:latin typeface="Montserrat" panose="00000500000000000000" pitchFamily="2" charset="0"/>
              </a:rPr>
              <a:t>MapViewer</a:t>
            </a:r>
            <a:r>
              <a:rPr lang="en-US" sz="3600" dirty="0" smtClean="0">
                <a:latin typeface="Montserrat" panose="00000500000000000000" pitchFamily="2" charset="0"/>
              </a:rPr>
              <a:t>)</a:t>
            </a:r>
            <a:endParaRPr lang="en-US" sz="3600" dirty="0">
              <a:latin typeface="Montserrat" panose="000005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1026" name="Picture 2" descr="https://maps.dnrgis.state.co.us/Geocortex/Essentials/DWR/REST/TempFiles/Export.jpg?guid=ea5a94dd-e24f-49f1-bb01-2b074a1ee3c2&amp;contentType=image%2F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7166"/>
            <a:ext cx="11067113" cy="510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BB90-6EEA-4D3F-BDE4-9320F51B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790" y="70390"/>
            <a:ext cx="1411973" cy="594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9941" y="2942729"/>
            <a:ext cx="189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Cache la Poudre</a:t>
            </a:r>
            <a:endParaRPr lang="en-US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7255" y="4924249"/>
            <a:ext cx="189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Big Thompson</a:t>
            </a:r>
            <a:endParaRPr lang="en-US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3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56E51-D560-4364-BA2E-AFAC4631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3139"/>
            <a:ext cx="3119120" cy="101482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  <a:t>The Poudre Flows Instream Flow </a:t>
            </a:r>
            <a:r>
              <a:rPr lang="en-US" sz="2800" b="1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Augmentation </a:t>
            </a:r>
            <a: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  <a:t>Plan:</a:t>
            </a:r>
            <a:b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</a:br>
            <a:r>
              <a:rPr lang="en-US" sz="2800" b="1" dirty="0">
                <a:solidFill>
                  <a:schemeClr val="accent3"/>
                </a:solidFill>
                <a:latin typeface="Montserrat" panose="00000500000000000000" pitchFamily="2" charset="0"/>
              </a:rPr>
              <a:t>Dry-up points;</a:t>
            </a:r>
            <a: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  <a:t/>
            </a:r>
            <a:b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</a:br>
            <a:r>
              <a:rPr lang="en-US" sz="2800" b="1" dirty="0" smtClean="0">
                <a:solidFill>
                  <a:schemeClr val="accent2"/>
                </a:solidFill>
                <a:latin typeface="Montserrat" panose="00000500000000000000" pitchFamily="2" charset="0"/>
              </a:rPr>
              <a:t>57 Miles of River;</a:t>
            </a:r>
            <a: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  <a:t/>
            </a:r>
            <a:b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</a:br>
            <a:r>
              <a:rPr lang="en-US" sz="2800" b="1" dirty="0" smtClean="0">
                <a:solidFill>
                  <a:schemeClr val="accent6"/>
                </a:solidFill>
                <a:latin typeface="Montserrat" panose="00000500000000000000" pitchFamily="2" charset="0"/>
              </a:rPr>
              <a:t>Partnering with ag and municipal;</a:t>
            </a:r>
            <a: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  <a:t/>
            </a:r>
            <a:b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</a:br>
            <a:r>
              <a:rPr lang="en-US" sz="2800" b="1" dirty="0">
                <a:solidFill>
                  <a:schemeClr val="accent5"/>
                </a:solidFill>
                <a:latin typeface="Montserrat" panose="00000500000000000000" pitchFamily="2" charset="0"/>
              </a:rPr>
              <a:t>Post-decree supplies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92E0D0-A545-4535-BFD2-F8189CFE9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8878" y="86828"/>
            <a:ext cx="8587409" cy="663572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AA6F3-DDDD-4021-A110-658FA5A9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1BB90-6EEA-4D3F-BDE4-9320F51B5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" y="5932169"/>
            <a:ext cx="2188564" cy="92075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84843" y="4056434"/>
            <a:ext cx="1663429" cy="622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84843" y="5160892"/>
            <a:ext cx="2042808" cy="359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1004" y="4056434"/>
            <a:ext cx="1867711" cy="437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Montserrat" panose="00000500000000000000" pitchFamily="2" charset="0"/>
              </a:rPr>
              <a:t>Recreational In-Channel Diversions</a:t>
            </a:r>
            <a:endParaRPr lang="en-US" b="1" dirty="0">
              <a:solidFill>
                <a:srgbClr val="00B0F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7834" y="1499573"/>
            <a:ext cx="4327187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Approved by CWCB</a:t>
            </a:r>
          </a:p>
          <a:p>
            <a:r>
              <a:rPr lang="en-US" dirty="0" smtClean="0">
                <a:solidFill>
                  <a:schemeClr val="accent2"/>
                </a:solidFill>
                <a:latin typeface="Montserrat" panose="00000500000000000000" pitchFamily="2" charset="0"/>
              </a:rPr>
              <a:t>Decreed in Water Court</a:t>
            </a:r>
          </a:p>
          <a:p>
            <a:r>
              <a:rPr lang="en-US" dirty="0" smtClean="0">
                <a:solidFill>
                  <a:schemeClr val="accent6"/>
                </a:solidFill>
                <a:latin typeface="Montserrat" panose="00000500000000000000" pitchFamily="2" charset="0"/>
              </a:rPr>
              <a:t>Junior Priority – legislated in 2001</a:t>
            </a:r>
          </a:p>
          <a:p>
            <a:r>
              <a:rPr lang="en-US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Use by local government only</a:t>
            </a:r>
          </a:p>
          <a:p>
            <a:r>
              <a:rPr lang="en-US" dirty="0" smtClean="0">
                <a:solidFill>
                  <a:schemeClr val="accent3"/>
                </a:solidFill>
                <a:latin typeface="Montserrat" panose="00000500000000000000" pitchFamily="2" charset="0"/>
              </a:rPr>
              <a:t>Control structure required</a:t>
            </a:r>
          </a:p>
          <a:p>
            <a:r>
              <a:rPr lang="en-US" dirty="0" smtClean="0">
                <a:solidFill>
                  <a:schemeClr val="accent6"/>
                </a:solidFill>
                <a:latin typeface="Montserrat" panose="00000500000000000000" pitchFamily="2" charset="0"/>
              </a:rPr>
              <a:t>Amount is the minimum required for reasonable recreation experience</a:t>
            </a:r>
          </a:p>
          <a:p>
            <a:r>
              <a:rPr lang="en-US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Legislative efforts to expand led by American Whitewater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1BB90-6EEA-4D3F-BDE4-9320F51B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436" y="5800719"/>
            <a:ext cx="2188564" cy="920756"/>
          </a:xfrm>
          <a:prstGeom prst="rect">
            <a:avLst/>
          </a:prstGeom>
        </p:spPr>
      </p:pic>
      <p:pic>
        <p:nvPicPr>
          <p:cNvPr id="1028" name="Picture 4" descr="kayak in ri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9" y="1539916"/>
            <a:ext cx="7280346" cy="485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0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D519AC-7392-4C53-9E3F-08F1208B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7074" y="4085213"/>
            <a:ext cx="6556248" cy="750278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latin typeface="Montserrat" panose="00000500000000000000" pitchFamily="2" charset="0"/>
              </a:rPr>
              <a:t>kryan@coloradowatertrust.org</a:t>
            </a:r>
            <a:endParaRPr lang="en-US" sz="2200" dirty="0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9A294210-0A3A-40B7-8019-FDFD9DA75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2114" y="417886"/>
            <a:ext cx="6131070" cy="20381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800" dirty="0">
              <a:latin typeface="Montserrat Light" panose="00000400000000000000" pitchFamily="50" charset="0"/>
            </a:endParaRPr>
          </a:p>
        </p:txBody>
      </p:sp>
      <p:pic>
        <p:nvPicPr>
          <p:cNvPr id="5" name="Content Placeholder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463207"/>
            <a:ext cx="938121" cy="394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111" y="2456069"/>
            <a:ext cx="3522174" cy="14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448800" y="6608615"/>
            <a:ext cx="2743200" cy="249385"/>
          </a:xfrm>
        </p:spPr>
        <p:txBody>
          <a:bodyPr/>
          <a:lstStyle/>
          <a:p>
            <a:fld id="{48BB047D-A6CD-43AB-96F0-683C726B586B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15" name="Picture Placeholder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2427" y="0"/>
            <a:ext cx="5909574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672" y="-381740"/>
            <a:ext cx="6773661" cy="7927759"/>
          </a:xfrm>
          <a:prstGeom prst="rect">
            <a:avLst/>
          </a:prstGeom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415" y="1665083"/>
            <a:ext cx="11478815" cy="42801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S"/>
              <a:defRPr/>
            </a:pPr>
            <a:r>
              <a:rPr lang="en-US" altLang="en-US" sz="2400" dirty="0">
                <a:latin typeface="Montserrat Light" panose="00000400000000000000" pitchFamily="50" charset="0"/>
              </a:rPr>
              <a:t>Denver-based non-profit working </a:t>
            </a:r>
            <a:r>
              <a:rPr lang="en-US" altLang="en-US" sz="2400" b="1" dirty="0">
                <a:solidFill>
                  <a:schemeClr val="accent3"/>
                </a:solidFill>
                <a:latin typeface="Montserrat" panose="00000500000000000000" pitchFamily="50" charset="0"/>
              </a:rPr>
              <a:t>statewide</a:t>
            </a:r>
            <a:r>
              <a:rPr lang="en-US" altLang="en-US" sz="2400" dirty="0">
                <a:latin typeface="Montserrat Light" panose="00000400000000000000" pitchFamily="50" charset="0"/>
              </a:rPr>
              <a:t> to restore flows to Colorado’s rivers in need</a:t>
            </a:r>
          </a:p>
          <a:p>
            <a:pPr>
              <a:buFont typeface="Wingdings" panose="05000000000000000000" pitchFamily="2" charset="2"/>
              <a:buChar char="S"/>
              <a:defRPr/>
            </a:pPr>
            <a:endParaRPr lang="en-US" altLang="en-US" sz="700" dirty="0">
              <a:latin typeface="Montserrat Light" panose="00000400000000000000" pitchFamily="50" charset="0"/>
            </a:endParaRPr>
          </a:p>
          <a:p>
            <a:pPr>
              <a:buFont typeface="Wingdings" panose="05000000000000000000" pitchFamily="2" charset="2"/>
              <a:buChar char="S"/>
              <a:defRPr/>
            </a:pPr>
            <a:r>
              <a:rPr lang="en-US" altLang="en-US" sz="2400" dirty="0">
                <a:latin typeface="Montserrat Light" panose="00000400000000000000" pitchFamily="50" charset="0"/>
              </a:rPr>
              <a:t>Formed in </a:t>
            </a:r>
            <a:r>
              <a:rPr lang="en-US" altLang="en-US" sz="2400" b="1" dirty="0">
                <a:solidFill>
                  <a:schemeClr val="accent5"/>
                </a:solidFill>
                <a:latin typeface="Montserrat" panose="00000500000000000000" pitchFamily="50" charset="0"/>
              </a:rPr>
              <a:t>2001</a:t>
            </a:r>
            <a:r>
              <a:rPr lang="en-US" altLang="en-US" sz="2400" dirty="0">
                <a:latin typeface="Montserrat Light" panose="00000400000000000000" pitchFamily="50" charset="0"/>
              </a:rPr>
              <a:t> to partner with Colorado’s Instream Flow Program and amplify its work</a:t>
            </a:r>
          </a:p>
          <a:p>
            <a:pPr>
              <a:buFont typeface="Wingdings" panose="05000000000000000000" pitchFamily="2" charset="2"/>
              <a:buChar char="S"/>
              <a:defRPr/>
            </a:pPr>
            <a:endParaRPr lang="en-US" altLang="en-US" sz="700" dirty="0">
              <a:latin typeface="Montserrat Light" panose="00000400000000000000" pitchFamily="50" charset="0"/>
            </a:endParaRPr>
          </a:p>
          <a:p>
            <a:pPr>
              <a:buFont typeface="Wingdings" panose="05000000000000000000" pitchFamily="2" charset="2"/>
              <a:buChar char="S"/>
              <a:defRPr/>
            </a:pPr>
            <a:r>
              <a:rPr lang="en-US" altLang="en-US" sz="2400" dirty="0">
                <a:latin typeface="Montserrat Light" panose="00000400000000000000" pitchFamily="50" charset="0"/>
              </a:rPr>
              <a:t>Work with water users to put together </a:t>
            </a:r>
            <a:r>
              <a:rPr lang="en-US" altLang="en-US" sz="2400" b="1" dirty="0">
                <a:solidFill>
                  <a:schemeClr val="accent6"/>
                </a:solidFill>
                <a:latin typeface="Montserrat" panose="00000500000000000000" pitchFamily="50" charset="0"/>
              </a:rPr>
              <a:t>voluntary</a:t>
            </a:r>
            <a:r>
              <a:rPr lang="en-US" altLang="en-US" sz="2400" dirty="0">
                <a:latin typeface="Montserrat Light" panose="00000400000000000000" pitchFamily="50" charset="0"/>
              </a:rPr>
              <a:t> transactions to benefit the environment</a:t>
            </a:r>
          </a:p>
          <a:p>
            <a:pPr>
              <a:buFont typeface="Wingdings" panose="05000000000000000000" pitchFamily="2" charset="2"/>
              <a:buChar char="S"/>
              <a:defRPr/>
            </a:pPr>
            <a:endParaRPr lang="en-US" altLang="en-US" sz="700" dirty="0">
              <a:latin typeface="Montserrat Light" panose="00000400000000000000" pitchFamily="50" charset="0"/>
            </a:endParaRPr>
          </a:p>
          <a:p>
            <a:pPr>
              <a:buFont typeface="Wingdings" panose="05000000000000000000" pitchFamily="2" charset="2"/>
              <a:buChar char="S"/>
              <a:defRPr/>
            </a:pPr>
            <a:r>
              <a:rPr lang="en-US" altLang="en-US" sz="2400" dirty="0">
                <a:latin typeface="Montserrat Light" panose="00000400000000000000" pitchFamily="50" charset="0"/>
              </a:rPr>
              <a:t>Transactions are </a:t>
            </a:r>
            <a:r>
              <a:rPr lang="en-US" altLang="en-US" sz="2400" b="1" dirty="0">
                <a:solidFill>
                  <a:schemeClr val="accent3"/>
                </a:solidFill>
                <a:latin typeface="Montserrat" panose="00000500000000000000" pitchFamily="50" charset="0"/>
              </a:rPr>
              <a:t>flexible</a:t>
            </a:r>
            <a:r>
              <a:rPr lang="en-US" altLang="en-US" sz="2400" dirty="0">
                <a:latin typeface="Montserrat Light" panose="00000400000000000000" pitchFamily="50" charset="0"/>
              </a:rPr>
              <a:t> - temporary or permanent, split-season, ATM</a:t>
            </a:r>
          </a:p>
          <a:p>
            <a:pPr>
              <a:buFont typeface="Wingdings" panose="05000000000000000000" pitchFamily="2" charset="2"/>
              <a:buChar char="S"/>
              <a:defRPr/>
            </a:pPr>
            <a:endParaRPr lang="en-US" altLang="en-US" sz="700" dirty="0">
              <a:latin typeface="Montserrat Light" panose="00000400000000000000" pitchFamily="50" charset="0"/>
            </a:endParaRPr>
          </a:p>
          <a:p>
            <a:pPr>
              <a:buFont typeface="Wingdings" panose="05000000000000000000" pitchFamily="2" charset="2"/>
              <a:buChar char="S"/>
              <a:defRPr/>
            </a:pPr>
            <a:r>
              <a:rPr lang="en-US" altLang="en-US" sz="2400" dirty="0">
                <a:latin typeface="Montserrat Light" panose="00000400000000000000" pitchFamily="50" charset="0"/>
              </a:rPr>
              <a:t>Work within the prior appropriation system and </a:t>
            </a:r>
            <a:r>
              <a:rPr lang="en-US" altLang="en-US" sz="2400" b="1" dirty="0">
                <a:solidFill>
                  <a:schemeClr val="accent2"/>
                </a:solidFill>
                <a:latin typeface="Montserrat" panose="00000500000000000000" pitchFamily="50" charset="0"/>
              </a:rPr>
              <a:t>compensate</a:t>
            </a:r>
            <a:r>
              <a:rPr lang="en-US" altLang="en-US" sz="2400" dirty="0">
                <a:latin typeface="Montserrat Light" panose="00000400000000000000" pitchFamily="50" charset="0"/>
              </a:rPr>
              <a:t> water users at fair-market value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818" y="127386"/>
            <a:ext cx="2188564" cy="92075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06516" y="1329979"/>
            <a:ext cx="3545217" cy="177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15" y="246186"/>
            <a:ext cx="6818620" cy="1037492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Colorado Water Trust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7244"/>
            <a:ext cx="2188564" cy="92075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624995" y="3438811"/>
            <a:ext cx="11512285" cy="3315630"/>
          </a:xfrm>
          <a:prstGeom prst="rightArrow">
            <a:avLst>
              <a:gd name="adj1" fmla="val 50000"/>
              <a:gd name="adj2" fmla="val 63677"/>
            </a:avLst>
          </a:prstGeom>
          <a:blipFill>
            <a:blip r:embed="rId4">
              <a:alphaModFix amt="86000"/>
            </a:blip>
            <a:stretch>
              <a:fillRect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46205" y="4598485"/>
            <a:ext cx="1390186" cy="1018478"/>
          </a:xfrm>
          <a:prstGeom prst="ellipse">
            <a:avLst/>
          </a:prstGeom>
          <a:solidFill>
            <a:schemeClr val="accent5">
              <a:lumMod val="50000"/>
              <a:alpha val="75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87630" y="4633554"/>
            <a:ext cx="1390186" cy="1018478"/>
          </a:xfrm>
          <a:prstGeom prst="ellipse">
            <a:avLst/>
          </a:prstGeom>
          <a:solidFill>
            <a:schemeClr val="accent4">
              <a:lumMod val="75000"/>
              <a:alpha val="75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85467" y="4633554"/>
            <a:ext cx="1390186" cy="1018478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52165" y="4633554"/>
            <a:ext cx="1390186" cy="1018478"/>
          </a:xfrm>
          <a:prstGeom prst="ellipse">
            <a:avLst/>
          </a:prstGeom>
          <a:solidFill>
            <a:schemeClr val="accent1">
              <a:lumMod val="75000"/>
              <a:lumOff val="25000"/>
              <a:alpha val="75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52057" y="4571999"/>
            <a:ext cx="1390186" cy="1018478"/>
          </a:xfrm>
          <a:prstGeom prst="ellipse">
            <a:avLst/>
          </a:prstGeom>
          <a:solidFill>
            <a:schemeClr val="accent2">
              <a:alpha val="75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6205" y="4896571"/>
            <a:ext cx="1380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1876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3467" y="4679742"/>
            <a:ext cx="1999785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Cache La Poudre Conflict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6046" y="4942738"/>
            <a:ext cx="1999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1878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8397" y="4900954"/>
            <a:ext cx="2442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1903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4183" y="4881183"/>
            <a:ext cx="134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1973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17560" y="4265411"/>
            <a:ext cx="1719753" cy="16718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">
                <a:schemeClr val="bg1"/>
              </a:gs>
              <a:gs pos="91000">
                <a:schemeClr val="bg1">
                  <a:alpha val="9500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22565" y="4835016"/>
            <a:ext cx="260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…70 years….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7" name="Text Placeholder 22"/>
          <p:cNvSpPr txBox="1">
            <a:spLocks/>
          </p:cNvSpPr>
          <p:nvPr/>
        </p:nvSpPr>
        <p:spPr>
          <a:xfrm>
            <a:off x="0" y="366798"/>
            <a:ext cx="12168405" cy="72832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Colorado Water Rights History </a:t>
            </a:r>
            <a:endParaRPr lang="en-US" sz="48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3334" y="1270000"/>
            <a:ext cx="1845734" cy="23876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ache La Poudre River: Fort Collins History Connec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249" y="2192180"/>
            <a:ext cx="1761429" cy="179737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90527" y="6159889"/>
            <a:ext cx="4365879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Montserrat Light" panose="00000400000000000000" pitchFamily="50" charset="0"/>
              </a:rPr>
              <a:t>Photos: Denver Post, Colorado Encyclopedia, Fort Collins History Connection, Colorado Virtual Library, Denver Post (L&gt;R). </a:t>
            </a:r>
            <a:endParaRPr lang="en-US" sz="1200" dirty="0">
              <a:solidFill>
                <a:schemeClr val="accent3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2060" name="Picture 12" descr="Recount possible on slavery reference in Colorado constitution – The Denver  Po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4" y="2566518"/>
            <a:ext cx="1881577" cy="12543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 color drawing of the proposed State Capitol from 188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414" y="1793592"/>
            <a:ext cx="2952966" cy="19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1628078" y="3910361"/>
            <a:ext cx="7434" cy="558079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42964" y="3657600"/>
            <a:ext cx="0" cy="914399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380560" y="4032102"/>
            <a:ext cx="7434" cy="558079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47258" y="3747471"/>
            <a:ext cx="0" cy="824528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665423" y="3264499"/>
            <a:ext cx="4834" cy="1215091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https://history.denverlibrary.org/sites/history/files/styles/blog_image/public/009_0.jpg?itok=fnagC9k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566" y="1592357"/>
            <a:ext cx="2696714" cy="16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3339306"/>
            <a:ext cx="1047750" cy="1047750"/>
          </a:xfrm>
        </p:spPr>
      </p:pic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sz="3600" u="sng" dirty="0">
                <a:solidFill>
                  <a:schemeClr val="accent5"/>
                </a:solidFill>
                <a:latin typeface="Montserrat" panose="00000500000000000000" pitchFamily="2" charset="0"/>
              </a:rPr>
              <a:t>Colorado Water Conservation Board</a:t>
            </a:r>
          </a:p>
        </p:txBody>
      </p:sp>
      <p:pic>
        <p:nvPicPr>
          <p:cNvPr id="1026" name="Picture 2" descr="Image result for colorado ISF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14" y="1548606"/>
            <a:ext cx="5857580" cy="45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71C084-9A43-4D6C-BD04-F8C5F994D20C}"/>
              </a:ext>
            </a:extLst>
          </p:cNvPr>
          <p:cNvSpPr txBox="1"/>
          <p:nvPr/>
        </p:nvSpPr>
        <p:spPr>
          <a:xfrm>
            <a:off x="374903" y="1047025"/>
            <a:ext cx="5197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CWCB is </a:t>
            </a:r>
            <a:r>
              <a:rPr lang="en-US" dirty="0" smtClean="0">
                <a:latin typeface="Montserrat" panose="00000500000000000000" pitchFamily="2" charset="0"/>
              </a:rPr>
              <a:t>the </a:t>
            </a:r>
            <a:r>
              <a:rPr lang="en-US" dirty="0">
                <a:latin typeface="Montserrat" panose="00000500000000000000" pitchFamily="2" charset="0"/>
              </a:rPr>
              <a:t>state agency </a:t>
            </a:r>
            <a:r>
              <a:rPr lang="en-US" dirty="0" smtClean="0">
                <a:latin typeface="Montserrat" panose="00000500000000000000" pitchFamily="2" charset="0"/>
              </a:rPr>
              <a:t>with exclusive authority to obtain </a:t>
            </a:r>
            <a:r>
              <a:rPr lang="en-US" dirty="0">
                <a:latin typeface="Montserrat" panose="00000500000000000000" pitchFamily="2" charset="0"/>
              </a:rPr>
              <a:t>instream flow water rights and minimum lake </a:t>
            </a:r>
            <a:r>
              <a:rPr lang="en-US" dirty="0" smtClean="0">
                <a:latin typeface="Montserrat" panose="00000500000000000000" pitchFamily="2" charset="0"/>
              </a:rPr>
              <a:t>level rights.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 smtClean="0">
                <a:latin typeface="Montserrat" panose="00000500000000000000" pitchFamily="2" charset="0"/>
              </a:rPr>
              <a:t>There are administrative and judicial processes to go through to establish an ISF.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 smtClean="0">
                <a:latin typeface="Montserrat" panose="00000500000000000000" pitchFamily="2" charset="0"/>
              </a:rPr>
              <a:t>CWCB gains ISF water </a:t>
            </a:r>
            <a:r>
              <a:rPr lang="en-US" dirty="0">
                <a:latin typeface="Montserrat" panose="00000500000000000000" pitchFamily="2" charset="0"/>
              </a:rPr>
              <a:t>rights in 2 ways: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Appropriation</a:t>
            </a:r>
            <a:r>
              <a:rPr lang="en-US" dirty="0">
                <a:latin typeface="Montserrat" panose="00000500000000000000" pitchFamily="2" charset="0"/>
              </a:rPr>
              <a:t>: the traditional water court </a:t>
            </a:r>
            <a:r>
              <a:rPr lang="en-US" dirty="0" smtClean="0">
                <a:latin typeface="Montserrat" panose="00000500000000000000" pitchFamily="2" charset="0"/>
              </a:rPr>
              <a:t>process – apply for a junior water right;</a:t>
            </a:r>
            <a:endParaRPr lang="en-US" dirty="0">
              <a:latin typeface="Montserrat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i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Acquisition</a:t>
            </a:r>
            <a:r>
              <a:rPr lang="en-US" dirty="0">
                <a:latin typeface="Montserrat" panose="00000500000000000000" pitchFamily="2" charset="0"/>
              </a:rPr>
              <a:t>: a variety of statutory and creative </a:t>
            </a:r>
            <a:r>
              <a:rPr lang="en-US" dirty="0" smtClean="0">
                <a:latin typeface="Montserrat" panose="00000500000000000000" pitchFamily="2" charset="0"/>
              </a:rPr>
              <a:t>tools exist to provide opportunities for temporary and permanent transfers of senior water rights to ISF.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37244"/>
            <a:ext cx="2188564" cy="9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9DD005-89EB-424E-B2AB-0809A3AE4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120" y="1411281"/>
            <a:ext cx="5384800" cy="4525963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Montserrat" panose="00000500000000000000" pitchFamily="2" charset="0"/>
              </a:rPr>
              <a:t>CWCB makes a quasi-legislative decision to appropriate or acquire;</a:t>
            </a:r>
          </a:p>
          <a:p>
            <a:pPr lvl="1"/>
            <a:r>
              <a:rPr lang="en-US" sz="2000" dirty="0">
                <a:latin typeface="Montserrat" panose="00000500000000000000" pitchFamily="2" charset="0"/>
              </a:rPr>
              <a:t>Guided by rules at 2 CCR 408-2</a:t>
            </a:r>
            <a:endParaRPr lang="en-US" sz="2400" dirty="0">
              <a:latin typeface="Montserrat" panose="00000500000000000000" pitchFamily="2" charset="0"/>
            </a:endParaRPr>
          </a:p>
          <a:p>
            <a:r>
              <a:rPr lang="en-US" sz="2400" dirty="0">
                <a:latin typeface="Montserrat" panose="00000500000000000000" pitchFamily="2" charset="0"/>
              </a:rPr>
              <a:t>Colorado Parks and Wildlife models </a:t>
            </a:r>
            <a:r>
              <a:rPr lang="en-US" sz="2400" b="1" dirty="0">
                <a:solidFill>
                  <a:schemeClr val="accent5"/>
                </a:solidFill>
                <a:latin typeface="Montserrat" panose="00000500000000000000" pitchFamily="2" charset="0"/>
              </a:rPr>
              <a:t>preserve and improve </a:t>
            </a:r>
            <a:r>
              <a:rPr lang="en-US" sz="2400" dirty="0">
                <a:latin typeface="Montserrat" panose="00000500000000000000" pitchFamily="2" charset="0"/>
              </a:rPr>
              <a:t>flow rates;</a:t>
            </a:r>
          </a:p>
          <a:p>
            <a:r>
              <a:rPr lang="en-US" sz="2400" dirty="0">
                <a:latin typeface="Montserrat" panose="00000500000000000000" pitchFamily="2" charset="0"/>
              </a:rPr>
              <a:t>Water Trust, CWCB staff, and CPW staff collaborate on the project as a whole</a:t>
            </a:r>
            <a:r>
              <a:rPr lang="en-US" sz="2400" dirty="0" smtClean="0">
                <a:latin typeface="Montserrat" panose="00000500000000000000" pitchFamily="2" charset="0"/>
              </a:rPr>
              <a:t>.</a:t>
            </a:r>
          </a:p>
          <a:p>
            <a:r>
              <a:rPr lang="en-US" sz="2400" b="1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Administrative approval precedes water court</a:t>
            </a:r>
            <a:r>
              <a:rPr lang="en-US" sz="2400" dirty="0" smtClean="0">
                <a:latin typeface="Montserrat" panose="00000500000000000000" pitchFamily="2" charset="0"/>
              </a:rPr>
              <a:t>, or further administrative approval for temporary changes to ISF.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2EAAA-3898-48FE-B106-CCED7112C78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The CWCB: a </a:t>
            </a:r>
            <a:r>
              <a:rPr lang="en-US" dirty="0" smtClean="0">
                <a:solidFill>
                  <a:schemeClr val="accent5"/>
                </a:solidFill>
              </a:rPr>
              <a:t>Staff </a:t>
            </a:r>
            <a:r>
              <a:rPr lang="en-US" dirty="0">
                <a:solidFill>
                  <a:schemeClr val="accent5"/>
                </a:solidFill>
              </a:rPr>
              <a:t>and </a:t>
            </a:r>
            <a:r>
              <a:rPr lang="en-US" dirty="0" smtClean="0">
                <a:solidFill>
                  <a:schemeClr val="accent5"/>
                </a:solidFill>
              </a:rPr>
              <a:t>Board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Board Meeting">
            <a:extLst>
              <a:ext uri="{FF2B5EF4-FFF2-40B4-BE49-F238E27FC236}">
                <a16:creationId xmlns:a16="http://schemas.microsoft.com/office/drawing/2014/main" id="{618D8959-160B-4E08-8140-1DEF11EB5B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2070293"/>
            <a:ext cx="5790076" cy="360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7244"/>
            <a:ext cx="2188564" cy="9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59BFC3-C682-4792-9A62-1122C718C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280" y="1097281"/>
            <a:ext cx="9716349" cy="5587999"/>
          </a:xfrm>
        </p:spPr>
        <p:txBody>
          <a:bodyPr numCol="2">
            <a:normAutofit fontScale="85000" lnSpcReduction="20000"/>
          </a:bodyPr>
          <a:lstStyle/>
          <a:p>
            <a:r>
              <a:rPr lang="en-US" sz="1500" b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Permanent Acquisitions or Long-Term Loans, 37-92-102(3):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No conditional water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Preserve or improve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Water protected in priority for the length of ISF stream 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Permanent change of water right approved in water court</a:t>
            </a:r>
          </a:p>
          <a:p>
            <a:r>
              <a:rPr lang="en-US" sz="1500" b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5</a:t>
            </a:r>
            <a:r>
              <a:rPr lang="en-US" sz="1500" b="1" u="sng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 </a:t>
            </a:r>
            <a:r>
              <a:rPr lang="en-US" sz="1500" b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in 10 Temporary Loans, 37-92-105(2)(b):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Used to preserve on an existing ISF reach for </a:t>
            </a:r>
            <a:r>
              <a:rPr lang="en-US" sz="1500" dirty="0" smtClean="0">
                <a:latin typeface="Montserrat" panose="00000500000000000000" pitchFamily="2" charset="0"/>
              </a:rPr>
              <a:t>5 </a:t>
            </a:r>
            <a:r>
              <a:rPr lang="en-US" sz="1500" dirty="0">
                <a:latin typeface="Montserrat" panose="00000500000000000000" pitchFamily="2" charset="0"/>
              </a:rPr>
              <a:t>years out of a 10 year </a:t>
            </a:r>
            <a:r>
              <a:rPr lang="en-US" sz="1500" dirty="0" smtClean="0">
                <a:latin typeface="Montserrat" panose="00000500000000000000" pitchFamily="2" charset="0"/>
              </a:rPr>
              <a:t>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ISF use cannot occur in more than 3 years consecutively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Preserve or improve, but only on reaches with an underlying ISF water right</a:t>
            </a:r>
            <a:endParaRPr lang="en-US" sz="1500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Water protected in priority for the length of ISF stream 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Administratively approved by State Engineer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Safeguards owner’s HCU allocation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Nonrenewable</a:t>
            </a:r>
            <a:endParaRPr lang="en-US" sz="1500" dirty="0">
              <a:latin typeface="Montserrat" panose="00000500000000000000" pitchFamily="2" charset="0"/>
            </a:endParaRPr>
          </a:p>
          <a:p>
            <a:r>
              <a:rPr lang="en-US" sz="1500" b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Water Conservation Program, 37-92-305(3)(c):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Used with or without an ISF stream reach for 5 years out of a 10 year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Water is not protected; available for diversion by any water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Administratively approved by a water district or state agency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Safeguards owner’s HCU allocation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Nonrenewable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Not allowed in Water Division 7 (southwest Colorado</a:t>
            </a:r>
            <a:r>
              <a:rPr lang="en-US" sz="15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n-US" sz="1500" b="1" u="sng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ISF Plan for Augmentation, 37-992-102(4.5)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Plan to make water available for out-of-priority uses approved in water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Preserve or improve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Permanent plan where additional augmentation water can be added post-decree</a:t>
            </a:r>
            <a:endParaRPr lang="en-US" sz="1500" dirty="0">
              <a:latin typeface="Montserrat" panose="00000500000000000000" pitchFamily="2" charset="0"/>
            </a:endParaRPr>
          </a:p>
          <a:p>
            <a:r>
              <a:rPr lang="en-US" sz="1500" b="1" u="sng" dirty="0">
                <a:solidFill>
                  <a:schemeClr val="accent5"/>
                </a:solidFill>
                <a:latin typeface="Montserrat" panose="00000500000000000000" pitchFamily="2" charset="0"/>
              </a:rPr>
              <a:t>Getting Creative: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Alone or in combination with the tools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Integrating storage and </a:t>
            </a:r>
            <a:r>
              <a:rPr lang="en-US" sz="1500" dirty="0" smtClean="0">
                <a:latin typeface="Montserrat" panose="00000500000000000000" pitchFamily="2" charset="0"/>
              </a:rPr>
              <a:t>exchanges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Delivering </a:t>
            </a:r>
            <a:r>
              <a:rPr lang="en-US" sz="1500" dirty="0">
                <a:latin typeface="Montserrat" panose="00000500000000000000" pitchFamily="2" charset="0"/>
              </a:rPr>
              <a:t>water to downstream decreed </a:t>
            </a:r>
            <a:r>
              <a:rPr lang="en-US" sz="1500" dirty="0" smtClean="0">
                <a:latin typeface="Montserrat" panose="00000500000000000000" pitchFamily="2" charset="0"/>
              </a:rPr>
              <a:t>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" panose="00000500000000000000" pitchFamily="2" charset="0"/>
              </a:rPr>
              <a:t>Sharing water for split season of deficit irrigation</a:t>
            </a:r>
            <a:endParaRPr lang="en-US" sz="1500" dirty="0">
              <a:latin typeface="Montserrat" panose="00000500000000000000" pitchFamily="2" charset="0"/>
            </a:endParaRPr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9393A7-F817-4019-90BA-9D73AC0B7DE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  <a:latin typeface="Montserrat" panose="00000500000000000000" pitchFamily="2" charset="0"/>
              </a:rPr>
              <a:t>The ISF Acquisition Toolkit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715" y="5892731"/>
            <a:ext cx="18838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3996"/>
            <a:ext cx="12192000" cy="684400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9" name="Rounded Rectangle 8"/>
          <p:cNvSpPr/>
          <p:nvPr/>
        </p:nvSpPr>
        <p:spPr>
          <a:xfrm>
            <a:off x="9233438" y="1441792"/>
            <a:ext cx="2595146" cy="78483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Temporary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7431" y="3606023"/>
            <a:ext cx="1983037" cy="62051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Flexible?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2799" y="1636721"/>
            <a:ext cx="2495760" cy="83105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Permanent?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33225"/>
            <a:ext cx="12192000" cy="823913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    Evaluation Process 	</a:t>
            </a:r>
            <a:endParaRPr lang="en-US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1517" y="1157857"/>
            <a:ext cx="5528965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Figure out the best tool.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020" y="5707141"/>
            <a:ext cx="2188564" cy="92075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51603" y="2755279"/>
            <a:ext cx="2115193" cy="7664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Change of use to instream flow?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9920" y="3936376"/>
            <a:ext cx="2115193" cy="11890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Change of use/ point of diversion/place of use?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6438" y="5488658"/>
            <a:ext cx="2115193" cy="8245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Strategic abandonment?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926722" y="4406421"/>
            <a:ext cx="2118671" cy="82459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Strategic reservoir releases?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607436" y="5596514"/>
            <a:ext cx="1770326" cy="98831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Streamflow augmentation plan?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41508" y="3504144"/>
            <a:ext cx="2049278" cy="95805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5/10 temporary loan to instream flow?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52815" y="2327882"/>
            <a:ext cx="1614085" cy="9097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Water conservation program?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540847" y="4420264"/>
            <a:ext cx="2101617" cy="10989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Agricultural water protection water right?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476858" y="5732454"/>
            <a:ext cx="1770326" cy="82459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Downstream decreed beneficial use?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321618" y="4488661"/>
            <a:ext cx="1670892" cy="10151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Non-diversion agreement?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394004" y="2940015"/>
            <a:ext cx="1670892" cy="10151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Interruptible water supply plan?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93033" y="1907417"/>
            <a:ext cx="4605931" cy="156966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If the water right at issue can help the stream in time/place, figure out if there is a legal tool that will work.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91284" y="4818716"/>
            <a:ext cx="1670892" cy="10151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Substitute water supply plan?</a:t>
            </a:r>
          </a:p>
        </p:txBody>
      </p:sp>
      <p:sp>
        <p:nvSpPr>
          <p:cNvPr id="2" name="Oval 1"/>
          <p:cNvSpPr/>
          <p:nvPr/>
        </p:nvSpPr>
        <p:spPr>
          <a:xfrm>
            <a:off x="2734193" y="4172293"/>
            <a:ext cx="2454442" cy="1369976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8248" y="2443634"/>
            <a:ext cx="2454442" cy="136997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812458" y="3251388"/>
            <a:ext cx="2454442" cy="136997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715926" y="938096"/>
            <a:ext cx="3636334" cy="7386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B7B9775-2FBD-4499-A79F-93FCAB852B3C}"/>
              </a:ext>
            </a:extLst>
          </p:cNvPr>
          <p:cNvSpPr/>
          <p:nvPr/>
        </p:nvSpPr>
        <p:spPr>
          <a:xfrm>
            <a:off x="8209733" y="2060596"/>
            <a:ext cx="2454442" cy="136997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4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1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60"/>
          <a:stretch/>
        </p:blipFill>
        <p:spPr>
          <a:xfrm>
            <a:off x="0" y="16130"/>
            <a:ext cx="12439829" cy="68418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" y="16130"/>
            <a:ext cx="12439829" cy="6867793"/>
          </a:xfrm>
          <a:prstGeom prst="rect">
            <a:avLst/>
          </a:prstGeom>
          <a:solidFill>
            <a:srgbClr val="03254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Image result for water drople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3" b="97714" l="10000" r="90000">
                        <a14:foregroundMark x1="37073" y1="88143" x2="37073" y2="88143"/>
                        <a14:foregroundMark x1="60732" y1="70857" x2="60732" y2="70857"/>
                        <a14:foregroundMark x1="51829" y1="26857" x2="51829" y2="26857"/>
                        <a14:foregroundMark x1="48659" y1="7857" x2="48659" y2="7857"/>
                      </a14:backgroundRemoval>
                    </a14:imgEffect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16" y="474499"/>
            <a:ext cx="3427039" cy="29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water drople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3" b="97714" l="10000" r="90000">
                        <a14:foregroundMark x1="37073" y1="88143" x2="37073" y2="88143"/>
                        <a14:foregroundMark x1="60732" y1="70857" x2="60732" y2="70857"/>
                        <a14:foregroundMark x1="51829" y1="26857" x2="51829" y2="26857"/>
                        <a14:foregroundMark x1="48659" y1="7857" x2="48659" y2="7857"/>
                      </a14:backgroundRemoval>
                    </a14:imgEffect>
                    <a14:imgEffect>
                      <a14:artisticGlowEdge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39" y="1692079"/>
            <a:ext cx="3427039" cy="29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842927-B12B-4404-B507-CBB7F2D38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7" y="6017284"/>
            <a:ext cx="1883827" cy="7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0129" y="1845603"/>
            <a:ext cx="4553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 smtClean="0">
                <a:latin typeface="Montserrat Light" panose="00000400000000000000" pitchFamily="50" charset="0"/>
              </a:rPr>
              <a:t>If requested, market-based </a:t>
            </a:r>
            <a:r>
              <a:rPr lang="en-US" altLang="en-US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compensation</a:t>
            </a:r>
            <a:r>
              <a:rPr lang="en-US" altLang="en-US" sz="2800" dirty="0" smtClean="0">
                <a:latin typeface="Montserrat Light" panose="00000400000000000000" pitchFamily="50" charset="0"/>
              </a:rPr>
              <a:t> is available for water that is successfully leased or conveyed to CWCB for ISF use.</a:t>
            </a:r>
            <a:endParaRPr lang="en-US" altLang="en-US" sz="2800" dirty="0">
              <a:latin typeface="Montserrat Light" panose="000004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1568" y="448575"/>
            <a:ext cx="4306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The CWCB has statutory </a:t>
            </a:r>
            <a:r>
              <a:rPr lang="en-US" altLang="en-US" sz="28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fund of $1 million per year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for acquisitions and the Water Trust fundraises, from private donors.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59295" y="1079124"/>
            <a:ext cx="3545217" cy="177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6" name="Picture 4" descr="Libra isolated on white background Scales, Flat design, Libra, vector illustration isolated on white background scale stock illustrations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8" b="89791" l="4085" r="96895">
                        <a14:foregroundMark x1="27288" y1="48168" x2="27288" y2="48168"/>
                        <a14:foregroundMark x1="51307" y1="62042" x2="51307" y2="62042"/>
                        <a14:foregroundMark x1="58824" y1="75916" x2="58824" y2="75916"/>
                        <a14:foregroundMark x1="68627" y1="46335" x2="68627" y2="46335"/>
                        <a14:foregroundMark x1="77124" y1="24346" x2="77124" y2="24346"/>
                        <a14:foregroundMark x1="50654" y1="53927" x2="50654" y2="5392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18" y="1916552"/>
            <a:ext cx="8748789" cy="55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5552" y="200117"/>
            <a:ext cx="11276534" cy="125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Compensation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837033-F532-4536-A776-0402CAFD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668" y="1271805"/>
            <a:ext cx="5445369" cy="111478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Acquisition and water right change PROJECT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/>
            </a:r>
            <a:b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</a:b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examples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9E181A-F346-4B5B-8EC7-D2CE0D0B1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9" y="2386589"/>
            <a:ext cx="4805861" cy="345452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  <a:latin typeface="Montserrat Light" panose="00000400000000000000" pitchFamily="2" charset="0"/>
              </a:rPr>
              <a:t>Little Cimarron</a:t>
            </a:r>
            <a:r>
              <a:rPr lang="en-US" sz="2000" dirty="0">
                <a:solidFill>
                  <a:schemeClr val="accent6"/>
                </a:solidFill>
                <a:latin typeface="Montserrat Light" panose="00000400000000000000" pitchFamily="2" charset="0"/>
              </a:rPr>
              <a:t>: Permanent acquisition; split-season irrigation; CWT owns water right subject to grants of irrigation and environmental flow uses; soil health &amp; productivity study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  <a:latin typeface="Montserrat Light" panose="00000400000000000000" pitchFamily="2" charset="0"/>
              </a:rPr>
              <a:t>Coats Bros Ditch</a:t>
            </a:r>
            <a:r>
              <a:rPr lang="en-US" sz="2000" dirty="0">
                <a:solidFill>
                  <a:schemeClr val="accent6"/>
                </a:solidFill>
                <a:latin typeface="Montserrat Light" panose="00000400000000000000" pitchFamily="2" charset="0"/>
              </a:rPr>
              <a:t>: 3-in-10 Instream flow lease; split-season </a:t>
            </a:r>
            <a:r>
              <a:rPr lang="en-US" sz="2000" dirty="0" smtClean="0">
                <a:solidFill>
                  <a:schemeClr val="accent6"/>
                </a:solidFill>
                <a:latin typeface="Montserrat Light" panose="00000400000000000000" pitchFamily="2" charset="0"/>
              </a:rPr>
              <a:t>irrigation; WCP operations</a:t>
            </a:r>
            <a:endParaRPr lang="en-US" sz="2000" dirty="0">
              <a:solidFill>
                <a:schemeClr val="accent6"/>
              </a:solidFill>
              <a:latin typeface="Montserrat Light" panose="00000400000000000000" pitchFamily="2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5"/>
                </a:solidFill>
                <a:latin typeface="Montserrat Light" panose="00000400000000000000" pitchFamily="2" charset="0"/>
              </a:rPr>
              <a:t>Alamosa River</a:t>
            </a:r>
            <a:r>
              <a:rPr lang="en-US" sz="2000" dirty="0" smtClean="0">
                <a:solidFill>
                  <a:schemeClr val="accent6"/>
                </a:solidFill>
                <a:latin typeface="Montserrat Light" panose="00000400000000000000" pitchFamily="2" charset="0"/>
              </a:rPr>
              <a:t>: permanent changes of senior rights that are stored and released to extend season of flow</a:t>
            </a:r>
            <a:endParaRPr lang="en-US" sz="2000" dirty="0">
              <a:solidFill>
                <a:schemeClr val="accent6"/>
              </a:solidFill>
              <a:latin typeface="Montserrat Light" panose="00000400000000000000" pitchFamily="2" charset="0"/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BE6FDF-7DAB-45DF-A32B-C545C5AF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855D640-DEAA-47C4-8453-D8237F8383E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0337480" y="6114504"/>
            <a:ext cx="1657674" cy="69740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0" name="Picture 2" descr="Alamosa River receives streamflow restoration">
            <a:extLst>
              <a:ext uri="{FF2B5EF4-FFF2-40B4-BE49-F238E27FC236}">
                <a16:creationId xmlns:a16="http://schemas.microsoft.com/office/drawing/2014/main" id="{27FAACDF-BDEB-4088-98F9-BF14FA1C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71" y="1116589"/>
            <a:ext cx="4572000" cy="25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2042F1B-BE85-4FEF-86BE-19E129E0A3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8566" r="18566"/>
          <a:stretch>
            <a:fillRect/>
          </a:stretch>
        </p:blipFill>
        <p:spPr>
          <a:xfrm>
            <a:off x="5285002" y="682178"/>
            <a:ext cx="3430408" cy="409194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18B9FC0-0A3B-445E-B3AE-B462A5A9168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3454" b="13454"/>
          <a:stretch>
            <a:fillRect/>
          </a:stretch>
        </p:blipFill>
        <p:spPr>
          <a:xfrm>
            <a:off x="6488081" y="3735257"/>
            <a:ext cx="4805861" cy="2342509"/>
          </a:xfrm>
        </p:spPr>
      </p:pic>
    </p:spTree>
    <p:extLst>
      <p:ext uri="{BB962C8B-B14F-4D97-AF65-F5344CB8AC3E}">
        <p14:creationId xmlns:p14="http://schemas.microsoft.com/office/powerpoint/2010/main" val="25483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rgbClr val="464646"/>
      </a:dk1>
      <a:lt1>
        <a:sysClr val="window" lastClr="FFFFFF"/>
      </a:lt1>
      <a:dk2>
        <a:srgbClr val="000000"/>
      </a:dk2>
      <a:lt2>
        <a:srgbClr val="DDDDDD"/>
      </a:lt2>
      <a:accent1>
        <a:srgbClr val="052540"/>
      </a:accent1>
      <a:accent2>
        <a:srgbClr val="1E8A6A"/>
      </a:accent2>
      <a:accent3>
        <a:srgbClr val="6A65AD"/>
      </a:accent3>
      <a:accent4>
        <a:srgbClr val="838383"/>
      </a:accent4>
      <a:accent5>
        <a:srgbClr val="FEC306"/>
      </a:accent5>
      <a:accent6>
        <a:srgbClr val="9ACADC"/>
      </a:accent6>
      <a:hlink>
        <a:srgbClr val="F59E00"/>
      </a:hlink>
      <a:folHlink>
        <a:srgbClr val="B2B2B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3" ma:contentTypeDescription="Create a new document." ma:contentTypeScope="" ma:versionID="1cde21146b7019af230c1922064b678f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ea920656b4b924b5f7b35d005ccdfee5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2TD5W6UAR6Y6-443690059-201205</_dlc_DocId>
    <_dlc_DocIdUrl xmlns="dfdfdc2e-6562-4bca-b382-866d00cabfb3">
      <Url>https://colostate.sharepoint.com/sites/OEE-Resources/CoWC/_layouts/15/DocIdRedir.aspx?ID=2TD5W6UAR6Y6-443690059-201205</Url>
      <Description>2TD5W6UAR6Y6-443690059-201205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9A6DA7-B3A0-42C0-ACDA-3BFF4FD0192E}"/>
</file>

<file path=customXml/itemProps3.xml><?xml version="1.0" encoding="utf-8"?>
<ds:datastoreItem xmlns:ds="http://schemas.openxmlformats.org/officeDocument/2006/customXml" ds:itemID="{330CE401-796E-4493-905E-4DDA5AF62AB4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purl.org/dc/elements/1.1/"/>
    <ds:schemaRef ds:uri="71af3243-3dd4-4a8d-8c0d-dd76da1f02a5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E717EEE-E92E-4CB8-8D13-7F3D02652E25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898</Words>
  <Application>Microsoft Office PowerPoint</Application>
  <PresentationFormat>Widescreen</PresentationFormat>
  <Paragraphs>128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Droid Serif</vt:lpstr>
      <vt:lpstr>Merge</vt:lpstr>
      <vt:lpstr>Montserrat</vt:lpstr>
      <vt:lpstr>Montserrat Light</vt:lpstr>
      <vt:lpstr>Wingdings</vt:lpstr>
      <vt:lpstr>Office Theme</vt:lpstr>
      <vt:lpstr>Environmental water in colorado</vt:lpstr>
      <vt:lpstr>Colorado Water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Acquisition and water right change PROJECT  examples</vt:lpstr>
      <vt:lpstr>CWCB’s Decreed Instream Flow Water Rights (source: DWR MapViewer)</vt:lpstr>
      <vt:lpstr>The Poudre Flows Instream Flow Augmentation Plan: Dry-up points; 57 Miles of River; Partnering with ag and municipal; Post-decree supplies</vt:lpstr>
      <vt:lpstr>Recreational In-Channel Diversions</vt:lpstr>
      <vt:lpstr>kryan@coloradowatertrust.org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2020-10-05T16:18:08Z</dcterms:created>
  <dcterms:modified xsi:type="dcterms:W3CDTF">2023-03-10T19:26:01Z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0x01010037A8D8D3CCF8024B8480588293B8CA66</vt:lpwstr>
  </property>
  <property fmtid="{D5CDD505-2E9C-101B-9397-08002B2CF9AE}" pid="3" name="_dlc_DocIdItemGuid">
    <vt:lpwstr>4c5353bc-d500-40f7-ab90-cda1a1b23369</vt:lpwstr>
  </property>
</Properties>
</file>