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2" r:id="rId3"/>
    <p:sldId id="268" r:id="rId4"/>
    <p:sldId id="267" r:id="rId5"/>
    <p:sldId id="269" r:id="rId6"/>
    <p:sldId id="259" r:id="rId7"/>
    <p:sldId id="263" r:id="rId8"/>
    <p:sldId id="264" r:id="rId9"/>
    <p:sldId id="260" r:id="rId10"/>
    <p:sldId id="265" r:id="rId11"/>
    <p:sldId id="266" r:id="rId12"/>
    <p:sldId id="261"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52" autoAdjust="0"/>
  </p:normalViewPr>
  <p:slideViewPr>
    <p:cSldViewPr snapToGrid="0">
      <p:cViewPr varScale="1">
        <p:scale>
          <a:sx n="82" d="100"/>
          <a:sy n="82" d="100"/>
        </p:scale>
        <p:origin x="581"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ECFA650-D054-4A84-B944-45E26AE2C5A8}" type="datetimeFigureOut">
              <a:rPr lang="en-US" smtClean="0"/>
              <a:t>3/14/2023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718D0C8-D74E-44DD-A0E8-272791569A6A}" type="slidenum">
              <a:rPr lang="en-US" smtClean="0"/>
              <a:t>‹#›</a:t>
            </a:fld>
            <a:endParaRPr lang="en-US"/>
          </a:p>
        </p:txBody>
      </p:sp>
    </p:spTree>
    <p:extLst>
      <p:ext uri="{BB962C8B-B14F-4D97-AF65-F5344CB8AC3E}">
        <p14:creationId xmlns:p14="http://schemas.microsoft.com/office/powerpoint/2010/main" val="157740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193CE4-0913-43CB-BE8B-9ABBA134422A}"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36C95-31BC-48DD-B00B-C28ABAF8D922}" type="slidenum">
              <a:rPr lang="en-US" smtClean="0"/>
              <a:t>‹#›</a:t>
            </a:fld>
            <a:endParaRPr lang="en-US"/>
          </a:p>
        </p:txBody>
      </p:sp>
    </p:spTree>
    <p:extLst>
      <p:ext uri="{BB962C8B-B14F-4D97-AF65-F5344CB8AC3E}">
        <p14:creationId xmlns:p14="http://schemas.microsoft.com/office/powerpoint/2010/main" val="9996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93CE4-0913-43CB-BE8B-9ABBA134422A}"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36C95-31BC-48DD-B00B-C28ABAF8D922}" type="slidenum">
              <a:rPr lang="en-US" smtClean="0"/>
              <a:t>‹#›</a:t>
            </a:fld>
            <a:endParaRPr lang="en-US"/>
          </a:p>
        </p:txBody>
      </p:sp>
    </p:spTree>
    <p:extLst>
      <p:ext uri="{BB962C8B-B14F-4D97-AF65-F5344CB8AC3E}">
        <p14:creationId xmlns:p14="http://schemas.microsoft.com/office/powerpoint/2010/main" val="381755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93CE4-0913-43CB-BE8B-9ABBA134422A}"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36C95-31BC-48DD-B00B-C28ABAF8D922}" type="slidenum">
              <a:rPr lang="en-US" smtClean="0"/>
              <a:t>‹#›</a:t>
            </a:fld>
            <a:endParaRPr lang="en-US"/>
          </a:p>
        </p:txBody>
      </p:sp>
    </p:spTree>
    <p:extLst>
      <p:ext uri="{BB962C8B-B14F-4D97-AF65-F5344CB8AC3E}">
        <p14:creationId xmlns:p14="http://schemas.microsoft.com/office/powerpoint/2010/main" val="296735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193CE4-0913-43CB-BE8B-9ABBA134422A}"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36C95-31BC-48DD-B00B-C28ABAF8D922}" type="slidenum">
              <a:rPr lang="en-US" smtClean="0"/>
              <a:t>‹#›</a:t>
            </a:fld>
            <a:endParaRPr lang="en-US"/>
          </a:p>
        </p:txBody>
      </p:sp>
    </p:spTree>
    <p:extLst>
      <p:ext uri="{BB962C8B-B14F-4D97-AF65-F5344CB8AC3E}">
        <p14:creationId xmlns:p14="http://schemas.microsoft.com/office/powerpoint/2010/main" val="242323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193CE4-0913-43CB-BE8B-9ABBA134422A}"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B36C95-31BC-48DD-B00B-C28ABAF8D922}" type="slidenum">
              <a:rPr lang="en-US" smtClean="0"/>
              <a:t>‹#›</a:t>
            </a:fld>
            <a:endParaRPr lang="en-US"/>
          </a:p>
        </p:txBody>
      </p:sp>
    </p:spTree>
    <p:extLst>
      <p:ext uri="{BB962C8B-B14F-4D97-AF65-F5344CB8AC3E}">
        <p14:creationId xmlns:p14="http://schemas.microsoft.com/office/powerpoint/2010/main" val="410560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193CE4-0913-43CB-BE8B-9ABBA134422A}"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36C95-31BC-48DD-B00B-C28ABAF8D922}" type="slidenum">
              <a:rPr lang="en-US" smtClean="0"/>
              <a:t>‹#›</a:t>
            </a:fld>
            <a:endParaRPr lang="en-US"/>
          </a:p>
        </p:txBody>
      </p:sp>
    </p:spTree>
    <p:extLst>
      <p:ext uri="{BB962C8B-B14F-4D97-AF65-F5344CB8AC3E}">
        <p14:creationId xmlns:p14="http://schemas.microsoft.com/office/powerpoint/2010/main" val="139998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193CE4-0913-43CB-BE8B-9ABBA134422A}" type="datetimeFigureOut">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B36C95-31BC-48DD-B00B-C28ABAF8D922}" type="slidenum">
              <a:rPr lang="en-US" smtClean="0"/>
              <a:t>‹#›</a:t>
            </a:fld>
            <a:endParaRPr lang="en-US"/>
          </a:p>
        </p:txBody>
      </p:sp>
    </p:spTree>
    <p:extLst>
      <p:ext uri="{BB962C8B-B14F-4D97-AF65-F5344CB8AC3E}">
        <p14:creationId xmlns:p14="http://schemas.microsoft.com/office/powerpoint/2010/main" val="397579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193CE4-0913-43CB-BE8B-9ABBA134422A}" type="datetimeFigureOut">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B36C95-31BC-48DD-B00B-C28ABAF8D922}" type="slidenum">
              <a:rPr lang="en-US" smtClean="0"/>
              <a:t>‹#›</a:t>
            </a:fld>
            <a:endParaRPr lang="en-US"/>
          </a:p>
        </p:txBody>
      </p:sp>
    </p:spTree>
    <p:extLst>
      <p:ext uri="{BB962C8B-B14F-4D97-AF65-F5344CB8AC3E}">
        <p14:creationId xmlns:p14="http://schemas.microsoft.com/office/powerpoint/2010/main" val="27634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93CE4-0913-43CB-BE8B-9ABBA134422A}" type="datetimeFigureOut">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B36C95-31BC-48DD-B00B-C28ABAF8D922}" type="slidenum">
              <a:rPr lang="en-US" smtClean="0"/>
              <a:t>‹#›</a:t>
            </a:fld>
            <a:endParaRPr lang="en-US"/>
          </a:p>
        </p:txBody>
      </p:sp>
    </p:spTree>
    <p:extLst>
      <p:ext uri="{BB962C8B-B14F-4D97-AF65-F5344CB8AC3E}">
        <p14:creationId xmlns:p14="http://schemas.microsoft.com/office/powerpoint/2010/main" val="134674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193CE4-0913-43CB-BE8B-9ABBA134422A}"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36C95-31BC-48DD-B00B-C28ABAF8D922}" type="slidenum">
              <a:rPr lang="en-US" smtClean="0"/>
              <a:t>‹#›</a:t>
            </a:fld>
            <a:endParaRPr lang="en-US"/>
          </a:p>
        </p:txBody>
      </p:sp>
    </p:spTree>
    <p:extLst>
      <p:ext uri="{BB962C8B-B14F-4D97-AF65-F5344CB8AC3E}">
        <p14:creationId xmlns:p14="http://schemas.microsoft.com/office/powerpoint/2010/main" val="16519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193CE4-0913-43CB-BE8B-9ABBA134422A}" type="datetimeFigureOut">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B36C95-31BC-48DD-B00B-C28ABAF8D922}" type="slidenum">
              <a:rPr lang="en-US" smtClean="0"/>
              <a:t>‹#›</a:t>
            </a:fld>
            <a:endParaRPr lang="en-US"/>
          </a:p>
        </p:txBody>
      </p:sp>
    </p:spTree>
    <p:extLst>
      <p:ext uri="{BB962C8B-B14F-4D97-AF65-F5344CB8AC3E}">
        <p14:creationId xmlns:p14="http://schemas.microsoft.com/office/powerpoint/2010/main" val="222326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93CE4-0913-43CB-BE8B-9ABBA134422A}" type="datetimeFigureOut">
              <a:rPr lang="en-US" smtClean="0"/>
              <a:t>3/14/2023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36C95-31BC-48DD-B00B-C28ABAF8D922}" type="slidenum">
              <a:rPr lang="en-US" smtClean="0"/>
              <a:t>‹#›</a:t>
            </a:fld>
            <a:endParaRPr lang="en-US"/>
          </a:p>
        </p:txBody>
      </p:sp>
    </p:spTree>
    <p:extLst>
      <p:ext uri="{BB962C8B-B14F-4D97-AF65-F5344CB8AC3E}">
        <p14:creationId xmlns:p14="http://schemas.microsoft.com/office/powerpoint/2010/main" val="1003388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316767"/>
            <a:ext cx="9144000" cy="987791"/>
          </a:xfrm>
        </p:spPr>
        <p:txBody>
          <a:bodyPr>
            <a:normAutofit fontScale="90000"/>
          </a:bodyPr>
          <a:lstStyle/>
          <a:p>
            <a:r>
              <a:rPr lang="en-US" dirty="0" smtClean="0"/>
              <a:t>Cache La Poudre and Environmental Impacts</a:t>
            </a:r>
            <a:br>
              <a:rPr lang="en-US" dirty="0" smtClean="0"/>
            </a:br>
            <a:endParaRPr lang="en-US" sz="4000" dirty="0"/>
          </a:p>
        </p:txBody>
      </p:sp>
      <p:sp>
        <p:nvSpPr>
          <p:cNvPr id="3" name="Subtitle 2"/>
          <p:cNvSpPr>
            <a:spLocks noGrp="1"/>
          </p:cNvSpPr>
          <p:nvPr>
            <p:ph type="subTitle" idx="1"/>
          </p:nvPr>
        </p:nvSpPr>
        <p:spPr>
          <a:xfrm>
            <a:off x="1425339" y="1810662"/>
            <a:ext cx="9341319" cy="622403"/>
          </a:xfrm>
        </p:spPr>
        <p:txBody>
          <a:bodyPr>
            <a:normAutofit/>
          </a:bodyPr>
          <a:lstStyle/>
          <a:p>
            <a:r>
              <a:rPr lang="en-US" dirty="0" smtClean="0"/>
              <a:t>Presentation by Sally Boccella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393" y="2433065"/>
            <a:ext cx="7287209" cy="4093780"/>
          </a:xfrm>
          <a:prstGeom prst="rect">
            <a:avLst/>
          </a:prstGeom>
        </p:spPr>
      </p:pic>
      <p:sp>
        <p:nvSpPr>
          <p:cNvPr id="5" name="TextBox 4"/>
          <p:cNvSpPr txBox="1"/>
          <p:nvPr/>
        </p:nvSpPr>
        <p:spPr>
          <a:xfrm>
            <a:off x="2699239" y="6091303"/>
            <a:ext cx="1872762" cy="369332"/>
          </a:xfrm>
          <a:prstGeom prst="rect">
            <a:avLst/>
          </a:prstGeom>
          <a:noFill/>
        </p:spPr>
        <p:txBody>
          <a:bodyPr wrap="square" rtlCol="0">
            <a:spAutoFit/>
          </a:bodyPr>
          <a:lstStyle/>
          <a:p>
            <a:r>
              <a:rPr lang="en-US" dirty="0" smtClean="0">
                <a:solidFill>
                  <a:schemeClr val="bg1"/>
                </a:solidFill>
              </a:rPr>
              <a:t>Photo: USFS</a:t>
            </a:r>
            <a:endParaRPr lang="en-US" dirty="0">
              <a:solidFill>
                <a:schemeClr val="bg1"/>
              </a:solidFill>
            </a:endParaRPr>
          </a:p>
        </p:txBody>
      </p:sp>
    </p:spTree>
    <p:extLst>
      <p:ext uri="{BB962C8B-B14F-4D97-AF65-F5344CB8AC3E}">
        <p14:creationId xmlns:p14="http://schemas.microsoft.com/office/powerpoint/2010/main" val="117376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5846"/>
          </a:xfrm>
        </p:spPr>
        <p:txBody>
          <a:bodyPr/>
          <a:lstStyle/>
          <a:p>
            <a:r>
              <a:rPr lang="en-US" dirty="0" smtClean="0"/>
              <a:t>Cameron Peak Fire Impacts</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175372" y="1645769"/>
            <a:ext cx="4963621" cy="3956179"/>
          </a:xfrm>
        </p:spPr>
      </p:pic>
      <p:sp>
        <p:nvSpPr>
          <p:cNvPr id="11" name="TextBox 10"/>
          <p:cNvSpPr txBox="1"/>
          <p:nvPr/>
        </p:nvSpPr>
        <p:spPr>
          <a:xfrm>
            <a:off x="0" y="1399593"/>
            <a:ext cx="7679094" cy="5632311"/>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t>325 mile long fire perimeter</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Over 1,050 stream miles (596 mi are in the Poudre watershed)</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124 trail miles (95 mi in the Poudre watershed)</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Over 41,700 acres of designated Wilderness Areas burned</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32 miles of Wild and Scenic river corridor burned</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Three watersheds affected - Poudre, Big Thompson &amp; Laramie</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At least five reservoirs that store and deliver water to the Front Range for agriculture and drinking water needs</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At least 16 mountain communities and neighborhoods in the burn area or immediately adjacent to it have been affected</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492 structures destroyed (residential and outbuildings)</a:t>
            </a:r>
          </a:p>
          <a:p>
            <a:pPr marL="742950" lvl="1" indent="-285750">
              <a:buFont typeface="Arial" panose="020B0604020202020204" pitchFamily="34" charset="0"/>
              <a:buChar char="•"/>
            </a:pPr>
            <a:endParaRPr lang="en-US" dirty="0" smtClean="0"/>
          </a:p>
        </p:txBody>
      </p:sp>
      <p:sp>
        <p:nvSpPr>
          <p:cNvPr id="12" name="TextBox 11"/>
          <p:cNvSpPr txBox="1"/>
          <p:nvPr/>
        </p:nvSpPr>
        <p:spPr>
          <a:xfrm>
            <a:off x="8242552" y="6123997"/>
            <a:ext cx="3264693" cy="923330"/>
          </a:xfrm>
          <a:prstGeom prst="rect">
            <a:avLst/>
          </a:prstGeom>
          <a:noFill/>
        </p:spPr>
        <p:txBody>
          <a:bodyPr wrap="square" rtlCol="0">
            <a:spAutoFit/>
          </a:bodyPr>
          <a:lstStyle/>
          <a:p>
            <a:r>
              <a:rPr lang="en-US" dirty="0" smtClean="0"/>
              <a:t>Photo: SB</a:t>
            </a:r>
          </a:p>
          <a:p>
            <a:r>
              <a:rPr lang="en-US" dirty="0" smtClean="0"/>
              <a:t>Credit: Poudre Watershed</a:t>
            </a:r>
          </a:p>
          <a:p>
            <a:endParaRPr lang="en-US" dirty="0"/>
          </a:p>
        </p:txBody>
      </p:sp>
    </p:spTree>
    <p:extLst>
      <p:ext uri="{BB962C8B-B14F-4D97-AF65-F5344CB8AC3E}">
        <p14:creationId xmlns:p14="http://schemas.microsoft.com/office/powerpoint/2010/main" val="3753708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Black Hollow</a:t>
            </a:r>
            <a:endParaRPr lang="en-US" b="1" dirty="0"/>
          </a:p>
        </p:txBody>
      </p:sp>
      <p:sp>
        <p:nvSpPr>
          <p:cNvPr id="3" name="Content Placeholder 2"/>
          <p:cNvSpPr>
            <a:spLocks noGrp="1"/>
          </p:cNvSpPr>
          <p:nvPr>
            <p:ph idx="1"/>
          </p:nvPr>
        </p:nvSpPr>
        <p:spPr>
          <a:xfrm>
            <a:off x="343678" y="1588051"/>
            <a:ext cx="3827106" cy="4346932"/>
          </a:xfrm>
        </p:spPr>
        <p:txBody>
          <a:bodyPr>
            <a:normAutofit/>
          </a:bodyPr>
          <a:lstStyle/>
          <a:p>
            <a:r>
              <a:rPr lang="en-US" dirty="0" smtClean="0"/>
              <a:t>July 2021 Flash flood and debris flow</a:t>
            </a:r>
          </a:p>
          <a:p>
            <a:r>
              <a:rPr lang="en-US" dirty="0" smtClean="0"/>
              <a:t>River diverted</a:t>
            </a:r>
          </a:p>
          <a:p>
            <a:r>
              <a:rPr lang="en-US" dirty="0" smtClean="0"/>
              <a:t>4 fatalities</a:t>
            </a:r>
          </a:p>
          <a:p>
            <a:r>
              <a:rPr lang="en-US" dirty="0" smtClean="0"/>
              <a:t>Homes destroyed </a:t>
            </a:r>
          </a:p>
          <a:p>
            <a:r>
              <a:rPr lang="en-US" dirty="0" smtClean="0"/>
              <a:t>Larimer County EMO hazardous debris removal</a:t>
            </a:r>
          </a:p>
          <a:p>
            <a:endParaRPr lang="en-US" dirty="0"/>
          </a:p>
        </p:txBody>
      </p:sp>
      <p:sp>
        <p:nvSpPr>
          <p:cNvPr id="10" name="TextBox 9"/>
          <p:cNvSpPr txBox="1"/>
          <p:nvPr/>
        </p:nvSpPr>
        <p:spPr>
          <a:xfrm>
            <a:off x="10134318" y="5565651"/>
            <a:ext cx="2192694" cy="369332"/>
          </a:xfrm>
          <a:prstGeom prst="rect">
            <a:avLst/>
          </a:prstGeom>
          <a:noFill/>
        </p:spPr>
        <p:txBody>
          <a:bodyPr wrap="square" rtlCol="0">
            <a:spAutoFit/>
          </a:bodyPr>
          <a:lstStyle/>
          <a:p>
            <a:r>
              <a:rPr lang="en-US" dirty="0" smtClean="0"/>
              <a:t>Credit: SB</a:t>
            </a:r>
            <a:endParaRPr lang="en-US" dirty="0"/>
          </a:p>
        </p:txBody>
      </p:sp>
      <p:pic>
        <p:nvPicPr>
          <p:cNvPr id="13" name="Picture 12"/>
          <p:cNvPicPr>
            <a:picLocks noChangeAspect="1"/>
          </p:cNvPicPr>
          <p:nvPr/>
        </p:nvPicPr>
        <p:blipFill>
          <a:blip r:embed="rId2"/>
          <a:stretch>
            <a:fillRect/>
          </a:stretch>
        </p:blipFill>
        <p:spPr>
          <a:xfrm>
            <a:off x="3890865" y="440288"/>
            <a:ext cx="3792613" cy="5056817"/>
          </a:xfrm>
          <a:prstGeom prst="rect">
            <a:avLst/>
          </a:prstGeom>
        </p:spPr>
      </p:pic>
      <p:pic>
        <p:nvPicPr>
          <p:cNvPr id="15" name="Picture 14"/>
          <p:cNvPicPr>
            <a:picLocks noChangeAspect="1"/>
          </p:cNvPicPr>
          <p:nvPr/>
        </p:nvPicPr>
        <p:blipFill>
          <a:blip r:embed="rId3"/>
          <a:stretch>
            <a:fillRect/>
          </a:stretch>
        </p:blipFill>
        <p:spPr>
          <a:xfrm>
            <a:off x="7793532" y="440287"/>
            <a:ext cx="3791007" cy="5056817"/>
          </a:xfrm>
          <a:prstGeom prst="rect">
            <a:avLst/>
          </a:prstGeom>
        </p:spPr>
      </p:pic>
    </p:spTree>
    <p:extLst>
      <p:ext uri="{BB962C8B-B14F-4D97-AF65-F5344CB8AC3E}">
        <p14:creationId xmlns:p14="http://schemas.microsoft.com/office/powerpoint/2010/main" val="325528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Projects in the Cache La Poudre</a:t>
            </a:r>
            <a:endParaRPr lang="en-US" b="1" i="1" dirty="0"/>
          </a:p>
        </p:txBody>
      </p:sp>
      <p:sp>
        <p:nvSpPr>
          <p:cNvPr id="3" name="Content Placeholder 2"/>
          <p:cNvSpPr>
            <a:spLocks noGrp="1"/>
          </p:cNvSpPr>
          <p:nvPr>
            <p:ph idx="1"/>
          </p:nvPr>
        </p:nvSpPr>
        <p:spPr>
          <a:xfrm>
            <a:off x="838200" y="1464908"/>
            <a:ext cx="6486331" cy="4870578"/>
          </a:xfrm>
        </p:spPr>
        <p:txBody>
          <a:bodyPr>
            <a:normAutofit fontScale="92500" lnSpcReduction="10000"/>
          </a:bodyPr>
          <a:lstStyle/>
          <a:p>
            <a:pPr marL="0" indent="0">
              <a:buNone/>
            </a:pPr>
            <a:r>
              <a:rPr lang="en-US" sz="3800" b="1" u="sng" dirty="0" smtClean="0"/>
              <a:t>Watershed Health</a:t>
            </a:r>
          </a:p>
          <a:p>
            <a:pPr marL="0" indent="0">
              <a:buNone/>
            </a:pPr>
            <a:endParaRPr lang="en-US" sz="3200" b="1" u="sng" dirty="0" smtClean="0"/>
          </a:p>
          <a:p>
            <a:r>
              <a:rPr lang="en-US" dirty="0" smtClean="0"/>
              <a:t>Poudre Headwaters Restoration - Grand Ditch Barrier (Trout Unlimited)</a:t>
            </a:r>
          </a:p>
          <a:p>
            <a:r>
              <a:rPr lang="en-US" dirty="0" smtClean="0"/>
              <a:t>Campbell Creek Restoration (Wildlands Restoration Volunteers)</a:t>
            </a:r>
          </a:p>
          <a:p>
            <a:r>
              <a:rPr lang="en-US" dirty="0" smtClean="0"/>
              <a:t>Lower Cache la Poudre Priority Reach design Project and Fish Passage Design for Whitney and BH Eaton Reach,(Coalition for the Poudre River Watershed)</a:t>
            </a:r>
          </a:p>
          <a:p>
            <a:r>
              <a:rPr lang="en-US" dirty="0" smtClean="0"/>
              <a:t>Hall-133 Riparian Restoration (Poudre Learning Center Foundation)</a:t>
            </a:r>
            <a:endParaRPr lang="en-US" dirty="0"/>
          </a:p>
        </p:txBody>
      </p:sp>
      <p:sp>
        <p:nvSpPr>
          <p:cNvPr id="4" name="TextBox 3"/>
          <p:cNvSpPr txBox="1"/>
          <p:nvPr/>
        </p:nvSpPr>
        <p:spPr>
          <a:xfrm>
            <a:off x="7151136" y="6253456"/>
            <a:ext cx="3635052" cy="646331"/>
          </a:xfrm>
          <a:prstGeom prst="rect">
            <a:avLst/>
          </a:prstGeom>
          <a:noFill/>
        </p:spPr>
        <p:txBody>
          <a:bodyPr wrap="square" rtlCol="0">
            <a:spAutoFit/>
          </a:bodyPr>
          <a:lstStyle/>
          <a:p>
            <a:r>
              <a:rPr lang="en-US" dirty="0" smtClean="0"/>
              <a:t>Credit: CWCB</a:t>
            </a:r>
          </a:p>
          <a:p>
            <a:r>
              <a:rPr lang="en-US" dirty="0" smtClean="0"/>
              <a:t>Photo: SB, Watson Fish Hatchery </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9772"/>
          <a:stretch/>
        </p:blipFill>
        <p:spPr>
          <a:xfrm rot="5400000">
            <a:off x="6862459" y="1703040"/>
            <a:ext cx="5906280" cy="3358611"/>
          </a:xfrm>
          <a:prstGeom prst="rect">
            <a:avLst/>
          </a:prstGeom>
        </p:spPr>
      </p:pic>
    </p:spTree>
    <p:extLst>
      <p:ext uri="{BB962C8B-B14F-4D97-AF65-F5344CB8AC3E}">
        <p14:creationId xmlns:p14="http://schemas.microsoft.com/office/powerpoint/2010/main" val="2168539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dirty="0">
                <a:latin typeface="Bodoni MT" panose="02070603080606020203" pitchFamily="18" charset="0"/>
              </a:rPr>
              <a:t>Cache La Poudre</a:t>
            </a:r>
            <a:r>
              <a:rPr lang="en-US" dirty="0">
                <a:latin typeface="Bodoni MT" panose="02070603080606020203" pitchFamily="18" charset="0"/>
              </a:rPr>
              <a:t/>
            </a:r>
            <a:br>
              <a:rPr lang="en-US" dirty="0">
                <a:latin typeface="Bodoni MT" panose="02070603080606020203" pitchFamily="18" charset="0"/>
              </a:rPr>
            </a:br>
            <a:r>
              <a:rPr lang="en-US" sz="4000" dirty="0">
                <a:latin typeface="Bodoni MT" panose="02070603080606020203" pitchFamily="18" charset="0"/>
              </a:rPr>
              <a:t>The Natural History of a Rocky Mountain River</a:t>
            </a:r>
          </a:p>
        </p:txBody>
      </p:sp>
      <p:sp>
        <p:nvSpPr>
          <p:cNvPr id="3" name="Content Placeholder 2"/>
          <p:cNvSpPr>
            <a:spLocks noGrp="1"/>
          </p:cNvSpPr>
          <p:nvPr>
            <p:ph idx="1"/>
          </p:nvPr>
        </p:nvSpPr>
        <p:spPr/>
        <p:txBody>
          <a:bodyPr>
            <a:normAutofit lnSpcReduction="10000"/>
          </a:bodyPr>
          <a:lstStyle/>
          <a:p>
            <a:pPr marL="0" indent="0">
              <a:buNone/>
            </a:pPr>
            <a:r>
              <a:rPr lang="en-US" dirty="0" smtClean="0"/>
              <a:t>	Book by Howard Ensign Evans and Mary Alice Evans</a:t>
            </a:r>
          </a:p>
          <a:p>
            <a:pPr marL="0" indent="0">
              <a:buNone/>
            </a:pPr>
            <a:endParaRPr lang="en-US" dirty="0" smtClean="0"/>
          </a:p>
          <a:p>
            <a:r>
              <a:rPr lang="en-US" dirty="0"/>
              <a:t>The narrative focuses on Howard and Mary Alice’s experiences wandering the banks of the </a:t>
            </a:r>
            <a:r>
              <a:rPr lang="en-US" dirty="0" smtClean="0"/>
              <a:t>river while they narrate the rich history and  life from bacteria to humans that depend on it.  </a:t>
            </a:r>
            <a:endParaRPr lang="en-US" dirty="0"/>
          </a:p>
          <a:p>
            <a:r>
              <a:rPr lang="en-US" dirty="0"/>
              <a:t>This book is organized into ten chapters to paint a picture of the Cache La Poudre’s natural history from the 1800’s- the 1990’s</a:t>
            </a:r>
            <a:r>
              <a:rPr lang="en-US" dirty="0" smtClean="0"/>
              <a:t>.</a:t>
            </a:r>
          </a:p>
          <a:p>
            <a:r>
              <a:rPr lang="en-US" dirty="0" smtClean="0"/>
              <a:t>With its comprehensive data and anecdotal stories it was a charming read that could double as a handbook to the beauty of the Cache la Poudre.</a:t>
            </a:r>
            <a:endParaRPr lang="en-US" dirty="0"/>
          </a:p>
          <a:p>
            <a:pPr marL="0" indent="0">
              <a:buNone/>
            </a:pPr>
            <a:endParaRPr lang="en-US" dirty="0"/>
          </a:p>
        </p:txBody>
      </p:sp>
    </p:spTree>
    <p:extLst>
      <p:ext uri="{BB962C8B-B14F-4D97-AF65-F5344CB8AC3E}">
        <p14:creationId xmlns:p14="http://schemas.microsoft.com/office/powerpoint/2010/main" val="517677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800" dirty="0" smtClean="0">
                <a:latin typeface="Brush Script MT" panose="03060802040406070304" pitchFamily="66" charset="0"/>
              </a:rPr>
              <a:t>What’s in a Name ?</a:t>
            </a:r>
            <a:endParaRPr lang="en-US" sz="4800" dirty="0">
              <a:latin typeface="Brush Script MT" panose="03060802040406070304" pitchFamily="66" charset="0"/>
            </a:endParaRPr>
          </a:p>
        </p:txBody>
      </p:sp>
      <p:sp>
        <p:nvSpPr>
          <p:cNvPr id="3" name="Content Placeholder 2"/>
          <p:cNvSpPr>
            <a:spLocks noGrp="1"/>
          </p:cNvSpPr>
          <p:nvPr>
            <p:ph idx="1"/>
          </p:nvPr>
        </p:nvSpPr>
        <p:spPr/>
        <p:txBody>
          <a:bodyPr/>
          <a:lstStyle/>
          <a:p>
            <a:r>
              <a:rPr lang="en-US" dirty="0" smtClean="0"/>
              <a:t>The name of the river (French for 'Hide the Powder') is a mistranslation of the original Cache à la Poudre, or "cache of powder.”</a:t>
            </a:r>
          </a:p>
          <a:p>
            <a:r>
              <a:rPr lang="en-US" dirty="0" smtClean="0"/>
              <a:t> Origins of the Cache La Poudre River name stem from an incident in 1825 when William Ashley’s expedition were forced to bury part of their gunpowder along the banks of the river.</a:t>
            </a:r>
          </a:p>
          <a:p>
            <a:r>
              <a:rPr lang="en-US" dirty="0" smtClean="0"/>
              <a:t>The name is credited to Albert </a:t>
            </a:r>
            <a:r>
              <a:rPr lang="en-US" dirty="0" err="1" smtClean="0"/>
              <a:t>Gallatine</a:t>
            </a:r>
            <a:r>
              <a:rPr lang="en-US" dirty="0" smtClean="0"/>
              <a:t> Boone, (Daniel’s grandson) </a:t>
            </a:r>
          </a:p>
          <a:p>
            <a:r>
              <a:rPr lang="en-US" dirty="0"/>
              <a:t>Howard Evans said, “Cache La Poudre was exotic and suited the river well, but ‘The Poudre’ was how it became known in our frenetic and unromantic time.”</a:t>
            </a:r>
          </a:p>
          <a:p>
            <a:pPr marL="0" indent="0">
              <a:buNone/>
            </a:pPr>
            <a:endParaRPr lang="en-US" dirty="0"/>
          </a:p>
        </p:txBody>
      </p:sp>
    </p:spTree>
    <p:extLst>
      <p:ext uri="{BB962C8B-B14F-4D97-AF65-F5344CB8AC3E}">
        <p14:creationId xmlns:p14="http://schemas.microsoft.com/office/powerpoint/2010/main" val="105233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Brush Script MT" panose="03060802040406070304" pitchFamily="66" charset="0"/>
              </a:rPr>
              <a:t>Setting</a:t>
            </a:r>
            <a:endParaRPr lang="en-US" sz="5400" dirty="0">
              <a:latin typeface="Brush Script MT" panose="03060802040406070304" pitchFamily="66" charset="0"/>
            </a:endParaRPr>
          </a:p>
        </p:txBody>
      </p:sp>
      <p:sp>
        <p:nvSpPr>
          <p:cNvPr id="3" name="Content Placeholder 2"/>
          <p:cNvSpPr>
            <a:spLocks noGrp="1"/>
          </p:cNvSpPr>
          <p:nvPr>
            <p:ph idx="1"/>
          </p:nvPr>
        </p:nvSpPr>
        <p:spPr/>
        <p:txBody>
          <a:bodyPr>
            <a:normAutofit/>
          </a:bodyPr>
          <a:lstStyle/>
          <a:p>
            <a:pPr marL="0" indent="0">
              <a:buNone/>
            </a:pPr>
            <a:r>
              <a:rPr lang="en-US" dirty="0" smtClean="0"/>
              <a:t>John C. Fremont described it beautifully in 1842:</a:t>
            </a:r>
          </a:p>
          <a:p>
            <a:pPr marL="0" indent="0">
              <a:buNone/>
            </a:pPr>
            <a:r>
              <a:rPr lang="en-US" dirty="0" smtClean="0"/>
              <a:t>“It was a mountain valley of the narrowest kind- almost a chasm and the scenery was very wild and beautiful…” </a:t>
            </a:r>
          </a:p>
          <a:p>
            <a:r>
              <a:rPr lang="en-US" dirty="0" smtClean="0"/>
              <a:t>The 120-mile Cache la Poudre River originates in the Rocky Mountains and flows across the plains to merge with the South Platte River. </a:t>
            </a:r>
          </a:p>
          <a:p>
            <a:r>
              <a:rPr lang="en-US" dirty="0" smtClean="0"/>
              <a:t>Three headed stream with two major forks joining the main stem</a:t>
            </a:r>
          </a:p>
          <a:p>
            <a:r>
              <a:rPr lang="en-US" dirty="0" smtClean="0"/>
              <a:t> left side North Fork Cache la Poudre River where Watson Lake Fish Hatchery near </a:t>
            </a:r>
            <a:r>
              <a:rPr lang="en-US" dirty="0" err="1" smtClean="0"/>
              <a:t>Bellvue</a:t>
            </a:r>
            <a:endParaRPr lang="en-US" dirty="0" smtClean="0"/>
          </a:p>
          <a:p>
            <a:r>
              <a:rPr lang="en-US" dirty="0" smtClean="0"/>
              <a:t> right side South Fork Cache la Poudre River begins in RMNP</a:t>
            </a:r>
          </a:p>
        </p:txBody>
      </p:sp>
    </p:spTree>
    <p:extLst>
      <p:ext uri="{BB962C8B-B14F-4D97-AF65-F5344CB8AC3E}">
        <p14:creationId xmlns:p14="http://schemas.microsoft.com/office/powerpoint/2010/main" val="342664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4548"/>
          </a:xfrm>
        </p:spPr>
        <p:txBody>
          <a:bodyPr/>
          <a:lstStyle/>
          <a:p>
            <a:r>
              <a:rPr lang="en-US" dirty="0" smtClean="0">
                <a:latin typeface="Brush Script MT" panose="03060802040406070304" pitchFamily="66" charset="0"/>
              </a:rPr>
              <a:t>Wild and Scenic River</a:t>
            </a:r>
            <a:endParaRPr lang="en-US" dirty="0">
              <a:latin typeface="Brush Script MT" panose="03060802040406070304" pitchFamily="66" charset="0"/>
            </a:endParaRPr>
          </a:p>
        </p:txBody>
      </p:sp>
      <p:sp>
        <p:nvSpPr>
          <p:cNvPr id="3" name="Content Placeholder 2"/>
          <p:cNvSpPr>
            <a:spLocks noGrp="1"/>
          </p:cNvSpPr>
          <p:nvPr>
            <p:ph idx="1"/>
          </p:nvPr>
        </p:nvSpPr>
        <p:spPr>
          <a:xfrm>
            <a:off x="763555" y="1312440"/>
            <a:ext cx="6203690" cy="5021489"/>
          </a:xfrm>
        </p:spPr>
        <p:txBody>
          <a:bodyPr>
            <a:normAutofit fontScale="85000" lnSpcReduction="10000"/>
          </a:bodyPr>
          <a:lstStyle/>
          <a:p>
            <a:r>
              <a:rPr lang="en-US" dirty="0" smtClean="0"/>
              <a:t>On October 30, 1986 Congress designation</a:t>
            </a:r>
          </a:p>
          <a:p>
            <a:r>
              <a:rPr lang="en-US" dirty="0" smtClean="0"/>
              <a:t>76 miles (122 km) of the Cache la Poudre River is designated as a Wild and Scenic River under the National Wild and Scenic Rivers System.</a:t>
            </a:r>
          </a:p>
          <a:p>
            <a:r>
              <a:rPr lang="en-US" dirty="0" smtClean="0"/>
              <a:t>This designation spans from the headwaters of the river at Cache la Poudre Lake in Rocky Mountain National Park, downstream along the south fork of the river. </a:t>
            </a:r>
          </a:p>
          <a:p>
            <a:r>
              <a:rPr lang="en-US" dirty="0" smtClean="0"/>
              <a:t>30 miles are classified as wild, and 46 miles are classified as recreational.</a:t>
            </a:r>
          </a:p>
          <a:p>
            <a:r>
              <a:rPr lang="en-US" dirty="0" smtClean="0"/>
              <a:t>Managing agencies: U.S. Forest Service, Arapaho and Roosevelt National Forests, National Park Service, Rocky Mountain National Park</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5244" y="3629607"/>
            <a:ext cx="4056485" cy="270432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150424" y="78208"/>
            <a:ext cx="4154716" cy="3116037"/>
          </a:xfrm>
          <a:prstGeom prst="rect">
            <a:avLst/>
          </a:prstGeom>
        </p:spPr>
      </p:pic>
      <p:sp>
        <p:nvSpPr>
          <p:cNvPr id="7" name="TextBox 6"/>
          <p:cNvSpPr txBox="1"/>
          <p:nvPr/>
        </p:nvSpPr>
        <p:spPr>
          <a:xfrm>
            <a:off x="7535244" y="6333930"/>
            <a:ext cx="3715139" cy="369332"/>
          </a:xfrm>
          <a:prstGeom prst="rect">
            <a:avLst/>
          </a:prstGeom>
          <a:noFill/>
        </p:spPr>
        <p:txBody>
          <a:bodyPr wrap="square" rtlCol="0">
            <a:spAutoFit/>
          </a:bodyPr>
          <a:lstStyle/>
          <a:p>
            <a:r>
              <a:rPr lang="en-US" dirty="0" smtClean="0"/>
              <a:t>Photos: SB</a:t>
            </a:r>
            <a:endParaRPr lang="en-US" dirty="0"/>
          </a:p>
        </p:txBody>
      </p:sp>
    </p:spTree>
    <p:extLst>
      <p:ext uri="{BB962C8B-B14F-4D97-AF65-F5344CB8AC3E}">
        <p14:creationId xmlns:p14="http://schemas.microsoft.com/office/powerpoint/2010/main" val="4192567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adley Hand ITC" panose="03070402050302030203" pitchFamily="66" charset="0"/>
              </a:rPr>
              <a:t>‘The Cache’ NHA</a:t>
            </a:r>
            <a:endParaRPr lang="en-US" b="1" dirty="0">
              <a:latin typeface="Bradley Hand ITC" panose="03070402050302030203" pitchFamily="66" charset="0"/>
            </a:endParaRPr>
          </a:p>
        </p:txBody>
      </p:sp>
      <p:sp>
        <p:nvSpPr>
          <p:cNvPr id="3" name="Content Placeholder 2"/>
          <p:cNvSpPr>
            <a:spLocks noGrp="1"/>
          </p:cNvSpPr>
          <p:nvPr>
            <p:ph idx="1"/>
          </p:nvPr>
        </p:nvSpPr>
        <p:spPr>
          <a:xfrm>
            <a:off x="838200" y="1583029"/>
            <a:ext cx="10515600" cy="4351338"/>
          </a:xfrm>
        </p:spPr>
        <p:txBody>
          <a:bodyPr>
            <a:normAutofit lnSpcReduction="10000"/>
          </a:bodyPr>
          <a:lstStyle/>
          <a:p>
            <a:r>
              <a:rPr lang="en-US" dirty="0" smtClean="0"/>
              <a:t>The Cache la Poudre River National Heritage Area in northern Colorado was established by an act of the U.S. Congress in October 1996. </a:t>
            </a:r>
          </a:p>
          <a:p>
            <a:r>
              <a:rPr lang="en-US" dirty="0" smtClean="0"/>
              <a:t>It was the first National Heritage area designated west of the Mississippi River. </a:t>
            </a:r>
          </a:p>
          <a:p>
            <a:r>
              <a:rPr lang="en-US" dirty="0" smtClean="0"/>
              <a:t>The Poudre Heritage Area follows the Poudre River downstream from the Roosevelt National Forest boundary to the river’s confluence with the South Platte River east of Greeley. </a:t>
            </a:r>
          </a:p>
          <a:p>
            <a:r>
              <a:rPr lang="en-US" dirty="0" smtClean="0"/>
              <a:t>The 45 mile long corridor encompasses the 100-year flood plain. This stretch of the Poudre River is also called the “lower” or “working Poudre.</a:t>
            </a:r>
          </a:p>
        </p:txBody>
      </p:sp>
      <p:sp>
        <p:nvSpPr>
          <p:cNvPr id="4" name="TextBox 3"/>
          <p:cNvSpPr txBox="1"/>
          <p:nvPr/>
        </p:nvSpPr>
        <p:spPr>
          <a:xfrm>
            <a:off x="1082351" y="6326155"/>
            <a:ext cx="2211355" cy="369332"/>
          </a:xfrm>
          <a:prstGeom prst="rect">
            <a:avLst/>
          </a:prstGeom>
          <a:noFill/>
        </p:spPr>
        <p:txBody>
          <a:bodyPr wrap="square" rtlCol="0">
            <a:spAutoFit/>
          </a:bodyPr>
          <a:lstStyle/>
          <a:p>
            <a:r>
              <a:rPr lang="en-US" dirty="0" smtClean="0"/>
              <a:t>Credit: PHA</a:t>
            </a:r>
            <a:endParaRPr lang="en-US" dirty="0"/>
          </a:p>
        </p:txBody>
      </p:sp>
    </p:spTree>
    <p:extLst>
      <p:ext uri="{BB962C8B-B14F-4D97-AF65-F5344CB8AC3E}">
        <p14:creationId xmlns:p14="http://schemas.microsoft.com/office/powerpoint/2010/main" val="878805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Brush Script MT" panose="03060802040406070304" pitchFamily="66" charset="0"/>
              </a:rPr>
              <a:t>The National Heritage Areas Act 2022</a:t>
            </a:r>
            <a:endParaRPr lang="en-US" b="1" dirty="0">
              <a:latin typeface="Brush Script MT" panose="03060802040406070304" pitchFamily="66" charset="0"/>
            </a:endParaRPr>
          </a:p>
        </p:txBody>
      </p:sp>
      <p:sp>
        <p:nvSpPr>
          <p:cNvPr id="3" name="Content Placeholder 2"/>
          <p:cNvSpPr>
            <a:spLocks noGrp="1"/>
          </p:cNvSpPr>
          <p:nvPr>
            <p:ph idx="1"/>
          </p:nvPr>
        </p:nvSpPr>
        <p:spPr>
          <a:xfrm>
            <a:off x="507999" y="1583028"/>
            <a:ext cx="11219543" cy="4933886"/>
          </a:xfrm>
        </p:spPr>
        <p:txBody>
          <a:bodyPr>
            <a:normAutofit fontScale="92500" lnSpcReduction="10000"/>
          </a:bodyPr>
          <a:lstStyle/>
          <a:p>
            <a:r>
              <a:rPr lang="en-US" dirty="0" smtClean="0"/>
              <a:t> S. 1942, the National Heritage Area Act passed with bipartisan support on December 22, 2022. </a:t>
            </a:r>
          </a:p>
          <a:p>
            <a:r>
              <a:rPr lang="en-US" dirty="0" smtClean="0"/>
              <a:t>This bill reauthorizes 45 of the 55 National Heritage Areas for the next 15 years. </a:t>
            </a:r>
          </a:p>
          <a:p>
            <a:r>
              <a:rPr lang="en-US" dirty="0" smtClean="0"/>
              <a:t>Colorado’s 3 NHA are included</a:t>
            </a:r>
          </a:p>
          <a:p>
            <a:pPr lvl="1"/>
            <a:r>
              <a:rPr lang="en-US" dirty="0" smtClean="0"/>
              <a:t>Cache La Poudre River </a:t>
            </a:r>
          </a:p>
          <a:p>
            <a:pPr lvl="1"/>
            <a:r>
              <a:rPr lang="en-US" dirty="0" smtClean="0"/>
              <a:t>South Park </a:t>
            </a:r>
          </a:p>
          <a:p>
            <a:pPr lvl="1"/>
            <a:r>
              <a:rPr lang="en-US" dirty="0" smtClean="0"/>
              <a:t>Sangre De Cristo </a:t>
            </a:r>
          </a:p>
          <a:p>
            <a:r>
              <a:rPr lang="en-US" dirty="0" smtClean="0"/>
              <a:t>This is an improvement over the standard 2-year renewals many sites must apply to Congress. </a:t>
            </a:r>
          </a:p>
          <a:p>
            <a:r>
              <a:rPr lang="en-US" dirty="0" smtClean="0"/>
              <a:t>The long-term reauthorization allows for better planning efforts and investment by the heritage areas.</a:t>
            </a:r>
          </a:p>
          <a:p>
            <a:r>
              <a:rPr lang="en-US" dirty="0" smtClean="0"/>
              <a:t>NHAs receive annual funding from NPS that is usually between $150,000 and $750,000. </a:t>
            </a:r>
            <a:endParaRPr lang="en-US" dirty="0"/>
          </a:p>
        </p:txBody>
      </p:sp>
    </p:spTree>
    <p:extLst>
      <p:ext uri="{BB962C8B-B14F-4D97-AF65-F5344CB8AC3E}">
        <p14:creationId xmlns:p14="http://schemas.microsoft.com/office/powerpoint/2010/main" val="4195567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Cameron Peak Fire Environmental Impacts</a:t>
            </a:r>
            <a:endParaRPr lang="en-US"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16698" y="1624677"/>
            <a:ext cx="3705127" cy="2009952"/>
          </a:xfr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4497" r="12130"/>
          <a:stretch/>
        </p:blipFill>
        <p:spPr>
          <a:xfrm rot="5400000">
            <a:off x="5273107" y="3855877"/>
            <a:ext cx="2313990" cy="2365310"/>
          </a:xfrm>
          <a:prstGeom prst="rect">
            <a:avLst/>
          </a:prstGeom>
        </p:spPr>
      </p:pic>
      <p:pic>
        <p:nvPicPr>
          <p:cNvPr id="11" name="Picture 10"/>
          <p:cNvPicPr>
            <a:picLocks noChangeAspect="1"/>
          </p:cNvPicPr>
          <p:nvPr/>
        </p:nvPicPr>
        <p:blipFill>
          <a:blip r:embed="rId4"/>
          <a:stretch>
            <a:fillRect/>
          </a:stretch>
        </p:blipFill>
        <p:spPr>
          <a:xfrm>
            <a:off x="8332237" y="1624677"/>
            <a:ext cx="3321598" cy="442879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48805" y="2192909"/>
            <a:ext cx="4545851" cy="3409388"/>
          </a:xfrm>
          <a:prstGeom prst="rect">
            <a:avLst/>
          </a:prstGeom>
        </p:spPr>
      </p:pic>
    </p:spTree>
    <p:extLst>
      <p:ext uri="{BB962C8B-B14F-4D97-AF65-F5344CB8AC3E}">
        <p14:creationId xmlns:p14="http://schemas.microsoft.com/office/powerpoint/2010/main" val="331815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87" y="365125"/>
            <a:ext cx="10515600" cy="1325563"/>
          </a:xfrm>
        </p:spPr>
        <p:txBody>
          <a:bodyPr/>
          <a:lstStyle/>
          <a:p>
            <a:r>
              <a:rPr lang="en-US" b="1" i="1" dirty="0" smtClean="0"/>
              <a:t>Projects in Cache La Poudre</a:t>
            </a:r>
            <a:endParaRPr lang="en-US" b="1" i="1" dirty="0"/>
          </a:p>
        </p:txBody>
      </p:sp>
      <p:sp>
        <p:nvSpPr>
          <p:cNvPr id="3" name="Content Placeholder 2"/>
          <p:cNvSpPr>
            <a:spLocks noGrp="1"/>
          </p:cNvSpPr>
          <p:nvPr>
            <p:ph idx="1"/>
          </p:nvPr>
        </p:nvSpPr>
        <p:spPr>
          <a:xfrm>
            <a:off x="763555" y="1489723"/>
            <a:ext cx="5571931" cy="4351241"/>
          </a:xfrm>
        </p:spPr>
        <p:txBody>
          <a:bodyPr>
            <a:normAutofit fontScale="92500" lnSpcReduction="20000"/>
          </a:bodyPr>
          <a:lstStyle/>
          <a:p>
            <a:pPr marL="0" indent="0">
              <a:buNone/>
            </a:pPr>
            <a:r>
              <a:rPr lang="en-US" sz="3200" b="1" u="sng" dirty="0" smtClean="0"/>
              <a:t>Cameron Peak Fire</a:t>
            </a:r>
          </a:p>
          <a:p>
            <a:pPr marL="0" indent="0">
              <a:buNone/>
            </a:pPr>
            <a:endParaRPr lang="en-US" sz="3200" b="1" u="sng" dirty="0" smtClean="0"/>
          </a:p>
          <a:p>
            <a:r>
              <a:rPr lang="en-US" dirty="0" smtClean="0"/>
              <a:t>Recovery and resilience of Cache la Poudre River after wildfire fish kill (CSU)</a:t>
            </a:r>
          </a:p>
          <a:p>
            <a:r>
              <a:rPr lang="en-US" dirty="0" smtClean="0"/>
              <a:t>Cameron Peak Post-Fire EWP Measures (Larimer County)</a:t>
            </a:r>
          </a:p>
          <a:p>
            <a:r>
              <a:rPr lang="en-US" dirty="0" smtClean="0"/>
              <a:t>Landscape Scale Post-Fire Mitigation for the Cameron Peak</a:t>
            </a:r>
          </a:p>
          <a:p>
            <a:r>
              <a:rPr lang="en-US" dirty="0" smtClean="0"/>
              <a:t>Fire to Protect Critical Watershed Values - Phase 4 (City of Greeley, Water &amp; Sewer Department)</a:t>
            </a:r>
          </a:p>
          <a:p>
            <a:pPr marL="0" indent="0">
              <a:buNone/>
            </a:pPr>
            <a:endParaRPr lang="en-US" dirty="0"/>
          </a:p>
        </p:txBody>
      </p:sp>
      <p:sp>
        <p:nvSpPr>
          <p:cNvPr id="5" name="TextBox 4"/>
          <p:cNvSpPr txBox="1"/>
          <p:nvPr/>
        </p:nvSpPr>
        <p:spPr>
          <a:xfrm>
            <a:off x="391886" y="6232850"/>
            <a:ext cx="2369975"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Credit: </a:t>
            </a:r>
            <a:r>
              <a:rPr lang="en-US" dirty="0" smtClean="0"/>
              <a:t>CWCB\</a:t>
            </a:r>
          </a:p>
          <a:p>
            <a:r>
              <a:rPr lang="en-US" dirty="0" smtClean="0"/>
              <a:t>Photo: SB</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38844" y="1366182"/>
            <a:ext cx="5984000" cy="4488000"/>
          </a:xfrm>
          <a:prstGeom prst="rect">
            <a:avLst/>
          </a:prstGeom>
        </p:spPr>
      </p:pic>
    </p:spTree>
    <p:extLst>
      <p:ext uri="{BB962C8B-B14F-4D97-AF65-F5344CB8AC3E}">
        <p14:creationId xmlns:p14="http://schemas.microsoft.com/office/powerpoint/2010/main" val="351975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A8D8D3CCF8024B8480588293B8CA66" ma:contentTypeVersion="13" ma:contentTypeDescription="Create a new document." ma:contentTypeScope="" ma:versionID="1cde21146b7019af230c1922064b678f">
  <xsd:schema xmlns:xsd="http://www.w3.org/2001/XMLSchema" xmlns:xs="http://www.w3.org/2001/XMLSchema" xmlns:p="http://schemas.microsoft.com/office/2006/metadata/properties" xmlns:ns2="dfdfdc2e-6562-4bca-b382-866d00cabfb3" xmlns:ns3="http://schemas.microsoft.com/sharepoint.v3" xmlns:ns4="89d2adfb-4844-4394-af2c-788461211bf0" targetNamespace="http://schemas.microsoft.com/office/2006/metadata/properties" ma:root="true" ma:fieldsID="ea920656b4b924b5f7b35d005ccdfee5" ns2:_="" ns3:_="" ns4:_="">
    <xsd:import namespace="dfdfdc2e-6562-4bca-b382-866d00cabfb3"/>
    <xsd:import namespace="http://schemas.microsoft.com/sharepoint.v3"/>
    <xsd:import namespace="89d2adfb-4844-4394-af2c-788461211bf0"/>
    <xsd:element name="properties">
      <xsd:complexType>
        <xsd:sequence>
          <xsd:element name="documentManagement">
            <xsd:complexType>
              <xsd:all>
                <xsd:element ref="ns2:_dlc_DocId" minOccurs="0"/>
                <xsd:element ref="ns2:_dlc_DocIdUrl" minOccurs="0"/>
                <xsd:element ref="ns2:_dlc_DocIdPersistId" minOccurs="0"/>
                <xsd:element ref="ns3:CategoryDescription" minOccurs="0"/>
                <xsd:element ref="ns2:Tags" minOccurs="0"/>
                <xsd:element ref="ns4:MediaServiceMetadata" minOccurs="0"/>
                <xsd:element ref="ns4:MediaServiceFastMetadata" minOccurs="0"/>
                <xsd:element ref="ns2:SharedWithUsers" minOccurs="0"/>
                <xsd:element ref="ns2:SharedWithDetails" minOccurs="0"/>
                <xsd:element ref="ns4:lcf76f155ced4ddcb4097134ff3c332f" minOccurs="0"/>
                <xsd:element ref="ns2:TaxCatchAll" minOccurs="0"/>
                <xsd:element ref="ns4:MediaServiceDateTaken" minOccurs="0"/>
                <xsd:element ref="ns4:MediaServiceGenerationTime" minOccurs="0"/>
                <xsd:element ref="ns4:MediaServiceEventHashCode" minOccurs="0"/>
                <xsd:element ref="ns4:MediaServiceLocatio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dfdc2e-6562-4bca-b382-866d00cabf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gs" ma:index="12" nillable="true" ma:displayName="Tags" ma:internalName="Tags">
      <xsd:complexType>
        <xsd:complexContent>
          <xsd:extension base="dms:MultiChoiceFillIn">
            <xsd:sequence>
              <xsd:element name="Value" maxOccurs="unbounded" minOccurs="0" nillable="true">
                <xsd:simpleType>
                  <xsd:union memberTypes="dms:Text">
                    <xsd:simpleType>
                      <xsd:restriction base="dms:Choice">
                        <xsd:enumeration value="Vendor Provided"/>
                        <xsd:enumeration value="Linked to Other Documents"/>
                        <xsd:enumeration value="Archived"/>
                        <xsd:enumeration value="Audio Asset"/>
                        <xsd:enumeration value="Video Asset"/>
                      </xsd:restriction>
                    </xsd:simpleType>
                  </xsd:union>
                </xsd:simpleType>
              </xsd:element>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ebf9269-b98a-4f1c-81e3-ce52d651c105}" ma:internalName="TaxCatchAll" ma:showField="CatchAllData" ma:web="dfdfdc2e-6562-4bca-b382-866d00cabf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1"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2adfb-4844-4394-af2c-788461211bf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89d2adfb-4844-4394-af2c-788461211bf0">
      <Terms xmlns="http://schemas.microsoft.com/office/infopath/2007/PartnerControls"/>
    </lcf76f155ced4ddcb4097134ff3c332f>
    <Tags xmlns="dfdfdc2e-6562-4bca-b382-866d00cabfb3" xsi:nil="true"/>
    <TaxCatchAll xmlns="dfdfdc2e-6562-4bca-b382-866d00cabfb3" xsi:nil="true"/>
    <CategoryDescription xmlns="http://schemas.microsoft.com/sharepoint.v3" xsi:nil="true"/>
    <_dlc_DocId xmlns="dfdfdc2e-6562-4bca-b382-866d00cabfb3">2TD5W6UAR6Y6-443690059-201208</_dlc_DocId>
    <_dlc_DocIdUrl xmlns="dfdfdc2e-6562-4bca-b382-866d00cabfb3">
      <Url>https://colostate.sharepoint.com/sites/OEE-Resources/CoWC/_layouts/15/DocIdRedir.aspx?ID=2TD5W6UAR6Y6-443690059-201208</Url>
      <Description>2TD5W6UAR6Y6-443690059-201208</Description>
    </_dlc_DocIdUrl>
  </documentManagement>
</p:properties>
</file>

<file path=customXml/itemProps1.xml><?xml version="1.0" encoding="utf-8"?>
<ds:datastoreItem xmlns:ds="http://schemas.openxmlformats.org/officeDocument/2006/customXml" ds:itemID="{943A91C2-ADDB-44C3-9445-430DDAF517E4}"/>
</file>

<file path=customXml/itemProps2.xml><?xml version="1.0" encoding="utf-8"?>
<ds:datastoreItem xmlns:ds="http://schemas.openxmlformats.org/officeDocument/2006/customXml" ds:itemID="{B978DB53-671A-44F4-9AC0-6C19F6673A84}"/>
</file>

<file path=customXml/itemProps3.xml><?xml version="1.0" encoding="utf-8"?>
<ds:datastoreItem xmlns:ds="http://schemas.openxmlformats.org/officeDocument/2006/customXml" ds:itemID="{CD4AAC6C-95BA-47FA-86CF-9AAF4AD1D236}"/>
</file>

<file path=customXml/itemProps4.xml><?xml version="1.0" encoding="utf-8"?>
<ds:datastoreItem xmlns:ds="http://schemas.openxmlformats.org/officeDocument/2006/customXml" ds:itemID="{54E40262-EB6D-4427-92BF-C4B25CB23F85}"/>
</file>

<file path=docProps/app.xml><?xml version="1.0" encoding="utf-8"?>
<Properties xmlns="http://schemas.openxmlformats.org/officeDocument/2006/extended-properties" xmlns:vt="http://schemas.openxmlformats.org/officeDocument/2006/docPropsVTypes">
  <TotalTime>2009</TotalTime>
  <Words>925</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Bodoni MT</vt:lpstr>
      <vt:lpstr>Bradley Hand ITC</vt:lpstr>
      <vt:lpstr>Brush Script MT</vt:lpstr>
      <vt:lpstr>Calibri</vt:lpstr>
      <vt:lpstr>Calibri Light</vt:lpstr>
      <vt:lpstr>Office Theme</vt:lpstr>
      <vt:lpstr>Cache La Poudre and Environmental Impacts </vt:lpstr>
      <vt:lpstr>Cache La Poudre The Natural History of a Rocky Mountain River</vt:lpstr>
      <vt:lpstr>What’s in a Name ?</vt:lpstr>
      <vt:lpstr>Setting</vt:lpstr>
      <vt:lpstr>Wild and Scenic River</vt:lpstr>
      <vt:lpstr>‘The Cache’ NHA</vt:lpstr>
      <vt:lpstr>The National Heritage Areas Act 2022</vt:lpstr>
      <vt:lpstr>Cameron Peak Fire Environmental Impacts</vt:lpstr>
      <vt:lpstr>Projects in Cache La Poudre</vt:lpstr>
      <vt:lpstr>Cameron Peak Fire Impacts</vt:lpstr>
      <vt:lpstr>Black Hollow</vt:lpstr>
      <vt:lpstr>Projects in the Cache La Poudre</vt:lpstr>
    </vt:vector>
  </TitlesOfParts>
  <Company>United States Senate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Cache La Poudre</dc:title>
  <dc:creator>Boccella, Sally (Hickenlooper)</dc:creator>
  <cp:lastModifiedBy>Boccella, Sally (Hickenlooper)</cp:lastModifiedBy>
  <cp:revision>54</cp:revision>
  <cp:lastPrinted>2023-03-15T03:11:16Z</cp:lastPrinted>
  <dcterms:created xsi:type="dcterms:W3CDTF">2023-03-11T21:00:11Z</dcterms:created>
  <dcterms:modified xsi:type="dcterms:W3CDTF">2023-03-15T03:20:49Z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0x01010037A8D8D3CCF8024B8480588293B8CA66</vt:lpwstr>
  </property>
  <property fmtid="{D5CDD505-2E9C-101B-9397-08002B2CF9AE}" pid="3" name="_dlc_DocIdItemGuid">
    <vt:lpwstr>7ca95f1b-f046-4eb1-b087-aba146addfe0</vt:lpwstr>
  </property>
  <property fmtid="{D5CDD505-2E9C-101B-9397-08002B2CF9AE}" pid="4" name="MediaServiceImageTags">
    <vt:lpwstr/>
  </property>
</Properties>
</file>