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1.xml" ContentType="application/vnd.openxmlformats-officedocument.presentationml.slideLayout+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6" r:id="rId2"/>
    <p:sldId id="257" r:id="rId3"/>
    <p:sldId id="258" r:id="rId4"/>
    <p:sldId id="259" r:id="rId5"/>
    <p:sldId id="260" r:id="rId6"/>
    <p:sldId id="262" r:id="rId7"/>
  </p:sldIdLst>
  <p:sldSz cx="12192000" cy="6858000"/>
  <p:notesSz cx="7004050" cy="92900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1" d="100"/>
          <a:sy n="111" d="100"/>
        </p:scale>
        <p:origin x="59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 Id="rId14"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E351CED-465B-40B5-ADCE-957C918F227B}" type="datetimeFigureOut">
              <a:rPr lang="en-US" smtClean="0"/>
              <a:t>4/11/2023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33CB2A-1702-4C1D-9CC4-8D472D39F19E}"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50149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1E351CED-465B-40B5-ADCE-957C918F227B}" type="datetimeFigureOut">
              <a:rPr lang="en-US" smtClean="0"/>
              <a:t>4/11/2023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33CB2A-1702-4C1D-9CC4-8D472D39F19E}" type="slidenum">
              <a:rPr lang="en-US" smtClean="0"/>
              <a:t>‹#›</a:t>
            </a:fld>
            <a:endParaRPr lang="en-US"/>
          </a:p>
        </p:txBody>
      </p:sp>
    </p:spTree>
    <p:extLst>
      <p:ext uri="{BB962C8B-B14F-4D97-AF65-F5344CB8AC3E}">
        <p14:creationId xmlns:p14="http://schemas.microsoft.com/office/powerpoint/2010/main" val="36648613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E351CED-465B-40B5-ADCE-957C918F227B}" type="datetimeFigureOut">
              <a:rPr lang="en-US" smtClean="0"/>
              <a:t>4/11/2023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33CB2A-1702-4C1D-9CC4-8D472D39F19E}" type="slidenum">
              <a:rPr lang="en-US" smtClean="0"/>
              <a:t>‹#›</a:t>
            </a:fld>
            <a:endParaRPr lang="en-US"/>
          </a:p>
        </p:txBody>
      </p:sp>
    </p:spTree>
    <p:extLst>
      <p:ext uri="{BB962C8B-B14F-4D97-AF65-F5344CB8AC3E}">
        <p14:creationId xmlns:p14="http://schemas.microsoft.com/office/powerpoint/2010/main" val="23708271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E351CED-465B-40B5-ADCE-957C918F227B}" type="datetimeFigureOut">
              <a:rPr lang="en-US" smtClean="0"/>
              <a:t>4/11/2023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33CB2A-1702-4C1D-9CC4-8D472D39F19E}"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8593040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E351CED-465B-40B5-ADCE-957C918F227B}" type="datetimeFigureOut">
              <a:rPr lang="en-US" smtClean="0"/>
              <a:t>4/11/2023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33CB2A-1702-4C1D-9CC4-8D472D39F19E}" type="slidenum">
              <a:rPr lang="en-US" smtClean="0"/>
              <a:t>‹#›</a:t>
            </a:fld>
            <a:endParaRPr lang="en-US"/>
          </a:p>
        </p:txBody>
      </p:sp>
    </p:spTree>
    <p:extLst>
      <p:ext uri="{BB962C8B-B14F-4D97-AF65-F5344CB8AC3E}">
        <p14:creationId xmlns:p14="http://schemas.microsoft.com/office/powerpoint/2010/main" val="24370625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E351CED-465B-40B5-ADCE-957C918F227B}" type="datetimeFigureOut">
              <a:rPr lang="en-US" smtClean="0"/>
              <a:t>4/11/2023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33CB2A-1702-4C1D-9CC4-8D472D39F19E}"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1320986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E351CED-465B-40B5-ADCE-957C918F227B}" type="datetimeFigureOut">
              <a:rPr lang="en-US" smtClean="0"/>
              <a:t>4/11/2023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33CB2A-1702-4C1D-9CC4-8D472D39F19E}" type="slidenum">
              <a:rPr lang="en-US" smtClean="0"/>
              <a:t>‹#›</a:t>
            </a:fld>
            <a:endParaRPr lang="en-US"/>
          </a:p>
        </p:txBody>
      </p:sp>
    </p:spTree>
    <p:extLst>
      <p:ext uri="{BB962C8B-B14F-4D97-AF65-F5344CB8AC3E}">
        <p14:creationId xmlns:p14="http://schemas.microsoft.com/office/powerpoint/2010/main" val="4153758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E351CED-465B-40B5-ADCE-957C918F227B}" type="datetimeFigureOut">
              <a:rPr lang="en-US" smtClean="0"/>
              <a:t>4/11/2023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33CB2A-1702-4C1D-9CC4-8D472D39F19E}" type="slidenum">
              <a:rPr lang="en-US" smtClean="0"/>
              <a:t>‹#›</a:t>
            </a:fld>
            <a:endParaRPr lang="en-US"/>
          </a:p>
        </p:txBody>
      </p:sp>
    </p:spTree>
    <p:extLst>
      <p:ext uri="{BB962C8B-B14F-4D97-AF65-F5344CB8AC3E}">
        <p14:creationId xmlns:p14="http://schemas.microsoft.com/office/powerpoint/2010/main" val="36069242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E351CED-465B-40B5-ADCE-957C918F227B}" type="datetimeFigureOut">
              <a:rPr lang="en-US" smtClean="0"/>
              <a:t>4/11/2023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33CB2A-1702-4C1D-9CC4-8D472D39F19E}" type="slidenum">
              <a:rPr lang="en-US" smtClean="0"/>
              <a:t>‹#›</a:t>
            </a:fld>
            <a:endParaRPr lang="en-US"/>
          </a:p>
        </p:txBody>
      </p:sp>
    </p:spTree>
    <p:extLst>
      <p:ext uri="{BB962C8B-B14F-4D97-AF65-F5344CB8AC3E}">
        <p14:creationId xmlns:p14="http://schemas.microsoft.com/office/powerpoint/2010/main" val="4120442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E351CED-465B-40B5-ADCE-957C918F227B}" type="datetimeFigureOut">
              <a:rPr lang="en-US" smtClean="0"/>
              <a:t>4/11/2023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33CB2A-1702-4C1D-9CC4-8D472D39F19E}" type="slidenum">
              <a:rPr lang="en-US" smtClean="0"/>
              <a:t>‹#›</a:t>
            </a:fld>
            <a:endParaRPr lang="en-US"/>
          </a:p>
        </p:txBody>
      </p:sp>
    </p:spTree>
    <p:extLst>
      <p:ext uri="{BB962C8B-B14F-4D97-AF65-F5344CB8AC3E}">
        <p14:creationId xmlns:p14="http://schemas.microsoft.com/office/powerpoint/2010/main" val="19480445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E351CED-465B-40B5-ADCE-957C918F227B}" type="datetimeFigureOut">
              <a:rPr lang="en-US" smtClean="0"/>
              <a:t>4/11/2023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33CB2A-1702-4C1D-9CC4-8D472D39F19E}" type="slidenum">
              <a:rPr lang="en-US" smtClean="0"/>
              <a:t>‹#›</a:t>
            </a:fld>
            <a:endParaRPr lang="en-US"/>
          </a:p>
        </p:txBody>
      </p:sp>
    </p:spTree>
    <p:extLst>
      <p:ext uri="{BB962C8B-B14F-4D97-AF65-F5344CB8AC3E}">
        <p14:creationId xmlns:p14="http://schemas.microsoft.com/office/powerpoint/2010/main" val="3952507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E351CED-465B-40B5-ADCE-957C918F227B}" type="datetimeFigureOut">
              <a:rPr lang="en-US" smtClean="0"/>
              <a:t>4/11/2023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33CB2A-1702-4C1D-9CC4-8D472D39F19E}" type="slidenum">
              <a:rPr lang="en-US" smtClean="0"/>
              <a:t>‹#›</a:t>
            </a:fld>
            <a:endParaRPr lang="en-US"/>
          </a:p>
        </p:txBody>
      </p:sp>
    </p:spTree>
    <p:extLst>
      <p:ext uri="{BB962C8B-B14F-4D97-AF65-F5344CB8AC3E}">
        <p14:creationId xmlns:p14="http://schemas.microsoft.com/office/powerpoint/2010/main" val="7442591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E351CED-465B-40B5-ADCE-957C918F227B}" type="datetimeFigureOut">
              <a:rPr lang="en-US" smtClean="0"/>
              <a:t>4/11/2023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33CB2A-1702-4C1D-9CC4-8D472D39F19E}" type="slidenum">
              <a:rPr lang="en-US" smtClean="0"/>
              <a:t>‹#›</a:t>
            </a:fld>
            <a:endParaRPr lang="en-US"/>
          </a:p>
        </p:txBody>
      </p:sp>
    </p:spTree>
    <p:extLst>
      <p:ext uri="{BB962C8B-B14F-4D97-AF65-F5344CB8AC3E}">
        <p14:creationId xmlns:p14="http://schemas.microsoft.com/office/powerpoint/2010/main" val="806340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E351CED-465B-40B5-ADCE-957C918F227B}" type="datetimeFigureOut">
              <a:rPr lang="en-US" smtClean="0"/>
              <a:t>4/11/2023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33CB2A-1702-4C1D-9CC4-8D472D39F19E}" type="slidenum">
              <a:rPr lang="en-US" smtClean="0"/>
              <a:t>‹#›</a:t>
            </a:fld>
            <a:endParaRPr lang="en-US"/>
          </a:p>
        </p:txBody>
      </p:sp>
    </p:spTree>
    <p:extLst>
      <p:ext uri="{BB962C8B-B14F-4D97-AF65-F5344CB8AC3E}">
        <p14:creationId xmlns:p14="http://schemas.microsoft.com/office/powerpoint/2010/main" val="329320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351CED-465B-40B5-ADCE-957C918F227B}" type="datetimeFigureOut">
              <a:rPr lang="en-US" smtClean="0"/>
              <a:t>4/11/2023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33CB2A-1702-4C1D-9CC4-8D472D39F19E}" type="slidenum">
              <a:rPr lang="en-US" smtClean="0"/>
              <a:t>‹#›</a:t>
            </a:fld>
            <a:endParaRPr lang="en-US"/>
          </a:p>
        </p:txBody>
      </p:sp>
    </p:spTree>
    <p:extLst>
      <p:ext uri="{BB962C8B-B14F-4D97-AF65-F5344CB8AC3E}">
        <p14:creationId xmlns:p14="http://schemas.microsoft.com/office/powerpoint/2010/main" val="1992239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E351CED-465B-40B5-ADCE-957C918F227B}" type="datetimeFigureOut">
              <a:rPr lang="en-US" smtClean="0"/>
              <a:t>4/11/2023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33CB2A-1702-4C1D-9CC4-8D472D39F19E}" type="slidenum">
              <a:rPr lang="en-US" smtClean="0"/>
              <a:t>‹#›</a:t>
            </a:fld>
            <a:endParaRPr lang="en-US"/>
          </a:p>
        </p:txBody>
      </p:sp>
    </p:spTree>
    <p:extLst>
      <p:ext uri="{BB962C8B-B14F-4D97-AF65-F5344CB8AC3E}">
        <p14:creationId xmlns:p14="http://schemas.microsoft.com/office/powerpoint/2010/main" val="32006179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E351CED-465B-40B5-ADCE-957C918F227B}" type="datetimeFigureOut">
              <a:rPr lang="en-US" smtClean="0"/>
              <a:t>4/11/2023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33CB2A-1702-4C1D-9CC4-8D472D39F19E}" type="slidenum">
              <a:rPr lang="en-US" smtClean="0"/>
              <a:t>‹#›</a:t>
            </a:fld>
            <a:endParaRPr lang="en-US"/>
          </a:p>
        </p:txBody>
      </p:sp>
    </p:spTree>
    <p:extLst>
      <p:ext uri="{BB962C8B-B14F-4D97-AF65-F5344CB8AC3E}">
        <p14:creationId xmlns:p14="http://schemas.microsoft.com/office/powerpoint/2010/main" val="1941747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1E351CED-465B-40B5-ADCE-957C918F227B}" type="datetimeFigureOut">
              <a:rPr lang="en-US" smtClean="0"/>
              <a:t>4/11/2023</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5A33CB2A-1702-4C1D-9CC4-8D472D39F19E}" type="slidenum">
              <a:rPr lang="en-US" smtClean="0"/>
              <a:t>‹#›</a:t>
            </a:fld>
            <a:endParaRPr lang="en-US"/>
          </a:p>
        </p:txBody>
      </p:sp>
    </p:spTree>
    <p:extLst>
      <p:ext uri="{BB962C8B-B14F-4D97-AF65-F5344CB8AC3E}">
        <p14:creationId xmlns:p14="http://schemas.microsoft.com/office/powerpoint/2010/main" val="2233509052"/>
      </p:ext>
    </p:extLst>
  </p:cSld>
  <p:clrMap bg1="dk1" tx1="lt1" bg2="dk2" tx2="lt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 id="2147483828" r:id="rId12"/>
    <p:sldLayoutId id="2147483829" r:id="rId13"/>
    <p:sldLayoutId id="2147483830" r:id="rId14"/>
    <p:sldLayoutId id="2147483831" r:id="rId15"/>
    <p:sldLayoutId id="2147483832" r:id="rId16"/>
    <p:sldLayoutId id="2147483833"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01E688E0-C729-4E49-9E7B-4697607DBE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 name="Picture 3">
            <a:extLst>
              <a:ext uri="{FF2B5EF4-FFF2-40B4-BE49-F238E27FC236}">
                <a16:creationId xmlns:a16="http://schemas.microsoft.com/office/drawing/2014/main" id="{47A14D1A-2E9B-D61E-E22D-302938AF5756}"/>
              </a:ext>
            </a:extLst>
          </p:cNvPr>
          <p:cNvPicPr>
            <a:picLocks noChangeAspect="1"/>
          </p:cNvPicPr>
          <p:nvPr/>
        </p:nvPicPr>
        <p:blipFill rotWithShape="1">
          <a:blip r:embed="rId2">
            <a:duotone>
              <a:schemeClr val="bg2">
                <a:shade val="45000"/>
                <a:satMod val="135000"/>
              </a:schemeClr>
              <a:prstClr val="white"/>
            </a:duotone>
            <a:alphaModFix amt="15000"/>
          </a:blip>
          <a:srcRect t="25000"/>
          <a:stretch/>
        </p:blipFill>
        <p:spPr>
          <a:xfrm>
            <a:off x="20" y="10"/>
            <a:ext cx="12191979" cy="6857989"/>
          </a:xfrm>
          <a:prstGeom prst="rect">
            <a:avLst/>
          </a:prstGeom>
        </p:spPr>
      </p:pic>
      <p:sp>
        <p:nvSpPr>
          <p:cNvPr id="2" name="Title 1">
            <a:extLst>
              <a:ext uri="{FF2B5EF4-FFF2-40B4-BE49-F238E27FC236}">
                <a16:creationId xmlns:a16="http://schemas.microsoft.com/office/drawing/2014/main" id="{C7BC4B15-D826-305C-43E7-FC4E43D422CC}"/>
              </a:ext>
            </a:extLst>
          </p:cNvPr>
          <p:cNvSpPr>
            <a:spLocks noGrp="1"/>
          </p:cNvSpPr>
          <p:nvPr>
            <p:ph type="ctrTitle"/>
          </p:nvPr>
        </p:nvSpPr>
        <p:spPr>
          <a:xfrm>
            <a:off x="684212" y="685799"/>
            <a:ext cx="7619279" cy="2260601"/>
          </a:xfrm>
        </p:spPr>
        <p:txBody>
          <a:bodyPr>
            <a:normAutofit fontScale="90000"/>
          </a:bodyPr>
          <a:lstStyle/>
          <a:p>
            <a:r>
              <a:rPr lang="en-US" dirty="0"/>
              <a:t>The Colorado Doctrine </a:t>
            </a:r>
            <a:r>
              <a:rPr lang="en-US" sz="2800" dirty="0"/>
              <a:t> Water Rights corporations, and Distributive Justice on the American Frontier</a:t>
            </a:r>
            <a:endParaRPr lang="en-US" dirty="0"/>
          </a:p>
        </p:txBody>
      </p:sp>
      <p:sp>
        <p:nvSpPr>
          <p:cNvPr id="3" name="Subtitle 2">
            <a:extLst>
              <a:ext uri="{FF2B5EF4-FFF2-40B4-BE49-F238E27FC236}">
                <a16:creationId xmlns:a16="http://schemas.microsoft.com/office/drawing/2014/main" id="{E1303076-7808-A937-67BA-586BB8C5944B}"/>
              </a:ext>
            </a:extLst>
          </p:cNvPr>
          <p:cNvSpPr>
            <a:spLocks noGrp="1"/>
          </p:cNvSpPr>
          <p:nvPr>
            <p:ph type="subTitle" idx="1"/>
          </p:nvPr>
        </p:nvSpPr>
        <p:spPr>
          <a:xfrm>
            <a:off x="684212" y="3843867"/>
            <a:ext cx="6400800" cy="1947333"/>
          </a:xfrm>
        </p:spPr>
        <p:txBody>
          <a:bodyPr>
            <a:normAutofit/>
          </a:bodyPr>
          <a:lstStyle/>
          <a:p>
            <a:r>
              <a:rPr lang="en-US" sz="2400" dirty="0">
                <a:solidFill>
                  <a:schemeClr val="tx1"/>
                </a:solidFill>
              </a:rPr>
              <a:t>By: David Schorr , Professor of Law and History, Tel Aviv University.</a:t>
            </a:r>
          </a:p>
          <a:p>
            <a:r>
              <a:rPr lang="en-US" sz="2400" dirty="0">
                <a:solidFill>
                  <a:schemeClr val="tx1"/>
                </a:solidFill>
              </a:rPr>
              <a:t>Yale University Press, 2012</a:t>
            </a:r>
          </a:p>
          <a:p>
            <a:r>
              <a:rPr lang="en-US" sz="2400" dirty="0">
                <a:solidFill>
                  <a:schemeClr val="tx1"/>
                </a:solidFill>
              </a:rPr>
              <a:t>Richard Alper 4/12/23</a:t>
            </a:r>
          </a:p>
        </p:txBody>
      </p:sp>
      <p:grpSp>
        <p:nvGrpSpPr>
          <p:cNvPr id="30" name="Group 29">
            <a:extLst>
              <a:ext uri="{FF2B5EF4-FFF2-40B4-BE49-F238E27FC236}">
                <a16:creationId xmlns:a16="http://schemas.microsoft.com/office/drawing/2014/main" id="{AAD89D74-79DD-4BE2-AA8C-8672382F252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08170" y="9144"/>
            <a:ext cx="6080656" cy="6163733"/>
            <a:chOff x="6108170" y="8467"/>
            <a:chExt cx="6080656" cy="6163733"/>
          </a:xfrm>
        </p:grpSpPr>
        <p:cxnSp>
          <p:nvCxnSpPr>
            <p:cNvPr id="31" name="Straight Connector 30">
              <a:extLst>
                <a:ext uri="{FF2B5EF4-FFF2-40B4-BE49-F238E27FC236}">
                  <a16:creationId xmlns:a16="http://schemas.microsoft.com/office/drawing/2014/main" id="{EA020D6D-57F1-4846-9467-5E54F5B88A1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2" name="Straight Connector 31">
              <a:extLst>
                <a:ext uri="{FF2B5EF4-FFF2-40B4-BE49-F238E27FC236}">
                  <a16:creationId xmlns:a16="http://schemas.microsoft.com/office/drawing/2014/main" id="{FBA67610-3DFA-4B04-A0F3-FFBF2C97E8F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3" name="Straight Connector 32">
              <a:extLst>
                <a:ext uri="{FF2B5EF4-FFF2-40B4-BE49-F238E27FC236}">
                  <a16:creationId xmlns:a16="http://schemas.microsoft.com/office/drawing/2014/main" id="{96F9FAA7-B1F5-4E7B-BEC6-00158A5F05F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4" name="Straight Connector 33">
              <a:extLst>
                <a:ext uri="{FF2B5EF4-FFF2-40B4-BE49-F238E27FC236}">
                  <a16:creationId xmlns:a16="http://schemas.microsoft.com/office/drawing/2014/main" id="{64174CF9-D8AD-4A5C-BF99-57B43506DAD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5" name="Straight Connector 34">
              <a:extLst>
                <a:ext uri="{FF2B5EF4-FFF2-40B4-BE49-F238E27FC236}">
                  <a16:creationId xmlns:a16="http://schemas.microsoft.com/office/drawing/2014/main" id="{B76B22A1-F450-4EAF-A363-7222D3D5295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4804165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E710EE-32F7-87FC-6851-00688196CB64}"/>
              </a:ext>
            </a:extLst>
          </p:cNvPr>
          <p:cNvSpPr>
            <a:spLocks noGrp="1"/>
          </p:cNvSpPr>
          <p:nvPr>
            <p:ph type="title"/>
          </p:nvPr>
        </p:nvSpPr>
        <p:spPr>
          <a:xfrm>
            <a:off x="684213" y="685800"/>
            <a:ext cx="9956078" cy="1879600"/>
          </a:xfrm>
        </p:spPr>
        <p:txBody>
          <a:bodyPr/>
          <a:lstStyle/>
          <a:p>
            <a:r>
              <a:rPr lang="en-US" dirty="0"/>
              <a:t>What is the Colorado Doctrine?</a:t>
            </a:r>
          </a:p>
        </p:txBody>
      </p:sp>
      <p:sp>
        <p:nvSpPr>
          <p:cNvPr id="4" name="Text Placeholder 3">
            <a:extLst>
              <a:ext uri="{FF2B5EF4-FFF2-40B4-BE49-F238E27FC236}">
                <a16:creationId xmlns:a16="http://schemas.microsoft.com/office/drawing/2014/main" id="{448B5C10-3E50-FF35-5207-277210DE651A}"/>
              </a:ext>
            </a:extLst>
          </p:cNvPr>
          <p:cNvSpPr>
            <a:spLocks noGrp="1"/>
          </p:cNvSpPr>
          <p:nvPr>
            <p:ph type="body" idx="1"/>
          </p:nvPr>
        </p:nvSpPr>
        <p:spPr>
          <a:xfrm>
            <a:off x="979775" y="3071091"/>
            <a:ext cx="8535988" cy="1879600"/>
          </a:xfrm>
        </p:spPr>
        <p:txBody>
          <a:bodyPr>
            <a:noAutofit/>
          </a:bodyPr>
          <a:lstStyle/>
          <a:p>
            <a:pPr marL="457200" indent="-457200">
              <a:buAutoNum type="alphaLcParenR"/>
            </a:pPr>
            <a:r>
              <a:rPr lang="en-US" sz="2800" dirty="0">
                <a:solidFill>
                  <a:schemeClr val="tx1"/>
                </a:solidFill>
              </a:rPr>
              <a:t>Public ownership of surface waters of the State</a:t>
            </a:r>
          </a:p>
          <a:p>
            <a:pPr marL="457200" indent="-457200">
              <a:buAutoNum type="alphaLcParenR"/>
            </a:pPr>
            <a:r>
              <a:rPr lang="en-US" sz="2800" dirty="0">
                <a:solidFill>
                  <a:schemeClr val="tx1"/>
                </a:solidFill>
              </a:rPr>
              <a:t>Requirement of beneficial use by actual settlers</a:t>
            </a:r>
          </a:p>
          <a:p>
            <a:pPr marL="457200" indent="-457200">
              <a:buAutoNum type="alphaLcParenR"/>
            </a:pPr>
            <a:r>
              <a:rPr lang="en-US" sz="2800" dirty="0">
                <a:solidFill>
                  <a:schemeClr val="tx1"/>
                </a:solidFill>
              </a:rPr>
              <a:t>Abolition of Riparian rights </a:t>
            </a:r>
            <a:r>
              <a:rPr lang="en-US" sz="2800" dirty="0"/>
              <a:t> </a:t>
            </a:r>
          </a:p>
        </p:txBody>
      </p:sp>
    </p:spTree>
    <p:extLst>
      <p:ext uri="{BB962C8B-B14F-4D97-AF65-F5344CB8AC3E}">
        <p14:creationId xmlns:p14="http://schemas.microsoft.com/office/powerpoint/2010/main" val="27844229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98F0E6-106B-2CC2-8ABD-8160E73CAEC5}"/>
              </a:ext>
            </a:extLst>
          </p:cNvPr>
          <p:cNvSpPr>
            <a:spLocks noGrp="1"/>
          </p:cNvSpPr>
          <p:nvPr>
            <p:ph type="title"/>
          </p:nvPr>
        </p:nvSpPr>
        <p:spPr>
          <a:xfrm>
            <a:off x="917478" y="219269"/>
            <a:ext cx="9586623" cy="1087017"/>
          </a:xfrm>
        </p:spPr>
        <p:txBody>
          <a:bodyPr>
            <a:normAutofit/>
          </a:bodyPr>
          <a:lstStyle/>
          <a:p>
            <a:r>
              <a:rPr lang="en-US" dirty="0"/>
              <a:t>Ideological origins of CO. Doctrine: Locke,  Jefferson and </a:t>
            </a:r>
            <a:r>
              <a:rPr lang="en-US" dirty="0" err="1"/>
              <a:t>jackson</a:t>
            </a:r>
            <a:endParaRPr lang="en-US" dirty="0"/>
          </a:p>
        </p:txBody>
      </p:sp>
      <p:sp>
        <p:nvSpPr>
          <p:cNvPr id="3" name="Text Placeholder 2">
            <a:extLst>
              <a:ext uri="{FF2B5EF4-FFF2-40B4-BE49-F238E27FC236}">
                <a16:creationId xmlns:a16="http://schemas.microsoft.com/office/drawing/2014/main" id="{6616F50B-B61A-8090-B08F-FF4CFF025077}"/>
              </a:ext>
            </a:extLst>
          </p:cNvPr>
          <p:cNvSpPr>
            <a:spLocks noGrp="1"/>
          </p:cNvSpPr>
          <p:nvPr>
            <p:ph type="body" idx="1"/>
          </p:nvPr>
        </p:nvSpPr>
        <p:spPr>
          <a:xfrm>
            <a:off x="684212" y="1464906"/>
            <a:ext cx="9252890" cy="4529493"/>
          </a:xfrm>
        </p:spPr>
        <p:txBody>
          <a:bodyPr>
            <a:noAutofit/>
          </a:bodyPr>
          <a:lstStyle/>
          <a:p>
            <a:r>
              <a:rPr lang="en-US" sz="2400" dirty="0">
                <a:solidFill>
                  <a:schemeClr val="tx1"/>
                </a:solidFill>
              </a:rPr>
              <a:t>Schorr </a:t>
            </a:r>
            <a:r>
              <a:rPr lang="en-US" sz="2400" dirty="0"/>
              <a:t>  </a:t>
            </a:r>
            <a:r>
              <a:rPr lang="en-US" sz="2400" dirty="0">
                <a:solidFill>
                  <a:schemeClr val="tx1"/>
                </a:solidFill>
              </a:rPr>
              <a:t>believes that interest based politics, economic development  and efficiency are not as explanatory of the Colorado Doctrine as the ideas of Locke, Jefferson and Jackson which were highly popular in the mid 19</a:t>
            </a:r>
            <a:r>
              <a:rPr lang="en-US" sz="2400" baseline="30000" dirty="0">
                <a:solidFill>
                  <a:schemeClr val="tx1"/>
                </a:solidFill>
              </a:rPr>
              <a:t>th</a:t>
            </a:r>
            <a:r>
              <a:rPr lang="en-US" sz="2400" dirty="0">
                <a:solidFill>
                  <a:schemeClr val="tx1"/>
                </a:solidFill>
              </a:rPr>
              <a:t> century.</a:t>
            </a:r>
          </a:p>
          <a:p>
            <a:r>
              <a:rPr lang="en-US" sz="2400" dirty="0">
                <a:solidFill>
                  <a:schemeClr val="tx1"/>
                </a:solidFill>
              </a:rPr>
              <a:t>Locke: “labor theory of private property”: value is created by labor on property; no one could acquire more than he could make use of. </a:t>
            </a:r>
          </a:p>
          <a:p>
            <a:r>
              <a:rPr lang="en-US" sz="2400" dirty="0">
                <a:solidFill>
                  <a:schemeClr val="tx1"/>
                </a:solidFill>
              </a:rPr>
              <a:t>Jefferson: small family sized farms granted limited rights to the amount a person could directly use, supports democracy.</a:t>
            </a:r>
          </a:p>
          <a:p>
            <a:r>
              <a:rPr lang="en-US" sz="2400" dirty="0">
                <a:solidFill>
                  <a:schemeClr val="tx1"/>
                </a:solidFill>
              </a:rPr>
              <a:t>Jackson:  the common man settling the frontier with land and water for actual use. Egalitarian politics</a:t>
            </a:r>
            <a:endParaRPr lang="en-US" sz="2400" dirty="0"/>
          </a:p>
        </p:txBody>
      </p:sp>
    </p:spTree>
    <p:extLst>
      <p:ext uri="{BB962C8B-B14F-4D97-AF65-F5344CB8AC3E}">
        <p14:creationId xmlns:p14="http://schemas.microsoft.com/office/powerpoint/2010/main" val="5548554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4F6DA-D4F4-2160-84F5-D1D45377F0E9}"/>
              </a:ext>
            </a:extLst>
          </p:cNvPr>
          <p:cNvSpPr>
            <a:spLocks noGrp="1"/>
          </p:cNvSpPr>
          <p:nvPr>
            <p:ph type="title"/>
          </p:nvPr>
        </p:nvSpPr>
        <p:spPr>
          <a:xfrm>
            <a:off x="1078302" y="1587260"/>
            <a:ext cx="9946256" cy="4857026"/>
          </a:xfrm>
        </p:spPr>
        <p:txBody>
          <a:bodyPr>
            <a:normAutofit/>
          </a:bodyPr>
          <a:lstStyle/>
          <a:p>
            <a:r>
              <a:rPr lang="en-US" sz="2800" dirty="0"/>
              <a:t>Equality carried to an extreme would mean all claimants would get water but not adequate to meet their needs. </a:t>
            </a:r>
            <a:br>
              <a:rPr lang="en-US" sz="2800" dirty="0"/>
            </a:br>
            <a:br>
              <a:rPr lang="en-US" sz="2800" dirty="0"/>
            </a:br>
            <a:r>
              <a:rPr lang="en-US" sz="2800" dirty="0"/>
              <a:t>So Equality must be balanced with sufficiency to balance the irrigation need for each person. </a:t>
            </a:r>
            <a:br>
              <a:rPr lang="en-US" sz="2800" dirty="0"/>
            </a:br>
            <a:br>
              <a:rPr lang="en-US" sz="2800" dirty="0"/>
            </a:br>
            <a:r>
              <a:rPr lang="en-US" sz="2800" dirty="0"/>
              <a:t>Enter the secondary doctrine of prior Appropriation to balance equality and sufficiency  </a:t>
            </a:r>
          </a:p>
        </p:txBody>
      </p:sp>
      <p:sp>
        <p:nvSpPr>
          <p:cNvPr id="3" name="Content Placeholder 2">
            <a:extLst>
              <a:ext uri="{FF2B5EF4-FFF2-40B4-BE49-F238E27FC236}">
                <a16:creationId xmlns:a16="http://schemas.microsoft.com/office/drawing/2014/main" id="{C1946934-45A7-F475-14C8-B7A6C898B494}"/>
              </a:ext>
            </a:extLst>
          </p:cNvPr>
          <p:cNvSpPr>
            <a:spLocks noGrp="1"/>
          </p:cNvSpPr>
          <p:nvPr>
            <p:ph idx="1"/>
          </p:nvPr>
        </p:nvSpPr>
        <p:spPr>
          <a:xfrm>
            <a:off x="1358466" y="413714"/>
            <a:ext cx="8534400" cy="1636760"/>
          </a:xfrm>
        </p:spPr>
        <p:txBody>
          <a:bodyPr>
            <a:normAutofit fontScale="77500" lnSpcReduction="20000"/>
          </a:bodyPr>
          <a:lstStyle/>
          <a:p>
            <a:r>
              <a:rPr lang="en-US" sz="4800" dirty="0">
                <a:solidFill>
                  <a:schemeClr val="tx1"/>
                </a:solidFill>
              </a:rPr>
              <a:t>BENEFICIAL USE: balancing tensions and the secondary value of priority  Here is the tension:</a:t>
            </a:r>
          </a:p>
          <a:p>
            <a:pPr marL="0" indent="0">
              <a:buNone/>
            </a:pPr>
            <a:endParaRPr lang="en-US" sz="4800" dirty="0">
              <a:solidFill>
                <a:schemeClr val="tx1"/>
              </a:solidFill>
            </a:endParaRPr>
          </a:p>
        </p:txBody>
      </p:sp>
    </p:spTree>
    <p:extLst>
      <p:ext uri="{BB962C8B-B14F-4D97-AF65-F5344CB8AC3E}">
        <p14:creationId xmlns:p14="http://schemas.microsoft.com/office/powerpoint/2010/main" val="16150389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4CBAE-D8BB-AE6E-C7DC-40AEDDB8F33F}"/>
              </a:ext>
            </a:extLst>
          </p:cNvPr>
          <p:cNvSpPr>
            <a:spLocks noGrp="1"/>
          </p:cNvSpPr>
          <p:nvPr>
            <p:ph type="title"/>
          </p:nvPr>
        </p:nvSpPr>
        <p:spPr>
          <a:xfrm>
            <a:off x="684213" y="685800"/>
            <a:ext cx="10058400" cy="1553547"/>
          </a:xfrm>
        </p:spPr>
        <p:txBody>
          <a:bodyPr/>
          <a:lstStyle/>
          <a:p>
            <a:r>
              <a:rPr lang="en-US" dirty="0"/>
              <a:t>Beneficial and popular effects of beneficial use</a:t>
            </a:r>
          </a:p>
        </p:txBody>
      </p:sp>
      <p:sp>
        <p:nvSpPr>
          <p:cNvPr id="3" name="Text Placeholder 2">
            <a:extLst>
              <a:ext uri="{FF2B5EF4-FFF2-40B4-BE49-F238E27FC236}">
                <a16:creationId xmlns:a16="http://schemas.microsoft.com/office/drawing/2014/main" id="{1A8E7AC2-7647-A38E-5D5A-FA420E0DB68F}"/>
              </a:ext>
            </a:extLst>
          </p:cNvPr>
          <p:cNvSpPr>
            <a:spLocks noGrp="1"/>
          </p:cNvSpPr>
          <p:nvPr>
            <p:ph type="body" idx="1"/>
          </p:nvPr>
        </p:nvSpPr>
        <p:spPr>
          <a:xfrm>
            <a:off x="684212" y="2024743"/>
            <a:ext cx="9402180" cy="3969657"/>
          </a:xfrm>
        </p:spPr>
        <p:txBody>
          <a:bodyPr>
            <a:normAutofit lnSpcReduction="10000"/>
          </a:bodyPr>
          <a:lstStyle/>
          <a:p>
            <a:r>
              <a:rPr lang="en-US" sz="2800" dirty="0">
                <a:solidFill>
                  <a:schemeClr val="tx1"/>
                </a:solidFill>
              </a:rPr>
              <a:t>Since</a:t>
            </a:r>
            <a:r>
              <a:rPr lang="en-US" sz="2800" dirty="0"/>
              <a:t> </a:t>
            </a:r>
            <a:r>
              <a:rPr lang="en-US" sz="2800" dirty="0">
                <a:solidFill>
                  <a:schemeClr val="tx1"/>
                </a:solidFill>
              </a:rPr>
              <a:t>beneficial use was tied to actual use by settlers, it had the  beneficial  effect of  being anti-speculative and anti-monopolistic.</a:t>
            </a:r>
          </a:p>
          <a:p>
            <a:endParaRPr lang="en-US" sz="2800" dirty="0">
              <a:solidFill>
                <a:schemeClr val="tx1"/>
              </a:solidFill>
            </a:endParaRPr>
          </a:p>
          <a:p>
            <a:r>
              <a:rPr lang="en-US" sz="2800" dirty="0">
                <a:solidFill>
                  <a:schemeClr val="tx1"/>
                </a:solidFill>
              </a:rPr>
              <a:t>Beneficial use fits with Jacksonian and Populist beliefs that were embraced by agrarian reform movements. Farmers fought to prevent Eastern and European money from concentrating  water rights in canal companies. </a:t>
            </a:r>
            <a:endParaRPr lang="en-US" sz="2800" dirty="0"/>
          </a:p>
        </p:txBody>
      </p:sp>
    </p:spTree>
    <p:extLst>
      <p:ext uri="{BB962C8B-B14F-4D97-AF65-F5344CB8AC3E}">
        <p14:creationId xmlns:p14="http://schemas.microsoft.com/office/powerpoint/2010/main" val="23760498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FAF08-616D-3349-10C5-FAAD9AC48015}"/>
              </a:ext>
            </a:extLst>
          </p:cNvPr>
          <p:cNvSpPr>
            <a:spLocks noGrp="1"/>
          </p:cNvSpPr>
          <p:nvPr>
            <p:ph type="title"/>
          </p:nvPr>
        </p:nvSpPr>
        <p:spPr>
          <a:xfrm>
            <a:off x="546189" y="-362309"/>
            <a:ext cx="8532498" cy="2431691"/>
          </a:xfrm>
        </p:spPr>
        <p:txBody>
          <a:bodyPr/>
          <a:lstStyle/>
          <a:p>
            <a:r>
              <a:rPr lang="en-US" dirty="0"/>
              <a:t>Distributive justice: the widespread distribution of the right to use(not own)  water</a:t>
            </a:r>
          </a:p>
        </p:txBody>
      </p:sp>
      <p:sp>
        <p:nvSpPr>
          <p:cNvPr id="3" name="Text Placeholder 2">
            <a:extLst>
              <a:ext uri="{FF2B5EF4-FFF2-40B4-BE49-F238E27FC236}">
                <a16:creationId xmlns:a16="http://schemas.microsoft.com/office/drawing/2014/main" id="{A7FA8C45-5EF8-82DF-6FE6-8EBE181458D6}"/>
              </a:ext>
            </a:extLst>
          </p:cNvPr>
          <p:cNvSpPr>
            <a:spLocks noGrp="1"/>
          </p:cNvSpPr>
          <p:nvPr>
            <p:ph type="body" idx="1"/>
          </p:nvPr>
        </p:nvSpPr>
        <p:spPr>
          <a:xfrm>
            <a:off x="684212" y="3562709"/>
            <a:ext cx="8994625" cy="2431691"/>
          </a:xfrm>
        </p:spPr>
        <p:txBody>
          <a:bodyPr>
            <a:noAutofit/>
          </a:bodyPr>
          <a:lstStyle/>
          <a:p>
            <a:r>
              <a:rPr lang="en-US" sz="2800" dirty="0">
                <a:solidFill>
                  <a:schemeClr val="tx1"/>
                </a:solidFill>
              </a:rPr>
              <a:t>From the 1870’s to the 1890’s CO. farmers, the state legislature and the courts gave priority to distributive justice over alternative policies such as high productivity, efficiency or wealth maximization. This egalitarian policy is called distributive justice by the author.  </a:t>
            </a:r>
          </a:p>
        </p:txBody>
      </p:sp>
    </p:spTree>
    <p:extLst>
      <p:ext uri="{BB962C8B-B14F-4D97-AF65-F5344CB8AC3E}">
        <p14:creationId xmlns:p14="http://schemas.microsoft.com/office/powerpoint/2010/main" val="1330492609"/>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7A8D8D3CCF8024B8480588293B8CA66" ma:contentTypeVersion="13" ma:contentTypeDescription="Create a new document." ma:contentTypeScope="" ma:versionID="1cde21146b7019af230c1922064b678f">
  <xsd:schema xmlns:xsd="http://www.w3.org/2001/XMLSchema" xmlns:xs="http://www.w3.org/2001/XMLSchema" xmlns:p="http://schemas.microsoft.com/office/2006/metadata/properties" xmlns:ns2="dfdfdc2e-6562-4bca-b382-866d00cabfb3" xmlns:ns3="http://schemas.microsoft.com/sharepoint.v3" xmlns:ns4="89d2adfb-4844-4394-af2c-788461211bf0" targetNamespace="http://schemas.microsoft.com/office/2006/metadata/properties" ma:root="true" ma:fieldsID="ea920656b4b924b5f7b35d005ccdfee5" ns2:_="" ns3:_="" ns4:_="">
    <xsd:import namespace="dfdfdc2e-6562-4bca-b382-866d00cabfb3"/>
    <xsd:import namespace="http://schemas.microsoft.com/sharepoint.v3"/>
    <xsd:import namespace="89d2adfb-4844-4394-af2c-788461211bf0"/>
    <xsd:element name="properties">
      <xsd:complexType>
        <xsd:sequence>
          <xsd:element name="documentManagement">
            <xsd:complexType>
              <xsd:all>
                <xsd:element ref="ns2:_dlc_DocId" minOccurs="0"/>
                <xsd:element ref="ns2:_dlc_DocIdUrl" minOccurs="0"/>
                <xsd:element ref="ns2:_dlc_DocIdPersistId" minOccurs="0"/>
                <xsd:element ref="ns3:CategoryDescription" minOccurs="0"/>
                <xsd:element ref="ns2:Tags" minOccurs="0"/>
                <xsd:element ref="ns4:MediaServiceMetadata" minOccurs="0"/>
                <xsd:element ref="ns4:MediaServiceFastMetadata" minOccurs="0"/>
                <xsd:element ref="ns2:SharedWithUsers" minOccurs="0"/>
                <xsd:element ref="ns2:SharedWithDetails" minOccurs="0"/>
                <xsd:element ref="ns4:lcf76f155ced4ddcb4097134ff3c332f" minOccurs="0"/>
                <xsd:element ref="ns2:TaxCatchAll" minOccurs="0"/>
                <xsd:element ref="ns4:MediaServiceDateTaken" minOccurs="0"/>
                <xsd:element ref="ns4:MediaServiceGenerationTime" minOccurs="0"/>
                <xsd:element ref="ns4:MediaServiceEventHashCode" minOccurs="0"/>
                <xsd:element ref="ns4:MediaServiceLocation" minOccurs="0"/>
                <xsd:element ref="ns4:MediaServiceOCR"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fdfdc2e-6562-4bca-b382-866d00cabfb3"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dexed="true"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gs" ma:index="12" nillable="true" ma:displayName="Tags" ma:internalName="Tags">
      <xsd:complexType>
        <xsd:complexContent>
          <xsd:extension base="dms:MultiChoiceFillIn">
            <xsd:sequence>
              <xsd:element name="Value" maxOccurs="unbounded" minOccurs="0" nillable="true">
                <xsd:simpleType>
                  <xsd:union memberTypes="dms:Text">
                    <xsd:simpleType>
                      <xsd:restriction base="dms:Choice">
                        <xsd:enumeration value="Vendor Provided"/>
                        <xsd:enumeration value="Linked to Other Documents"/>
                        <xsd:enumeration value="Archived"/>
                        <xsd:enumeration value="Audio Asset"/>
                        <xsd:enumeration value="Video Asset"/>
                      </xsd:restriction>
                    </xsd:simpleType>
                  </xsd:union>
                </xsd:simpleType>
              </xsd:element>
            </xsd:sequence>
          </xsd:extension>
        </xsd:complexContent>
      </xsd:complexType>
    </xsd:element>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TaxCatchAll" ma:index="19" nillable="true" ma:displayName="Taxonomy Catch All Column" ma:hidden="true" ma:list="{debf9269-b98a-4f1c-81e3-ce52d651c105}" ma:internalName="TaxCatchAll" ma:showField="CatchAllData" ma:web="dfdfdc2e-6562-4bca-b382-866d00cabfb3">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CategoryDescription" ma:index="11" nillable="true" ma:displayName="Description" ma:internalName="CategoryDescrip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9d2adfb-4844-4394-af2c-788461211bf0" elementFormDefault="qualified">
    <xsd:import namespace="http://schemas.microsoft.com/office/2006/documentManagement/types"/>
    <xsd:import namespace="http://schemas.microsoft.com/office/infopath/2007/PartnerControls"/>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5809afe7-41e7-411a-ade2-84efccde1b30" ma:termSetId="09814cd3-568e-fe90-9814-8d621ff8fb84" ma:anchorId="fba54fb3-c3e1-fe81-a776-ca4b69148c4d" ma:open="true" ma:isKeyword="false">
      <xsd:complexType>
        <xsd:sequence>
          <xsd:element ref="pc:Terms" minOccurs="0" maxOccurs="1"/>
        </xsd:sequence>
      </xsd:complexType>
    </xsd:element>
    <xsd:element name="MediaServiceDateTaken" ma:index="20" nillable="true" ma:displayName="MediaServiceDateTaken" ma:description="" ma:hidden="true" ma:indexed="true" ma:internalName="MediaServiceDateTaken" ma:readOnly="true">
      <xsd:simpleType>
        <xsd:restriction base="dms:Text"/>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EventHashCode" ma:index="22" nillable="true" ma:displayName="MediaServiceEventHashCode" ma:hidden="true" ma:internalName="MediaServiceEventHashCode" ma:readOnly="true">
      <xsd:simpleType>
        <xsd:restriction base="dms:Text"/>
      </xsd:simpleType>
    </xsd:element>
    <xsd:element name="MediaServiceLocation" ma:index="23" nillable="true" ma:displayName="Location" ma:description="" ma:indexed="true" ma:internalName="MediaServiceLocation" ma:readOnly="true">
      <xsd:simpleType>
        <xsd:restriction base="dms:Text"/>
      </xsd:simpleType>
    </xsd:element>
    <xsd:element name="MediaServiceOCR" ma:index="24" nillable="true" ma:displayName="Extracted Text" ma:internalName="MediaServiceOCR" ma:readOnly="true">
      <xsd:simpleType>
        <xsd:restriction base="dms:Note">
          <xsd:maxLength value="255"/>
        </xsd:restriction>
      </xsd:simpleType>
    </xsd:element>
    <xsd:element name="MediaLengthInSeconds" ma:index="25"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AD6DB22-CA48-4F64-B8E0-967224F7D3AC}"/>
</file>

<file path=customXml/itemProps2.xml><?xml version="1.0" encoding="utf-8"?>
<ds:datastoreItem xmlns:ds="http://schemas.openxmlformats.org/officeDocument/2006/customXml" ds:itemID="{A87ABF84-2E3E-4C97-9FAC-6B99AA895765}"/>
</file>

<file path=customXml/itemProps3.xml><?xml version="1.0" encoding="utf-8"?>
<ds:datastoreItem xmlns:ds="http://schemas.openxmlformats.org/officeDocument/2006/customXml" ds:itemID="{FD0EAABA-E8BF-4EA9-95BE-385392F0F8FA}"/>
</file>

<file path=docProps/app.xml><?xml version="1.0" encoding="utf-8"?>
<Properties xmlns="http://schemas.openxmlformats.org/officeDocument/2006/extended-properties" xmlns:vt="http://schemas.openxmlformats.org/officeDocument/2006/docPropsVTypes">
  <Template>Slice</Template>
  <TotalTime>417</TotalTime>
  <Words>370</Words>
  <Application>Microsoft Office PowerPoint</Application>
  <PresentationFormat>Widescreen</PresentationFormat>
  <Paragraphs>21</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Century Gothic</vt:lpstr>
      <vt:lpstr>Wingdings 3</vt:lpstr>
      <vt:lpstr>Slice</vt:lpstr>
      <vt:lpstr>The Colorado Doctrine  Water Rights corporations, and Distributive Justice on the American Frontier</vt:lpstr>
      <vt:lpstr>What is the Colorado Doctrine?</vt:lpstr>
      <vt:lpstr>Ideological origins of CO. Doctrine: Locke,  Jefferson and jackson</vt:lpstr>
      <vt:lpstr>Equality carried to an extreme would mean all claimants would get water but not adequate to meet their needs.   So Equality must be balanced with sufficiency to balance the irrigation need for each person.   Enter the secondary doctrine of prior Appropriation to balance equality and sufficiency  </vt:lpstr>
      <vt:lpstr>Beneficial and popular effects of beneficial use</vt:lpstr>
      <vt:lpstr>Distributive justice: the widespread distribution of the right to use(not own)  water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Colorado Doctrine  Water Rights corporations, and Distributive Justice on the American Frontier</dc:title>
  <dc:creator>Alper, Richard</dc:creator>
  <cp:lastModifiedBy>Richard Alper</cp:lastModifiedBy>
  <cp:revision>4</cp:revision>
  <cp:lastPrinted>2023-04-12T02:20:18Z</cp:lastPrinted>
  <dcterms:created xsi:type="dcterms:W3CDTF">2023-04-10T20:37:44Z</dcterms:created>
  <dcterms:modified xsi:type="dcterms:W3CDTF">2023-04-12T02:20:26Z</dcterms:modified>
</cp:coreProperties>
</file>