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6" r:id="rId5"/>
    <p:sldId id="382" r:id="rId6"/>
    <p:sldId id="1039" r:id="rId7"/>
    <p:sldId id="644" r:id="rId8"/>
    <p:sldId id="641" r:id="rId9"/>
    <p:sldId id="659" r:id="rId10"/>
    <p:sldId id="392" r:id="rId11"/>
    <p:sldId id="640" r:id="rId12"/>
    <p:sldId id="645" r:id="rId13"/>
    <p:sldId id="647" r:id="rId14"/>
    <p:sldId id="646" r:id="rId15"/>
    <p:sldId id="1040" r:id="rId16"/>
    <p:sldId id="297" r:id="rId17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mee Housh" initials="AH" lastIdx="1" clrIdx="0">
    <p:extLst>
      <p:ext uri="{19B8F6BF-5375-455C-9EA6-DF929625EA0E}">
        <p15:presenceInfo xmlns:p15="http://schemas.microsoft.com/office/powerpoint/2012/main" userId="S::ahoush@fcgov.com::a3c3a78f-3063-4921-8d89-aaa4a1c47f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FFFF"/>
    <a:srgbClr val="00467F"/>
    <a:srgbClr val="BFE9FF"/>
    <a:srgbClr val="8F712D"/>
    <a:srgbClr val="9E1316"/>
    <a:srgbClr val="88B04B"/>
    <a:srgbClr val="E69800"/>
    <a:srgbClr val="853B9F"/>
    <a:srgbClr val="FF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orient="horz" pos="1668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37E3BA5-9987-4619-86FB-185800AB299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BBE3092-752B-4A5D-90A0-ADAF49F5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8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BB749CC-C162-3B49-846E-F7F560C3BA7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A2C4D09-A349-9440-BCAB-AB080F979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3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n.com/interactive/2021/08/us/colorado-river-water-shortag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cnn.com/2022/08/17/us/colorado-river-water-cuts-negotiations-climate/index.html" TargetMode="External"/><Relationship Id="rId4" Type="http://schemas.openxmlformats.org/officeDocument/2006/relationships/hyperlink" Target="http://www.cnn.com/2022/08/16/us/colorado-river-water-cuts-lake-mead-negotiations-climate/index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4D09-A349-9440-BCAB-AB080F9791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C4D09-A349-9440-BCAB-AB080F9791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Utilities the largest provider, with FCWLD and ELCO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. Districts purpose is to provide water. Very little planning and resources to do things like conservation, </a:t>
            </a:r>
            <a:r>
              <a:rPr lang="en-US" dirty="0" err="1"/>
              <a:t>ect</a:t>
            </a:r>
            <a:r>
              <a:rPr lang="en-US" dirty="0"/>
              <a:t>. Just speak to issues with different water rights, cost of water, development review and fees leads to difficult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FAA14-1D7D-6945-AC91-A844A99DF1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4D09-A349-9440-BCAB-AB080F9791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9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for Water Senior Staff.</a:t>
            </a:r>
          </a:p>
          <a:p>
            <a:r>
              <a:rPr lang="en-US"/>
              <a:t>Use for CCSU.</a:t>
            </a:r>
          </a:p>
          <a:p>
            <a:endParaRPr lang="en-US" b="0" i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 100 percent quota makes 310,000 acre-feet of water available for delivery. In this scenario each C-BT allottee receives 1 acre-foot of water for each unit owned. Under a 70 percent quota each allottee receives 7/10 of an acre-foot per unit. And under a 50 percent quota declaration each allottee receives 5/10 of an acre-foot per unit. </a:t>
            </a:r>
          </a:p>
          <a:p>
            <a:r>
              <a:rPr lang="en-US"/>
              <a:t>https://www.northernwater.org/your-water/allottees/cbt-quota</a:t>
            </a:r>
            <a:endParaRPr lang="en-US" b="0" i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  <a:p>
            <a:r>
              <a:rPr lang="en-US"/>
              <a:t>Initial quota in Nov, typically 50%</a:t>
            </a:r>
          </a:p>
          <a:p>
            <a:r>
              <a:rPr lang="en-US"/>
              <a:t>Updated quota in April, typically adds another 20—30%</a:t>
            </a:r>
          </a:p>
          <a:p>
            <a:r>
              <a:rPr lang="en-US"/>
              <a:t>Can be additional supplemental quotas in summer, add another 10—20%</a:t>
            </a:r>
          </a:p>
          <a:p>
            <a:endParaRPr lang="en-US"/>
          </a:p>
          <a:p>
            <a:r>
              <a:rPr lang="en-US"/>
              <a:t>Last 100% quota year was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FAA14-1D7D-6945-AC91-A844A99DF1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0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for Water Senior Staff.</a:t>
            </a:r>
          </a:p>
          <a:p>
            <a:r>
              <a:rPr lang="en-US"/>
              <a:t>Use for CCSU.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Dept of Interior – Pursuing consensus among CO River Basin states, but also ready to take “prompt and decisive action necessary to protect the Colorado River System”.</a:t>
            </a:r>
          </a:p>
          <a:p>
            <a:pPr algn="l"/>
            <a:endParaRPr lang="en-US"/>
          </a:p>
          <a:p>
            <a:pPr algn="l"/>
            <a:r>
              <a:rPr lang="en-US"/>
              <a:t>Image: Lake Mead, showing power generation intake towers with dropping water elevation over time. Lake elevation has dropped about 170 ft since 2000. Impacts: In 2022, 1 water intake became inoperable due to low water levels. Added lower third intake in 2015 and low-lake pumping station in 2020 for $522 million. Power generation down 33% due to lower water pressure.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 b="1" i="0">
                <a:solidFill>
                  <a:srgbClr val="000000"/>
                </a:solidFill>
                <a:effectLst/>
                <a:latin typeface="cnnsans"/>
              </a:rPr>
              <a:t>CNN — </a:t>
            </a:r>
          </a:p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cnnsans"/>
              </a:rPr>
              <a:t>The US Department of Interior announced Friday it is launching an “expedited” process to potentially change water-flow operations on the 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  <a:hlinkClick r:id="rId3"/>
              </a:rPr>
              <a:t>drought-stricken Colorado River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</a:rPr>
              <a:t>, as Lake Mead and Lake Powell have 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  <a:hlinkClick r:id="rId4"/>
              </a:rPr>
              <a:t>fallen to alarming new lows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</a:rPr>
              <a:t>.</a:t>
            </a:r>
          </a:p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cnnsans"/>
              </a:rPr>
              <a:t>In the possible actions it laid out, Interior said it will consider 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  <a:hlinkClick r:id="rId5"/>
              </a:rPr>
              <a:t>using its federal authority</a:t>
            </a:r>
            <a:r>
              <a:rPr lang="en-US" b="0" i="0">
                <a:solidFill>
                  <a:srgbClr val="000000"/>
                </a:solidFill>
                <a:effectLst/>
                <a:latin typeface="cnnsans"/>
              </a:rPr>
              <a:t> to restrict water releases through the Glen Canyon and Hoover Dams to help maintain water in Mead and Powell – the nation’s two largest reservoirs – and prevent the dams from losing the ability to generate hydroelectricity.</a:t>
            </a:r>
          </a:p>
          <a:p>
            <a:pPr algn="l"/>
            <a:endParaRPr lang="en-US"/>
          </a:p>
          <a:p>
            <a:pPr algn="l"/>
            <a:endParaRPr lang="en-US" b="0" i="0">
              <a:solidFill>
                <a:srgbClr val="333333"/>
              </a:solidFill>
              <a:effectLst/>
              <a:latin typeface="Lyon Text"/>
            </a:endParaRPr>
          </a:p>
          <a:p>
            <a:pPr algn="l"/>
            <a:endParaRPr lang="en-US" b="0" i="0">
              <a:solidFill>
                <a:srgbClr val="333333"/>
              </a:solidFill>
              <a:effectLst/>
              <a:latin typeface="Lyon Text"/>
            </a:endParaRPr>
          </a:p>
          <a:p>
            <a:pPr algn="l"/>
            <a:r>
              <a:rPr lang="en-US" b="0" i="0">
                <a:solidFill>
                  <a:srgbClr val="333333"/>
                </a:solidFill>
                <a:effectLst/>
                <a:latin typeface="Lyon Text"/>
              </a:rPr>
              <a:t>The seven Colorado River Basin states — Colorado, Wyoming, Utah, New Mexico, Arizona, Nevada and California — have been sparring over who receives the biggest reductions in allocations after Bureau of Reclamation Commissioner Camille Touton announced a 2019 deal with the states that hinged on them saving 2 million to 4 million acre-feet of water — as much as a third of the river’s flows — or the federal government would intervene.</a:t>
            </a:r>
          </a:p>
          <a:p>
            <a:pPr algn="l"/>
            <a:r>
              <a:rPr lang="en-US"/>
              <a:t>https://rollcall.com/2022/11/03/tensions-rise-over-drought-stricken-colorado-river-water-use/</a:t>
            </a:r>
            <a:endParaRPr lang="en-US" b="0" i="0">
              <a:solidFill>
                <a:srgbClr val="333333"/>
              </a:solidFill>
              <a:effectLst/>
              <a:latin typeface="Lyon Text"/>
            </a:endParaRPr>
          </a:p>
          <a:p>
            <a:pPr algn="l"/>
            <a:endParaRPr lang="en-US" b="0" i="0">
              <a:solidFill>
                <a:srgbClr val="333333"/>
              </a:solidFill>
              <a:effectLst/>
              <a:latin typeface="Lyon Text"/>
            </a:endParaRPr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FAA14-1D7D-6945-AC91-A844A99DF1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5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4D09-A349-9440-BCAB-AB080F9791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33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3231">
              <a:defRPr/>
            </a:pPr>
            <a:r>
              <a:rPr lang="en-US" dirty="0"/>
              <a:t>As you know we’ve been working on this project for decades from feasibility into permitting and we’ve been in the permitting phase for over 13 years.</a:t>
            </a:r>
          </a:p>
          <a:p>
            <a:pPr defTabSz="493231">
              <a:defRPr/>
            </a:pPr>
            <a:r>
              <a:rPr lang="en-US" dirty="0"/>
              <a:t>I’m thrilled to be able to tell you today that the DEIS is being released today.</a:t>
            </a:r>
          </a:p>
          <a:p>
            <a:pPr defTabSz="493231">
              <a:defRPr/>
            </a:pPr>
            <a:r>
              <a:rPr lang="en-US" dirty="0"/>
              <a:t>We’re looking forward to public review and comment on this project.</a:t>
            </a:r>
          </a:p>
          <a:p>
            <a:pPr defTabSz="493231">
              <a:defRPr/>
            </a:pPr>
            <a:endParaRPr lang="en-US" dirty="0"/>
          </a:p>
          <a:p>
            <a:pPr defTabSz="493231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3412-B7ED-844D-941C-CDB4A5CC3D1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4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4D09-A349-9440-BCAB-AB080F97913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6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d Header Full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4AC7F0-E15D-1A4D-94B9-0A8337825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850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435" y="259946"/>
            <a:ext cx="316988" cy="3039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BCAB1-E7D7-1244-933A-7C605312FE66}"/>
              </a:ext>
            </a:extLst>
          </p:cNvPr>
          <p:cNvCxnSpPr/>
          <p:nvPr userDrawn="1"/>
        </p:nvCxnSpPr>
        <p:spPr>
          <a:xfrm>
            <a:off x="8387861" y="255442"/>
            <a:ext cx="0" cy="308498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6" y="66120"/>
            <a:ext cx="1177430" cy="4863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638138"/>
            <a:ext cx="9144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1217" y="255140"/>
            <a:ext cx="6908306" cy="364293"/>
          </a:xfrm>
          <a:prstGeom prst="rect">
            <a:avLst/>
          </a:prstGeom>
        </p:spPr>
        <p:txBody>
          <a:bodyPr/>
          <a:lstStyle>
            <a:lvl1pPr algn="r">
              <a:defRPr sz="1500" b="0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B5EB0B-F55D-0F4D-AF10-369E0E786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39" y="758564"/>
            <a:ext cx="8344284" cy="42336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>
                <a:solidFill>
                  <a:schemeClr val="bg2"/>
                </a:solidFill>
              </a:defRPr>
            </a:lvl3pPr>
            <a:lvl4pPr>
              <a:defRPr sz="1500">
                <a:solidFill>
                  <a:schemeClr val="accent3"/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4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d Hdr w SubHd w Type Image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4AC7F0-E15D-1A4D-94B9-0A833782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8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6141" y="255443"/>
            <a:ext cx="6906992" cy="363990"/>
          </a:xfrm>
          <a:prstGeom prst="rect">
            <a:avLst/>
          </a:prstGeom>
        </p:spPr>
        <p:txBody>
          <a:bodyPr/>
          <a:lstStyle>
            <a:lvl1pPr algn="r">
              <a:defRPr sz="1500" b="0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04367" y="1472231"/>
            <a:ext cx="3155056" cy="35199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>
                <a:solidFill>
                  <a:schemeClr val="bg2"/>
                </a:solidFill>
              </a:defRPr>
            </a:lvl3pPr>
            <a:lvl4pPr>
              <a:defRPr sz="1500">
                <a:solidFill>
                  <a:schemeClr val="accent3"/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435" y="259946"/>
            <a:ext cx="316988" cy="3039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BCAB1-E7D7-1244-933A-7C605312FE66}"/>
              </a:ext>
            </a:extLst>
          </p:cNvPr>
          <p:cNvCxnSpPr/>
          <p:nvPr/>
        </p:nvCxnSpPr>
        <p:spPr>
          <a:xfrm>
            <a:off x="8387861" y="255442"/>
            <a:ext cx="0" cy="308498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6" y="66120"/>
            <a:ext cx="1177430" cy="4863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B58B8D-5A53-BC4A-BE51-ACCA425B28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216" y="758928"/>
            <a:ext cx="5247536" cy="4233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here to insert custom 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/>
        </p:nvCxnSpPr>
        <p:spPr>
          <a:xfrm>
            <a:off x="0" y="638138"/>
            <a:ext cx="9144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F33E4BB-15E0-3F45-AD40-97E4002AE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0678" y="709404"/>
            <a:ext cx="3246557" cy="6919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highlight>
                  <a:srgbClr val="559FD4"/>
                </a:highlight>
              </a:defRPr>
            </a:lvl1pPr>
          </a:lstStyle>
          <a:p>
            <a:pPr lvl="0"/>
            <a:r>
              <a:rPr lang="en-US"/>
              <a:t>Sub-Headline Copy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7BBBA-96EE-8A9E-2149-85DD06D4C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85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09C9B9-04C6-F498-2855-E586BACC3BA3}"/>
              </a:ext>
            </a:extLst>
          </p:cNvPr>
          <p:cNvCxnSpPr/>
          <p:nvPr userDrawn="1"/>
        </p:nvCxnSpPr>
        <p:spPr>
          <a:xfrm>
            <a:off x="8387861" y="255442"/>
            <a:ext cx="0" cy="308498"/>
          </a:xfrm>
          <a:prstGeom prst="line">
            <a:avLst/>
          </a:prstGeom>
          <a:ln w="9525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F4CE0A-406C-A7B3-45A3-DC805AA0D8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6" y="66120"/>
            <a:ext cx="1177430" cy="4863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4C1AC7-8E22-69C4-8EB7-E9317AC25FEE}"/>
              </a:ext>
            </a:extLst>
          </p:cNvPr>
          <p:cNvCxnSpPr/>
          <p:nvPr userDrawn="1"/>
        </p:nvCxnSpPr>
        <p:spPr>
          <a:xfrm>
            <a:off x="0" y="638138"/>
            <a:ext cx="9144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7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138" y="418674"/>
            <a:ext cx="8323056" cy="438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138" y="1096367"/>
            <a:ext cx="8310838" cy="3498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5823" y="47355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336A68-D5C4-EF40-B998-6E375F9C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bg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73" b="10411"/>
          <a:stretch/>
        </p:blipFill>
        <p:spPr>
          <a:xfrm>
            <a:off x="0" y="467512"/>
            <a:ext cx="9144000" cy="4516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45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18204"/>
            <a:ext cx="9144000" cy="1225296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515473" y="4485890"/>
            <a:ext cx="5562600" cy="555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spc="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2200" spc="0" dirty="0">
                <a:latin typeface="Arial"/>
                <a:cs typeface="Arial"/>
              </a:rPr>
              <a:t>Fort Collins Utilities – Water Resources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368402" y="62632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spc="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sz="1600" spc="0" dirty="0">
                <a:latin typeface="Arial"/>
                <a:cs typeface="Arial"/>
              </a:rPr>
              <a:t> Water Literate Leaders Meeting: April 12, 2023</a:t>
            </a:r>
            <a:endParaRPr lang="en-US" sz="1200" spc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3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BEE4-B9A3-4FBC-D0DF-1694AFB6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Water: It’s Complicated</a:t>
            </a:r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7E07D066-C3C0-3821-92FC-926171AB64D8}"/>
              </a:ext>
            </a:extLst>
          </p:cNvPr>
          <p:cNvGrpSpPr/>
          <p:nvPr/>
        </p:nvGrpSpPr>
        <p:grpSpPr>
          <a:xfrm>
            <a:off x="408456" y="1911112"/>
            <a:ext cx="1249061" cy="1606616"/>
            <a:chOff x="817482" y="1586218"/>
            <a:chExt cx="1249061" cy="16066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44906D-6A5C-FDA5-AB0C-396537BFCED9}"/>
                </a:ext>
              </a:extLst>
            </p:cNvPr>
            <p:cNvGrpSpPr/>
            <p:nvPr/>
          </p:nvGrpSpPr>
          <p:grpSpPr>
            <a:xfrm>
              <a:off x="817482" y="1715329"/>
              <a:ext cx="1249061" cy="1477505"/>
              <a:chOff x="889948" y="1740576"/>
              <a:chExt cx="1249061" cy="1477505"/>
            </a:xfrm>
          </p:grpSpPr>
          <p:pic>
            <p:nvPicPr>
              <p:cNvPr id="29" name="Graphic 28" descr="Users with solid fill">
                <a:extLst>
                  <a:ext uri="{FF2B5EF4-FFF2-40B4-BE49-F238E27FC236}">
                    <a16:creationId xmlns:a16="http://schemas.microsoft.com/office/drawing/2014/main" id="{6B2B2B19-7CD1-D65A-0231-32DC09468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1057275" y="17405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D2B3D92-4A85-DD7B-ACFC-912195D4A391}"/>
                  </a:ext>
                </a:extLst>
              </p:cNvPr>
              <p:cNvSpPr txBox="1"/>
              <p:nvPr/>
            </p:nvSpPr>
            <p:spPr>
              <a:xfrm>
                <a:off x="889948" y="2571750"/>
                <a:ext cx="12490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Increasing</a:t>
                </a:r>
              </a:p>
              <a:p>
                <a:pPr algn="ctr"/>
                <a:r>
                  <a:rPr lang="en-US" dirty="0"/>
                  <a:t>Demand</a:t>
                </a:r>
              </a:p>
            </p:txBody>
          </p:sp>
        </p:grpSp>
        <p:pic>
          <p:nvPicPr>
            <p:cNvPr id="1031" name="Graphic 1030" descr="Water with solid fill">
              <a:extLst>
                <a:ext uri="{FF2B5EF4-FFF2-40B4-BE49-F238E27FC236}">
                  <a16:creationId xmlns:a16="http://schemas.microsoft.com/office/drawing/2014/main" id="{27976C08-A0CF-5964-CD37-8EA470AA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7670" y="1586218"/>
              <a:ext cx="468678" cy="468678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4CBA47B-995E-EE3E-4081-70EB4F18E2E3}"/>
              </a:ext>
            </a:extLst>
          </p:cNvPr>
          <p:cNvGrpSpPr/>
          <p:nvPr/>
        </p:nvGrpSpPr>
        <p:grpSpPr>
          <a:xfrm>
            <a:off x="2210856" y="1894730"/>
            <a:ext cx="1005403" cy="1350634"/>
            <a:chOff x="2811183" y="1578054"/>
            <a:chExt cx="1005403" cy="13506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7DEDEF-1F66-544D-7687-D4C0E6749686}"/>
                </a:ext>
              </a:extLst>
            </p:cNvPr>
            <p:cNvGrpSpPr/>
            <p:nvPr/>
          </p:nvGrpSpPr>
          <p:grpSpPr>
            <a:xfrm>
              <a:off x="2811183" y="1578054"/>
              <a:ext cx="1005403" cy="1350634"/>
              <a:chOff x="1011775" y="1590448"/>
              <a:chExt cx="1005403" cy="1350634"/>
            </a:xfrm>
          </p:grpSpPr>
          <p:pic>
            <p:nvPicPr>
              <p:cNvPr id="21" name="Graphic 20" descr="Magnifying glass with solid fill">
                <a:extLst>
                  <a:ext uri="{FF2B5EF4-FFF2-40B4-BE49-F238E27FC236}">
                    <a16:creationId xmlns:a16="http://schemas.microsoft.com/office/drawing/2014/main" id="{9FEA3AFD-D1CD-A93F-7F3F-1A5E744B5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57275" y="159044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FD2B67-F48F-228D-6F11-4954E842342A}"/>
                  </a:ext>
                </a:extLst>
              </p:cNvPr>
              <p:cNvSpPr txBox="1"/>
              <p:nvPr/>
            </p:nvSpPr>
            <p:spPr>
              <a:xfrm>
                <a:off x="1011775" y="257175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Scarcity</a:t>
                </a:r>
              </a:p>
            </p:txBody>
          </p:sp>
        </p:grpSp>
        <p:pic>
          <p:nvPicPr>
            <p:cNvPr id="1032" name="Graphic 1031" descr="Water with solid fill">
              <a:extLst>
                <a:ext uri="{FF2B5EF4-FFF2-40B4-BE49-F238E27FC236}">
                  <a16:creationId xmlns:a16="http://schemas.microsoft.com/office/drawing/2014/main" id="{14E5CA55-8FEC-4FDD-9951-CCD2CE46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31084" y="1733569"/>
              <a:ext cx="387399" cy="387399"/>
            </a:xfrm>
            <a:prstGeom prst="rect">
              <a:avLst/>
            </a:prstGeom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53D395EE-E2A7-4712-425A-1BB87596EF26}"/>
              </a:ext>
            </a:extLst>
          </p:cNvPr>
          <p:cNvGrpSpPr/>
          <p:nvPr/>
        </p:nvGrpSpPr>
        <p:grpSpPr>
          <a:xfrm>
            <a:off x="5654170" y="2018366"/>
            <a:ext cx="1249060" cy="1499362"/>
            <a:chOff x="4513464" y="1693472"/>
            <a:chExt cx="1249060" cy="14993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62FB0F6-8E84-EC14-ED87-06F6A34A8025}"/>
                </a:ext>
              </a:extLst>
            </p:cNvPr>
            <p:cNvGrpSpPr/>
            <p:nvPr/>
          </p:nvGrpSpPr>
          <p:grpSpPr>
            <a:xfrm>
              <a:off x="4513464" y="1847731"/>
              <a:ext cx="1249060" cy="1345103"/>
              <a:chOff x="2989781" y="1872978"/>
              <a:chExt cx="1249060" cy="1345103"/>
            </a:xfrm>
          </p:grpSpPr>
          <p:pic>
            <p:nvPicPr>
              <p:cNvPr id="19" name="Graphic 18" descr="Water with solid fill">
                <a:extLst>
                  <a:ext uri="{FF2B5EF4-FFF2-40B4-BE49-F238E27FC236}">
                    <a16:creationId xmlns:a16="http://schemas.microsoft.com/office/drawing/2014/main" id="{DE9DB758-4E95-C6D6-E071-6D1344D4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3256604" y="1872978"/>
                <a:ext cx="646778" cy="64677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619368-0081-D9F3-57EB-BAF2B94C2D9D}"/>
                  </a:ext>
                </a:extLst>
              </p:cNvPr>
              <p:cNvSpPr txBox="1"/>
              <p:nvPr/>
            </p:nvSpPr>
            <p:spPr>
              <a:xfrm>
                <a:off x="2989781" y="2571750"/>
                <a:ext cx="12490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Increasing</a:t>
                </a:r>
              </a:p>
              <a:p>
                <a:pPr algn="ctr"/>
                <a:r>
                  <a:rPr lang="en-US" dirty="0"/>
                  <a:t>Costs</a:t>
                </a:r>
              </a:p>
            </p:txBody>
          </p:sp>
        </p:grpSp>
        <p:pic>
          <p:nvPicPr>
            <p:cNvPr id="1038" name="Graphic 1037" descr="Dollar with solid fill">
              <a:extLst>
                <a:ext uri="{FF2B5EF4-FFF2-40B4-BE49-F238E27FC236}">
                  <a16:creationId xmlns:a16="http://schemas.microsoft.com/office/drawing/2014/main" id="{9FDA89AA-D8CF-E755-1373-1E08D7B49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29797" y="1697039"/>
              <a:ext cx="262153" cy="262153"/>
            </a:xfrm>
            <a:prstGeom prst="rect">
              <a:avLst/>
            </a:prstGeom>
          </p:spPr>
        </p:pic>
        <p:pic>
          <p:nvPicPr>
            <p:cNvPr id="1039" name="Graphic 1038" descr="Dollar with solid fill">
              <a:extLst>
                <a:ext uri="{FF2B5EF4-FFF2-40B4-BE49-F238E27FC236}">
                  <a16:creationId xmlns:a16="http://schemas.microsoft.com/office/drawing/2014/main" id="{87694CE1-F881-AC02-8EAB-C6B4DADE4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76401" y="1693472"/>
              <a:ext cx="262153" cy="262153"/>
            </a:xfrm>
            <a:prstGeom prst="rect">
              <a:avLst/>
            </a:prstGeom>
          </p:spPr>
        </p:pic>
        <p:pic>
          <p:nvPicPr>
            <p:cNvPr id="1040" name="Graphic 1039" descr="Dollar with solid fill">
              <a:extLst>
                <a:ext uri="{FF2B5EF4-FFF2-40B4-BE49-F238E27FC236}">
                  <a16:creationId xmlns:a16="http://schemas.microsoft.com/office/drawing/2014/main" id="{C4287596-FE37-F67D-82B2-D5443C20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26309" y="1693472"/>
              <a:ext cx="262153" cy="262153"/>
            </a:xfrm>
            <a:prstGeom prst="rect">
              <a:avLst/>
            </a:prstGeom>
          </p:spPr>
        </p:pic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04271A54-0B5B-E860-69AD-980F41D61CE1}"/>
              </a:ext>
            </a:extLst>
          </p:cNvPr>
          <p:cNvGrpSpPr/>
          <p:nvPr/>
        </p:nvGrpSpPr>
        <p:grpSpPr>
          <a:xfrm>
            <a:off x="3767205" y="1872227"/>
            <a:ext cx="1544012" cy="1645501"/>
            <a:chOff x="3799948" y="1913048"/>
            <a:chExt cx="1544012" cy="1645501"/>
          </a:xfrm>
        </p:grpSpPr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21A15F15-F3D7-A921-B6DC-1C6CA69B4F0C}"/>
                </a:ext>
              </a:extLst>
            </p:cNvPr>
            <p:cNvSpPr txBox="1"/>
            <p:nvPr/>
          </p:nvSpPr>
          <p:spPr>
            <a:xfrm>
              <a:off x="3799948" y="2912218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Aging</a:t>
              </a:r>
            </a:p>
            <a:p>
              <a:pPr algn="ctr"/>
              <a:r>
                <a:rPr lang="en-US" dirty="0"/>
                <a:t>Infrastructure</a:t>
              </a:r>
            </a:p>
          </p:txBody>
        </p:sp>
        <p:pic>
          <p:nvPicPr>
            <p:cNvPr id="1047" name="Picture 5" descr="Leak - Free construction and tools icons">
              <a:extLst>
                <a:ext uri="{FF2B5EF4-FFF2-40B4-BE49-F238E27FC236}">
                  <a16:creationId xmlns:a16="http://schemas.microsoft.com/office/drawing/2014/main" id="{FCD5126D-736E-69A5-DDE9-5D5E221FB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154" y="1913048"/>
              <a:ext cx="1128059" cy="1128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979F3C99-D778-F33D-320B-FD2F56151ED6}"/>
              </a:ext>
            </a:extLst>
          </p:cNvPr>
          <p:cNvGrpSpPr/>
          <p:nvPr/>
        </p:nvGrpSpPr>
        <p:grpSpPr>
          <a:xfrm>
            <a:off x="7301096" y="2002151"/>
            <a:ext cx="1409616" cy="1515577"/>
            <a:chOff x="6737069" y="1719423"/>
            <a:chExt cx="1409616" cy="1515577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F0DF9BA7-DFF0-BD25-5E70-8E175BBC14E0}"/>
                </a:ext>
              </a:extLst>
            </p:cNvPr>
            <p:cNvGrpSpPr/>
            <p:nvPr/>
          </p:nvGrpSpPr>
          <p:grpSpPr>
            <a:xfrm>
              <a:off x="6941760" y="1719423"/>
              <a:ext cx="1204925" cy="901253"/>
              <a:chOff x="2309893" y="3449874"/>
              <a:chExt cx="1648942" cy="1233368"/>
            </a:xfrm>
            <a:solidFill>
              <a:srgbClr val="920000"/>
            </a:solidFill>
          </p:grpSpPr>
          <p:pic>
            <p:nvPicPr>
              <p:cNvPr id="1055" name="Graphic 1054" descr="Earth globe: Americas with solid fill">
                <a:extLst>
                  <a:ext uri="{FF2B5EF4-FFF2-40B4-BE49-F238E27FC236}">
                    <a16:creationId xmlns:a16="http://schemas.microsoft.com/office/drawing/2014/main" id="{311D87D1-8382-1B8D-4F40-23C25A3DE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grayscl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309893" y="3449874"/>
                <a:ext cx="1233367" cy="1233368"/>
              </a:xfrm>
              <a:prstGeom prst="rect">
                <a:avLst/>
              </a:prstGeom>
            </p:spPr>
          </p:pic>
          <p:pic>
            <p:nvPicPr>
              <p:cNvPr id="1056" name="Graphic 1055" descr="Thermometer with solid fill">
                <a:extLst>
                  <a:ext uri="{FF2B5EF4-FFF2-40B4-BE49-F238E27FC236}">
                    <a16:creationId xmlns:a16="http://schemas.microsoft.com/office/drawing/2014/main" id="{C0A32913-A152-7B40-2A17-46B5407FF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grayscl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247744" y="3451197"/>
                <a:ext cx="711091" cy="711091"/>
              </a:xfrm>
              <a:prstGeom prst="rect">
                <a:avLst/>
              </a:prstGeom>
            </p:spPr>
          </p:pic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0845A3EF-795A-93E8-8336-314C44835960}"/>
                </a:ext>
              </a:extLst>
            </p:cNvPr>
            <p:cNvSpPr txBox="1"/>
            <p:nvPr/>
          </p:nvSpPr>
          <p:spPr>
            <a:xfrm>
              <a:off x="6737069" y="2588669"/>
              <a:ext cx="1399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Climate</a:t>
              </a:r>
            </a:p>
            <a:p>
              <a:pPr algn="ctr"/>
              <a:r>
                <a:rPr lang="en-US" dirty="0"/>
                <a:t>Uncertainty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7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3C43-8C69-A359-9C89-25B55A4B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Poudre Basin Storage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84F103-2194-311C-677C-779135B23773}"/>
              </a:ext>
            </a:extLst>
          </p:cNvPr>
          <p:cNvGrpSpPr/>
          <p:nvPr/>
        </p:nvGrpSpPr>
        <p:grpSpPr>
          <a:xfrm>
            <a:off x="304476" y="1752475"/>
            <a:ext cx="5324856" cy="2723261"/>
            <a:chOff x="540280" y="134158"/>
            <a:chExt cx="7414106" cy="39850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550FA0-11B6-91E2-C4C8-9E2A05FE2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3" b="15904"/>
            <a:stretch/>
          </p:blipFill>
          <p:spPr>
            <a:xfrm>
              <a:off x="540280" y="134158"/>
              <a:ext cx="7414106" cy="398502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50C024-C6B0-777B-F3F9-C7DB35A97719}"/>
                </a:ext>
              </a:extLst>
            </p:cNvPr>
            <p:cNvGrpSpPr/>
            <p:nvPr/>
          </p:nvGrpSpPr>
          <p:grpSpPr>
            <a:xfrm>
              <a:off x="1188439" y="337167"/>
              <a:ext cx="3846575" cy="2922995"/>
              <a:chOff x="1002551" y="984511"/>
              <a:chExt cx="6229931" cy="4801590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7E60A09B-56D6-D015-2F5F-C640C5D94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551" y="2063796"/>
                <a:ext cx="6029040" cy="3722305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03EF716-E4E4-E7D7-355A-7F5E8924B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2551" y="984511"/>
                <a:ext cx="6029039" cy="970794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B61516C-3F16-9346-2B41-E31653A665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31590" y="1059043"/>
                <a:ext cx="200892" cy="896262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806C78-2E7C-8885-913C-E298845F666F}"/>
              </a:ext>
            </a:extLst>
          </p:cNvPr>
          <p:cNvCxnSpPr>
            <a:cxnSpLocks/>
          </p:cNvCxnSpPr>
          <p:nvPr/>
        </p:nvCxnSpPr>
        <p:spPr>
          <a:xfrm flipH="1" flipV="1">
            <a:off x="3580159" y="1891206"/>
            <a:ext cx="3367782" cy="3723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636A85-2290-E9BF-6DF3-AF5CC911DF7F}"/>
              </a:ext>
            </a:extLst>
          </p:cNvPr>
          <p:cNvSpPr/>
          <p:nvPr/>
        </p:nvSpPr>
        <p:spPr>
          <a:xfrm>
            <a:off x="5998021" y="1128428"/>
            <a:ext cx="2790975" cy="1792978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7E00BF-F838-6E01-E7D8-F757D1C06932}"/>
              </a:ext>
            </a:extLst>
          </p:cNvPr>
          <p:cNvSpPr/>
          <p:nvPr/>
        </p:nvSpPr>
        <p:spPr>
          <a:xfrm>
            <a:off x="5998021" y="3143609"/>
            <a:ext cx="2790975" cy="540575"/>
          </a:xfrm>
          <a:prstGeom prst="roundRect">
            <a:avLst/>
          </a:prstGeom>
          <a:solidFill>
            <a:srgbClr val="E69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Current Capacity: 6,400 AF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Proposed Capacity: 14,600 AF</a:t>
            </a:r>
          </a:p>
          <a:p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18057D0-403C-DFC0-169C-3CD841611D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255" y="1052225"/>
            <a:ext cx="1677298" cy="6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49CAA-B8E8-4069-A9B9-15A2EB513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336A68-D5C4-EF40-B998-6E375F9C805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B7B56-BD90-4F36-B2AE-7472ECAFC0DB}"/>
              </a:ext>
            </a:extLst>
          </p:cNvPr>
          <p:cNvSpPr txBox="1">
            <a:spLocks/>
          </p:cNvSpPr>
          <p:nvPr/>
        </p:nvSpPr>
        <p:spPr>
          <a:xfrm>
            <a:off x="6625823" y="4705350"/>
            <a:ext cx="2133600" cy="3039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336A68-D5C4-EF40-B998-6E375F9C805C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E2BBFA-41A9-4D98-BDCB-BFED36D06ED2}"/>
              </a:ext>
            </a:extLst>
          </p:cNvPr>
          <p:cNvSpPr txBox="1">
            <a:spLocks/>
          </p:cNvSpPr>
          <p:nvPr/>
        </p:nvSpPr>
        <p:spPr>
          <a:xfrm>
            <a:off x="217159" y="91121"/>
            <a:ext cx="8321675" cy="515938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2200" dirty="0"/>
              <a:t>Path Forward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F5D581C8-E218-4AD7-A101-0AF0AE5A7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6" y="656716"/>
            <a:ext cx="1700213" cy="662361"/>
          </a:xfrm>
          <a:prstGeom prst="rect">
            <a:avLst/>
          </a:prstGeom>
          <a:solidFill>
            <a:srgbClr val="88B04B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Develop and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Issue Draft EIS</a:t>
            </a:r>
          </a:p>
        </p:txBody>
      </p:sp>
      <p:sp>
        <p:nvSpPr>
          <p:cNvPr id="6" name="Line 32">
            <a:extLst>
              <a:ext uri="{FF2B5EF4-FFF2-40B4-BE49-F238E27FC236}">
                <a16:creationId xmlns:a16="http://schemas.microsoft.com/office/drawing/2014/main" id="{A4742C68-EDC4-4C90-A991-FA618C562D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1571156"/>
            <a:ext cx="0" cy="46896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Line 33">
            <a:extLst>
              <a:ext uri="{FF2B5EF4-FFF2-40B4-BE49-F238E27FC236}">
                <a16:creationId xmlns:a16="http://schemas.microsoft.com/office/drawing/2014/main" id="{1B8F9BFD-217B-468F-B15C-C1F25AF46C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" y="2032934"/>
            <a:ext cx="7315200" cy="9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8E1B6291-BE6E-4E17-BC59-059E8D6B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984" y="2346070"/>
            <a:ext cx="1066800" cy="914400"/>
          </a:xfrm>
          <a:prstGeom prst="rect">
            <a:avLst/>
          </a:prstGeom>
          <a:solidFill>
            <a:srgbClr val="FF7E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Public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Comment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Period</a:t>
            </a: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F2FB2252-CD69-4711-B9E7-F14053F6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168" y="2410767"/>
            <a:ext cx="1271588" cy="895350"/>
          </a:xfrm>
          <a:prstGeom prst="rect">
            <a:avLst/>
          </a:prstGeom>
          <a:solidFill>
            <a:srgbClr val="88B04B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Prepare and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Publish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Final EIS</a:t>
            </a:r>
          </a:p>
        </p:txBody>
      </p:sp>
      <p:sp>
        <p:nvSpPr>
          <p:cNvPr id="10" name="Line 36">
            <a:extLst>
              <a:ext uri="{FF2B5EF4-FFF2-40B4-BE49-F238E27FC236}">
                <a16:creationId xmlns:a16="http://schemas.microsoft.com/office/drawing/2014/main" id="{770558F3-FB0A-4A5F-BCD6-9909B3F6C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5784" y="2812015"/>
            <a:ext cx="98938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Line 41">
            <a:extLst>
              <a:ext uri="{FF2B5EF4-FFF2-40B4-BE49-F238E27FC236}">
                <a16:creationId xmlns:a16="http://schemas.microsoft.com/office/drawing/2014/main" id="{692ED93C-FCA9-43B0-965F-E5BAF36D4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6756" y="2783157"/>
            <a:ext cx="73437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83C1D048-E745-4A24-88BA-8FF790F84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126" y="2388932"/>
            <a:ext cx="1052411" cy="895350"/>
          </a:xfrm>
          <a:prstGeom prst="rect">
            <a:avLst/>
          </a:prstGeom>
          <a:solidFill>
            <a:srgbClr val="88B04B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Record of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34" charset="0"/>
              </a:rPr>
              <a:t>Decision</a:t>
            </a:r>
          </a:p>
        </p:txBody>
      </p:sp>
      <p:sp>
        <p:nvSpPr>
          <p:cNvPr id="13" name="AutoShape 53">
            <a:extLst>
              <a:ext uri="{FF2B5EF4-FFF2-40B4-BE49-F238E27FC236}">
                <a16:creationId xmlns:a16="http://schemas.microsoft.com/office/drawing/2014/main" id="{82481777-AF85-4ABA-8CF3-8A08BB90B53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6200" y="914400"/>
            <a:ext cx="9144000" cy="4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75E74DE7-9C4B-4AF0-BCFE-BAC0DE9F6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4" y="1318631"/>
            <a:ext cx="142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2018-2019</a:t>
            </a:r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61EE120B-17F0-40B7-8ADC-4D897A68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270584"/>
            <a:ext cx="1006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2020</a:t>
            </a:r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A5F97C43-C33D-4EAB-8FAB-7501079F4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197" y="3334572"/>
            <a:ext cx="11477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2020-2022</a:t>
            </a: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6475FF0B-6574-4CBA-8B3E-72E9B8DC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25" y="3289045"/>
            <a:ext cx="1146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2023-2025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5DCC9F-F3CA-4E73-A696-65B092466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2" y="3862491"/>
            <a:ext cx="5486405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Helvetica" pitchFamily="34" charset="0"/>
              </a:rPr>
              <a:t>Other Permitting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B3E9FCB7-FD08-47DA-AD27-0885286371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2042559"/>
            <a:ext cx="0" cy="268112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Line 27">
            <a:extLst>
              <a:ext uri="{FF2B5EF4-FFF2-40B4-BE49-F238E27FC236}">
                <a16:creationId xmlns:a16="http://schemas.microsoft.com/office/drawing/2014/main" id="{F3B0056A-B4B8-4CB0-AF85-36BF2E4C6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2803269"/>
            <a:ext cx="989384" cy="801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Line 27">
            <a:extLst>
              <a:ext uri="{FF2B5EF4-FFF2-40B4-BE49-F238E27FC236}">
                <a16:creationId xmlns:a16="http://schemas.microsoft.com/office/drawing/2014/main" id="{4B18616D-E119-4681-B86A-E78EBAE942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4089102"/>
            <a:ext cx="890581" cy="801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Line 29">
            <a:extLst>
              <a:ext uri="{FF2B5EF4-FFF2-40B4-BE49-F238E27FC236}">
                <a16:creationId xmlns:a16="http://schemas.microsoft.com/office/drawing/2014/main" id="{77DD373C-40DE-4D0B-BC58-9FB2951E0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3537" y="2786288"/>
            <a:ext cx="46016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A925D2C5-6FDB-4E10-B3D0-F4B1A6544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698" y="2206499"/>
            <a:ext cx="1624013" cy="1160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Helvetica" pitchFamily="34" charset="0"/>
              </a:rPr>
              <a:t>Construction</a:t>
            </a:r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0C451E99-D30E-4DBB-B7B0-03B1DB6FB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4723685"/>
            <a:ext cx="1676399" cy="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AAA5F58D-01F0-497A-8B57-AD6649B37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4498594"/>
            <a:ext cx="4900917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dirty="0">
                <a:latin typeface="Helvetica" pitchFamily="34" charset="0"/>
              </a:rPr>
              <a:t>Preliminary and Final Design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3D62988-AB47-4662-97EE-D90DCCE47EB0}"/>
              </a:ext>
            </a:extLst>
          </p:cNvPr>
          <p:cNvSpPr/>
          <p:nvPr/>
        </p:nvSpPr>
        <p:spPr>
          <a:xfrm>
            <a:off x="3531062" y="2141806"/>
            <a:ext cx="1552789" cy="15417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80B61C-A812-4F6D-A364-23BF74E0E9D3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986587" y="4089102"/>
            <a:ext cx="938213" cy="19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E39619-F8C3-4F3B-A489-81E031262A52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186916" y="4727194"/>
            <a:ext cx="942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88D3AD-4B21-4DFE-A03E-B3DAB99E6A14}"/>
              </a:ext>
            </a:extLst>
          </p:cNvPr>
          <p:cNvCxnSpPr/>
          <p:nvPr/>
        </p:nvCxnSpPr>
        <p:spPr>
          <a:xfrm flipV="1">
            <a:off x="7931888" y="3820683"/>
            <a:ext cx="0" cy="2724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1CFB4A-B28E-4BDD-BDFE-0D1E03F204DA}"/>
              </a:ext>
            </a:extLst>
          </p:cNvPr>
          <p:cNvCxnSpPr>
            <a:cxnSpLocks/>
          </p:cNvCxnSpPr>
          <p:nvPr/>
        </p:nvCxnSpPr>
        <p:spPr>
          <a:xfrm flipV="1">
            <a:off x="8127344" y="3834859"/>
            <a:ext cx="9331" cy="8922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58">
            <a:extLst>
              <a:ext uri="{FF2B5EF4-FFF2-40B4-BE49-F238E27FC236}">
                <a16:creationId xmlns:a16="http://schemas.microsoft.com/office/drawing/2014/main" id="{89F455DF-B444-452F-8733-8512811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616" y="3366590"/>
            <a:ext cx="1146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Helvetica" pitchFamily="34" charset="0"/>
              </a:rPr>
              <a:t>2026-2027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EF0B0C-6084-42E2-B2A2-6335436C00B8}"/>
              </a:ext>
            </a:extLst>
          </p:cNvPr>
          <p:cNvGrpSpPr/>
          <p:nvPr/>
        </p:nvGrpSpPr>
        <p:grpSpPr>
          <a:xfrm>
            <a:off x="567072" y="656716"/>
            <a:ext cx="6214728" cy="644239"/>
            <a:chOff x="567072" y="681832"/>
            <a:chExt cx="6214728" cy="644239"/>
          </a:xfrm>
        </p:grpSpPr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65AD2CF8-E28A-4154-8C5C-FE308D805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8" y="681832"/>
              <a:ext cx="6213472" cy="643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Helvetica" pitchFamily="34" charset="0"/>
                </a:rPr>
                <a:t>Scoping, Purpose &amp; Need, Alternatives, Studies, </a:t>
              </a: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F7898623-41E5-4444-A23F-584F1DC78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72" y="683056"/>
              <a:ext cx="6213472" cy="643015"/>
            </a:xfrm>
            <a:prstGeom prst="rect">
              <a:avLst/>
            </a:prstGeom>
            <a:solidFill>
              <a:srgbClr val="88B04B">
                <a:alpha val="47059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34" charset="0"/>
                </a:rPr>
                <a:t>Scoping, Purpose and Need, Alternatives, Studies </a:t>
              </a:r>
            </a:p>
          </p:txBody>
        </p:sp>
      </p:grpSp>
      <p:sp>
        <p:nvSpPr>
          <p:cNvPr id="33" name="Text Box 58">
            <a:extLst>
              <a:ext uri="{FF2B5EF4-FFF2-40B4-BE49-F238E27FC236}">
                <a16:creationId xmlns:a16="http://schemas.microsoft.com/office/drawing/2014/main" id="{6119E9A0-5235-4E9B-B660-3452D9F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318631"/>
            <a:ext cx="142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>
                    <a:lumMod val="75000"/>
                  </a:schemeClr>
                </a:solidFill>
                <a:latin typeface="Helvetica" pitchFamily="34" charset="0"/>
              </a:rPr>
              <a:t>2006-2018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932B57-3AF1-4253-B33A-F533B847A758}"/>
              </a:ext>
            </a:extLst>
          </p:cNvPr>
          <p:cNvCxnSpPr>
            <a:cxnSpLocks/>
            <a:stCxn id="32" idx="3"/>
            <a:endCxn id="5" idx="1"/>
          </p:cNvCxnSpPr>
          <p:nvPr/>
        </p:nvCxnSpPr>
        <p:spPr>
          <a:xfrm>
            <a:off x="6780544" y="979448"/>
            <a:ext cx="206042" cy="8449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8742"/>
            <a:ext cx="9144000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>
            <a:extLst>
              <a:ext uri="{FF2B5EF4-FFF2-40B4-BE49-F238E27FC236}">
                <a16:creationId xmlns:a16="http://schemas.microsoft.com/office/drawing/2014/main" id="{94273843-0840-49D1-8BEE-2A279491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37" y="1057524"/>
            <a:ext cx="4589131" cy="345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BFCEDD-983F-4A9D-806F-E7088B8461C9}"/>
              </a:ext>
            </a:extLst>
          </p:cNvPr>
          <p:cNvCxnSpPr>
            <a:cxnSpLocks/>
          </p:cNvCxnSpPr>
          <p:nvPr/>
        </p:nvCxnSpPr>
        <p:spPr>
          <a:xfrm flipH="1">
            <a:off x="3633746" y="1609436"/>
            <a:ext cx="1661823" cy="1165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3">
            <a:extLst>
              <a:ext uri="{FF2B5EF4-FFF2-40B4-BE49-F238E27FC236}">
                <a16:creationId xmlns:a16="http://schemas.microsoft.com/office/drawing/2014/main" id="{5B2ED5F6-1500-4254-AEFC-B1DA4456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/>
          <a:stretch>
            <a:fillRect/>
          </a:stretch>
        </p:blipFill>
        <p:spPr bwMode="auto">
          <a:xfrm>
            <a:off x="5355106" y="2379617"/>
            <a:ext cx="2131219" cy="20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089E46B-1B1A-65E8-7FD3-EFC8D8F800BA}"/>
              </a:ext>
            </a:extLst>
          </p:cNvPr>
          <p:cNvSpPr txBox="1">
            <a:spLocks/>
          </p:cNvSpPr>
          <p:nvPr/>
        </p:nvSpPr>
        <p:spPr>
          <a:xfrm>
            <a:off x="415138" y="418674"/>
            <a:ext cx="8323056" cy="438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Service Area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D78034-1C86-02CB-8D45-39B9A19C1CB2}"/>
              </a:ext>
            </a:extLst>
          </p:cNvPr>
          <p:cNvSpPr/>
          <p:nvPr/>
        </p:nvSpPr>
        <p:spPr>
          <a:xfrm>
            <a:off x="5271894" y="1069084"/>
            <a:ext cx="2658029" cy="1235697"/>
          </a:xfrm>
          <a:prstGeom prst="roundRect">
            <a:avLst/>
          </a:prstGeom>
          <a:solidFill>
            <a:srgbClr val="E69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560DC-EC5F-4503-B8CE-83C740C9DD1C}"/>
              </a:ext>
            </a:extLst>
          </p:cNvPr>
          <p:cNvSpPr txBox="1"/>
          <p:nvPr/>
        </p:nvSpPr>
        <p:spPr>
          <a:xfrm>
            <a:off x="5329233" y="1123869"/>
            <a:ext cx="245040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Utilities Service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E636F-2B9C-A390-AFF5-6990E7336B8D}"/>
              </a:ext>
            </a:extLst>
          </p:cNvPr>
          <p:cNvSpPr txBox="1"/>
          <p:nvPr/>
        </p:nvSpPr>
        <p:spPr>
          <a:xfrm>
            <a:off x="5373369" y="1381452"/>
            <a:ext cx="23047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b="0" i="0" u="none" strike="noStrike" dirty="0">
                <a:effectLst/>
              </a:rPr>
              <a:t>36,000 accounts</a:t>
            </a:r>
            <a:r>
              <a:rPr lang="en-US" b="0" i="0" dirty="0">
                <a:effectLst/>
              </a:rPr>
              <a:t>​</a:t>
            </a:r>
          </a:p>
          <a:p>
            <a:pPr algn="ctr" rtl="0" fontAlgn="base"/>
            <a:r>
              <a:rPr lang="en-US" b="0" i="0" u="none" strike="noStrike" dirty="0">
                <a:effectLst/>
              </a:rPr>
              <a:t>145,000 people</a:t>
            </a:r>
          </a:p>
          <a:p>
            <a:pPr algn="ctr" rtl="0" fontAlgn="base"/>
            <a:r>
              <a:rPr lang="en-US" dirty="0"/>
              <a:t>24,000 AF</a:t>
            </a:r>
            <a:r>
              <a:rPr lang="en-US" b="0" i="0" dirty="0">
                <a:effectLst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5598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9BA17E-1C29-F340-B280-D6F3FAE3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999" y="-20609"/>
            <a:ext cx="6908306" cy="364293"/>
          </a:xfrm>
        </p:spPr>
        <p:txBody>
          <a:bodyPr/>
          <a:lstStyle/>
          <a:p>
            <a:br>
              <a:rPr lang="en-US" sz="2700" dirty="0"/>
            </a:br>
            <a:r>
              <a:rPr lang="en-US" sz="2700" dirty="0"/>
              <a:t>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94D71-DDD4-E740-94F0-FE2ADE99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73" y="1440353"/>
            <a:ext cx="5536001" cy="3243852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Utilities service boundary, city boundary and GMA </a:t>
            </a:r>
            <a:r>
              <a:rPr lang="en-US" sz="1800" b="1" i="1" dirty="0">
                <a:highlight>
                  <a:srgbClr val="FFFFFF"/>
                </a:highlight>
              </a:rPr>
              <a:t>do not coincide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Significant differences exist:</a:t>
            </a:r>
          </a:p>
          <a:p>
            <a:pPr marL="1000106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Mission and vision</a:t>
            </a:r>
          </a:p>
          <a:p>
            <a:pPr marL="1000106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Policies</a:t>
            </a:r>
          </a:p>
          <a:p>
            <a:pPr marL="1000106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Organizational size</a:t>
            </a:r>
          </a:p>
          <a:p>
            <a:pPr marL="1000106" lvl="1" indent="-257175">
              <a:buFont typeface="Arial" panose="020B0604020202020204" pitchFamily="34" charset="0"/>
              <a:buChar char="•"/>
            </a:pPr>
            <a:r>
              <a:rPr lang="en-US" sz="1800" b="1" i="1" dirty="0">
                <a:highlight>
                  <a:srgbClr val="FFFFFF"/>
                </a:highlight>
              </a:rPr>
              <a:t>Water rights portfolio</a:t>
            </a:r>
          </a:p>
          <a:p>
            <a:pPr marL="1000106" lvl="1" indent="-257175">
              <a:buFont typeface="Arial" panose="020B0604020202020204" pitchFamily="34" charset="0"/>
              <a:buChar char="•"/>
            </a:pPr>
            <a:r>
              <a:rPr lang="en-US" sz="1800" b="1" i="1" dirty="0">
                <a:highlight>
                  <a:srgbClr val="FFFFFF"/>
                </a:highlight>
              </a:rPr>
              <a:t>Development patterns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FF"/>
                </a:highlight>
              </a:rPr>
              <a:t>Water </a:t>
            </a:r>
            <a:r>
              <a:rPr lang="en-US" sz="1800">
                <a:highlight>
                  <a:srgbClr val="FFFFFF"/>
                </a:highlight>
              </a:rPr>
              <a:t>Resources Matters Study </a:t>
            </a:r>
            <a:endParaRPr lang="en-US" sz="1800" b="1" i="1" dirty="0">
              <a:highlight>
                <a:srgbClr val="FFFFFF"/>
              </a:highlight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FF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BEDFE-B37C-66A9-EBCF-3B1AB4685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54" y="1023939"/>
            <a:ext cx="3173506" cy="364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1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D95B51-C4E2-43E0-7818-74256D8F1C39}"/>
              </a:ext>
            </a:extLst>
          </p:cNvPr>
          <p:cNvSpPr txBox="1"/>
          <p:nvPr/>
        </p:nvSpPr>
        <p:spPr>
          <a:xfrm>
            <a:off x="3441017" y="2340917"/>
            <a:ext cx="226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Water Supplies</a:t>
            </a:r>
          </a:p>
        </p:txBody>
      </p:sp>
    </p:spTree>
    <p:extLst>
      <p:ext uri="{BB962C8B-B14F-4D97-AF65-F5344CB8AC3E}">
        <p14:creationId xmlns:p14="http://schemas.microsoft.com/office/powerpoint/2010/main" val="8782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~50% C-BT Water Supplies</a:t>
            </a:r>
          </a:p>
        </p:txBody>
      </p:sp>
      <p:pic>
        <p:nvPicPr>
          <p:cNvPr id="1026" name="Picture 2" descr="NorthernWater board sets #Colorado-Big Thompson quota = 80% – Coyote Gulch">
            <a:extLst>
              <a:ext uri="{FF2B5EF4-FFF2-40B4-BE49-F238E27FC236}">
                <a16:creationId xmlns:a16="http://schemas.microsoft.com/office/drawing/2014/main" id="{AAAED57F-BF22-C802-4832-D13650622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" b="951"/>
          <a:stretch/>
        </p:blipFill>
        <p:spPr bwMode="auto">
          <a:xfrm>
            <a:off x="405806" y="1201872"/>
            <a:ext cx="5149751" cy="32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EF395F-877C-C278-0FDD-E6C8633E5645}"/>
              </a:ext>
            </a:extLst>
          </p:cNvPr>
          <p:cNvCxnSpPr>
            <a:cxnSpLocks/>
          </p:cNvCxnSpPr>
          <p:nvPr/>
        </p:nvCxnSpPr>
        <p:spPr>
          <a:xfrm flipH="1" flipV="1">
            <a:off x="4099892" y="1772280"/>
            <a:ext cx="2016428" cy="111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9AFFBC-5935-ED42-96BD-4726A0104A31}"/>
              </a:ext>
            </a:extLst>
          </p:cNvPr>
          <p:cNvSpPr/>
          <p:nvPr/>
        </p:nvSpPr>
        <p:spPr>
          <a:xfrm>
            <a:off x="5710320" y="1201872"/>
            <a:ext cx="2798680" cy="1650893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638854-F474-842E-6F09-1B0F6B4AAC9F}"/>
              </a:ext>
            </a:extLst>
          </p:cNvPr>
          <p:cNvSpPr/>
          <p:nvPr/>
        </p:nvSpPr>
        <p:spPr>
          <a:xfrm rot="20292382">
            <a:off x="393903" y="3409336"/>
            <a:ext cx="1022902" cy="432623"/>
          </a:xfrm>
          <a:prstGeom prst="ellipse">
            <a:avLst/>
          </a:prstGeom>
          <a:noFill/>
          <a:ln w="28575">
            <a:solidFill>
              <a:srgbClr val="92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36D02E-C4C9-11B0-7822-8AD94D8BB056}"/>
              </a:ext>
            </a:extLst>
          </p:cNvPr>
          <p:cNvCxnSpPr>
            <a:cxnSpLocks/>
          </p:cNvCxnSpPr>
          <p:nvPr/>
        </p:nvCxnSpPr>
        <p:spPr>
          <a:xfrm flipV="1">
            <a:off x="1389467" y="1883598"/>
            <a:ext cx="2555662" cy="1559480"/>
          </a:xfrm>
          <a:prstGeom prst="straightConnector1">
            <a:avLst/>
          </a:prstGeom>
          <a:ln w="38100">
            <a:solidFill>
              <a:srgbClr val="92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FC99C7-E165-B99E-930F-25E7C3218ADB}"/>
              </a:ext>
            </a:extLst>
          </p:cNvPr>
          <p:cNvSpPr/>
          <p:nvPr/>
        </p:nvSpPr>
        <p:spPr>
          <a:xfrm>
            <a:off x="5454005" y="3610762"/>
            <a:ext cx="3339846" cy="781471"/>
          </a:xfrm>
          <a:prstGeom prst="roundRect">
            <a:avLst/>
          </a:prstGeom>
          <a:solidFill>
            <a:srgbClr val="E69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Utilities has access to </a:t>
            </a:r>
            <a:r>
              <a:rPr lang="en-US" sz="1400" b="1" dirty="0">
                <a:solidFill>
                  <a:schemeClr val="tx1"/>
                </a:solidFill>
              </a:rPr>
              <a:t>16,100 - 23,000 acre-feet</a:t>
            </a:r>
            <a:r>
              <a:rPr lang="en-US" sz="1400" dirty="0">
                <a:solidFill>
                  <a:schemeClr val="tx1"/>
                </a:solidFill>
              </a:rPr>
              <a:t> of C-BT supplies each year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DB143-B10F-0755-FCBA-8959B3D3FB32}"/>
              </a:ext>
            </a:extLst>
          </p:cNvPr>
          <p:cNvSpPr txBox="1"/>
          <p:nvPr/>
        </p:nvSpPr>
        <p:spPr>
          <a:xfrm>
            <a:off x="5982619" y="2742831"/>
            <a:ext cx="2209522" cy="5237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en-US" sz="1600" dirty="0"/>
              <a:t>Horsetooth Reservoir</a:t>
            </a:r>
            <a:endParaRPr lang="en-US" alt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19819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341273-19A8-474B-87D7-D6662492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Supply Indicator: CBT Water Delivery Quota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F39D1-C898-8849-A4E4-51B63CD61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342900">
              <a:defRPr/>
            </a:pPr>
            <a:fld id="{88EAB5E6-166D-5F4E-AFF3-AEC98C62F7AC}" type="slidenum">
              <a:rPr lang="en-US" sz="900">
                <a:solidFill>
                  <a:srgbClr val="559FD4"/>
                </a:solidFill>
                <a:latin typeface="Arial" panose="020B0604020202020204"/>
              </a:rPr>
              <a:pPr defTabSz="342900">
                <a:defRPr/>
              </a:pPr>
              <a:t>6</a:t>
            </a:fld>
            <a:endParaRPr lang="en-US" sz="900">
              <a:solidFill>
                <a:srgbClr val="559FD4"/>
              </a:solidFill>
              <a:latin typeface="Arial" panose="020B060402020202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C5C68-F53B-F6F7-A25B-A123B70B2D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4990" y="851217"/>
            <a:ext cx="3958223" cy="363990"/>
          </a:xfrm>
        </p:spPr>
        <p:txBody>
          <a:bodyPr/>
          <a:lstStyle/>
          <a:p>
            <a:r>
              <a:rPr lang="en-US" dirty="0"/>
              <a:t>November Initial Quota – 40%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26738-4E9E-48BA-A43B-2AC08FF06D74}"/>
              </a:ext>
            </a:extLst>
          </p:cNvPr>
          <p:cNvSpPr txBox="1"/>
          <p:nvPr/>
        </p:nvSpPr>
        <p:spPr>
          <a:xfrm>
            <a:off x="3904991" y="1330783"/>
            <a:ext cx="5057381" cy="219290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Used for planning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Typically, 50%, lowest since 2003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Lower this year due to</a:t>
            </a:r>
          </a:p>
          <a:p>
            <a:pPr marL="600075" lvl="2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Uncertainty regarding CO River Basin</a:t>
            </a:r>
          </a:p>
          <a:p>
            <a:pPr marL="600075" lvl="2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Northern’s commitment to </a:t>
            </a:r>
            <a:br>
              <a:rPr lang="en-US" sz="1500"/>
            </a:br>
            <a:r>
              <a:rPr lang="en-US" sz="1500"/>
              <a:t>system resiliency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/>
              <a:t>0.4 AF/share = 7,542 AF for Utilities</a:t>
            </a:r>
          </a:p>
          <a:p>
            <a:pPr marL="257175" indent="-257175">
              <a:buChar char="•"/>
            </a:pPr>
            <a:endParaRPr lang="en-US" sz="1500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54063-6BB0-446F-5C7C-A8973B0CFE49}"/>
              </a:ext>
            </a:extLst>
          </p:cNvPr>
          <p:cNvSpPr txBox="1"/>
          <p:nvPr/>
        </p:nvSpPr>
        <p:spPr>
          <a:xfrm>
            <a:off x="3904991" y="3941447"/>
            <a:ext cx="5057381" cy="126957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/>
              <a:t>Used for planning and (if needed) actions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/>
              <a:t>Considers snowpack, CBT system storage, CO River Compact calls 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ea typeface="+mn-lt"/>
                <a:cs typeface="+mn-lt"/>
              </a:rPr>
              <a:t>0.7 AF/share = 13,198.5 AF</a:t>
            </a:r>
            <a:endParaRPr lang="en-US" sz="1500" dirty="0">
              <a:cs typeface="Arial" panose="020B0604020202020204"/>
            </a:endParaRPr>
          </a:p>
          <a:p>
            <a:endParaRPr lang="en-US" dirty="0">
              <a:cs typeface="Arial" panose="020B0604020202020204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382115-4223-6C16-7CCA-95C1CF54C2CE}"/>
              </a:ext>
            </a:extLst>
          </p:cNvPr>
          <p:cNvSpPr txBox="1">
            <a:spLocks/>
          </p:cNvSpPr>
          <p:nvPr/>
        </p:nvSpPr>
        <p:spPr>
          <a:xfrm>
            <a:off x="3904990" y="3556474"/>
            <a:ext cx="4809884" cy="363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highlight>
                  <a:srgbClr val="559FD4"/>
                </a:highlight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400" kern="1200">
                <a:solidFill>
                  <a:srgbClr val="559FD4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April 2023 Updated Quota – Typically 70%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13EC3-2434-F4EE-BF86-28730067ED31}"/>
              </a:ext>
            </a:extLst>
          </p:cNvPr>
          <p:cNvSpPr txBox="1"/>
          <p:nvPr/>
        </p:nvSpPr>
        <p:spPr>
          <a:xfrm>
            <a:off x="215716" y="851217"/>
            <a:ext cx="3441776" cy="331885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b="0">
                <a:solidFill>
                  <a:schemeClr val="bg1"/>
                </a:solidFill>
                <a:highlight>
                  <a:srgbClr val="559FD4"/>
                </a:highlight>
                <a:latin typeface="Arial"/>
                <a:cs typeface="Arial"/>
              </a:rPr>
              <a:t>CBT Quota</a:t>
            </a:r>
          </a:p>
          <a:p>
            <a:pPr marL="257175" indent="-257175">
              <a:spcBef>
                <a:spcPts val="45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b="0"/>
              <a:t>The amount of CBT water Northern makes available </a:t>
            </a:r>
            <a:br>
              <a:rPr lang="en-US" sz="1500" b="0"/>
            </a:br>
            <a:r>
              <a:rPr lang="en-US" sz="1500" b="0"/>
              <a:t>to allottees 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1500" b="0"/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b="0"/>
              <a:t>100% quota = 1 acre-foot (AF) per CBT unit (last time </a:t>
            </a:r>
            <a:br>
              <a:rPr lang="en-US" sz="1500" b="0"/>
            </a:br>
            <a:r>
              <a:rPr lang="en-US" sz="1500" b="0"/>
              <a:t>was 2012)</a:t>
            </a:r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1500" b="0"/>
          </a:p>
          <a:p>
            <a:pPr marL="257175" indent="-257175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b="0"/>
              <a:t>Utilities has 18,855 units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7A066-8FB9-4806-B8B1-48339068D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EAB5E6-166D-5F4E-AFF3-AEC98C62F7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B3AF35-1655-4249-BEEC-8A944DDF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 River Basin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AF94E-4EA1-4283-7E43-9C208162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46" y="3111846"/>
            <a:ext cx="4180452" cy="93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37B11-264D-FE36-3E52-5864115D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542" y="3863084"/>
            <a:ext cx="523136" cy="135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3BAD47-04FF-9855-1C2D-5BC1845CB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407" y="2261721"/>
            <a:ext cx="3694016" cy="601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1B57A7-A198-2E22-0D27-AE5054B7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156" y="2688068"/>
            <a:ext cx="264356" cy="1714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4F4D2-2C73-EB92-0AD3-0E31A319A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729" y="855141"/>
            <a:ext cx="4248163" cy="1189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57D2E6-884C-3CBB-590B-D118EA1D5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973" y="1758036"/>
            <a:ext cx="1480919" cy="278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B6634-45EA-4A51-B792-8D012D39044E}"/>
              </a:ext>
            </a:extLst>
          </p:cNvPr>
          <p:cNvSpPr txBox="1"/>
          <p:nvPr/>
        </p:nvSpPr>
        <p:spPr>
          <a:xfrm>
            <a:off x="124462" y="784528"/>
            <a:ext cx="3774380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559FD4"/>
                </a:highlight>
                <a:latin typeface="Arial"/>
                <a:cs typeface="Arial"/>
              </a:rPr>
              <a:t>CO River Basin in significant drought for over 20 years</a:t>
            </a:r>
          </a:p>
          <a:p>
            <a:pPr>
              <a:spcBef>
                <a:spcPts val="450"/>
              </a:spcBef>
            </a:pPr>
            <a:r>
              <a:rPr lang="en-US" sz="1350"/>
              <a:t>CO River provides water to 40M people in seven states, two countries and 4,000,000 acres of farmland.</a:t>
            </a:r>
          </a:p>
          <a:p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57F30-352D-BC9B-9D7D-E37CD55E4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61" y="2279130"/>
            <a:ext cx="4165388" cy="2493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B4E114-4DE5-0363-3C91-6B054E261E45}"/>
              </a:ext>
            </a:extLst>
          </p:cNvPr>
          <p:cNvSpPr txBox="1"/>
          <p:nvPr/>
        </p:nvSpPr>
        <p:spPr>
          <a:xfrm>
            <a:off x="124461" y="4697923"/>
            <a:ext cx="2613511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Lake Mead Water Levels</a:t>
            </a:r>
          </a:p>
          <a:p>
            <a:r>
              <a:rPr lang="en-US" sz="825"/>
              <a:t>Source: Southern Nevada Water Authority</a:t>
            </a:r>
          </a:p>
        </p:txBody>
      </p:sp>
    </p:spTree>
    <p:extLst>
      <p:ext uri="{BB962C8B-B14F-4D97-AF65-F5344CB8AC3E}">
        <p14:creationId xmlns:p14="http://schemas.microsoft.com/office/powerpoint/2010/main" val="985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~50% Poudre Basin Water Supplies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67A3FC-9436-35AF-A6E2-090A75AAB08C}"/>
              </a:ext>
            </a:extLst>
          </p:cNvPr>
          <p:cNvGrpSpPr/>
          <p:nvPr/>
        </p:nvGrpSpPr>
        <p:grpSpPr>
          <a:xfrm>
            <a:off x="474133" y="1035261"/>
            <a:ext cx="4900352" cy="3625786"/>
            <a:chOff x="2015840" y="977678"/>
            <a:chExt cx="4900352" cy="3625786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EAC64476-53C6-2F0D-D8EB-AA31835C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3999" y="977678"/>
              <a:ext cx="4692193" cy="362578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4CE417-C708-AD43-CA76-D7BCEB98D2BD}"/>
                </a:ext>
              </a:extLst>
            </p:cNvPr>
            <p:cNvCxnSpPr>
              <a:cxnSpLocks/>
            </p:cNvCxnSpPr>
            <p:nvPr/>
          </p:nvCxnSpPr>
          <p:spPr>
            <a:xfrm>
              <a:off x="2015840" y="2320416"/>
              <a:ext cx="726017" cy="18211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4F5C4-2CA0-F6A8-BF31-A493B95A5039}"/>
              </a:ext>
            </a:extLst>
          </p:cNvPr>
          <p:cNvGrpSpPr/>
          <p:nvPr/>
        </p:nvGrpSpPr>
        <p:grpSpPr>
          <a:xfrm>
            <a:off x="84183" y="1031996"/>
            <a:ext cx="2739449" cy="2133003"/>
            <a:chOff x="-144538" y="2160941"/>
            <a:chExt cx="3981565" cy="310014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A3B8CEC-B531-F2B7-F4DC-344EAF2B67B9}"/>
                </a:ext>
              </a:extLst>
            </p:cNvPr>
            <p:cNvSpPr/>
            <p:nvPr/>
          </p:nvSpPr>
          <p:spPr>
            <a:xfrm>
              <a:off x="135616" y="2160941"/>
              <a:ext cx="3701411" cy="2076020"/>
            </a:xfrm>
            <a:prstGeom prst="round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7376E9-9B90-DBD3-6139-CC2B7D10C904}"/>
                </a:ext>
              </a:extLst>
            </p:cNvPr>
            <p:cNvSpPr txBox="1"/>
            <p:nvPr/>
          </p:nvSpPr>
          <p:spPr>
            <a:xfrm>
              <a:off x="-144538" y="4053402"/>
              <a:ext cx="3160357" cy="1207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dirty="0"/>
                <a:t>Joe Wright</a:t>
              </a:r>
              <a:r>
                <a:rPr lang="en-US" altLang="en-US" sz="1600" kern="1200" dirty="0"/>
                <a:t> Reservoir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F51F71-463B-FCE2-650C-2CBCDFB4986C}"/>
              </a:ext>
            </a:extLst>
          </p:cNvPr>
          <p:cNvCxnSpPr>
            <a:cxnSpLocks/>
          </p:cNvCxnSpPr>
          <p:nvPr/>
        </p:nvCxnSpPr>
        <p:spPr>
          <a:xfrm flipH="1">
            <a:off x="4186067" y="1564105"/>
            <a:ext cx="2182649" cy="247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8F5BAE-75AA-40DB-7183-EF235F58120A}"/>
              </a:ext>
            </a:extLst>
          </p:cNvPr>
          <p:cNvGrpSpPr/>
          <p:nvPr/>
        </p:nvGrpSpPr>
        <p:grpSpPr>
          <a:xfrm>
            <a:off x="5939502" y="1031996"/>
            <a:ext cx="2546693" cy="1864562"/>
            <a:chOff x="5814533" y="2681065"/>
            <a:chExt cx="2546693" cy="186456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51505D-0A29-2FBC-5F24-7CF54E8B720B}"/>
                </a:ext>
              </a:extLst>
            </p:cNvPr>
            <p:cNvSpPr/>
            <p:nvPr/>
          </p:nvSpPr>
          <p:spPr>
            <a:xfrm>
              <a:off x="5814533" y="2681065"/>
              <a:ext cx="2546693" cy="1428371"/>
            </a:xfrm>
            <a:prstGeom prst="round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B97DFD-B0C1-3804-9AB5-CD63AE5DDE46}"/>
                </a:ext>
              </a:extLst>
            </p:cNvPr>
            <p:cNvSpPr txBox="1"/>
            <p:nvPr/>
          </p:nvSpPr>
          <p:spPr>
            <a:xfrm>
              <a:off x="6074049" y="4021900"/>
              <a:ext cx="2022971" cy="5237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600" dirty="0"/>
                <a:t>Halligan Reservoir</a:t>
              </a:r>
              <a:endParaRPr lang="en-US" altLang="en-US" sz="1600" kern="1200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AD28B3-1D47-DC5F-C281-D2DA652F0358}"/>
              </a:ext>
            </a:extLst>
          </p:cNvPr>
          <p:cNvSpPr/>
          <p:nvPr/>
        </p:nvSpPr>
        <p:spPr>
          <a:xfrm>
            <a:off x="5460639" y="2856543"/>
            <a:ext cx="3499731" cy="1667005"/>
          </a:xfrm>
          <a:prstGeom prst="roundRect">
            <a:avLst/>
          </a:prstGeom>
          <a:solidFill>
            <a:srgbClr val="E69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Senior direct flow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Converted agricultural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Michigan Ditch/Joe Wright Reservoir system</a:t>
            </a:r>
          </a:p>
        </p:txBody>
      </p:sp>
    </p:spTree>
    <p:extLst>
      <p:ext uri="{BB962C8B-B14F-4D97-AF65-F5344CB8AC3E}">
        <p14:creationId xmlns:p14="http://schemas.microsoft.com/office/powerpoint/2010/main" val="28021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D95B51-C4E2-43E0-7818-74256D8F1C39}"/>
              </a:ext>
            </a:extLst>
          </p:cNvPr>
          <p:cNvSpPr txBox="1"/>
          <p:nvPr/>
        </p:nvSpPr>
        <p:spPr>
          <a:xfrm>
            <a:off x="2913533" y="2340917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5140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City Colors 1">
      <a:dk1>
        <a:srgbClr val="262626"/>
      </a:dk1>
      <a:lt1>
        <a:sysClr val="window" lastClr="FFFFFF"/>
      </a:lt1>
      <a:dk2>
        <a:srgbClr val="00467D"/>
      </a:dk2>
      <a:lt2>
        <a:srgbClr val="66C0FF"/>
      </a:lt2>
      <a:accent1>
        <a:srgbClr val="569FD3"/>
      </a:accent1>
      <a:accent2>
        <a:srgbClr val="5A471C"/>
      </a:accent2>
      <a:accent3>
        <a:srgbClr val="F58220"/>
      </a:accent3>
      <a:accent4>
        <a:srgbClr val="439639"/>
      </a:accent4>
      <a:accent5>
        <a:srgbClr val="B5121B"/>
      </a:accent5>
      <a:accent6>
        <a:srgbClr val="E6B122"/>
      </a:accent6>
      <a:hlink>
        <a:srgbClr val="00467F"/>
      </a:hlink>
      <a:folHlink>
        <a:srgbClr val="B4B6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2TD5W6UAR6Y6-443690059-413260</_dlc_DocId>
    <_dlc_DocIdUrl xmlns="dfdfdc2e-6562-4bca-b382-866d00cabfb3">
      <Url>https://colostate.sharepoint.com/sites/OEE-Resources/CoWC/_layouts/15/DocIdRedir.aspx?ID=2TD5W6UAR6Y6-443690059-413260</Url>
      <Description>2TD5W6UAR6Y6-443690059-413260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819F94-EAE6-4E16-8CF6-F6F7564E33E8}"/>
</file>

<file path=customXml/itemProps2.xml><?xml version="1.0" encoding="utf-8"?>
<ds:datastoreItem xmlns:ds="http://schemas.openxmlformats.org/officeDocument/2006/customXml" ds:itemID="{04FA4E48-74BF-4DAF-87F6-F08C6968827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e3106bfe-addd-4118-9c68-f64b0ca9c799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20EC9AF-C7E9-4D74-8244-8022DD060DE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28D45D5-B7AC-490D-849A-90E0BCC85E17}"/>
</file>

<file path=docProps/app.xml><?xml version="1.0" encoding="utf-8"?>
<Properties xmlns="http://schemas.openxmlformats.org/officeDocument/2006/extended-properties" xmlns:vt="http://schemas.openxmlformats.org/officeDocument/2006/docPropsVTypes">
  <TotalTime>11322</TotalTime>
  <Words>894</Words>
  <Application>Microsoft Office PowerPoint</Application>
  <PresentationFormat>On-screen Show (16:9)</PresentationFormat>
  <Paragraphs>137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cnnsans</vt:lpstr>
      <vt:lpstr>Helvetica</vt:lpstr>
      <vt:lpstr>Lucida Grande</vt:lpstr>
      <vt:lpstr>Lyon Text</vt:lpstr>
      <vt:lpstr>Segoe UI</vt:lpstr>
      <vt:lpstr>Default Theme</vt:lpstr>
      <vt:lpstr>PowerPoint Presentation</vt:lpstr>
      <vt:lpstr>PowerPoint Presentation</vt:lpstr>
      <vt:lpstr> Challenges</vt:lpstr>
      <vt:lpstr>PowerPoint Presentation</vt:lpstr>
      <vt:lpstr>~50% C-BT Water Supplies</vt:lpstr>
      <vt:lpstr>Water Supply Indicator: CBT Water Delivery Quota</vt:lpstr>
      <vt:lpstr>CO River Basin</vt:lpstr>
      <vt:lpstr>~50% Poudre Basin Water Supplies</vt:lpstr>
      <vt:lpstr>PowerPoint Presentation</vt:lpstr>
      <vt:lpstr>Water: It’s Complicated</vt:lpstr>
      <vt:lpstr>Poudre Basin Storage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Meagan Smith</dc:creator>
  <cp:lastModifiedBy>Roesler,Benton</cp:lastModifiedBy>
  <cp:revision>89</cp:revision>
  <cp:lastPrinted>2020-03-05T16:22:09Z</cp:lastPrinted>
  <dcterms:created xsi:type="dcterms:W3CDTF">2019-09-09T20:02:40Z</dcterms:created>
  <dcterms:modified xsi:type="dcterms:W3CDTF">2023-04-11T23:55:30Z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0x01010037A8D8D3CCF8024B8480588293B8CA66</vt:lpwstr>
  </property>
  <property fmtid="{D5CDD505-2E9C-101B-9397-08002B2CF9AE}" pid="3" name="_dlc_DocIdItemGuid">
    <vt:lpwstr>2d912589-2db0-4567-af81-b54d94370c98</vt:lpwstr>
  </property>
</Properties>
</file>