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36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38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27.xml" ContentType="application/vnd.openxmlformats-officedocument.presentationml.tags+xml"/>
  <Override PartName="/ppt/tags/tag52.xml" ContentType="application/vnd.openxmlformats-officedocument.presentationml.tags+xml"/>
  <Override PartName="/ppt/tags/tag35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37.xml" ContentType="application/vnd.openxmlformats-officedocument.presentationml.tags+xml"/>
  <Override PartName="/ppt/tags/tag55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8.xml" ContentType="application/vnd.openxmlformats-officedocument.presentationml.tags+xml"/>
  <Override PartName="/ppt/tags/tag33.xml" ContentType="application/vnd.openxmlformats-officedocument.presentationml.tags+xml"/>
  <Override PartName="/ppt/tags/tag25.xml" ContentType="application/vnd.openxmlformats-officedocument.presentationml.tags+xml"/>
  <Override PartName="/ppt/tags/tag56.xml" ContentType="application/vnd.openxmlformats-officedocument.presentationml.tags+xml"/>
  <Override PartName="/ppt/tags/tag34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24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41.xml" ContentType="application/vnd.openxmlformats-officedocument.presentationml.tags+xml"/>
  <Override PartName="/ppt/tags/tag18.xml" ContentType="application/vnd.openxmlformats-officedocument.presentationml.tags+xml"/>
  <Override PartName="/ppt/tags/tag23.xml" ContentType="application/vnd.openxmlformats-officedocument.presentationml.tags+xml"/>
  <Override PartName="/ppt/tags/tag22.xml" ContentType="application/vnd.openxmlformats-officedocument.presentationml.tags+xml"/>
  <Override PartName="/ppt/tags/tag21.xml" ContentType="application/vnd.openxmlformats-officedocument.presentationml.tags+xml"/>
  <Override PartName="/ppt/tags/tag20.xml" ContentType="application/vnd.openxmlformats-officedocument.presentationml.tags+xml"/>
  <Override PartName="/ppt/tags/tag19.xml" ContentType="application/vnd.openxmlformats-officedocument.presentationml.tags+xml"/>
  <Override PartName="/ppt/tags/tag17.xml" ContentType="application/vnd.openxmlformats-officedocument.presentationml.tags+xml"/>
  <Override PartName="/ppt/tags/tag16.xml" ContentType="application/vnd.openxmlformats-officedocument.presentationml.tags+xml"/>
  <Override PartName="/ppt/tags/tag15.xml" ContentType="application/vnd.openxmlformats-officedocument.presentationml.tags+xml"/>
  <Override PartName="/ppt/tags/tag14.xml" ContentType="application/vnd.openxmlformats-officedocument.presentationml.tags+xml"/>
  <Override PartName="/ppt/tags/tag13.xml" ContentType="application/vnd.openxmlformats-officedocument.presentationml.tags+xml"/>
  <Override PartName="/ppt/tags/tag12.xml" ContentType="application/vnd.openxmlformats-officedocument.presentationml.tags+xml"/>
  <Override PartName="/ppt/tags/tag11.xml" ContentType="application/vnd.openxmlformats-officedocument.presentationml.tags+xml"/>
  <Override PartName="/ppt/tags/tag10.xml" ContentType="application/vnd.openxmlformats-officedocument.presentationml.tags+xml"/>
  <Override PartName="/ppt/tags/tag9.xml" ContentType="application/vnd.openxmlformats-officedocument.presentationml.tag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ppt/tags/tag26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824" r:id="rId2"/>
    <p:sldId id="1236" r:id="rId3"/>
    <p:sldId id="1237" r:id="rId4"/>
    <p:sldId id="1134" r:id="rId5"/>
    <p:sldId id="876" r:id="rId6"/>
    <p:sldId id="595" r:id="rId7"/>
    <p:sldId id="731" r:id="rId8"/>
    <p:sldId id="986" r:id="rId9"/>
    <p:sldId id="987" r:id="rId10"/>
    <p:sldId id="733" r:id="rId11"/>
    <p:sldId id="734" r:id="rId12"/>
    <p:sldId id="735" r:id="rId13"/>
    <p:sldId id="736" r:id="rId14"/>
    <p:sldId id="737" r:id="rId15"/>
    <p:sldId id="988" r:id="rId16"/>
    <p:sldId id="738" r:id="rId17"/>
    <p:sldId id="739" r:id="rId18"/>
    <p:sldId id="863" r:id="rId19"/>
    <p:sldId id="764" r:id="rId20"/>
    <p:sldId id="741" r:id="rId21"/>
    <p:sldId id="742" r:id="rId22"/>
    <p:sldId id="743" r:id="rId23"/>
    <p:sldId id="744" r:id="rId24"/>
    <p:sldId id="894" r:id="rId25"/>
    <p:sldId id="874" r:id="rId26"/>
    <p:sldId id="745" r:id="rId27"/>
    <p:sldId id="746" r:id="rId28"/>
    <p:sldId id="747" r:id="rId29"/>
    <p:sldId id="892" r:id="rId30"/>
    <p:sldId id="893" r:id="rId31"/>
    <p:sldId id="748" r:id="rId32"/>
    <p:sldId id="1164" r:id="rId33"/>
    <p:sldId id="1163" r:id="rId34"/>
    <p:sldId id="1194" r:id="rId35"/>
    <p:sldId id="1196" r:id="rId36"/>
    <p:sldId id="878" r:id="rId37"/>
    <p:sldId id="879" r:id="rId38"/>
    <p:sldId id="880" r:id="rId39"/>
    <p:sldId id="881" r:id="rId40"/>
    <p:sldId id="973" r:id="rId41"/>
    <p:sldId id="882" r:id="rId42"/>
    <p:sldId id="1232" r:id="rId43"/>
    <p:sldId id="1187" r:id="rId44"/>
    <p:sldId id="1197" r:id="rId45"/>
    <p:sldId id="1238" r:id="rId46"/>
    <p:sldId id="1239" r:id="rId47"/>
    <p:sldId id="889" r:id="rId48"/>
    <p:sldId id="1008" r:id="rId49"/>
    <p:sldId id="1120" r:id="rId50"/>
    <p:sldId id="931" r:id="rId51"/>
    <p:sldId id="1169" r:id="rId52"/>
    <p:sldId id="1198" r:id="rId53"/>
    <p:sldId id="864" r:id="rId54"/>
    <p:sldId id="977" r:id="rId55"/>
    <p:sldId id="1170" r:id="rId56"/>
    <p:sldId id="1161" r:id="rId57"/>
    <p:sldId id="793" r:id="rId58"/>
    <p:sldId id="677" r:id="rId59"/>
    <p:sldId id="1168" r:id="rId60"/>
    <p:sldId id="942" r:id="rId61"/>
    <p:sldId id="1132" r:id="rId62"/>
    <p:sldId id="1037" r:id="rId63"/>
    <p:sldId id="1005" r:id="rId64"/>
    <p:sldId id="1006" r:id="rId65"/>
  </p:sldIdLst>
  <p:sldSz cx="9144000" cy="6858000" type="screen4x3"/>
  <p:notesSz cx="7315200" cy="9601200"/>
  <p:custDataLst>
    <p:tags r:id="rId6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CC9900"/>
    <a:srgbClr val="FFCC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0C7FAB-E57E-4AC5-BBD2-DE5CE235AB0A}" v="18" dt="2023-09-13T13:50:28.3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86385" autoAdjust="0"/>
  </p:normalViewPr>
  <p:slideViewPr>
    <p:cSldViewPr snapToGrid="0">
      <p:cViewPr varScale="1">
        <p:scale>
          <a:sx n="95" d="100"/>
          <a:sy n="95" d="100"/>
        </p:scale>
        <p:origin x="166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74" Type="http://schemas.openxmlformats.org/officeDocument/2006/relationships/customXml" Target="../customXml/item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75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ustomXml" Target="../customXml/item3.xml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69921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3" rIns="96645" bIns="48323" numCol="1" anchor="t" anchorCtr="0" compatLnSpc="1">
            <a:prstTxWarp prst="textNoShape">
              <a:avLst/>
            </a:prstTxWarp>
          </a:bodyPr>
          <a:lstStyle>
            <a:lvl1pPr defTabSz="966547">
              <a:defRPr sz="13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88" y="0"/>
            <a:ext cx="3169921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3" rIns="96645" bIns="48323" numCol="1" anchor="t" anchorCtr="0" compatLnSpc="1">
            <a:prstTxWarp prst="textNoShape">
              <a:avLst/>
            </a:prstTxWarp>
          </a:bodyPr>
          <a:lstStyle>
            <a:lvl1pPr algn="r" defTabSz="966547">
              <a:defRPr sz="13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19173"/>
            <a:ext cx="3169921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3" rIns="96645" bIns="48323" numCol="1" anchor="b" anchorCtr="0" compatLnSpc="1">
            <a:prstTxWarp prst="textNoShape">
              <a:avLst/>
            </a:prstTxWarp>
          </a:bodyPr>
          <a:lstStyle>
            <a:lvl1pPr defTabSz="966547">
              <a:defRPr sz="13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588" y="9119173"/>
            <a:ext cx="3169921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3" rIns="96645" bIns="48323" numCol="1" anchor="b" anchorCtr="0" compatLnSpc="1">
            <a:prstTxWarp prst="textNoShape">
              <a:avLst/>
            </a:prstTxWarp>
          </a:bodyPr>
          <a:lstStyle>
            <a:lvl1pPr algn="r" defTabSz="966547">
              <a:defRPr sz="1300" b="0">
                <a:latin typeface="Arial" pitchFamily="34" charset="0"/>
              </a:defRPr>
            </a:lvl1pPr>
          </a:lstStyle>
          <a:p>
            <a:pPr>
              <a:defRPr/>
            </a:pPr>
            <a:fld id="{6DC4CEFB-E019-4427-B2D3-479B40DD15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85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69921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3" rIns="96645" bIns="48323" numCol="1" anchor="t" anchorCtr="0" compatLnSpc="1">
            <a:prstTxWarp prst="textNoShape">
              <a:avLst/>
            </a:prstTxWarp>
          </a:bodyPr>
          <a:lstStyle>
            <a:lvl1pPr defTabSz="966547">
              <a:defRPr sz="13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8" y="0"/>
            <a:ext cx="3169921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3" rIns="96645" bIns="48323" numCol="1" anchor="t" anchorCtr="0" compatLnSpc="1">
            <a:prstTxWarp prst="textNoShape">
              <a:avLst/>
            </a:prstTxWarp>
          </a:bodyPr>
          <a:lstStyle>
            <a:lvl1pPr algn="r" defTabSz="966547">
              <a:defRPr sz="13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19138"/>
            <a:ext cx="4797425" cy="35988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1" y="4561228"/>
            <a:ext cx="5852160" cy="432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3" rIns="96645" bIns="483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19173"/>
            <a:ext cx="3169921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3" rIns="96645" bIns="48323" numCol="1" anchor="b" anchorCtr="0" compatLnSpc="1">
            <a:prstTxWarp prst="textNoShape">
              <a:avLst/>
            </a:prstTxWarp>
          </a:bodyPr>
          <a:lstStyle>
            <a:lvl1pPr defTabSz="966547">
              <a:defRPr sz="13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8" y="9119173"/>
            <a:ext cx="3169921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3" rIns="96645" bIns="48323" numCol="1" anchor="b" anchorCtr="0" compatLnSpc="1">
            <a:prstTxWarp prst="textNoShape">
              <a:avLst/>
            </a:prstTxWarp>
          </a:bodyPr>
          <a:lstStyle>
            <a:lvl1pPr algn="r" defTabSz="966547">
              <a:defRPr sz="1300" b="0">
                <a:latin typeface="Arial" pitchFamily="34" charset="0"/>
              </a:defRPr>
            </a:lvl1pPr>
          </a:lstStyle>
          <a:p>
            <a:pPr>
              <a:defRPr/>
            </a:pPr>
            <a:fld id="{D7FCEF81-C094-4A0B-8A02-D910F8267B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539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Do not modify the notes in this section to avoid tampering with the Poll Everywhere activity.
More info at polleverywhere.com/support
Which statements best describe your view of the current quality of public discussion and debate? (choose up to three)
https://www.polleverywhere.com/multiple_choice_polls/RqaFPohFHG7F2Cl7ROImL?state=opened&amp;flow=Default&amp;onscreen=persist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FCEF81-C094-4A0B-8A02-D910F8267BD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489927-3DB0-38ED-2255-4EA3977ED37A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16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Do not modify the notes in this section to avoid tampering with the Poll Everywhere activity.
More info at polleverywhere.com/support
Which of these values is most important to you?
https://www.polleverywhere.com/multiple_choice_polls/9TqhK2QXdfbWlIpXCe7G6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FCEF81-C094-4A0B-8A02-D910F8267BD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02E325-5CAE-F6BF-4D0A-B5BFD641DDE7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12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Do not modify the notes in this section to avoid tampering with the Poll Everywhere activity.
More info at polleverywhere.com/support
Which of these values is least important to you?
https://www.polleverywhere.com/multiple_choice_polls/hWyC5rzkaq9yW6jSTlWS4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FCEF81-C094-4A0B-8A02-D910F8267BD8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4184F-9E95-FF9B-4085-64B9821F0E24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97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7B20D-6C2E-4BCA-89B0-947C9AFC257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88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9A24D-206C-4C9D-BD2E-988788ECED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28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E6C5E-B4DE-4D54-8E6F-119F74540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02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FA6C5-486A-4FB1-ACDF-C47EC4756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89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D2C58-29DB-41AD-8140-5714BE2487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3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82654-300D-461F-BDBF-C603611366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91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1C6E0A-7696-4AB2-A3D0-87D1C3C315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252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01936-7798-4A5D-B823-7683EDD914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11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CD8A0-AFD9-434C-AA5B-C8303E07A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12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CD9CF-E65C-41F7-B54D-59AAF29A63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78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EFCB3-6472-42AE-AADA-41336A59DC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43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24258-E8FB-4974-86DA-2AC882AB5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36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E530C-737C-4474-BB96-35BF442CB3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25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60F8A-33BF-4E22-969F-C1BA06149D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23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96373-4C2C-42A2-B162-881931B41E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91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pitchFamily="34" charset="0"/>
              </a:defRPr>
            </a:lvl1pPr>
          </a:lstStyle>
          <a:p>
            <a:pPr>
              <a:defRPr/>
            </a:pPr>
            <a:fld id="{E11C6E0A-7696-4AB2-A3D0-87D1C3C31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0" y="136525"/>
            <a:ext cx="9144000" cy="652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2800" dirty="0"/>
              <a:t>Keys to Depolarizing and 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2800" dirty="0"/>
              <a:t>Elevating our Conversations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0" i="1" dirty="0">
              <a:solidFill>
                <a:srgbClr val="006600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0" i="1" dirty="0">
                <a:solidFill>
                  <a:srgbClr val="006600"/>
                </a:solidFill>
                <a:latin typeface="Calibri" pitchFamily="34" charset="0"/>
              </a:rPr>
              <a:t>Martín Carcasson, Ph.D.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0" i="1" dirty="0">
                <a:solidFill>
                  <a:srgbClr val="006600"/>
                </a:solidFill>
                <a:latin typeface="Calibri" pitchFamily="34" charset="0"/>
              </a:rPr>
              <a:t>Director of the Center for Public Deliberation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0" i="1" dirty="0">
                <a:solidFill>
                  <a:srgbClr val="006600"/>
                </a:solidFill>
                <a:latin typeface="Calibri" pitchFamily="34" charset="0"/>
              </a:rPr>
              <a:t>Professor, Department of Communication Studies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006600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0" i="1" dirty="0">
              <a:solidFill>
                <a:srgbClr val="006600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0" i="1" dirty="0">
              <a:solidFill>
                <a:srgbClr val="006600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0" i="1" dirty="0">
              <a:solidFill>
                <a:srgbClr val="006600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0" i="1" dirty="0">
              <a:solidFill>
                <a:srgbClr val="006600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0" i="1" dirty="0">
                <a:solidFill>
                  <a:srgbClr val="006600"/>
                </a:solidFill>
                <a:latin typeface="Calibri" pitchFamily="34" charset="0"/>
              </a:rPr>
              <a:t>Dedicated to enhancing local democracy through improved public communication and community problem solving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600" b="0" i="1" dirty="0">
              <a:solidFill>
                <a:srgbClr val="006600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 b="0" i="1" dirty="0">
              <a:solidFill>
                <a:srgbClr val="006600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0" i="1" dirty="0">
                <a:solidFill>
                  <a:srgbClr val="006600"/>
                </a:solidFill>
                <a:latin typeface="Calibri" pitchFamily="34" charset="0"/>
              </a:rPr>
              <a:t>EMAIL:  mcarcas@colostate.edu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0" i="1" dirty="0">
                <a:solidFill>
                  <a:srgbClr val="006600"/>
                </a:solidFill>
                <a:latin typeface="Calibri" pitchFamily="34" charset="0"/>
              </a:rPr>
              <a:t>Twitter: @mcarcasson           CPD website: cpd.colostate.edu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0" i="1" dirty="0">
              <a:solidFill>
                <a:srgbClr val="006600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692" y="2684692"/>
            <a:ext cx="2439485" cy="14285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4773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71488" y="11113"/>
            <a:ext cx="8229600" cy="1143000"/>
          </a:xfrm>
        </p:spPr>
        <p:txBody>
          <a:bodyPr/>
          <a:lstStyle/>
          <a:p>
            <a:pPr eaLnBrk="1" hangingPunct="1"/>
            <a:r>
              <a:rPr lang="en-US" sz="35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What We Are Learning from Brain Science and Social Psychology?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15636" y="1284167"/>
          <a:ext cx="8312728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94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3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6436">
                <a:tc gridSpan="2">
                  <a:txBody>
                    <a:bodyPr/>
                    <a:lstStyle/>
                    <a:p>
                      <a:pPr marL="0" indent="0" algn="ctr" eaLnBrk="1" hangingPunct="1">
                        <a:buNone/>
                      </a:pPr>
                      <a:r>
                        <a:rPr lang="en-US" sz="3000" dirty="0">
                          <a:solidFill>
                            <a:srgbClr val="00660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Stages of motivated reasoning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684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What and who we expose ourselves to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selective exposure /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echo chambers/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filter or media</a:t>
                      </a:r>
                      <a:r>
                        <a:rPr lang="en-US" sz="1800" i="1" baseline="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 bubbles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3455987"/>
            <a:ext cx="230505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4016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71488" y="11113"/>
            <a:ext cx="8229600" cy="1143000"/>
          </a:xfrm>
        </p:spPr>
        <p:txBody>
          <a:bodyPr/>
          <a:lstStyle/>
          <a:p>
            <a:pPr eaLnBrk="1" hangingPunct="1"/>
            <a:r>
              <a:rPr lang="en-US" sz="35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What We Are Learning from Brain Science and Social Psychology?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15636" y="1284167"/>
          <a:ext cx="8312728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94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3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6436">
                <a:tc gridSpan="2">
                  <a:txBody>
                    <a:bodyPr/>
                    <a:lstStyle/>
                    <a:p>
                      <a:pPr marL="0" indent="0" algn="ctr" eaLnBrk="1" hangingPunct="1">
                        <a:buNone/>
                      </a:pPr>
                      <a:r>
                        <a:rPr lang="en-US" sz="3000" dirty="0">
                          <a:solidFill>
                            <a:srgbClr val="00660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Stages of motivated reasoning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684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What and who we expose ourselves to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selective exposure /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echo chambers/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filter or media</a:t>
                      </a:r>
                      <a:r>
                        <a:rPr lang="en-US" sz="1800" i="1" baseline="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 bubbles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684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How we interpret new evidence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confirmation bias,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backfire effect,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cognitive dissonance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322" y="4336554"/>
            <a:ext cx="3980378" cy="2394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9270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6600"/>
                </a:solidFill>
                <a:latin typeface="Calibri" panose="020F0502020204030204" pitchFamily="34" charset="0"/>
              </a:rPr>
              <a:t>How we interpret new evidence 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i="1" dirty="0">
                <a:solidFill>
                  <a:srgbClr val="006600"/>
                </a:solidFill>
              </a:rPr>
              <a:t>“</a:t>
            </a:r>
            <a:r>
              <a:rPr lang="en-US" sz="2800" b="1" i="1" dirty="0">
                <a:solidFill>
                  <a:srgbClr val="006600"/>
                </a:solidFill>
              </a:rPr>
              <a:t>when we want to believe something</a:t>
            </a:r>
            <a:r>
              <a:rPr lang="en-US" sz="2800" i="1" dirty="0">
                <a:solidFill>
                  <a:srgbClr val="006600"/>
                </a:solidFill>
              </a:rPr>
              <a:t>, we ask ourselves, ‘</a:t>
            </a:r>
            <a:r>
              <a:rPr lang="en-US" sz="2800" b="1" i="1" dirty="0">
                <a:solidFill>
                  <a:srgbClr val="006600"/>
                </a:solidFill>
              </a:rPr>
              <a:t>Can I believe it?’ </a:t>
            </a:r>
            <a:r>
              <a:rPr lang="en-US" sz="2800" i="1" dirty="0">
                <a:solidFill>
                  <a:srgbClr val="006600"/>
                </a:solidFill>
              </a:rPr>
              <a:t>Then…we search for supporting evidence, and if we find even a single piece of pseudo-evidence, we can stop thinking.… In contrast, </a:t>
            </a:r>
            <a:r>
              <a:rPr lang="en-US" sz="2800" b="1" i="1" dirty="0">
                <a:solidFill>
                  <a:srgbClr val="006600"/>
                </a:solidFill>
              </a:rPr>
              <a:t>when we don’t want to believe something</a:t>
            </a:r>
            <a:r>
              <a:rPr lang="en-US" sz="2800" i="1" dirty="0">
                <a:solidFill>
                  <a:srgbClr val="006600"/>
                </a:solidFill>
              </a:rPr>
              <a:t>, we ask ourselves, ‘</a:t>
            </a:r>
            <a:r>
              <a:rPr lang="en-US" sz="2800" b="1" i="1" dirty="0">
                <a:solidFill>
                  <a:srgbClr val="006600"/>
                </a:solidFill>
              </a:rPr>
              <a:t>Must I believe it?’ </a:t>
            </a:r>
            <a:r>
              <a:rPr lang="en-US" sz="2800" i="1" dirty="0">
                <a:solidFill>
                  <a:srgbClr val="006600"/>
                </a:solidFill>
              </a:rPr>
              <a:t>Then we search for contrary evidence, and if we find a single reason to doubt the claim, we can dismiss it“ </a:t>
            </a:r>
          </a:p>
          <a:p>
            <a:pPr algn="r"/>
            <a:r>
              <a:rPr lang="en-US" sz="2800" i="1" dirty="0">
                <a:solidFill>
                  <a:srgbClr val="006600"/>
                </a:solidFill>
              </a:rPr>
              <a:t>Jonathan Haidt and Tom Gilovich</a:t>
            </a:r>
            <a:endParaRPr lang="en-US" sz="2800" dirty="0">
              <a:solidFill>
                <a:srgbClr val="0066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9241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71488" y="11113"/>
            <a:ext cx="8229600" cy="1143000"/>
          </a:xfrm>
        </p:spPr>
        <p:txBody>
          <a:bodyPr/>
          <a:lstStyle/>
          <a:p>
            <a:pPr eaLnBrk="1" hangingPunct="1"/>
            <a:r>
              <a:rPr lang="en-US" sz="35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What We Are Learning from Brain Science and Social Psychology?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15636" y="1284167"/>
          <a:ext cx="8312728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94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3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6436">
                <a:tc gridSpan="2">
                  <a:txBody>
                    <a:bodyPr/>
                    <a:lstStyle/>
                    <a:p>
                      <a:pPr marL="0" indent="0" algn="ctr" eaLnBrk="1" hangingPunct="1">
                        <a:buNone/>
                      </a:pPr>
                      <a:r>
                        <a:rPr lang="en-US" sz="3000" dirty="0">
                          <a:solidFill>
                            <a:srgbClr val="00660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Stages of motivated reasoning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684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What and who we expose ourselves to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selective exposure /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echo chambers/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filter or media</a:t>
                      </a:r>
                      <a:r>
                        <a:rPr lang="en-US" sz="1800" i="1" baseline="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 bubbles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684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How we interpret new evidence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confirmation bias,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backfire effect,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cognitive dissonance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322" y="4336554"/>
            <a:ext cx="3980378" cy="2394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2187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71488" y="11113"/>
            <a:ext cx="8229600" cy="1143000"/>
          </a:xfrm>
        </p:spPr>
        <p:txBody>
          <a:bodyPr/>
          <a:lstStyle/>
          <a:p>
            <a:pPr eaLnBrk="1" hangingPunct="1"/>
            <a:r>
              <a:rPr lang="en-US" sz="35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What We Are Learning from Brain Science and Social Psychology?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18654" y="1297814"/>
          <a:ext cx="8312728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94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3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6436">
                <a:tc gridSpan="2">
                  <a:txBody>
                    <a:bodyPr/>
                    <a:lstStyle/>
                    <a:p>
                      <a:pPr marL="0" indent="0" algn="ctr" eaLnBrk="1" hangingPunct="1">
                        <a:buNone/>
                      </a:pPr>
                      <a:r>
                        <a:rPr lang="en-US" sz="3000" dirty="0">
                          <a:solidFill>
                            <a:srgbClr val="00660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Stages of motivated reasoning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684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What and who we expose ourselves to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selective exposure /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echo chambers/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filter or media</a:t>
                      </a:r>
                      <a:r>
                        <a:rPr lang="en-US" sz="1800" i="1" baseline="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 bubbles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684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How we interpret new evidence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confirmation bias,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backfire effect,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cognitive dissonance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684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How we make attributions and tell stories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egoism, illusory correlation, negativity bias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979950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32" y="746847"/>
            <a:ext cx="7247964" cy="536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2002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71488" y="11113"/>
            <a:ext cx="8229600" cy="1143000"/>
          </a:xfrm>
        </p:spPr>
        <p:txBody>
          <a:bodyPr/>
          <a:lstStyle/>
          <a:p>
            <a:pPr eaLnBrk="1" hangingPunct="1"/>
            <a:r>
              <a:rPr lang="en-US" sz="35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What We Are Learning from Brain Science and Social Psychology?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18654" y="1297814"/>
          <a:ext cx="8312728" cy="4605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94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3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6436">
                <a:tc gridSpan="2">
                  <a:txBody>
                    <a:bodyPr/>
                    <a:lstStyle/>
                    <a:p>
                      <a:pPr marL="0" indent="0" algn="ctr" eaLnBrk="1" hangingPunct="1">
                        <a:buNone/>
                      </a:pPr>
                      <a:r>
                        <a:rPr lang="en-US" sz="3000" dirty="0">
                          <a:solidFill>
                            <a:srgbClr val="00660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Stages of motivated reasoning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684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What and who we expose ourselves to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selective exposure /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echo chambers/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filter or media</a:t>
                      </a:r>
                      <a:r>
                        <a:rPr lang="en-US" sz="1800" i="1" baseline="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 bubbles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684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How we interpret new evidence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confirmation bias,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backfire effect,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cognitive dissonance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684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How we make attributions and tell stories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egoism, illusory correlation, negativity bias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684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How we make decisions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heuristics, self-serving bias, social proof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659784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71488" y="11113"/>
            <a:ext cx="8229600" cy="1143000"/>
          </a:xfrm>
        </p:spPr>
        <p:txBody>
          <a:bodyPr/>
          <a:lstStyle/>
          <a:p>
            <a:pPr eaLnBrk="1" hangingPunct="1"/>
            <a:r>
              <a:rPr lang="en-US" sz="35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What We Are Learning from Brain Science and Social Psychology?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18654" y="1297814"/>
          <a:ext cx="8312728" cy="5185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94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3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6436">
                <a:tc gridSpan="2">
                  <a:txBody>
                    <a:bodyPr/>
                    <a:lstStyle/>
                    <a:p>
                      <a:pPr marL="0" indent="0" algn="ctr" eaLnBrk="1" hangingPunct="1">
                        <a:buNone/>
                      </a:pPr>
                      <a:r>
                        <a:rPr lang="en-US" sz="3000" dirty="0">
                          <a:solidFill>
                            <a:srgbClr val="006600"/>
                          </a:solidFill>
                          <a:latin typeface="Calibri" pitchFamily="34" charset="0"/>
                          <a:cs typeface="Times New Roman" pitchFamily="18" charset="0"/>
                        </a:rPr>
                        <a:t>Stages of motivated reasoning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684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What and who we expose ourselves to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selective exposure /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echo chambers/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filter or media</a:t>
                      </a:r>
                      <a:r>
                        <a:rPr lang="en-US" sz="1800" i="1" baseline="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 bubbles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684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How we interpret new evidence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confirmation bias,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backfire effect,</a:t>
                      </a:r>
                    </a:p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cognitive dissonance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684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How we make attributions and tell stories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egoism, illusory correlation, negativity bias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684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How we make decisions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heuristics, self-serving bias, social proof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6428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What we remember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>
                          <a:solidFill>
                            <a:srgbClr val="006600"/>
                          </a:solidFill>
                          <a:latin typeface="Calibri" panose="020F0502020204030204" pitchFamily="34" charset="0"/>
                        </a:rPr>
                        <a:t>availability bias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193068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71488" y="11113"/>
            <a:ext cx="8229600" cy="1143000"/>
          </a:xfrm>
        </p:spPr>
        <p:txBody>
          <a:bodyPr/>
          <a:lstStyle/>
          <a:p>
            <a:pPr eaLnBrk="1" hangingPunct="1"/>
            <a:r>
              <a:rPr lang="en-US" sz="35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What We Are Learning from Brain Science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-1" y="1035339"/>
            <a:ext cx="9294125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The Problematic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crave certainty and consistency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are suckers for the good v. evil narrative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strongly prefer to gather with the like minded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filter &amp; cherry pick evidence to support our views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avoid values dilemmas, tensions, and tough choices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973" y="4059211"/>
            <a:ext cx="3625375" cy="27987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761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55" y="28060"/>
            <a:ext cx="86868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006600"/>
                </a:solidFill>
                <a:latin typeface="Calibri" panose="020F0502020204030204" pitchFamily="34" charset="0"/>
              </a:rPr>
              <a:t>The Vicious Cycle of Exaggerated Polarization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3491398" y="985344"/>
            <a:ext cx="2128345" cy="180777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Individually developed subconscious biases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4067176" y="200024"/>
            <a:ext cx="2268106" cy="785319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164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664075-FA01-3502-57BA-03A8221092C8}"/>
              </a:ext>
            </a:extLst>
          </p:cNvPr>
          <p:cNvSpPr txBox="1"/>
          <p:nvPr/>
        </p:nvSpPr>
        <p:spPr>
          <a:xfrm>
            <a:off x="2422536" y="540404"/>
            <a:ext cx="41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57175"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Martin will be using Poll Everywhere for some audience interaction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D28803-00B9-C851-A7B3-2B55D40834EA}"/>
              </a:ext>
            </a:extLst>
          </p:cNvPr>
          <p:cNvSpPr txBox="1"/>
          <p:nvPr/>
        </p:nvSpPr>
        <p:spPr>
          <a:xfrm>
            <a:off x="1200732" y="1190593"/>
            <a:ext cx="66003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57175"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You can use the QR code  below</a:t>
            </a:r>
          </a:p>
          <a:p>
            <a:pPr algn="ctr" defTabSz="257175"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Or go to Pollev.com and enter csucpd210</a:t>
            </a:r>
            <a:endParaRPr lang="en-US" dirty="0">
              <a:solidFill>
                <a:srgbClr val="000000"/>
              </a:solidFill>
              <a:latin typeface="Arial"/>
            </a:endParaRPr>
          </a:p>
          <a:p>
            <a:pPr algn="ctr" defTabSz="257175"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Or download the free Poll Everywhere App</a:t>
            </a:r>
          </a:p>
          <a:p>
            <a:pPr algn="ctr" defTabSz="257175"/>
            <a:r>
              <a:rPr lang="en-US" b="1" dirty="0"/>
              <a:t>It will ask for your name, but you can “skip”</a:t>
            </a:r>
          </a:p>
          <a:p>
            <a:pPr algn="ctr" defTabSz="257175"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DF40CD-8CB8-CEDE-7887-251F54CB7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536" y="2394780"/>
            <a:ext cx="4298928" cy="433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97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55" y="28060"/>
            <a:ext cx="86868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006600"/>
                </a:solidFill>
                <a:latin typeface="Calibri" panose="020F0502020204030204" pitchFamily="34" charset="0"/>
              </a:rPr>
              <a:t>The Vicious Cycle of Exaggerated Polarization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3491398" y="985344"/>
            <a:ext cx="2128345" cy="180777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Individually developed subconscious biases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347696" y="1857044"/>
            <a:ext cx="2128345" cy="167508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Negative interaction effects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Down Arrow 12"/>
          <p:cNvSpPr/>
          <p:nvPr/>
        </p:nvSpPr>
        <p:spPr bwMode="auto">
          <a:xfrm rot="17660408">
            <a:off x="5731619" y="1892165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4067176" y="200024"/>
            <a:ext cx="2268106" cy="785319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266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Negative Interaction Effects</a:t>
            </a:r>
            <a:br>
              <a:rPr lang="en-US" dirty="0">
                <a:latin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latin typeface="Calibri" panose="020F0502020204030204" pitchFamily="34" charset="0"/>
              </a:rPr>
              <a:t>Kathryn Shultz – </a:t>
            </a:r>
            <a:r>
              <a:rPr lang="en-US" i="1" dirty="0">
                <a:latin typeface="Calibri" panose="020F0502020204030204" pitchFamily="34" charset="0"/>
              </a:rPr>
              <a:t>Being Wrong</a:t>
            </a:r>
          </a:p>
          <a:p>
            <a:endParaRPr lang="en-US" i="1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First step: Ignorance assumption</a:t>
            </a:r>
          </a:p>
          <a:p>
            <a:r>
              <a:rPr lang="en-US" dirty="0">
                <a:latin typeface="Calibri" panose="020F0502020204030204" pitchFamily="34" charset="0"/>
              </a:rPr>
              <a:t>Second step: Idiot assumption</a:t>
            </a:r>
          </a:p>
          <a:p>
            <a:r>
              <a:rPr lang="en-US" dirty="0">
                <a:latin typeface="Calibri" panose="020F0502020204030204" pitchFamily="34" charset="0"/>
              </a:rPr>
              <a:t>Third Step: Evil assumption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957" y="2584971"/>
            <a:ext cx="27051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656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 bwMode="auto">
          <a:xfrm>
            <a:off x="3491398" y="985344"/>
            <a:ext cx="2128345" cy="180777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Individually developed subconscious biases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347696" y="1857044"/>
            <a:ext cx="2128345" cy="167508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Negative interaction effects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590012" y="4189727"/>
            <a:ext cx="2128345" cy="178675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The 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Russell 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effect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Down Arrow 12"/>
          <p:cNvSpPr/>
          <p:nvPr/>
        </p:nvSpPr>
        <p:spPr bwMode="auto">
          <a:xfrm rot="17660408">
            <a:off x="5731619" y="1892165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Down Arrow 14"/>
          <p:cNvSpPr/>
          <p:nvPr/>
        </p:nvSpPr>
        <p:spPr bwMode="auto">
          <a:xfrm>
            <a:off x="7654185" y="3532143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66255" y="2806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3200" b="1" kern="0">
                <a:solidFill>
                  <a:srgbClr val="006600"/>
                </a:solidFill>
                <a:latin typeface="Calibri" panose="020F0502020204030204" pitchFamily="34" charset="0"/>
              </a:rPr>
              <a:t>The Vicious Cycle of Exaggerated Polarization</a:t>
            </a:r>
            <a:endParaRPr lang="en-US" sz="3200" b="1" kern="0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917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8"/>
            <a:ext cx="9073235" cy="610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479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73" y="103723"/>
            <a:ext cx="82296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006600"/>
                </a:solidFill>
                <a:latin typeface="Calibri" panose="020F0502020204030204" pitchFamily="34" charset="0"/>
              </a:rPr>
              <a:t>Overview: Three Key Arguments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734" y="953393"/>
            <a:ext cx="6298249" cy="4525963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rgbClr val="006600"/>
                </a:solidFill>
                <a:latin typeface="Calibri" panose="020F0502020204030204" pitchFamily="34" charset="0"/>
              </a:rPr>
              <a:t>#1 – The Basic Reality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6600"/>
                </a:solidFill>
                <a:latin typeface="Calibri" panose="020F0502020204030204" pitchFamily="34" charset="0"/>
              </a:rPr>
              <a:t>Most of the key problems we face are best understood through a wicked problems lens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006600"/>
                </a:solidFill>
                <a:latin typeface="Calibri" panose="020F0502020204030204" pitchFamily="34" charset="0"/>
              </a:rPr>
              <a:t>#2 – The Bad News 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6600"/>
                </a:solidFill>
                <a:latin typeface="Calibri" panose="020F0502020204030204" pitchFamily="34" charset="0"/>
              </a:rPr>
              <a:t>Human nature and many of our </a:t>
            </a:r>
            <a:r>
              <a:rPr lang="en-US" sz="2400" b="1" u="sng" dirty="0">
                <a:solidFill>
                  <a:srgbClr val="006600"/>
                </a:solidFill>
                <a:latin typeface="Calibri" panose="020F0502020204030204" pitchFamily="34" charset="0"/>
              </a:rPr>
              <a:t>primary institutions </a:t>
            </a:r>
            <a:r>
              <a:rPr lang="en-US" sz="2400" b="1" dirty="0">
                <a:solidFill>
                  <a:srgbClr val="006600"/>
                </a:solidFill>
                <a:latin typeface="Calibri" panose="020F0502020204030204" pitchFamily="34" charset="0"/>
              </a:rPr>
              <a:t>and processes are woefully</a:t>
            </a:r>
            <a:r>
              <a:rPr lang="en-US" sz="2400" dirty="0">
                <a:solidFill>
                  <a:srgbClr val="006600"/>
                </a:solidFill>
                <a:latin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006600"/>
                </a:solidFill>
                <a:latin typeface="Calibri" panose="020F0502020204030204" pitchFamily="34" charset="0"/>
              </a:rPr>
              <a:t>ill-suited to address wicked problems 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006600"/>
                </a:solidFill>
                <a:latin typeface="Calibri" panose="020F0502020204030204" pitchFamily="34" charset="0"/>
              </a:rPr>
              <a:t>#3 – The Hopeful News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6600"/>
                </a:solidFill>
                <a:latin typeface="Calibri" panose="020F0502020204030204" pitchFamily="34" charset="0"/>
              </a:rPr>
              <a:t>Once we realize #1 and #2, </a:t>
            </a:r>
            <a:r>
              <a:rPr lang="en-US" sz="2400" dirty="0">
                <a:solidFill>
                  <a:srgbClr val="006600"/>
                </a:solidFill>
              </a:rPr>
              <a:t> </a:t>
            </a:r>
            <a:r>
              <a:rPr lang="en-US" sz="2400" dirty="0">
                <a:solidFill>
                  <a:srgbClr val="006600"/>
                </a:solidFill>
                <a:latin typeface="Calibri" panose="020F0502020204030204" pitchFamily="34" charset="0"/>
              </a:rPr>
              <a:t>we can build capacity for the kinds of conversations, processes, and institutions that cultivate the wisdom  so critical to addressing wicked problems, particularly at the local level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351" y="1121054"/>
            <a:ext cx="2337722" cy="1591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281" y="2843695"/>
            <a:ext cx="2260926" cy="1167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257" y="3664787"/>
            <a:ext cx="1012048" cy="87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053" y="3761180"/>
            <a:ext cx="1127671" cy="67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943" y="4898321"/>
            <a:ext cx="1648130" cy="116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86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 bwMode="auto">
          <a:xfrm>
            <a:off x="3491398" y="985344"/>
            <a:ext cx="2128345" cy="180777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Individually developed subconscious biases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347696" y="1857044"/>
            <a:ext cx="2128345" cy="167508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Negative interaction effects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590012" y="4189727"/>
            <a:ext cx="2128345" cy="178675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The 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Russell 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effect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Down Arrow 12"/>
          <p:cNvSpPr/>
          <p:nvPr/>
        </p:nvSpPr>
        <p:spPr bwMode="auto">
          <a:xfrm rot="17660408">
            <a:off x="5731619" y="1892165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Down Arrow 14"/>
          <p:cNvSpPr/>
          <p:nvPr/>
        </p:nvSpPr>
        <p:spPr bwMode="auto">
          <a:xfrm>
            <a:off x="7654185" y="3532143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66255" y="2806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3200" b="1" kern="0">
                <a:solidFill>
                  <a:srgbClr val="006600"/>
                </a:solidFill>
                <a:latin typeface="Calibri" panose="020F0502020204030204" pitchFamily="34" charset="0"/>
              </a:rPr>
              <a:t>The Vicious Cycle of Exaggerated Polarization</a:t>
            </a:r>
            <a:endParaRPr lang="en-US" sz="3200" b="1" kern="0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5401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 bwMode="auto">
          <a:xfrm>
            <a:off x="3491398" y="985344"/>
            <a:ext cx="2128345" cy="180777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Individually developed subconscious biases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347696" y="1857044"/>
            <a:ext cx="2128345" cy="167508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Negative interaction effects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636297" y="5109537"/>
            <a:ext cx="2128345" cy="178675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Arial" pitchFamily="34" charset="0"/>
            </a:endParaRPr>
          </a:p>
          <a:p>
            <a:pPr algn="ctr"/>
            <a:r>
              <a:rPr lang="en-US" dirty="0">
                <a:latin typeface="Arial" pitchFamily="34" charset="0"/>
              </a:rPr>
              <a:t>Impact of the internet</a:t>
            </a:r>
          </a:p>
          <a:p>
            <a:pPr algn="ctr"/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590012" y="4189727"/>
            <a:ext cx="2128345" cy="178675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The 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Russell 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effect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Down Arrow 12"/>
          <p:cNvSpPr/>
          <p:nvPr/>
        </p:nvSpPr>
        <p:spPr bwMode="auto">
          <a:xfrm rot="17660408">
            <a:off x="5731619" y="1892165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Down Arrow 14"/>
          <p:cNvSpPr/>
          <p:nvPr/>
        </p:nvSpPr>
        <p:spPr bwMode="auto">
          <a:xfrm>
            <a:off x="7654185" y="3532143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Down Arrow 13"/>
          <p:cNvSpPr/>
          <p:nvPr/>
        </p:nvSpPr>
        <p:spPr bwMode="auto">
          <a:xfrm rot="4402380">
            <a:off x="6003376" y="5266893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66255" y="28060"/>
            <a:ext cx="86868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006600"/>
                </a:solidFill>
                <a:latin typeface="Calibri" panose="020F0502020204030204" pitchFamily="34" charset="0"/>
              </a:rPr>
              <a:t>The Vicious Cycle of Exaggerated Polarization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382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55" y="28060"/>
            <a:ext cx="86868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006600"/>
                </a:solidFill>
                <a:latin typeface="Calibri" panose="020F0502020204030204" pitchFamily="34" charset="0"/>
              </a:rPr>
              <a:t>The Vicious Cycle of Exaggerated Polarization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3491398" y="985344"/>
            <a:ext cx="2128345" cy="180777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Individually developed subconscious biases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347696" y="1857044"/>
            <a:ext cx="2128345" cy="167508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Negative interaction effects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636297" y="5109537"/>
            <a:ext cx="2128345" cy="178675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Arial" pitchFamily="34" charset="0"/>
            </a:endParaRPr>
          </a:p>
          <a:p>
            <a:pPr algn="ctr"/>
            <a:r>
              <a:rPr lang="en-US" dirty="0">
                <a:latin typeface="Arial" pitchFamily="34" charset="0"/>
              </a:rPr>
              <a:t>Impact of the internet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6590012" y="4189727"/>
            <a:ext cx="2128345" cy="178675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The 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Russell 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effect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74757" y="4189727"/>
            <a:ext cx="2128345" cy="179727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Overly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adversarial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political system</a:t>
            </a:r>
            <a:endParaRPr lang="en-US" dirty="0"/>
          </a:p>
        </p:txBody>
      </p:sp>
      <p:sp>
        <p:nvSpPr>
          <p:cNvPr id="13" name="Down Arrow 12"/>
          <p:cNvSpPr/>
          <p:nvPr/>
        </p:nvSpPr>
        <p:spPr bwMode="auto">
          <a:xfrm rot="17660408">
            <a:off x="5731619" y="1892165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Down Arrow 14"/>
          <p:cNvSpPr/>
          <p:nvPr/>
        </p:nvSpPr>
        <p:spPr bwMode="auto">
          <a:xfrm>
            <a:off x="7654185" y="3532143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Down Arrow 16"/>
          <p:cNvSpPr/>
          <p:nvPr/>
        </p:nvSpPr>
        <p:spPr bwMode="auto">
          <a:xfrm rot="6246420">
            <a:off x="2911693" y="5383817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Down Arrow 13"/>
          <p:cNvSpPr/>
          <p:nvPr/>
        </p:nvSpPr>
        <p:spPr bwMode="auto">
          <a:xfrm rot="4402380">
            <a:off x="6003376" y="5266893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854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71488" y="11113"/>
            <a:ext cx="8229600" cy="1143000"/>
          </a:xfrm>
        </p:spPr>
        <p:txBody>
          <a:bodyPr/>
          <a:lstStyle/>
          <a:p>
            <a:pPr eaLnBrk="1" hangingPunct="1"/>
            <a:r>
              <a:rPr lang="en-US" sz="35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Drawbacks of an </a:t>
            </a:r>
            <a:br>
              <a:rPr lang="en-US" sz="35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en-US" sz="35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Overly-Adversarial Political System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124691" y="1063813"/>
            <a:ext cx="8894618" cy="4525963"/>
          </a:xfrm>
        </p:spPr>
        <p:txBody>
          <a:bodyPr/>
          <a:lstStyle/>
          <a:p>
            <a:pPr eaLnBrk="1" hangingPunct="1"/>
            <a:r>
              <a:rPr lang="en-US" sz="26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Plays into flaws of human nature</a:t>
            </a:r>
          </a:p>
          <a:p>
            <a:pPr eaLnBrk="1" hangingPunct="1"/>
            <a:r>
              <a:rPr lang="en-US" sz="26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Often focuses on “winning” vs. solving problems </a:t>
            </a:r>
          </a:p>
          <a:p>
            <a:pPr eaLnBrk="1" hangingPunct="1"/>
            <a:r>
              <a:rPr lang="en-US" sz="26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Zero-sum game incentivizes “bad” communication, strategic research, and problematizes implementation</a:t>
            </a:r>
          </a:p>
          <a:p>
            <a:pPr eaLnBrk="1" hangingPunct="1"/>
            <a:r>
              <a:rPr lang="en-US" sz="26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Often focuses on blaming (them) vs. taking accountability (us)</a:t>
            </a:r>
          </a:p>
          <a:p>
            <a:pPr eaLnBrk="1" hangingPunct="1"/>
            <a:r>
              <a:rPr lang="en-US" sz="26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Relies on narrow value frames (thus avoids tensions)</a:t>
            </a:r>
          </a:p>
          <a:p>
            <a:pPr eaLnBrk="1" hangingPunct="1"/>
            <a:r>
              <a:rPr lang="en-US" sz="26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Attracts/privileges organized, entrenched voices </a:t>
            </a:r>
          </a:p>
          <a:p>
            <a:pPr eaLnBrk="1" hangingPunct="1"/>
            <a:r>
              <a:rPr lang="en-US" sz="26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Negative side effects like polarization, cynicism, and apathy (which then cause even worse communication)</a:t>
            </a:r>
          </a:p>
          <a:p>
            <a:pPr eaLnBrk="1" hangingPunct="1"/>
            <a:r>
              <a:rPr lang="en-US" sz="26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Assumes a narrow role for citizens (citizens as voters, consumers, or spectators)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40" y="5589776"/>
            <a:ext cx="1984360" cy="1193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4011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5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Consider our Typical Public Processes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85738" y="1217613"/>
            <a:ext cx="8785225" cy="4525962"/>
          </a:xfrm>
        </p:spPr>
        <p:txBody>
          <a:bodyPr/>
          <a:lstStyle/>
          <a:p>
            <a:pPr eaLnBrk="1" hangingPunct="1"/>
            <a:r>
              <a:rPr lang="en-US" sz="2800" i="1" dirty="0">
                <a:solidFill>
                  <a:srgbClr val="006600"/>
                </a:solidFill>
                <a:latin typeface="Calibri" panose="020F0502020204030204" pitchFamily="34" charset="0"/>
              </a:rPr>
              <a:t>Our two-party system</a:t>
            </a:r>
          </a:p>
          <a:p>
            <a:pPr eaLnBrk="1" hangingPunct="1"/>
            <a:r>
              <a:rPr lang="en-US" sz="2800" i="1" dirty="0">
                <a:solidFill>
                  <a:srgbClr val="006600"/>
                </a:solidFill>
                <a:latin typeface="Calibri" panose="020F0502020204030204" pitchFamily="34" charset="0"/>
              </a:rPr>
              <a:t>Campaigns, referenda, and elections</a:t>
            </a:r>
            <a:endParaRPr lang="en-US" sz="2600" dirty="0">
              <a:solidFill>
                <a:srgbClr val="006600"/>
              </a:solidFill>
              <a:latin typeface="Calibri" pitchFamily="34" charset="0"/>
              <a:cs typeface="Times New Roman" pitchFamily="18" charset="0"/>
            </a:endParaRPr>
          </a:p>
          <a:p>
            <a:pPr eaLnBrk="1" hangingPunct="1"/>
            <a:r>
              <a:rPr lang="en-US" sz="2800" i="1" dirty="0">
                <a:solidFill>
                  <a:srgbClr val="006600"/>
                </a:solidFill>
                <a:latin typeface="Calibri" panose="020F0502020204030204" pitchFamily="34" charset="0"/>
              </a:rPr>
              <a:t>“Town halls”</a:t>
            </a:r>
          </a:p>
          <a:p>
            <a:pPr eaLnBrk="1" hangingPunct="1"/>
            <a:r>
              <a:rPr lang="en-US" sz="2800" i="1" dirty="0">
                <a:solidFill>
                  <a:srgbClr val="006600"/>
                </a:solidFill>
                <a:latin typeface="Calibri" panose="020F0502020204030204" pitchFamily="34" charset="0"/>
              </a:rPr>
              <a:t>Interest groups and lobbyists</a:t>
            </a:r>
          </a:p>
          <a:p>
            <a:pPr eaLnBrk="1" hangingPunct="1"/>
            <a:r>
              <a:rPr lang="en-US" sz="2800" i="1" dirty="0">
                <a:solidFill>
                  <a:srgbClr val="006600"/>
                </a:solidFill>
                <a:latin typeface="Calibri" panose="020F0502020204030204" pitchFamily="34" charset="0"/>
              </a:rPr>
              <a:t>Political debates</a:t>
            </a:r>
          </a:p>
          <a:p>
            <a:pPr eaLnBrk="1" hangingPunct="1"/>
            <a:r>
              <a:rPr lang="en-US" sz="2800" i="1" dirty="0">
                <a:solidFill>
                  <a:srgbClr val="006600"/>
                </a:solidFill>
                <a:latin typeface="Calibri" panose="020F0502020204030204" pitchFamily="34" charset="0"/>
              </a:rPr>
              <a:t>Congressional deliberations and legislative debate</a:t>
            </a:r>
          </a:p>
          <a:p>
            <a:pPr eaLnBrk="1" hangingPunct="1"/>
            <a:r>
              <a:rPr lang="en-US" sz="2800" i="1" dirty="0">
                <a:solidFill>
                  <a:srgbClr val="006600"/>
                </a:solidFill>
                <a:latin typeface="Calibri" panose="020F0502020204030204" pitchFamily="34" charset="0"/>
              </a:rPr>
              <a:t>Social media political engagement </a:t>
            </a:r>
          </a:p>
          <a:p>
            <a:pPr eaLnBrk="1" hangingPunct="1"/>
            <a:r>
              <a:rPr lang="en-US" sz="2800" i="1" dirty="0">
                <a:solidFill>
                  <a:srgbClr val="006600"/>
                </a:solidFill>
                <a:latin typeface="Calibri" panose="020F0502020204030204" pitchFamily="34" charset="0"/>
              </a:rPr>
              <a:t>Citizen comment and public hearings</a:t>
            </a:r>
          </a:p>
          <a:p>
            <a:pPr eaLnBrk="1" hangingPunct="1"/>
            <a:r>
              <a:rPr lang="en-US" sz="2800" i="1" dirty="0">
                <a:solidFill>
                  <a:srgbClr val="006600"/>
                </a:solidFill>
                <a:latin typeface="Calibri" panose="020F0502020204030204" pitchFamily="34" charset="0"/>
              </a:rPr>
              <a:t>Expert panels</a:t>
            </a:r>
          </a:p>
          <a:p>
            <a:pPr eaLnBrk="1" hangingPunct="1"/>
            <a:r>
              <a:rPr lang="en-US" sz="2800" i="1" dirty="0">
                <a:solidFill>
                  <a:srgbClr val="006600"/>
                </a:solidFill>
                <a:latin typeface="Calibri" panose="020F0502020204030204" pitchFamily="34" charset="0"/>
              </a:rPr>
              <a:t>Letters to the editors </a:t>
            </a:r>
          </a:p>
          <a:p>
            <a:pPr eaLnBrk="1" hangingPunct="1"/>
            <a:r>
              <a:rPr lang="en-US" sz="2800" i="1" dirty="0">
                <a:solidFill>
                  <a:srgbClr val="006600"/>
                </a:solidFill>
                <a:latin typeface="Calibri" panose="020F0502020204030204" pitchFamily="34" charset="0"/>
              </a:rPr>
              <a:t>Emails and email campaigns to policymakers</a:t>
            </a:r>
            <a:endParaRPr lang="en-US" sz="2600" dirty="0">
              <a:solidFill>
                <a:srgbClr val="006600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5039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A7DC35-FE39-F14F-D7E4-0A94BAB77CCF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0500"/>
            <a:ext cx="8763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63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5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Key Problems with our </a:t>
            </a:r>
            <a:br>
              <a:rPr lang="en-US" sz="35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</a:br>
            <a:r>
              <a:rPr lang="en-US" sz="35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Typical Public Processes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78564" y="1318348"/>
            <a:ext cx="8330283" cy="3655468"/>
          </a:xfrm>
        </p:spPr>
        <p:txBody>
          <a:bodyPr/>
          <a:lstStyle/>
          <a:p>
            <a:pPr eaLnBrk="1" hangingPunct="1"/>
            <a:r>
              <a:rPr lang="en-US" sz="3600" i="1" dirty="0">
                <a:solidFill>
                  <a:srgbClr val="006600"/>
                </a:solidFill>
                <a:latin typeface="Calibri" panose="020F0502020204030204" pitchFamily="34" charset="0"/>
              </a:rPr>
              <a:t>Engage too late in the process when issues are simply framed as “yes” or “no” and teams are already set </a:t>
            </a:r>
          </a:p>
          <a:p>
            <a:pPr eaLnBrk="1" hangingPunct="1"/>
            <a:r>
              <a:rPr lang="en-US" sz="3600" i="1" dirty="0">
                <a:solidFill>
                  <a:srgbClr val="006600"/>
                </a:solidFill>
                <a:latin typeface="Calibri" panose="020F0502020204030204" pitchFamily="34" charset="0"/>
                <a:cs typeface="Times New Roman" pitchFamily="18" charset="0"/>
              </a:rPr>
              <a:t>Primarily provide opportunities for individual or group expression</a:t>
            </a:r>
          </a:p>
          <a:p>
            <a:pPr eaLnBrk="1" hangingPunct="1"/>
            <a:r>
              <a:rPr lang="en-US" sz="3600" i="1" dirty="0">
                <a:solidFill>
                  <a:srgbClr val="006600"/>
                </a:solidFill>
                <a:latin typeface="Calibri" panose="020F0502020204030204" pitchFamily="34" charset="0"/>
                <a:cs typeface="Times New Roman" pitchFamily="18" charset="0"/>
              </a:rPr>
              <a:t>Caters to entrenched and organized voices</a:t>
            </a:r>
          </a:p>
          <a:p>
            <a:pPr eaLnBrk="1" hangingPunct="1"/>
            <a:r>
              <a:rPr lang="en-US" sz="3600" i="1" dirty="0">
                <a:solidFill>
                  <a:srgbClr val="006600"/>
                </a:solidFill>
                <a:latin typeface="Calibri" panose="020F0502020204030204" pitchFamily="34" charset="0"/>
                <a:cs typeface="Times New Roman" pitchFamily="18" charset="0"/>
              </a:rPr>
              <a:t>Little to no effective interaction or learning/refinement of opinion</a:t>
            </a:r>
            <a:endParaRPr lang="en-US" sz="3600" dirty="0">
              <a:solidFill>
                <a:srgbClr val="006600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65616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 bwMode="auto">
          <a:xfrm>
            <a:off x="3491398" y="985344"/>
            <a:ext cx="2128345" cy="180777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Individually developed subconscious biases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347696" y="1857044"/>
            <a:ext cx="2128345" cy="167508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Negative interaction effects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636297" y="5109537"/>
            <a:ext cx="2128345" cy="178675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Arial" pitchFamily="34" charset="0"/>
              </a:rPr>
              <a:t>Impact of the internet</a:t>
            </a:r>
          </a:p>
          <a:p>
            <a:pPr algn="ctr"/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590012" y="4189727"/>
            <a:ext cx="2128345" cy="178675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The 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Russell 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effect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74757" y="4189727"/>
            <a:ext cx="2128345" cy="179727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Overly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adversarial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political system</a:t>
            </a:r>
            <a:endParaRPr lang="en-US" dirty="0"/>
          </a:p>
        </p:txBody>
      </p:sp>
      <p:sp>
        <p:nvSpPr>
          <p:cNvPr id="13" name="Down Arrow 12"/>
          <p:cNvSpPr/>
          <p:nvPr/>
        </p:nvSpPr>
        <p:spPr bwMode="auto">
          <a:xfrm rot="17660408">
            <a:off x="5731619" y="1892165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Down Arrow 14"/>
          <p:cNvSpPr/>
          <p:nvPr/>
        </p:nvSpPr>
        <p:spPr bwMode="auto">
          <a:xfrm>
            <a:off x="7654185" y="3532143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Down Arrow 15"/>
          <p:cNvSpPr/>
          <p:nvPr/>
        </p:nvSpPr>
        <p:spPr bwMode="auto">
          <a:xfrm rot="13990604">
            <a:off x="2674661" y="1923632"/>
            <a:ext cx="475199" cy="41663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Down Arrow 16"/>
          <p:cNvSpPr/>
          <p:nvPr/>
        </p:nvSpPr>
        <p:spPr bwMode="auto">
          <a:xfrm rot="6246420">
            <a:off x="2911693" y="5383817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Down Arrow 17"/>
          <p:cNvSpPr/>
          <p:nvPr/>
        </p:nvSpPr>
        <p:spPr bwMode="auto">
          <a:xfrm rot="10800000">
            <a:off x="1019346" y="3643331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Down Arrow 13"/>
          <p:cNvSpPr/>
          <p:nvPr/>
        </p:nvSpPr>
        <p:spPr bwMode="auto">
          <a:xfrm rot="4402380">
            <a:off x="6003376" y="5266893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439805" y="1745385"/>
            <a:ext cx="2128345" cy="178675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</a:rPr>
              <a:t>Media focus on conflict</a:t>
            </a:r>
            <a:endParaRPr lang="en-US" dirty="0">
              <a:latin typeface="Arial" pitchFamily="34" charset="0"/>
            </a:endParaRPr>
          </a:p>
          <a:p>
            <a:pPr algn="ctr"/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66255" y="28060"/>
            <a:ext cx="86868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006600"/>
                </a:solidFill>
                <a:latin typeface="Calibri" panose="020F0502020204030204" pitchFamily="34" charset="0"/>
              </a:rPr>
              <a:t>The Vicious Cycle of Exaggerated Polarization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32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 bwMode="auto">
          <a:xfrm>
            <a:off x="3491398" y="985344"/>
            <a:ext cx="2128345" cy="180777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Individually developed subconscious biases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347696" y="1857044"/>
            <a:ext cx="2128345" cy="167508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Negative interaction effects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636297" y="5109537"/>
            <a:ext cx="2128345" cy="178675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Arial" pitchFamily="34" charset="0"/>
              </a:rPr>
              <a:t>Impact of the internet</a:t>
            </a:r>
          </a:p>
          <a:p>
            <a:pPr algn="ctr"/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590012" y="4189727"/>
            <a:ext cx="2128345" cy="178675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The 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Russell 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effect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74757" y="4189727"/>
            <a:ext cx="2128345" cy="179727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Overly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adversarial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political system</a:t>
            </a:r>
            <a:endParaRPr lang="en-US" dirty="0"/>
          </a:p>
        </p:txBody>
      </p:sp>
      <p:sp>
        <p:nvSpPr>
          <p:cNvPr id="13" name="Down Arrow 12"/>
          <p:cNvSpPr/>
          <p:nvPr/>
        </p:nvSpPr>
        <p:spPr bwMode="auto">
          <a:xfrm rot="17660408">
            <a:off x="5731619" y="1892165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Down Arrow 14"/>
          <p:cNvSpPr/>
          <p:nvPr/>
        </p:nvSpPr>
        <p:spPr bwMode="auto">
          <a:xfrm>
            <a:off x="7654185" y="3532143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Down Arrow 15"/>
          <p:cNvSpPr/>
          <p:nvPr/>
        </p:nvSpPr>
        <p:spPr bwMode="auto">
          <a:xfrm rot="13990604">
            <a:off x="2674661" y="1923632"/>
            <a:ext cx="475199" cy="41663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Down Arrow 16"/>
          <p:cNvSpPr/>
          <p:nvPr/>
        </p:nvSpPr>
        <p:spPr bwMode="auto">
          <a:xfrm rot="6246420">
            <a:off x="2911693" y="5383817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Down Arrow 17"/>
          <p:cNvSpPr/>
          <p:nvPr/>
        </p:nvSpPr>
        <p:spPr bwMode="auto">
          <a:xfrm rot="10800000">
            <a:off x="1019346" y="3643331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Down Arrow 13"/>
          <p:cNvSpPr/>
          <p:nvPr/>
        </p:nvSpPr>
        <p:spPr bwMode="auto">
          <a:xfrm rot="4402380">
            <a:off x="6003376" y="5266893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439805" y="1745385"/>
            <a:ext cx="2128345" cy="178675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</a:rPr>
              <a:t>Media focus on conflict</a:t>
            </a:r>
            <a:endParaRPr lang="en-US" dirty="0">
              <a:latin typeface="Arial" pitchFamily="34" charset="0"/>
            </a:endParaRPr>
          </a:p>
          <a:p>
            <a:pPr algn="ctr"/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66815" y="2865566"/>
            <a:ext cx="414087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Implications of hyper-polarization: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Anecdote wars / “Gotcha” politics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The “Outrage Industrial Complex”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Meanspiritedness / contempt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Assumption of negative motives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Conspiracy theories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Drowning out of legitimate concerns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66255" y="28060"/>
            <a:ext cx="86868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006600"/>
                </a:solidFill>
                <a:latin typeface="Calibri" panose="020F0502020204030204" pitchFamily="34" charset="0"/>
              </a:rPr>
              <a:t>The Vicious Cycle of Exaggerated Polarization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80420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83911-2060-49A9-86DE-3A7E5ED0F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9994"/>
            <a:ext cx="8229600" cy="1143000"/>
          </a:xfrm>
        </p:spPr>
        <p:txBody>
          <a:bodyPr/>
          <a:lstStyle/>
          <a:p>
            <a:r>
              <a:rPr lang="en-US" dirty="0"/>
              <a:t>Contempt combines </a:t>
            </a:r>
            <a:br>
              <a:rPr lang="en-US" dirty="0"/>
            </a:br>
            <a:r>
              <a:rPr lang="en-US" dirty="0"/>
              <a:t>Anger and Disgust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B5EA4-BB54-42C4-B9D0-4A09EB7CE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FA32CF-F45F-444F-93F1-4AD67E4CB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7985464" cy="516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514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9083"/>
            <a:ext cx="82296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006600"/>
                </a:solidFill>
                <a:latin typeface="Calibri" panose="020F0502020204030204" pitchFamily="34" charset="0"/>
              </a:rPr>
              <a:t>Overview: Two Key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9230" y="2332037"/>
            <a:ext cx="672554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>
                <a:solidFill>
                  <a:srgbClr val="006600"/>
                </a:solidFill>
                <a:latin typeface="Calibri" panose="020F0502020204030204" pitchFamily="34" charset="0"/>
              </a:rPr>
              <a:t>Why are we so angry?</a:t>
            </a:r>
          </a:p>
          <a:p>
            <a:pPr marL="0" indent="0">
              <a:buNone/>
            </a:pPr>
            <a:r>
              <a:rPr lang="en-US" sz="4800" dirty="0">
                <a:solidFill>
                  <a:srgbClr val="006600"/>
                </a:solidFill>
                <a:latin typeface="Calibri" panose="020F0502020204030204" pitchFamily="34" charset="0"/>
              </a:rPr>
              <a:t>What can we do about it?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142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9083"/>
            <a:ext cx="82296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006600"/>
                </a:solidFill>
                <a:latin typeface="Calibri" panose="020F0502020204030204" pitchFamily="34" charset="0"/>
              </a:rPr>
              <a:t>Key Steps for Depolarizing and Elevating our Conversations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920" y="2758165"/>
            <a:ext cx="8695678" cy="4525963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006600"/>
                </a:solidFill>
                <a:latin typeface="Calibri" panose="020F0502020204030204" pitchFamily="34" charset="0"/>
              </a:rPr>
              <a:t>Adopt a Wicked Problems Mindset</a:t>
            </a:r>
          </a:p>
          <a:p>
            <a:pPr algn="ctr"/>
            <a:r>
              <a:rPr lang="en-US" sz="4400" dirty="0">
                <a:solidFill>
                  <a:srgbClr val="006600"/>
                </a:solidFill>
                <a:latin typeface="Calibri" panose="020F0502020204030204" pitchFamily="34" charset="0"/>
              </a:rPr>
              <a:t>Change the Way We Engage</a:t>
            </a:r>
          </a:p>
          <a:p>
            <a:pPr marL="0" indent="0" algn="ctr">
              <a:buNone/>
            </a:pPr>
            <a:endParaRPr lang="en-US" sz="4800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418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04799" y="527917"/>
            <a:ext cx="8580727" cy="3914775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i="1" dirty="0">
                <a:solidFill>
                  <a:srgbClr val="006600"/>
                </a:solidFill>
                <a:latin typeface="Calibri" pitchFamily="34" charset="0"/>
              </a:rPr>
              <a:t>Wicked</a:t>
            </a:r>
            <a:r>
              <a:rPr lang="en-US" sz="3600" dirty="0">
                <a:solidFill>
                  <a:srgbClr val="006600"/>
                </a:solidFill>
                <a:latin typeface="Calibri" pitchFamily="34" charset="0"/>
              </a:rPr>
              <a:t> </a:t>
            </a:r>
            <a:r>
              <a:rPr lang="en-US" sz="3600" i="1" dirty="0">
                <a:solidFill>
                  <a:srgbClr val="006600"/>
                </a:solidFill>
                <a:latin typeface="Calibri" pitchFamily="34" charset="0"/>
              </a:rPr>
              <a:t>problems</a:t>
            </a:r>
            <a:r>
              <a:rPr lang="en-US" sz="3600" dirty="0">
                <a:solidFill>
                  <a:srgbClr val="006600"/>
                </a:solidFill>
                <a:latin typeface="Calibri" pitchFamily="34" charset="0"/>
              </a:rPr>
              <a:t> inherently involve </a:t>
            </a:r>
            <a:r>
              <a:rPr lang="en-US" sz="3600" b="1" dirty="0">
                <a:solidFill>
                  <a:srgbClr val="006600"/>
                </a:solidFill>
                <a:latin typeface="Calibri" pitchFamily="34" charset="0"/>
              </a:rPr>
              <a:t>competing underlying values</a:t>
            </a:r>
            <a:r>
              <a:rPr lang="en-US" sz="3600" dirty="0">
                <a:solidFill>
                  <a:srgbClr val="006600"/>
                </a:solidFill>
                <a:latin typeface="Calibri" pitchFamily="34" charset="0"/>
              </a:rPr>
              <a:t>, paradoxes, and tradeoffs that </a:t>
            </a:r>
            <a:r>
              <a:rPr lang="en-US" sz="3600" b="1" dirty="0">
                <a:solidFill>
                  <a:srgbClr val="006600"/>
                </a:solidFill>
                <a:latin typeface="Calibri" pitchFamily="34" charset="0"/>
              </a:rPr>
              <a:t>cannot be resolved </a:t>
            </a:r>
            <a:r>
              <a:rPr lang="en-US" sz="3600" dirty="0">
                <a:solidFill>
                  <a:srgbClr val="006600"/>
                </a:solidFill>
                <a:latin typeface="Calibri" pitchFamily="34" charset="0"/>
              </a:rPr>
              <a:t>by science.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09" y="3045656"/>
            <a:ext cx="4998782" cy="3403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70724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11"/>
          <a:stretch/>
        </p:blipFill>
        <p:spPr bwMode="auto">
          <a:xfrm>
            <a:off x="62588" y="304676"/>
            <a:ext cx="9018824" cy="448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5DAE16-BBDC-4EC1-AF95-897DFF8953BE}"/>
              </a:ext>
            </a:extLst>
          </p:cNvPr>
          <p:cNvSpPr txBox="1"/>
          <p:nvPr/>
        </p:nvSpPr>
        <p:spPr>
          <a:xfrm>
            <a:off x="1312544" y="4792956"/>
            <a:ext cx="622330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Key Deliberative Responses</a:t>
            </a:r>
          </a:p>
          <a:p>
            <a:pPr marL="342900" indent="-342900" algn="ctr">
              <a:buFontTx/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Balancing (the long-term focus)</a:t>
            </a:r>
          </a:p>
          <a:p>
            <a:pPr marL="342900" indent="-342900" algn="ctr"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Re-calibrating (short term corrections)</a:t>
            </a:r>
          </a:p>
          <a:p>
            <a:pPr marL="342900" indent="-342900" algn="ctr"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Transcending (short term ideal)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078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sunherbal.com/wp-content/uploads/2013/02/O-food-photos-overview-1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" t="-2" r="4082" b="2"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2571750" y="990600"/>
            <a:ext cx="3856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itchFamily="34" charset="0"/>
              </a:rPr>
              <a:t>WE WANT OUR FOOD TO BE:</a:t>
            </a:r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2586038" y="1481138"/>
            <a:ext cx="69532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itchFamily="34" charset="0"/>
              </a:rPr>
              <a:t>Fresh</a:t>
            </a:r>
          </a:p>
        </p:txBody>
      </p:sp>
      <p:sp>
        <p:nvSpPr>
          <p:cNvPr id="16389" name="TextBox 6"/>
          <p:cNvSpPr txBox="1">
            <a:spLocks noChangeArrowheads="1"/>
          </p:cNvSpPr>
          <p:nvPr/>
        </p:nvSpPr>
        <p:spPr bwMode="auto">
          <a:xfrm>
            <a:off x="1125538" y="1493838"/>
            <a:ext cx="1319212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itchFamily="34" charset="0"/>
              </a:rPr>
              <a:t>Inexpensive</a:t>
            </a:r>
          </a:p>
        </p:txBody>
      </p:sp>
      <p:sp>
        <p:nvSpPr>
          <p:cNvPr id="16390" name="TextBox 8"/>
          <p:cNvSpPr txBox="1">
            <a:spLocks noChangeArrowheads="1"/>
          </p:cNvSpPr>
          <p:nvPr/>
        </p:nvSpPr>
        <p:spPr bwMode="auto">
          <a:xfrm>
            <a:off x="968375" y="2057400"/>
            <a:ext cx="2898775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itchFamily="34" charset="0"/>
              </a:rPr>
              <a:t>Convenient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itchFamily="34" charset="0"/>
              </a:rPr>
              <a:t>(Accessible, Easy to prepare)</a:t>
            </a:r>
          </a:p>
        </p:txBody>
      </p:sp>
      <p:sp>
        <p:nvSpPr>
          <p:cNvPr id="16391" name="TextBox 9"/>
          <p:cNvSpPr txBox="1">
            <a:spLocks noChangeArrowheads="1"/>
          </p:cNvSpPr>
          <p:nvPr/>
        </p:nvSpPr>
        <p:spPr bwMode="auto">
          <a:xfrm>
            <a:off x="7069138" y="1493838"/>
            <a:ext cx="104933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itchFamily="34" charset="0"/>
              </a:rPr>
              <a:t>Delicious</a:t>
            </a:r>
          </a:p>
        </p:txBody>
      </p:sp>
      <p:sp>
        <p:nvSpPr>
          <p:cNvPr id="16392" name="TextBox 10"/>
          <p:cNvSpPr txBox="1">
            <a:spLocks noChangeArrowheads="1"/>
          </p:cNvSpPr>
          <p:nvPr/>
        </p:nvSpPr>
        <p:spPr bwMode="auto">
          <a:xfrm>
            <a:off x="5676900" y="1481138"/>
            <a:ext cx="131921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itchFamily="34" charset="0"/>
              </a:rPr>
              <a:t>Long lasting</a:t>
            </a:r>
          </a:p>
        </p:txBody>
      </p:sp>
      <p:sp>
        <p:nvSpPr>
          <p:cNvPr id="16393" name="TextBox 11"/>
          <p:cNvSpPr txBox="1">
            <a:spLocks noChangeArrowheads="1"/>
          </p:cNvSpPr>
          <p:nvPr/>
        </p:nvSpPr>
        <p:spPr bwMode="auto">
          <a:xfrm>
            <a:off x="3511550" y="1479550"/>
            <a:ext cx="115411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itchFamily="34" charset="0"/>
              </a:rPr>
              <a:t>Nutritious</a:t>
            </a:r>
          </a:p>
        </p:txBody>
      </p:sp>
      <p:sp>
        <p:nvSpPr>
          <p:cNvPr id="16394" name="TextBox 13"/>
          <p:cNvSpPr txBox="1">
            <a:spLocks noChangeArrowheads="1"/>
          </p:cNvSpPr>
          <p:nvPr/>
        </p:nvSpPr>
        <p:spPr bwMode="auto">
          <a:xfrm>
            <a:off x="4095750" y="2032000"/>
            <a:ext cx="234315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itchFamily="34" charset="0"/>
              </a:rPr>
              <a:t>Ethically grown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itchFamily="34" charset="0"/>
              </a:rPr>
              <a:t>(labor/animal welfare)</a:t>
            </a:r>
          </a:p>
        </p:txBody>
      </p:sp>
      <p:sp>
        <p:nvSpPr>
          <p:cNvPr id="16395" name="TextBox 15"/>
          <p:cNvSpPr txBox="1">
            <a:spLocks noChangeArrowheads="1"/>
          </p:cNvSpPr>
          <p:nvPr/>
        </p:nvSpPr>
        <p:spPr bwMode="auto">
          <a:xfrm>
            <a:off x="4900613" y="1479550"/>
            <a:ext cx="5905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itchFamily="34" charset="0"/>
              </a:rPr>
              <a:t>Safe</a:t>
            </a:r>
          </a:p>
        </p:txBody>
      </p:sp>
      <p:sp>
        <p:nvSpPr>
          <p:cNvPr id="16396" name="TextBox 16"/>
          <p:cNvSpPr txBox="1">
            <a:spLocks noChangeArrowheads="1"/>
          </p:cNvSpPr>
          <p:nvPr/>
        </p:nvSpPr>
        <p:spPr bwMode="auto">
          <a:xfrm>
            <a:off x="4691063" y="2787650"/>
            <a:ext cx="2090737" cy="12017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itchFamily="34" charset="0"/>
              </a:rPr>
              <a:t>Grown and delivered in a environmentally responsible manner</a:t>
            </a:r>
          </a:p>
        </p:txBody>
      </p:sp>
      <p:sp>
        <p:nvSpPr>
          <p:cNvPr id="16397" name="TextBox 18"/>
          <p:cNvSpPr txBox="1">
            <a:spLocks noChangeArrowheads="1"/>
          </p:cNvSpPr>
          <p:nvPr/>
        </p:nvSpPr>
        <p:spPr bwMode="auto">
          <a:xfrm>
            <a:off x="239713" y="2787650"/>
            <a:ext cx="205740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itchFamily="34" charset="0"/>
              </a:rPr>
              <a:t>Supportive of a local economy</a:t>
            </a:r>
          </a:p>
        </p:txBody>
      </p:sp>
      <p:sp>
        <p:nvSpPr>
          <p:cNvPr id="16398" name="TextBox 19"/>
          <p:cNvSpPr txBox="1">
            <a:spLocks noChangeArrowheads="1"/>
          </p:cNvSpPr>
          <p:nvPr/>
        </p:nvSpPr>
        <p:spPr bwMode="auto">
          <a:xfrm>
            <a:off x="968375" y="276225"/>
            <a:ext cx="6588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/>
              <a:t>FOOD AS A WICKED PROBLEM</a:t>
            </a:r>
          </a:p>
        </p:txBody>
      </p:sp>
      <p:sp>
        <p:nvSpPr>
          <p:cNvPr id="16399" name="TextBox 20"/>
          <p:cNvSpPr txBox="1">
            <a:spLocks noChangeArrowheads="1"/>
          </p:cNvSpPr>
          <p:nvPr/>
        </p:nvSpPr>
        <p:spPr bwMode="auto">
          <a:xfrm>
            <a:off x="6565900" y="2057400"/>
            <a:ext cx="12001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itchFamily="34" charset="0"/>
              </a:rPr>
              <a:t>Our choice</a:t>
            </a:r>
          </a:p>
        </p:txBody>
      </p:sp>
      <p:sp>
        <p:nvSpPr>
          <p:cNvPr id="16400" name="TextBox 21"/>
          <p:cNvSpPr txBox="1">
            <a:spLocks noChangeArrowheads="1"/>
          </p:cNvSpPr>
          <p:nvPr/>
        </p:nvSpPr>
        <p:spPr bwMode="auto">
          <a:xfrm>
            <a:off x="2474913" y="2787650"/>
            <a:ext cx="20574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itchFamily="34" charset="0"/>
              </a:rPr>
              <a:t>Supportive of a agriculture community</a:t>
            </a:r>
          </a:p>
        </p:txBody>
      </p:sp>
      <p:sp>
        <p:nvSpPr>
          <p:cNvPr id="16401" name="TextBox 22"/>
          <p:cNvSpPr txBox="1">
            <a:spLocks noChangeArrowheads="1"/>
          </p:cNvSpPr>
          <p:nvPr/>
        </p:nvSpPr>
        <p:spPr bwMode="auto">
          <a:xfrm>
            <a:off x="6934200" y="2787650"/>
            <a:ext cx="2090738" cy="12017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alibri" pitchFamily="34" charset="0"/>
              </a:rPr>
              <a:t>Supportive of efforts to reduce hunger locally and globally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15463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4461"/>
            <a:ext cx="8940784" cy="585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Box 8"/>
          <p:cNvSpPr txBox="1">
            <a:spLocks noChangeArrowheads="1"/>
          </p:cNvSpPr>
          <p:nvPr/>
        </p:nvSpPr>
        <p:spPr bwMode="auto">
          <a:xfrm>
            <a:off x="872841" y="3927818"/>
            <a:ext cx="2592376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Calibri" pitchFamily="34" charset="0"/>
              </a:rPr>
              <a:t>Accessible</a:t>
            </a:r>
          </a:p>
        </p:txBody>
      </p:sp>
      <p:sp>
        <p:nvSpPr>
          <p:cNvPr id="16394" name="TextBox 13"/>
          <p:cNvSpPr txBox="1">
            <a:spLocks noChangeArrowheads="1"/>
          </p:cNvSpPr>
          <p:nvPr/>
        </p:nvSpPr>
        <p:spPr bwMode="auto">
          <a:xfrm>
            <a:off x="2928142" y="2248848"/>
            <a:ext cx="3084499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Calibri" pitchFamily="34" charset="0"/>
              </a:rPr>
              <a:t>High Quality</a:t>
            </a:r>
          </a:p>
        </p:txBody>
      </p:sp>
      <p:sp>
        <p:nvSpPr>
          <p:cNvPr id="16398" name="TextBox 19"/>
          <p:cNvSpPr txBox="1">
            <a:spLocks noChangeArrowheads="1"/>
          </p:cNvSpPr>
          <p:nvPr/>
        </p:nvSpPr>
        <p:spPr bwMode="auto">
          <a:xfrm>
            <a:off x="239713" y="193109"/>
            <a:ext cx="8828058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500" dirty="0"/>
              <a:t>HEALTH CARE AS A WICKED PROBLEM</a:t>
            </a:r>
          </a:p>
        </p:txBody>
      </p:sp>
      <p:sp>
        <p:nvSpPr>
          <p:cNvPr id="16399" name="TextBox 20"/>
          <p:cNvSpPr txBox="1">
            <a:spLocks noChangeArrowheads="1"/>
          </p:cNvSpPr>
          <p:nvPr/>
        </p:nvSpPr>
        <p:spPr bwMode="auto">
          <a:xfrm>
            <a:off x="5760682" y="3931230"/>
            <a:ext cx="2223109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Calibri" pitchFamily="34" charset="0"/>
              </a:rPr>
              <a:t>Low cost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505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-174625"/>
            <a:ext cx="82296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006600"/>
                </a:solidFill>
                <a:latin typeface="Calibri" pitchFamily="34" charset="0"/>
              </a:rPr>
              <a:t>CPD Projects, 2006-2023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19138"/>
            <a:ext cx="4348163" cy="5791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1500" dirty="0">
                <a:solidFill>
                  <a:srgbClr val="006600"/>
                </a:solidFill>
                <a:latin typeface="Calibri" pitchFamily="34" charset="0"/>
              </a:rPr>
              <a:t>Civic mission of schools</a:t>
            </a:r>
          </a:p>
          <a:p>
            <a:pPr>
              <a:lnSpc>
                <a:spcPct val="80000"/>
              </a:lnSpc>
            </a:pPr>
            <a:r>
              <a:rPr lang="en-US" altLang="en-US" sz="1500" dirty="0">
                <a:solidFill>
                  <a:srgbClr val="006600"/>
                </a:solidFill>
                <a:latin typeface="Calibri" pitchFamily="34" charset="0"/>
              </a:rPr>
              <a:t>Grade configuration of Poudre School District schools</a:t>
            </a:r>
          </a:p>
          <a:p>
            <a:pPr>
              <a:lnSpc>
                <a:spcPct val="80000"/>
              </a:lnSpc>
            </a:pPr>
            <a:r>
              <a:rPr lang="en-US" altLang="en-US" sz="1500" dirty="0">
                <a:solidFill>
                  <a:srgbClr val="006600"/>
                </a:solidFill>
                <a:latin typeface="Calibri" pitchFamily="34" charset="0"/>
              </a:rPr>
              <a:t>Statewide dropout rate</a:t>
            </a:r>
          </a:p>
          <a:p>
            <a:pPr>
              <a:lnSpc>
                <a:spcPct val="80000"/>
              </a:lnSpc>
            </a:pPr>
            <a:r>
              <a:rPr lang="en-US" altLang="en-US" sz="1500" dirty="0">
                <a:solidFill>
                  <a:srgbClr val="006600"/>
                </a:solidFill>
                <a:latin typeface="Calibri" pitchFamily="34" charset="0"/>
              </a:rPr>
              <a:t>Colorado Health Care Reform</a:t>
            </a:r>
          </a:p>
          <a:p>
            <a:r>
              <a:rPr lang="en-US" altLang="en-US" sz="1500" dirty="0">
                <a:solidFill>
                  <a:srgbClr val="006600"/>
                </a:solidFill>
                <a:latin typeface="Calibri" pitchFamily="34" charset="0"/>
              </a:rPr>
              <a:t>Student housing</a:t>
            </a:r>
          </a:p>
          <a:p>
            <a:pPr>
              <a:lnSpc>
                <a:spcPct val="80000"/>
              </a:lnSpc>
            </a:pPr>
            <a:r>
              <a:rPr lang="en-US" altLang="en-US" sz="1500" dirty="0">
                <a:solidFill>
                  <a:srgbClr val="006600"/>
                </a:solidFill>
                <a:latin typeface="Calibri" pitchFamily="34" charset="0"/>
              </a:rPr>
              <a:t>Improving higher education</a:t>
            </a:r>
          </a:p>
          <a:p>
            <a:pPr>
              <a:lnSpc>
                <a:spcPct val="80000"/>
              </a:lnSpc>
            </a:pPr>
            <a:r>
              <a:rPr lang="en-US" altLang="en-US" sz="1500" dirty="0">
                <a:solidFill>
                  <a:srgbClr val="006600"/>
                </a:solidFill>
                <a:latin typeface="Calibri" pitchFamily="34" charset="0"/>
              </a:rPr>
              <a:t>Childhood obesity</a:t>
            </a:r>
          </a:p>
          <a:p>
            <a:pPr>
              <a:lnSpc>
                <a:spcPct val="80000"/>
              </a:lnSpc>
            </a:pPr>
            <a:r>
              <a:rPr lang="en-US" altLang="en-US" sz="1500" dirty="0">
                <a:solidFill>
                  <a:srgbClr val="006600"/>
                </a:solidFill>
                <a:latin typeface="Calibri" pitchFamily="34" charset="0"/>
              </a:rPr>
              <a:t>Bicycle safety</a:t>
            </a:r>
          </a:p>
          <a:p>
            <a:pPr>
              <a:lnSpc>
                <a:spcPct val="80000"/>
              </a:lnSpc>
            </a:pPr>
            <a:r>
              <a:rPr lang="en-US" altLang="en-US" sz="1500" dirty="0">
                <a:solidFill>
                  <a:srgbClr val="006600"/>
                </a:solidFill>
                <a:latin typeface="Calibri" pitchFamily="34" charset="0"/>
              </a:rPr>
              <a:t>Diversity Dialogues at CSU Diversity Conference</a:t>
            </a:r>
          </a:p>
          <a:p>
            <a:pPr>
              <a:lnSpc>
                <a:spcPct val="80000"/>
              </a:lnSpc>
            </a:pPr>
            <a:r>
              <a:rPr lang="en-US" altLang="en-US" sz="1500" dirty="0">
                <a:solidFill>
                  <a:srgbClr val="006600"/>
                </a:solidFill>
                <a:latin typeface="Calibri" pitchFamily="34" charset="0"/>
              </a:rPr>
              <a:t>STEM education in K-12</a:t>
            </a:r>
          </a:p>
          <a:p>
            <a:pPr>
              <a:lnSpc>
                <a:spcPct val="80000"/>
              </a:lnSpc>
            </a:pPr>
            <a:r>
              <a:rPr lang="en-US" altLang="en-US" sz="1500" dirty="0">
                <a:solidFill>
                  <a:srgbClr val="006600"/>
                </a:solidFill>
                <a:latin typeface="Calibri" pitchFamily="34" charset="0"/>
              </a:rPr>
              <a:t>Arts Engagement Summit</a:t>
            </a:r>
          </a:p>
          <a:p>
            <a:pPr>
              <a:lnSpc>
                <a:spcPct val="80000"/>
              </a:lnSpc>
            </a:pPr>
            <a:r>
              <a:rPr lang="en-US" altLang="en-US" sz="1500" dirty="0">
                <a:solidFill>
                  <a:srgbClr val="006600"/>
                </a:solidFill>
                <a:latin typeface="Calibri" pitchFamily="34" charset="0"/>
              </a:rPr>
              <a:t>CSU/Old Town collaborative project</a:t>
            </a:r>
          </a:p>
          <a:p>
            <a:pPr>
              <a:lnSpc>
                <a:spcPct val="80000"/>
              </a:lnSpc>
            </a:pPr>
            <a:r>
              <a:rPr lang="en-US" altLang="en-US" sz="1500" dirty="0">
                <a:solidFill>
                  <a:srgbClr val="006600"/>
                </a:solidFill>
                <a:latin typeface="Calibri" pitchFamily="34" charset="0"/>
              </a:rPr>
              <a:t>School budgeting issues/school closures</a:t>
            </a:r>
          </a:p>
          <a:p>
            <a:pPr>
              <a:lnSpc>
                <a:spcPct val="80000"/>
              </a:lnSpc>
            </a:pPr>
            <a:r>
              <a:rPr lang="en-US" altLang="en-US" sz="1500" dirty="0">
                <a:solidFill>
                  <a:srgbClr val="006600"/>
                </a:solidFill>
                <a:latin typeface="Calibri" pitchFamily="34" charset="0"/>
              </a:rPr>
              <a:t>Medical Marijuana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500" dirty="0">
                <a:solidFill>
                  <a:srgbClr val="006600"/>
                </a:solidFill>
                <a:latin typeface="Calibri" pitchFamily="34" charset="0"/>
              </a:rPr>
              <a:t>Regional visioning process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500" dirty="0">
                <a:solidFill>
                  <a:srgbClr val="006600"/>
                </a:solidFill>
                <a:latin typeface="Calibri" pitchFamily="34" charset="0"/>
              </a:rPr>
              <a:t> Water and growth issues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500" dirty="0">
                <a:solidFill>
                  <a:srgbClr val="006600"/>
                </a:solidFill>
                <a:latin typeface="Calibri" pitchFamily="34" charset="0"/>
              </a:rPr>
              <a:t>Poverty in Larimer County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500" dirty="0">
                <a:solidFill>
                  <a:srgbClr val="006600"/>
                </a:solidFill>
                <a:latin typeface="Calibri" pitchFamily="34" charset="0"/>
              </a:rPr>
              <a:t>PSD Student Think Tank facilitator group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500" dirty="0">
                <a:solidFill>
                  <a:srgbClr val="006600"/>
                </a:solidFill>
                <a:latin typeface="Calibri" pitchFamily="34" charset="0"/>
              </a:rPr>
              <a:t> K-12 school improvement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500" b="0" dirty="0">
                <a:solidFill>
                  <a:srgbClr val="006600"/>
                </a:solidFill>
                <a:latin typeface="Calibri" pitchFamily="34" charset="0"/>
              </a:rPr>
              <a:t>Improving higher education through student-faculty reciprocity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500" b="0" dirty="0">
                <a:solidFill>
                  <a:srgbClr val="006600"/>
                </a:solidFill>
                <a:latin typeface="Calibri" pitchFamily="34" charset="0"/>
              </a:rPr>
              <a:t>Politics of food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500" b="0" dirty="0">
                <a:solidFill>
                  <a:srgbClr val="006600"/>
                </a:solidFill>
                <a:latin typeface="Calibri" pitchFamily="34" charset="0"/>
              </a:rPr>
              <a:t>Issues surrounding aging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500" b="0" dirty="0">
                <a:solidFill>
                  <a:srgbClr val="006600"/>
                </a:solidFill>
                <a:latin typeface="Calibri" pitchFamily="34" charset="0"/>
              </a:rPr>
              <a:t> Early childhood education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500" b="0" dirty="0">
                <a:solidFill>
                  <a:srgbClr val="006600"/>
                </a:solidFill>
                <a:latin typeface="Calibri" pitchFamily="34" charset="0"/>
              </a:rPr>
              <a:t>Politics of food</a:t>
            </a:r>
          </a:p>
          <a:p>
            <a:pPr eaLnBrk="1" hangingPunct="1">
              <a:spcBef>
                <a:spcPct val="0"/>
              </a:spcBef>
            </a:pPr>
            <a:endParaRPr lang="en-US" altLang="en-US" sz="1500" b="0" dirty="0">
              <a:solidFill>
                <a:srgbClr val="0066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1500" dirty="0">
              <a:solidFill>
                <a:srgbClr val="006600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500" dirty="0">
              <a:solidFill>
                <a:srgbClr val="006600"/>
              </a:solidFill>
              <a:latin typeface="Calibri" pitchFamily="34" charset="0"/>
            </a:endParaRPr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4338638" y="692150"/>
            <a:ext cx="4572000" cy="701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500" b="0" dirty="0">
                <a:solidFill>
                  <a:srgbClr val="006600"/>
                </a:solidFill>
                <a:latin typeface="Calibri" pitchFamily="34" charset="0"/>
              </a:rPr>
              <a:t> Issues surrounding aging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500" b="0" dirty="0">
                <a:solidFill>
                  <a:srgbClr val="006600"/>
                </a:solidFill>
                <a:latin typeface="Calibri" pitchFamily="34" charset="0"/>
              </a:rPr>
              <a:t> Early childhood education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500" b="0" dirty="0">
                <a:solidFill>
                  <a:srgbClr val="006600"/>
                </a:solidFill>
                <a:latin typeface="Calibri" pitchFamily="34" charset="0"/>
              </a:rPr>
              <a:t> On campus stadium proposal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500" b="0" dirty="0">
                <a:solidFill>
                  <a:srgbClr val="006600"/>
                </a:solidFill>
                <a:latin typeface="Calibri" pitchFamily="34" charset="0"/>
              </a:rPr>
              <a:t> Senior transportation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500" b="0" dirty="0">
                <a:solidFill>
                  <a:srgbClr val="006600"/>
                </a:solidFill>
                <a:latin typeface="Calibri" pitchFamily="34" charset="0"/>
              </a:rPr>
              <a:t> Campus smoking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500" b="0" dirty="0">
                <a:solidFill>
                  <a:srgbClr val="006600"/>
                </a:solidFill>
                <a:latin typeface="Calibri" pitchFamily="34" charset="0"/>
              </a:rPr>
              <a:t> School safety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500" b="0" dirty="0">
                <a:solidFill>
                  <a:srgbClr val="006600"/>
                </a:solidFill>
                <a:latin typeface="Calibri" pitchFamily="34" charset="0"/>
              </a:rPr>
              <a:t> Bullying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500" b="0" dirty="0">
                <a:solidFill>
                  <a:srgbClr val="006600"/>
                </a:solidFill>
                <a:latin typeface="Calibri" pitchFamily="34" charset="0"/>
              </a:rPr>
              <a:t> Mental health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500" b="0" dirty="0">
                <a:solidFill>
                  <a:srgbClr val="006600"/>
                </a:solidFill>
                <a:latin typeface="Calibri" pitchFamily="34" charset="0"/>
              </a:rPr>
              <a:t> Nature in the City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500" b="0" dirty="0">
                <a:solidFill>
                  <a:srgbClr val="006600"/>
                </a:solidFill>
                <a:latin typeface="Calibri" pitchFamily="34" charset="0"/>
              </a:rPr>
              <a:t> Larimer County Landfill/Wasteshed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500" b="0" dirty="0">
                <a:solidFill>
                  <a:srgbClr val="006600"/>
                </a:solidFill>
                <a:latin typeface="Calibri" pitchFamily="34" charset="0"/>
              </a:rPr>
              <a:t> Diversity and Inclusion in Fort Collins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500" b="0" dirty="0">
                <a:solidFill>
                  <a:srgbClr val="006600"/>
                </a:solidFill>
                <a:latin typeface="Calibri" pitchFamily="34" charset="0"/>
              </a:rPr>
              <a:t> CSU Innovation and Economic Prosperity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500" b="0" dirty="0">
                <a:solidFill>
                  <a:srgbClr val="006600"/>
                </a:solidFill>
                <a:latin typeface="Calibri" pitchFamily="34" charset="0"/>
              </a:rPr>
              <a:t> CSU parking and affordable housing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500" b="0" dirty="0">
                <a:solidFill>
                  <a:srgbClr val="006600"/>
                </a:solidFill>
                <a:latin typeface="Calibri" pitchFamily="34" charset="0"/>
              </a:rPr>
              <a:t> Backyard wood burning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500" b="0" dirty="0">
                <a:solidFill>
                  <a:srgbClr val="006600"/>
                </a:solidFill>
                <a:latin typeface="Calibri" pitchFamily="34" charset="0"/>
              </a:rPr>
              <a:t> Housing affordability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500" b="0" dirty="0">
                <a:solidFill>
                  <a:srgbClr val="006600"/>
                </a:solidFill>
                <a:latin typeface="Calibri" pitchFamily="34" charset="0"/>
              </a:rPr>
              <a:t> Fort Collins City Plan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500" b="0" dirty="0">
                <a:solidFill>
                  <a:srgbClr val="006600"/>
                </a:solidFill>
                <a:latin typeface="Calibri" pitchFamily="34" charset="0"/>
              </a:rPr>
              <a:t> K12 substance abuse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500" b="0" dirty="0">
                <a:solidFill>
                  <a:srgbClr val="006600"/>
                </a:solidFill>
                <a:latin typeface="Calibri" pitchFamily="34" charset="0"/>
              </a:rPr>
              <a:t> City sales tax proposals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500" b="0" dirty="0">
                <a:solidFill>
                  <a:srgbClr val="006600"/>
                </a:solidFill>
                <a:latin typeface="Calibri" pitchFamily="34" charset="0"/>
              </a:rPr>
              <a:t> Data and democracy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500" b="0" dirty="0">
                <a:solidFill>
                  <a:srgbClr val="006600"/>
                </a:solidFill>
                <a:latin typeface="Calibri" pitchFamily="34" charset="0"/>
              </a:rPr>
              <a:t> Housing and health equity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500" b="0" dirty="0">
                <a:solidFill>
                  <a:srgbClr val="006600"/>
                </a:solidFill>
                <a:latin typeface="Calibri" pitchFamily="34" charset="0"/>
              </a:rPr>
              <a:t> Intergenerational dialogues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500" b="0" dirty="0">
                <a:solidFill>
                  <a:srgbClr val="006600"/>
                </a:solidFill>
                <a:latin typeface="Calibri" pitchFamily="34" charset="0"/>
              </a:rPr>
              <a:t> Decarbonization of electricity/Platte River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500" b="0" dirty="0">
                <a:solidFill>
                  <a:srgbClr val="006600"/>
                </a:solidFill>
                <a:latin typeface="Calibri" pitchFamily="34" charset="0"/>
              </a:rPr>
              <a:t> CSU Strategic plan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500" b="0" dirty="0">
                <a:solidFill>
                  <a:srgbClr val="006600"/>
                </a:solidFill>
                <a:latin typeface="Calibri" pitchFamily="34" charset="0"/>
              </a:rPr>
              <a:t> Housing codes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500" b="0" dirty="0">
                <a:solidFill>
                  <a:srgbClr val="006600"/>
                </a:solidFill>
                <a:latin typeface="Calibri" pitchFamily="34" charset="0"/>
              </a:rPr>
              <a:t> Reimagining local journalism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500" b="0" dirty="0">
                <a:solidFill>
                  <a:srgbClr val="006600"/>
                </a:solidFill>
                <a:latin typeface="Calibri" pitchFamily="34" charset="0"/>
              </a:rPr>
              <a:t> Rural action project</a:t>
            </a:r>
          </a:p>
          <a:p>
            <a:pPr eaLnBrk="1" hangingPunct="1">
              <a:spcBef>
                <a:spcPct val="0"/>
              </a:spcBef>
            </a:pPr>
            <a:endParaRPr lang="en-US" altLang="en-US" sz="1500" b="0" dirty="0">
              <a:solidFill>
                <a:srgbClr val="0066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1500" b="0" dirty="0">
              <a:solidFill>
                <a:srgbClr val="0066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1500" b="0" dirty="0">
              <a:solidFill>
                <a:srgbClr val="0066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500" b="0" dirty="0">
              <a:solidFill>
                <a:srgbClr val="006600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6391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7965" y="0"/>
            <a:ext cx="10709165" cy="709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Competing Values in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Downtown Fort Collins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47297" y="1599570"/>
            <a:ext cx="4966138" cy="4525963"/>
          </a:xfrm>
        </p:spPr>
        <p:txBody>
          <a:bodyPr/>
          <a:lstStyle/>
          <a:p>
            <a:pPr lvl="0"/>
            <a:r>
              <a:rPr lang="en-US" sz="2800" dirty="0"/>
              <a:t>Aesthetics/Beauty</a:t>
            </a:r>
          </a:p>
          <a:p>
            <a:pPr lvl="0"/>
            <a:r>
              <a:rPr lang="en-US" sz="2800" dirty="0"/>
              <a:t>Compassion </a:t>
            </a:r>
          </a:p>
          <a:p>
            <a:pPr lvl="0"/>
            <a:r>
              <a:rPr lang="en-US" sz="2800" dirty="0"/>
              <a:t>Diversity/Inclusivity</a:t>
            </a:r>
          </a:p>
          <a:p>
            <a:pPr lvl="0"/>
            <a:r>
              <a:rPr lang="en-US" sz="2800" dirty="0"/>
              <a:t>Economic health/vitality</a:t>
            </a:r>
          </a:p>
          <a:p>
            <a:pPr lvl="0"/>
            <a:r>
              <a:rPr lang="en-US" sz="2800" dirty="0"/>
              <a:t>Effective use of public resources </a:t>
            </a:r>
          </a:p>
          <a:p>
            <a:pPr lvl="0"/>
            <a:r>
              <a:rPr lang="en-US" sz="2800" dirty="0"/>
              <a:t>Equality</a:t>
            </a:r>
          </a:p>
          <a:p>
            <a:pPr lvl="0"/>
            <a:r>
              <a:rPr lang="en-US" sz="2800" dirty="0"/>
              <a:t>Excitement/fun  </a:t>
            </a:r>
          </a:p>
          <a:p>
            <a:pPr lvl="0"/>
            <a:r>
              <a:rPr lang="en-US" sz="2800" dirty="0"/>
              <a:t>Family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524703" y="2002221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b="0" dirty="0">
              <a:latin typeface="+mn-lt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4617068" y="1638354"/>
            <a:ext cx="461929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b="0" dirty="0"/>
              <a:t>Individual freedom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b="0" dirty="0"/>
              <a:t>Individual responsibility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b="0" dirty="0"/>
              <a:t>Individual rights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b="0" dirty="0"/>
              <a:t>Justice/Fairness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b="0" dirty="0"/>
              <a:t>Public health/ environment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b="0" dirty="0"/>
              <a:t>Respect for law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b="0" dirty="0"/>
              <a:t>Respect for others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b="0" dirty="0"/>
              <a:t>Safety</a:t>
            </a:r>
          </a:p>
          <a:p>
            <a:endParaRPr lang="en-US" sz="2800" b="0" kern="0" dirty="0"/>
          </a:p>
          <a:p>
            <a:pPr marL="0" indent="0">
              <a:buFontTx/>
              <a:buNone/>
            </a:pPr>
            <a:endParaRPr lang="en-US" sz="2800" b="0" kern="0" dirty="0"/>
          </a:p>
        </p:txBody>
      </p:sp>
    </p:spTree>
    <p:extLst>
      <p:ext uri="{BB962C8B-B14F-4D97-AF65-F5344CB8AC3E}">
        <p14:creationId xmlns:p14="http://schemas.microsoft.com/office/powerpoint/2010/main" val="33641138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58763" y="274638"/>
            <a:ext cx="8716962" cy="1143000"/>
          </a:xfrm>
        </p:spPr>
        <p:txBody>
          <a:bodyPr/>
          <a:lstStyle/>
          <a:p>
            <a:r>
              <a:rPr lang="en-US" altLang="en-US" b="1" dirty="0">
                <a:solidFill>
                  <a:srgbClr val="006600"/>
                </a:solidFill>
                <a:latin typeface="Calibri" pitchFamily="34" charset="0"/>
              </a:rPr>
              <a:t>Capitalism or Sustainability</a:t>
            </a:r>
            <a:br>
              <a:rPr lang="en-US" altLang="en-US" b="1" dirty="0">
                <a:solidFill>
                  <a:srgbClr val="006600"/>
                </a:solidFill>
                <a:latin typeface="Calibri" pitchFamily="34" charset="0"/>
              </a:rPr>
            </a:br>
            <a:r>
              <a:rPr lang="en-US" altLang="en-US" b="1" dirty="0">
                <a:solidFill>
                  <a:srgbClr val="006600"/>
                </a:solidFill>
                <a:latin typeface="Calibri" pitchFamily="34" charset="0"/>
              </a:rPr>
              <a:t> as a Wicked Problem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solidFill>
                  <a:srgbClr val="006600"/>
                </a:solidFill>
                <a:latin typeface="Calibri" pitchFamily="34" charset="0"/>
              </a:rPr>
              <a:t>The “Triple Bottom Line” of </a:t>
            </a:r>
          </a:p>
          <a:p>
            <a:pPr lvl="1"/>
            <a:r>
              <a:rPr lang="en-US" altLang="en-US">
                <a:solidFill>
                  <a:srgbClr val="006600"/>
                </a:solidFill>
                <a:latin typeface="Calibri" pitchFamily="34" charset="0"/>
              </a:rPr>
              <a:t>Profit   (economics, also tied to jobs and taxes)</a:t>
            </a:r>
          </a:p>
          <a:p>
            <a:pPr lvl="1"/>
            <a:r>
              <a:rPr lang="en-US" altLang="en-US">
                <a:solidFill>
                  <a:srgbClr val="006600"/>
                </a:solidFill>
                <a:latin typeface="Calibri" pitchFamily="34" charset="0"/>
              </a:rPr>
              <a:t>People  (social justice, equality, fairness)</a:t>
            </a:r>
          </a:p>
          <a:p>
            <a:pPr lvl="1"/>
            <a:r>
              <a:rPr lang="en-US" altLang="en-US">
                <a:solidFill>
                  <a:srgbClr val="006600"/>
                </a:solidFill>
                <a:latin typeface="Calibri" pitchFamily="34" charset="0"/>
              </a:rPr>
              <a:t>Planet  (environment)</a:t>
            </a:r>
          </a:p>
        </p:txBody>
      </p:sp>
      <p:pic>
        <p:nvPicPr>
          <p:cNvPr id="7172" name="Picture 2" descr="http://travelfoodguru.files.wordpress.com/2012/01/triplebottom-linegraphic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3228975"/>
            <a:ext cx="377825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8188448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CC3A0-62BB-4210-BB75-A302FEE43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1C6E0A-7696-4AB2-A3D0-87D1C3C3159A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1026" name="Picture 2" descr="States With the Largest Increase in Renewable Energy Production - Global  Trade Magazine">
            <a:extLst>
              <a:ext uri="{FF2B5EF4-FFF2-40B4-BE49-F238E27FC236}">
                <a16:creationId xmlns:a16="http://schemas.microsoft.com/office/drawing/2014/main" id="{AEE66FBE-62B0-4A92-AC5B-9CF26A96D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05"/>
          <a:stretch/>
        </p:blipFill>
        <p:spPr bwMode="auto">
          <a:xfrm>
            <a:off x="-51770" y="0"/>
            <a:ext cx="91274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4BDCDC-A0BC-416F-965E-66CCB9529EB5}"/>
              </a:ext>
            </a:extLst>
          </p:cNvPr>
          <p:cNvSpPr txBox="1"/>
          <p:nvPr/>
        </p:nvSpPr>
        <p:spPr>
          <a:xfrm>
            <a:off x="1371601" y="259829"/>
            <a:ext cx="6153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Power generation as a Wicked Problem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E4824E-43E9-4051-819A-53FCA8F732E2}"/>
              </a:ext>
            </a:extLst>
          </p:cNvPr>
          <p:cNvSpPr txBox="1"/>
          <p:nvPr/>
        </p:nvSpPr>
        <p:spPr>
          <a:xfrm>
            <a:off x="6042250" y="1499013"/>
            <a:ext cx="236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Reliability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12E517-F1FE-482F-B21D-87B013BFA89A}"/>
              </a:ext>
            </a:extLst>
          </p:cNvPr>
          <p:cNvSpPr txBox="1"/>
          <p:nvPr/>
        </p:nvSpPr>
        <p:spPr>
          <a:xfrm>
            <a:off x="2346635" y="2730315"/>
            <a:ext cx="44507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Environmentally responsible</a:t>
            </a:r>
          </a:p>
          <a:p>
            <a:pPr algn="ctr"/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5ED205-B11D-4C31-89F5-5847E41D8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5" y="5166722"/>
            <a:ext cx="3969048" cy="16912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0379D0-C3FC-4DCE-BA2F-DB2D02FFC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" y="4182487"/>
            <a:ext cx="3391373" cy="11526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5C94D1-49C5-4BDF-BF89-9EEC417B93E5}"/>
              </a:ext>
            </a:extLst>
          </p:cNvPr>
          <p:cNvSpPr txBox="1"/>
          <p:nvPr/>
        </p:nvSpPr>
        <p:spPr>
          <a:xfrm>
            <a:off x="417017" y="1429017"/>
            <a:ext cx="33070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Financially sustainable</a:t>
            </a:r>
          </a:p>
          <a:p>
            <a:pPr algn="ctr"/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2086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Library | CDC Online Newsroom | CDC">
            <a:extLst>
              <a:ext uri="{FF2B5EF4-FFF2-40B4-BE49-F238E27FC236}">
                <a16:creationId xmlns:a16="http://schemas.microsoft.com/office/drawing/2014/main" id="{B9AF156F-5B2D-4E14-9F3B-E57985C59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8" y="1028145"/>
            <a:ext cx="8574482" cy="480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9B826E-1948-49CB-8DD9-0F3987380CC1}"/>
              </a:ext>
            </a:extLst>
          </p:cNvPr>
          <p:cNvSpPr txBox="1"/>
          <p:nvPr/>
        </p:nvSpPr>
        <p:spPr>
          <a:xfrm>
            <a:off x="840226" y="52561"/>
            <a:ext cx="7385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COVID 19 and our community response as a wicked problem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22B390-DC47-4CAB-9786-D3A359D51630}"/>
              </a:ext>
            </a:extLst>
          </p:cNvPr>
          <p:cNvSpPr txBox="1"/>
          <p:nvPr/>
        </p:nvSpPr>
        <p:spPr>
          <a:xfrm>
            <a:off x="6000003" y="4621110"/>
            <a:ext cx="23259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Supporting small businesses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E8E90D-640B-472F-9DD8-5B6AB7A6221C}"/>
              </a:ext>
            </a:extLst>
          </p:cNvPr>
          <p:cNvSpPr txBox="1"/>
          <p:nvPr/>
        </p:nvSpPr>
        <p:spPr>
          <a:xfrm>
            <a:off x="1165772" y="2728573"/>
            <a:ext cx="16594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Mental health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ED83AC-D7A9-4F5C-BFA0-3F0295B1638C}"/>
              </a:ext>
            </a:extLst>
          </p:cNvPr>
          <p:cNvSpPr txBox="1"/>
          <p:nvPr/>
        </p:nvSpPr>
        <p:spPr>
          <a:xfrm>
            <a:off x="6802921" y="2566143"/>
            <a:ext cx="135165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Economic </a:t>
            </a:r>
          </a:p>
          <a:p>
            <a:pPr algn="ctr"/>
            <a:r>
              <a:rPr lang="en-US" dirty="0"/>
              <a:t>vitality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585C6F-F1F0-4533-A127-80CA114F49F7}"/>
              </a:ext>
            </a:extLst>
          </p:cNvPr>
          <p:cNvSpPr txBox="1"/>
          <p:nvPr/>
        </p:nvSpPr>
        <p:spPr>
          <a:xfrm>
            <a:off x="3095995" y="2866675"/>
            <a:ext cx="2980303" cy="63094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500" dirty="0"/>
              <a:t>Public health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1641B4-26D4-4F85-850D-5A95224D1A84}"/>
              </a:ext>
            </a:extLst>
          </p:cNvPr>
          <p:cNvSpPr txBox="1"/>
          <p:nvPr/>
        </p:nvSpPr>
        <p:spPr>
          <a:xfrm>
            <a:off x="4763700" y="1606884"/>
            <a:ext cx="176202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 algn="ctr"/>
            <a:r>
              <a:rPr lang="en-US" dirty="0"/>
              <a:t>Individual </a:t>
            </a:r>
          </a:p>
          <a:p>
            <a:pPr lvl="0" algn="ctr"/>
            <a:r>
              <a:rPr lang="en-US" dirty="0"/>
              <a:t>Responsibility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0A8F34-0D14-4E12-B02E-7D3AEC653D3C}"/>
              </a:ext>
            </a:extLst>
          </p:cNvPr>
          <p:cNvSpPr txBox="1"/>
          <p:nvPr/>
        </p:nvSpPr>
        <p:spPr>
          <a:xfrm>
            <a:off x="2174218" y="3605318"/>
            <a:ext cx="9156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en-US" dirty="0"/>
              <a:t>Family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3513E6-3626-48D8-A642-B6A11018045C}"/>
              </a:ext>
            </a:extLst>
          </p:cNvPr>
          <p:cNvSpPr txBox="1"/>
          <p:nvPr/>
        </p:nvSpPr>
        <p:spPr>
          <a:xfrm>
            <a:off x="4019325" y="4113892"/>
            <a:ext cx="149801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dirty="0"/>
              <a:t>Need for connection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DCA11F-9480-4AF5-B402-A72FB9B075BF}"/>
              </a:ext>
            </a:extLst>
          </p:cNvPr>
          <p:cNvSpPr txBox="1"/>
          <p:nvPr/>
        </p:nvSpPr>
        <p:spPr>
          <a:xfrm>
            <a:off x="1633710" y="1233832"/>
            <a:ext cx="238298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Freedom/Liberty</a:t>
            </a:r>
          </a:p>
          <a:p>
            <a:pPr algn="ctr"/>
            <a:r>
              <a:rPr lang="en-US" b="0" dirty="0"/>
              <a:t>(Concern about government or expert overreach)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FFA4F1-8DC3-4C2F-A7FE-559D6917B1CC}"/>
              </a:ext>
            </a:extLst>
          </p:cNvPr>
          <p:cNvSpPr txBox="1"/>
          <p:nvPr/>
        </p:nvSpPr>
        <p:spPr>
          <a:xfrm>
            <a:off x="1100666" y="4428483"/>
            <a:ext cx="193681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Empathy</a:t>
            </a:r>
          </a:p>
          <a:p>
            <a:pPr algn="ctr"/>
            <a:r>
              <a:rPr lang="en-US" b="0" dirty="0"/>
              <a:t>Concern for the most vulnerable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6425BA-066F-4C64-A5E5-9CCF6DEDA592}"/>
              </a:ext>
            </a:extLst>
          </p:cNvPr>
          <p:cNvSpPr txBox="1"/>
          <p:nvPr/>
        </p:nvSpPr>
        <p:spPr>
          <a:xfrm>
            <a:off x="6391246" y="3616959"/>
            <a:ext cx="127470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Employee</a:t>
            </a:r>
          </a:p>
          <a:p>
            <a:pPr algn="ctr"/>
            <a:r>
              <a:rPr lang="en-US" dirty="0"/>
              <a:t> safety</a:t>
            </a:r>
          </a:p>
        </p:txBody>
      </p:sp>
    </p:spTree>
    <p:extLst>
      <p:ext uri="{BB962C8B-B14F-4D97-AF65-F5344CB8AC3E}">
        <p14:creationId xmlns:p14="http://schemas.microsoft.com/office/powerpoint/2010/main" val="35868681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35,958 American Flag Stock Photos, Pictures &amp; Royalty-Free Images - iStock">
            <a:extLst>
              <a:ext uri="{FF2B5EF4-FFF2-40B4-BE49-F238E27FC236}">
                <a16:creationId xmlns:a16="http://schemas.microsoft.com/office/drawing/2014/main" id="{71466993-5FD7-46D4-9739-3DD406A9A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17" y="545679"/>
            <a:ext cx="8827128" cy="588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BF52A6-49CE-4F0D-8BC9-A822CD6AF9AF}"/>
              </a:ext>
            </a:extLst>
          </p:cNvPr>
          <p:cNvSpPr txBox="1"/>
          <p:nvPr/>
        </p:nvSpPr>
        <p:spPr>
          <a:xfrm>
            <a:off x="373510" y="632789"/>
            <a:ext cx="839697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American Values as a Wicked Problem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C02529-18A7-41FE-A2D7-202D5131C427}"/>
              </a:ext>
            </a:extLst>
          </p:cNvPr>
          <p:cNvSpPr txBox="1"/>
          <p:nvPr/>
        </p:nvSpPr>
        <p:spPr>
          <a:xfrm>
            <a:off x="4733773" y="3721604"/>
            <a:ext cx="407836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4. Freedom for us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C5110C-5CB1-47E6-92F4-914D2A62B682}"/>
              </a:ext>
            </a:extLst>
          </p:cNvPr>
          <p:cNvSpPr txBox="1"/>
          <p:nvPr/>
        </p:nvSpPr>
        <p:spPr>
          <a:xfrm>
            <a:off x="621266" y="3742513"/>
            <a:ext cx="255711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3. Equality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8BA80F-6381-4307-BAE8-F27AB655443E}"/>
              </a:ext>
            </a:extLst>
          </p:cNvPr>
          <p:cNvSpPr txBox="1"/>
          <p:nvPr/>
        </p:nvSpPr>
        <p:spPr>
          <a:xfrm>
            <a:off x="5155926" y="1630126"/>
            <a:ext cx="248337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1. Justice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416995-2D46-4FAF-B7DB-4C33DAD0E624}"/>
              </a:ext>
            </a:extLst>
          </p:cNvPr>
          <p:cNvSpPr txBox="1"/>
          <p:nvPr/>
        </p:nvSpPr>
        <p:spPr>
          <a:xfrm>
            <a:off x="4453628" y="2654542"/>
            <a:ext cx="418095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2. Security/Safety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B00661-57C5-4A93-A051-B50D64094D71}"/>
              </a:ext>
            </a:extLst>
          </p:cNvPr>
          <p:cNvSpPr txBox="1"/>
          <p:nvPr/>
        </p:nvSpPr>
        <p:spPr>
          <a:xfrm>
            <a:off x="1316171" y="4830483"/>
            <a:ext cx="749596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5. Freedom for future generations </a:t>
            </a:r>
          </a:p>
        </p:txBody>
      </p:sp>
    </p:spTree>
    <p:extLst>
      <p:ext uri="{BB962C8B-B14F-4D97-AF65-F5344CB8AC3E}">
        <p14:creationId xmlns:p14="http://schemas.microsoft.com/office/powerpoint/2010/main" val="27738313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19D4FB-EB9A-E64A-4D7E-E23BAC5946E2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0500"/>
            <a:ext cx="8763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248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D8855B-F8E8-9D6D-8549-5D9F8BC4B5BB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90500"/>
            <a:ext cx="8763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136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 b="1" dirty="0">
                <a:solidFill>
                  <a:srgbClr val="006600"/>
                </a:solidFill>
                <a:latin typeface="Calibri" pitchFamily="34" charset="0"/>
              </a:rPr>
              <a:t>Inherent Democratic Tensions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>
          <a:xfrm>
            <a:off x="173421" y="1405660"/>
            <a:ext cx="8828689" cy="4525963"/>
          </a:xfrm>
        </p:spPr>
        <p:txBody>
          <a:bodyPr/>
          <a:lstStyle/>
          <a:p>
            <a:r>
              <a:rPr lang="en-US" altLang="en-US" sz="2400" dirty="0">
                <a:solidFill>
                  <a:srgbClr val="006600"/>
                </a:solidFill>
                <a:latin typeface="Calibri" pitchFamily="34" charset="0"/>
              </a:rPr>
              <a:t>Freedom and Equality</a:t>
            </a:r>
          </a:p>
          <a:p>
            <a:r>
              <a:rPr lang="en-US" altLang="en-US" sz="2400" dirty="0">
                <a:solidFill>
                  <a:srgbClr val="006600"/>
                </a:solidFill>
                <a:latin typeface="Calibri" pitchFamily="34" charset="0"/>
              </a:rPr>
              <a:t>Our Freedom and Freedom of Future generations</a:t>
            </a:r>
          </a:p>
          <a:p>
            <a:r>
              <a:rPr lang="en-US" altLang="en-US" sz="2400" dirty="0">
                <a:solidFill>
                  <a:srgbClr val="006600"/>
                </a:solidFill>
                <a:latin typeface="Calibri" pitchFamily="34" charset="0"/>
              </a:rPr>
              <a:t>Freedom and Security</a:t>
            </a:r>
          </a:p>
          <a:p>
            <a:r>
              <a:rPr lang="en-US" altLang="en-US" sz="2400" dirty="0">
                <a:solidFill>
                  <a:srgbClr val="006600"/>
                </a:solidFill>
                <a:latin typeface="Calibri" pitchFamily="34" charset="0"/>
              </a:rPr>
              <a:t>Justice is a tension within itself (justice as the ideal between too much and too little credit or punishment)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006600"/>
                </a:solidFill>
                <a:latin typeface="Calibri" panose="020F0502020204030204" pitchFamily="34" charset="0"/>
                <a:cs typeface="Times New Roman" pitchFamily="18" charset="0"/>
              </a:rPr>
              <a:t>Some others</a:t>
            </a:r>
            <a:endParaRPr lang="en-US" altLang="en-US" sz="3000" dirty="0">
              <a:solidFill>
                <a:srgbClr val="006600"/>
              </a:solidFill>
              <a:latin typeface="Calibri" panose="020F0502020204030204" pitchFamily="34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solidFill>
                  <a:srgbClr val="006600"/>
                </a:solidFill>
                <a:latin typeface="Calibri" panose="020F0502020204030204" pitchFamily="34" charset="0"/>
                <a:cs typeface="Times New Roman" pitchFamily="18" charset="0"/>
              </a:rPr>
              <a:t>Short term and long term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solidFill>
                  <a:srgbClr val="006600"/>
                </a:solidFill>
                <a:latin typeface="Calibri" panose="020F0502020204030204" pitchFamily="34" charset="0"/>
                <a:cs typeface="Times New Roman" pitchFamily="18" charset="0"/>
              </a:rPr>
              <a:t>Individual rights and community good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solidFill>
                  <a:srgbClr val="006600"/>
                </a:solidFill>
                <a:latin typeface="Calibri" panose="020F0502020204030204" pitchFamily="34" charset="0"/>
                <a:cs typeface="Times New Roman" pitchFamily="18" charset="0"/>
              </a:rPr>
              <a:t>Unity and diversity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solidFill>
                  <a:srgbClr val="006600"/>
                </a:solidFill>
                <a:latin typeface="Calibri" panose="020F0502020204030204" pitchFamily="34" charset="0"/>
                <a:cs typeface="Times New Roman" pitchFamily="18" charset="0"/>
              </a:rPr>
              <a:t>Cooperation and competition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solidFill>
                  <a:srgbClr val="006600"/>
                </a:solidFill>
                <a:latin typeface="Calibri" panose="020F0502020204030204" pitchFamily="34" charset="0"/>
                <a:cs typeface="Times New Roman" pitchFamily="18" charset="0"/>
              </a:rPr>
              <a:t>Structure and agency (or opportunity and individual responsibility)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solidFill>
                  <a:srgbClr val="006600"/>
                </a:solidFill>
                <a:latin typeface="Calibri" panose="020F0502020204030204" pitchFamily="34" charset="0"/>
                <a:cs typeface="Times New Roman" pitchFamily="18" charset="0"/>
              </a:rPr>
              <a:t>Flexibility/Innovation and Consistency/Tradition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solidFill>
                  <a:srgbClr val="006600"/>
                </a:solidFill>
                <a:latin typeface="Calibri" panose="020F0502020204030204" pitchFamily="34" charset="0"/>
                <a:cs typeface="Times New Roman" pitchFamily="18" charset="0"/>
              </a:rPr>
              <a:t>Best use of resources (money, time, people)</a:t>
            </a:r>
          </a:p>
          <a:p>
            <a:endParaRPr lang="en-US" altLang="en-US" sz="2400" dirty="0">
              <a:solidFill>
                <a:srgbClr val="006600"/>
              </a:solidFill>
              <a:latin typeface="Calibri" pitchFamily="34" charset="0"/>
            </a:endParaRPr>
          </a:p>
          <a:p>
            <a:endParaRPr lang="en-US" altLang="en-US" sz="2400" dirty="0">
              <a:solidFill>
                <a:srgbClr val="006600"/>
              </a:solidFill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31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04799" y="527917"/>
            <a:ext cx="8580727" cy="3914775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i="1" dirty="0">
                <a:solidFill>
                  <a:srgbClr val="006600"/>
                </a:solidFill>
                <a:latin typeface="Calibri" pitchFamily="34" charset="0"/>
              </a:rPr>
              <a:t>Wicked</a:t>
            </a:r>
            <a:r>
              <a:rPr lang="en-US" sz="3600" dirty="0">
                <a:solidFill>
                  <a:srgbClr val="006600"/>
                </a:solidFill>
                <a:latin typeface="Calibri" pitchFamily="34" charset="0"/>
              </a:rPr>
              <a:t> </a:t>
            </a:r>
            <a:r>
              <a:rPr lang="en-US" sz="3600" i="1" dirty="0">
                <a:solidFill>
                  <a:srgbClr val="006600"/>
                </a:solidFill>
                <a:latin typeface="Calibri" pitchFamily="34" charset="0"/>
              </a:rPr>
              <a:t>problems</a:t>
            </a:r>
            <a:r>
              <a:rPr lang="en-US" sz="3600" dirty="0">
                <a:solidFill>
                  <a:srgbClr val="006600"/>
                </a:solidFill>
                <a:latin typeface="Calibri" pitchFamily="34" charset="0"/>
              </a:rPr>
              <a:t> inherently involve </a:t>
            </a:r>
            <a:r>
              <a:rPr lang="en-US" sz="3600" b="1" dirty="0">
                <a:solidFill>
                  <a:srgbClr val="006600"/>
                </a:solidFill>
                <a:latin typeface="Calibri" pitchFamily="34" charset="0"/>
              </a:rPr>
              <a:t>competing underlying values</a:t>
            </a:r>
            <a:r>
              <a:rPr lang="en-US" sz="3600" dirty="0">
                <a:solidFill>
                  <a:srgbClr val="006600"/>
                </a:solidFill>
                <a:latin typeface="Calibri" pitchFamily="34" charset="0"/>
              </a:rPr>
              <a:t>, paradoxes, and tradeoffs that </a:t>
            </a:r>
            <a:r>
              <a:rPr lang="en-US" sz="3600" b="1" dirty="0">
                <a:solidFill>
                  <a:srgbClr val="006600"/>
                </a:solidFill>
                <a:latin typeface="Calibri" pitchFamily="34" charset="0"/>
              </a:rPr>
              <a:t>cannot be resolved </a:t>
            </a:r>
            <a:r>
              <a:rPr lang="en-US" sz="3600" dirty="0">
                <a:solidFill>
                  <a:srgbClr val="006600"/>
                </a:solidFill>
                <a:latin typeface="Calibri" pitchFamily="34" charset="0"/>
              </a:rPr>
              <a:t>by science. They call for ongoing high quality </a:t>
            </a:r>
            <a:r>
              <a:rPr lang="en-US" sz="3600" b="1" dirty="0">
                <a:solidFill>
                  <a:srgbClr val="006600"/>
                </a:solidFill>
                <a:latin typeface="Calibri" pitchFamily="34" charset="0"/>
              </a:rPr>
              <a:t>communication</a:t>
            </a:r>
            <a:r>
              <a:rPr lang="en-US" sz="3600" dirty="0">
                <a:solidFill>
                  <a:srgbClr val="006600"/>
                </a:solidFill>
                <a:latin typeface="Calibri" pitchFamily="34" charset="0"/>
              </a:rPr>
              <a:t>, </a:t>
            </a:r>
            <a:r>
              <a:rPr lang="en-US" sz="3600" b="1" dirty="0">
                <a:solidFill>
                  <a:srgbClr val="006600"/>
                </a:solidFill>
                <a:latin typeface="Calibri" pitchFamily="34" charset="0"/>
              </a:rPr>
              <a:t>creativity</a:t>
            </a:r>
            <a:r>
              <a:rPr lang="en-US" sz="3600" dirty="0">
                <a:solidFill>
                  <a:srgbClr val="006600"/>
                </a:solidFill>
                <a:latin typeface="Calibri" pitchFamily="34" charset="0"/>
              </a:rPr>
              <a:t>, and broad </a:t>
            </a:r>
            <a:r>
              <a:rPr lang="en-US" sz="3600" b="1" dirty="0">
                <a:solidFill>
                  <a:srgbClr val="006600"/>
                </a:solidFill>
                <a:latin typeface="Calibri" pitchFamily="34" charset="0"/>
              </a:rPr>
              <a:t>collaborative action</a:t>
            </a:r>
            <a:r>
              <a:rPr lang="en-US" sz="3600" dirty="0">
                <a:solidFill>
                  <a:srgbClr val="006600"/>
                </a:solidFill>
                <a:latin typeface="Calibri" pitchFamily="34" charset="0"/>
              </a:rPr>
              <a:t> to manage well.   </a:t>
            </a:r>
          </a:p>
          <a:p>
            <a:pPr>
              <a:buFontTx/>
              <a:buNone/>
            </a:pPr>
            <a:r>
              <a:rPr lang="en-US" sz="3600" dirty="0">
                <a:solidFill>
                  <a:srgbClr val="006600"/>
                </a:solidFill>
                <a:latin typeface="Calibri" pitchFamily="34" charset="0"/>
              </a:rPr>
              <a:t>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18" y="3906983"/>
            <a:ext cx="4333611" cy="295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4952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012" y="288286"/>
            <a:ext cx="8720920" cy="1143000"/>
          </a:xfrm>
        </p:spPr>
        <p:txBody>
          <a:bodyPr/>
          <a:lstStyle/>
          <a:p>
            <a:r>
              <a:rPr lang="en-US" sz="5000" b="1" dirty="0">
                <a:solidFill>
                  <a:srgbClr val="006600"/>
                </a:solidFill>
                <a:latin typeface="Calibri" panose="020F0502020204030204" pitchFamily="34" charset="0"/>
              </a:rPr>
              <a:t>The Wicked Problems Mindset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885" y="1451214"/>
            <a:ext cx="8950569" cy="4525963"/>
          </a:xfrm>
        </p:spPr>
        <p:txBody>
          <a:bodyPr/>
          <a:lstStyle/>
          <a:p>
            <a:r>
              <a:rPr lang="en-US" dirty="0">
                <a:solidFill>
                  <a:srgbClr val="006600"/>
                </a:solidFill>
                <a:latin typeface="Calibri" panose="020F0502020204030204" pitchFamily="34" charset="0"/>
              </a:rPr>
              <a:t>Presume wicked problems, not wicked people</a:t>
            </a:r>
          </a:p>
          <a:p>
            <a:r>
              <a:rPr lang="en-US" dirty="0">
                <a:solidFill>
                  <a:srgbClr val="006600"/>
                </a:solidFill>
                <a:latin typeface="Calibri" panose="020F0502020204030204" pitchFamily="34" charset="0"/>
              </a:rPr>
              <a:t>Become more comfortable with uncertainty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504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9083"/>
            <a:ext cx="82296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006600"/>
                </a:solidFill>
                <a:latin typeface="Calibri" panose="020F0502020204030204" pitchFamily="34" charset="0"/>
              </a:rPr>
              <a:t>Overview: Two Key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9230" y="2332037"/>
            <a:ext cx="672554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>
                <a:solidFill>
                  <a:srgbClr val="006600"/>
                </a:solidFill>
                <a:latin typeface="Calibri" panose="020F0502020204030204" pitchFamily="34" charset="0"/>
              </a:rPr>
              <a:t>Why are we so polarized?</a:t>
            </a:r>
          </a:p>
          <a:p>
            <a:pPr marL="0" indent="0">
              <a:buNone/>
            </a:pPr>
            <a:r>
              <a:rPr lang="en-US" sz="4800" dirty="0">
                <a:solidFill>
                  <a:srgbClr val="006600"/>
                </a:solidFill>
                <a:latin typeface="Calibri" panose="020F0502020204030204" pitchFamily="34" charset="0"/>
              </a:rPr>
              <a:t>What can we do about it?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708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58" y="179104"/>
            <a:ext cx="8495731" cy="1143000"/>
          </a:xfrm>
        </p:spPr>
        <p:txBody>
          <a:bodyPr/>
          <a:lstStyle/>
          <a:p>
            <a:r>
              <a:rPr lang="en-US" dirty="0">
                <a:solidFill>
                  <a:srgbClr val="006600"/>
                </a:solidFill>
                <a:latin typeface="Calibri" panose="020F0502020204030204" pitchFamily="34" charset="0"/>
              </a:rPr>
              <a:t>Traditional v. Facilitative Leadership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69" y="1600200"/>
            <a:ext cx="4176215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006600"/>
                </a:solidFill>
                <a:latin typeface="Calibri" panose="020F0502020204030204" pitchFamily="34" charset="0"/>
              </a:rPr>
              <a:t>Traditional</a:t>
            </a:r>
          </a:p>
          <a:p>
            <a:r>
              <a:rPr lang="en-US" i="1" dirty="0">
                <a:solidFill>
                  <a:srgbClr val="006600"/>
                </a:solidFill>
                <a:latin typeface="Calibri" panose="020F0502020204030204" pitchFamily="34" charset="0"/>
              </a:rPr>
              <a:t>Strong opinion</a:t>
            </a:r>
          </a:p>
          <a:p>
            <a:r>
              <a:rPr lang="en-US" i="1" dirty="0">
                <a:solidFill>
                  <a:srgbClr val="006600"/>
                </a:solidFill>
                <a:latin typeface="Calibri" panose="020F0502020204030204" pitchFamily="34" charset="0"/>
              </a:rPr>
              <a:t>Charisma </a:t>
            </a:r>
          </a:p>
          <a:p>
            <a:r>
              <a:rPr lang="en-US" i="1" dirty="0">
                <a:solidFill>
                  <a:srgbClr val="006600"/>
                </a:solidFill>
                <a:latin typeface="Calibri" panose="020F0502020204030204" pitchFamily="34" charset="0"/>
              </a:rPr>
              <a:t>Public speaking skills</a:t>
            </a:r>
          </a:p>
          <a:p>
            <a:r>
              <a:rPr lang="en-US" i="1" dirty="0">
                <a:solidFill>
                  <a:srgbClr val="006600"/>
                </a:solidFill>
                <a:latin typeface="Calibri" panose="020F0502020204030204" pitchFamily="34" charset="0"/>
              </a:rPr>
              <a:t>Mobilization of the like-minded</a:t>
            </a:r>
          </a:p>
          <a:p>
            <a:pPr marL="0" indent="0">
              <a:buNone/>
            </a:pPr>
            <a:endParaRPr lang="en-US" i="1" dirty="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i="1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731224" y="1643418"/>
            <a:ext cx="391008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kern="0" dirty="0">
                <a:solidFill>
                  <a:srgbClr val="006600"/>
                </a:solidFill>
                <a:latin typeface="Calibri" panose="020F0502020204030204" pitchFamily="34" charset="0"/>
              </a:rPr>
              <a:t>Facilitative</a:t>
            </a:r>
          </a:p>
          <a:p>
            <a:r>
              <a:rPr lang="en-US" b="0" i="1" kern="0" dirty="0">
                <a:solidFill>
                  <a:srgbClr val="006600"/>
                </a:solidFill>
                <a:latin typeface="Calibri" panose="020F0502020204030204" pitchFamily="34" charset="0"/>
              </a:rPr>
              <a:t>Strong on process</a:t>
            </a:r>
          </a:p>
          <a:p>
            <a:r>
              <a:rPr lang="en-US" b="0" i="1" kern="0" dirty="0">
                <a:solidFill>
                  <a:srgbClr val="006600"/>
                </a:solidFill>
                <a:latin typeface="Calibri" panose="020F0502020204030204" pitchFamily="34" charset="0"/>
              </a:rPr>
              <a:t>Trust and respect</a:t>
            </a:r>
          </a:p>
          <a:p>
            <a:r>
              <a:rPr lang="en-US" b="0" i="1" kern="0" dirty="0">
                <a:solidFill>
                  <a:srgbClr val="006600"/>
                </a:solidFill>
                <a:latin typeface="Calibri" panose="020F0502020204030204" pitchFamily="34" charset="0"/>
              </a:rPr>
              <a:t>Facilitation skills</a:t>
            </a:r>
          </a:p>
          <a:p>
            <a:r>
              <a:rPr lang="en-US" b="0" i="1" kern="0" dirty="0">
                <a:solidFill>
                  <a:srgbClr val="006600"/>
                </a:solidFill>
                <a:latin typeface="Calibri" panose="020F0502020204030204" pitchFamily="34" charset="0"/>
              </a:rPr>
              <a:t>Collaboration between broad perspectives</a:t>
            </a:r>
          </a:p>
          <a:p>
            <a:pPr marL="0" indent="0">
              <a:buFontTx/>
              <a:buNone/>
            </a:pPr>
            <a:endParaRPr lang="en-US" b="0" i="1" kern="0" dirty="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pPr marL="0" indent="0">
              <a:buFontTx/>
              <a:buNone/>
            </a:pPr>
            <a:endParaRPr lang="en-US" b="0" i="1" kern="0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280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012" y="288286"/>
            <a:ext cx="8720920" cy="1143000"/>
          </a:xfrm>
        </p:spPr>
        <p:txBody>
          <a:bodyPr/>
          <a:lstStyle/>
          <a:p>
            <a:r>
              <a:rPr lang="en-US" sz="5000" b="1" dirty="0">
                <a:solidFill>
                  <a:srgbClr val="006600"/>
                </a:solidFill>
                <a:latin typeface="Calibri" panose="020F0502020204030204" pitchFamily="34" charset="0"/>
              </a:rPr>
              <a:t>The Wicked Problems Mindset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885" y="1451214"/>
            <a:ext cx="8950569" cy="4525963"/>
          </a:xfrm>
        </p:spPr>
        <p:txBody>
          <a:bodyPr/>
          <a:lstStyle/>
          <a:p>
            <a:r>
              <a:rPr lang="en-US" dirty="0">
                <a:solidFill>
                  <a:srgbClr val="006600"/>
                </a:solidFill>
                <a:latin typeface="Calibri" panose="020F0502020204030204" pitchFamily="34" charset="0"/>
              </a:rPr>
              <a:t>Presume wicked problems, not wicked people</a:t>
            </a:r>
          </a:p>
          <a:p>
            <a:r>
              <a:rPr lang="en-US" dirty="0">
                <a:solidFill>
                  <a:srgbClr val="006600"/>
                </a:solidFill>
                <a:latin typeface="Calibri" panose="020F0502020204030204" pitchFamily="34" charset="0"/>
              </a:rPr>
              <a:t>Become more comfortable with uncertainty</a:t>
            </a:r>
          </a:p>
          <a:p>
            <a:r>
              <a:rPr lang="en-US" dirty="0">
                <a:solidFill>
                  <a:srgbClr val="006600"/>
                </a:solidFill>
                <a:latin typeface="Calibri" panose="020F0502020204030204" pitchFamily="34" charset="0"/>
              </a:rPr>
              <a:t>Focus on elevating the conversation not just winning the argument</a:t>
            </a:r>
          </a:p>
          <a:p>
            <a:r>
              <a:rPr lang="en-US" dirty="0">
                <a:solidFill>
                  <a:srgbClr val="006600"/>
                </a:solidFill>
                <a:latin typeface="Calibri" panose="020F0502020204030204" pitchFamily="34" charset="0"/>
              </a:rPr>
              <a:t>Put your energy toward identifying, engaging, and negotiating inherent tensions</a:t>
            </a:r>
          </a:p>
          <a:p>
            <a:r>
              <a:rPr lang="en-US" dirty="0">
                <a:solidFill>
                  <a:srgbClr val="006600"/>
                </a:solidFill>
                <a:latin typeface="Calibri" panose="020F0502020204030204" pitchFamily="34" charset="0"/>
              </a:rPr>
              <a:t>Work toward creating a learning community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586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9083"/>
            <a:ext cx="82296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006600"/>
                </a:solidFill>
                <a:latin typeface="Calibri" panose="020F0502020204030204" pitchFamily="34" charset="0"/>
              </a:rPr>
              <a:t>Key Steps for Depolarizing and Elevating our Conversations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920" y="2758165"/>
            <a:ext cx="8695678" cy="4525963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006600"/>
                </a:solidFill>
                <a:latin typeface="Calibri" panose="020F0502020204030204" pitchFamily="34" charset="0"/>
              </a:rPr>
              <a:t>Adopt a Wicked Problems Mindset</a:t>
            </a:r>
          </a:p>
          <a:p>
            <a:pPr algn="ctr"/>
            <a:r>
              <a:rPr lang="en-US" sz="4400" dirty="0">
                <a:solidFill>
                  <a:srgbClr val="006600"/>
                </a:solidFill>
                <a:latin typeface="Calibri" panose="020F0502020204030204" pitchFamily="34" charset="0"/>
              </a:rPr>
              <a:t>Change the Way We Engage</a:t>
            </a:r>
          </a:p>
          <a:p>
            <a:pPr marL="0" indent="0" algn="ctr">
              <a:buNone/>
            </a:pPr>
            <a:endParaRPr lang="en-US" sz="4800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4129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71488" y="11113"/>
            <a:ext cx="8229600" cy="1143000"/>
          </a:xfrm>
        </p:spPr>
        <p:txBody>
          <a:bodyPr/>
          <a:lstStyle/>
          <a:p>
            <a:pPr eaLnBrk="1" hangingPunct="1"/>
            <a:r>
              <a:rPr lang="en-US" sz="35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What We Are Learning from Brain Science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-1" y="1035339"/>
            <a:ext cx="9294125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The Problematic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crave certainty and consistency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are suckers for the good v. evil narrative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strongly prefer to gather with the like minded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filter &amp; cherry pick evidence to support our views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avoid values dilemmas, tensions, and tough choices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973" y="4059211"/>
            <a:ext cx="3625375" cy="27987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12208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71488" y="11113"/>
            <a:ext cx="8229600" cy="1143000"/>
          </a:xfrm>
        </p:spPr>
        <p:txBody>
          <a:bodyPr/>
          <a:lstStyle/>
          <a:p>
            <a:pPr eaLnBrk="1" hangingPunct="1"/>
            <a:r>
              <a:rPr lang="en-US" sz="35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What We Are Learning from Social Psychology and Brain Science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0" y="1035339"/>
            <a:ext cx="91440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30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The Good</a:t>
            </a:r>
          </a:p>
          <a:p>
            <a:pPr marL="0" indent="0" eaLnBrk="1" hangingPunct="1">
              <a:buNone/>
            </a:pPr>
            <a:r>
              <a:rPr lang="en-US" sz="30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</a:t>
            </a:r>
            <a:r>
              <a:rPr lang="en-US" sz="26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We are inherently social and seek purpose and community</a:t>
            </a:r>
          </a:p>
          <a:p>
            <a:pPr marL="0" indent="0" eaLnBrk="1" hangingPunct="1">
              <a:buNone/>
            </a:pPr>
            <a:r>
              <a:rPr lang="en-US" sz="26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634" y="2258026"/>
            <a:ext cx="2923355" cy="436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724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0" y="1035339"/>
            <a:ext cx="91440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30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The Good</a:t>
            </a:r>
          </a:p>
          <a:p>
            <a:pPr marL="0" indent="0" eaLnBrk="1" hangingPunct="1">
              <a:buNone/>
            </a:pPr>
            <a:r>
              <a:rPr lang="en-US" sz="30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</a:t>
            </a:r>
            <a:r>
              <a:rPr lang="en-US" sz="26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We are inherently social and seek purpose and community</a:t>
            </a:r>
          </a:p>
          <a:p>
            <a:pPr marL="0" indent="0" eaLnBrk="1" hangingPunct="1">
              <a:buNone/>
            </a:pPr>
            <a:r>
              <a:rPr lang="en-US" sz="26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are inherently empathetic</a:t>
            </a:r>
          </a:p>
          <a:p>
            <a:pPr marL="0" indent="0" eaLnBrk="1" hangingPunct="1">
              <a:buNone/>
            </a:pPr>
            <a:r>
              <a:rPr lang="en-US" sz="26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are inherently pragmatic and creative</a:t>
            </a:r>
          </a:p>
          <a:p>
            <a:pPr marL="0" indent="0" eaLnBrk="1" hangingPunct="1">
              <a:buNone/>
            </a:pPr>
            <a:r>
              <a:rPr lang="en-US" sz="26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	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20722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500" b="1" kern="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What Are We Learning from Brain Science and Social Psychology?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15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0" y="1035339"/>
            <a:ext cx="91440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30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The Good</a:t>
            </a:r>
          </a:p>
          <a:p>
            <a:pPr marL="0" indent="0" eaLnBrk="1" hangingPunct="1">
              <a:buNone/>
            </a:pPr>
            <a:r>
              <a:rPr lang="en-US" sz="30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</a:t>
            </a:r>
            <a:r>
              <a:rPr lang="en-US" sz="26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We are inherently social and seek purpose and community</a:t>
            </a:r>
          </a:p>
          <a:p>
            <a:pPr marL="0" indent="0" eaLnBrk="1" hangingPunct="1">
              <a:buNone/>
            </a:pPr>
            <a:r>
              <a:rPr lang="en-US" sz="26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are inherently empathetic</a:t>
            </a:r>
          </a:p>
          <a:p>
            <a:pPr marL="0" indent="0" eaLnBrk="1" hangingPunct="1">
              <a:buNone/>
            </a:pPr>
            <a:r>
              <a:rPr lang="en-US" sz="26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are inherently pragmatic and creative</a:t>
            </a:r>
          </a:p>
          <a:p>
            <a:pPr marL="0" indent="0" eaLnBrk="1" hangingPunct="1">
              <a:buNone/>
            </a:pPr>
            <a:r>
              <a:rPr lang="en-US" sz="26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can overcome our bad tendencies and build   	better habits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298" y="3805061"/>
            <a:ext cx="2835564" cy="253310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20722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500" b="1" kern="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What Are We Learning from Brain Science and Social Psychology?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38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76912" y="1774270"/>
            <a:ext cx="4223535" cy="4251117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30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Bottom line: The most powerful thing to help people overcome their biases and tackle wicked problems well is </a:t>
            </a:r>
            <a:r>
              <a:rPr lang="en-US" sz="30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genuine conversation with people they respect</a:t>
            </a:r>
            <a:r>
              <a:rPr lang="en-US" sz="30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.</a:t>
            </a:r>
            <a:endParaRPr lang="en-US" sz="2600" dirty="0">
              <a:solidFill>
                <a:srgbClr val="00660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71488" y="111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3500" b="1" kern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What We Are Learning from Social Psychology and Brain Science</a:t>
            </a:r>
            <a:endParaRPr lang="en-US" sz="3500" b="1" kern="0" dirty="0">
              <a:solidFill>
                <a:srgbClr val="006600"/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807" y="1680646"/>
            <a:ext cx="4545695" cy="443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54104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5987"/>
          </a:xfrm>
        </p:spPr>
        <p:txBody>
          <a:bodyPr/>
          <a:lstStyle/>
          <a:p>
            <a:pPr eaLnBrk="1" hangingPunct="1"/>
            <a:r>
              <a:rPr lang="en-US" altLang="en-US" sz="3500" b="1" dirty="0">
                <a:solidFill>
                  <a:srgbClr val="006600"/>
                </a:solidFill>
                <a:latin typeface="Calibri" panose="020F0502020204030204" pitchFamily="34" charset="0"/>
                <a:cs typeface="Times New Roman" pitchFamily="18" charset="0"/>
              </a:rPr>
              <a:t>What is Deliberative Engagement?</a:t>
            </a:r>
            <a:br>
              <a:rPr lang="en-US" altLang="en-US" sz="3500" dirty="0">
                <a:solidFill>
                  <a:srgbClr val="006600"/>
                </a:solidFill>
                <a:latin typeface="Calibri" panose="020F0502020204030204" pitchFamily="34" charset="0"/>
                <a:cs typeface="Times New Roman" pitchFamily="18" charset="0"/>
              </a:rPr>
            </a:br>
            <a:endParaRPr lang="en-US" altLang="en-US" sz="3500" dirty="0">
              <a:solidFill>
                <a:srgbClr val="006600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396543" y="911983"/>
            <a:ext cx="8229600" cy="4525963"/>
          </a:xfrm>
        </p:spPr>
        <p:txBody>
          <a:bodyPr/>
          <a:lstStyle/>
          <a:p>
            <a:pPr algn="ctr" rtl="1" eaLnBrk="1" hangingPunct="1"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  <a:latin typeface="Calibri" panose="020F0502020204030204" pitchFamily="34" charset="0"/>
                <a:cs typeface="Times New Roman" pitchFamily="18" charset="0"/>
              </a:rPr>
              <a:t>Deliberative democracy </a:t>
            </a:r>
          </a:p>
          <a:p>
            <a:pPr algn="ctr" rtl="1" eaLnBrk="1" hangingPunct="1"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  <a:latin typeface="Calibri" panose="020F0502020204030204" pitchFamily="34" charset="0"/>
                <a:cs typeface="Times New Roman" pitchFamily="18" charset="0"/>
              </a:rPr>
              <a:t>Community problem-solving</a:t>
            </a:r>
          </a:p>
          <a:p>
            <a:pPr algn="ctr" rtl="1" eaLnBrk="1" hangingPunct="1"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  <a:latin typeface="Calibri" panose="020F0502020204030204" pitchFamily="34" charset="0"/>
                <a:cs typeface="Times New Roman" pitchFamily="18" charset="0"/>
              </a:rPr>
              <a:t>Collaborative problem-solving</a:t>
            </a:r>
          </a:p>
          <a:p>
            <a:pPr algn="ctr" eaLnBrk="1" hangingPunct="1"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  <a:latin typeface="Calibri" panose="020F0502020204030204" pitchFamily="34" charset="0"/>
                <a:cs typeface="Times New Roman" pitchFamily="18" charset="0"/>
              </a:rPr>
              <a:t>Participatory decision-making</a:t>
            </a:r>
          </a:p>
          <a:p>
            <a:pPr algn="ctr" eaLnBrk="1" hangingPunct="1"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  <a:latin typeface="Calibri" panose="020F0502020204030204" pitchFamily="34" charset="0"/>
                <a:cs typeface="Times New Roman" pitchFamily="18" charset="0"/>
              </a:rPr>
              <a:t>Slow democracy</a:t>
            </a:r>
          </a:p>
          <a:p>
            <a:pPr algn="ctr" eaLnBrk="1" hangingPunct="1"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  <a:latin typeface="Calibri" panose="020F0502020204030204" pitchFamily="34" charset="0"/>
                <a:cs typeface="Times New Roman" pitchFamily="18" charset="0"/>
              </a:rPr>
              <a:t>Strong democracy</a:t>
            </a:r>
          </a:p>
          <a:p>
            <a:pPr algn="ctr" eaLnBrk="1" hangingPunct="1"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  <a:latin typeface="Calibri" panose="020F0502020204030204" pitchFamily="34" charset="0"/>
                <a:cs typeface="Times New Roman" pitchFamily="18" charset="0"/>
              </a:rPr>
              <a:t>Multi-stakeholder dispute resolution</a:t>
            </a:r>
          </a:p>
          <a:p>
            <a:pPr algn="ctr" eaLnBrk="1" hangingPunct="1"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  <a:latin typeface="Calibri" panose="020F0502020204030204" pitchFamily="34" charset="0"/>
                <a:cs typeface="Times New Roman" pitchFamily="18" charset="0"/>
              </a:rPr>
              <a:t>Public participation	 </a:t>
            </a:r>
          </a:p>
          <a:p>
            <a:pPr algn="ctr" eaLnBrk="1" hangingPunct="1"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  <a:latin typeface="Calibri" panose="020F0502020204030204" pitchFamily="34" charset="0"/>
                <a:cs typeface="Times New Roman" pitchFamily="18" charset="0"/>
              </a:rPr>
              <a:t>Democratic governance</a:t>
            </a:r>
          </a:p>
          <a:p>
            <a:pPr algn="ctr" eaLnBrk="1" hangingPunct="1"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  <a:latin typeface="Calibri" panose="020F0502020204030204" pitchFamily="34" charset="0"/>
                <a:cs typeface="Times New Roman" pitchFamily="18" charset="0"/>
              </a:rPr>
              <a:t>Collaborative governance</a:t>
            </a:r>
          </a:p>
          <a:p>
            <a:pPr algn="ctr" eaLnBrk="1" hangingPunct="1"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  <a:latin typeface="Calibri" panose="020F0502020204030204" pitchFamily="34" charset="0"/>
                <a:cs typeface="Times New Roman" pitchFamily="18" charset="0"/>
              </a:rPr>
              <a:t>Organic or community politics	</a:t>
            </a:r>
          </a:p>
          <a:p>
            <a:pPr algn="ctr" eaLnBrk="1" hangingPunct="1"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  <a:latin typeface="Calibri" panose="020F0502020204030204" pitchFamily="34" charset="0"/>
                <a:cs typeface="Times New Roman" pitchFamily="18" charset="0"/>
              </a:rPr>
              <a:t>Consensus building or seeking processes</a:t>
            </a:r>
          </a:p>
          <a:p>
            <a:pPr algn="ctr" eaLnBrk="1" hangingPunct="1"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  <a:latin typeface="Calibri" panose="020F0502020204030204" pitchFamily="34" charset="0"/>
                <a:cs typeface="Times New Roman" pitchFamily="18" charset="0"/>
              </a:rPr>
              <a:t>Organic politics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975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-98580" y="-230736"/>
            <a:ext cx="9341159" cy="1143000"/>
          </a:xfrm>
        </p:spPr>
        <p:txBody>
          <a:bodyPr/>
          <a:lstStyle/>
          <a:p>
            <a:r>
              <a:rPr lang="en-US" altLang="en-US" sz="3000" b="1" dirty="0">
                <a:solidFill>
                  <a:srgbClr val="006600"/>
                </a:solidFill>
                <a:latin typeface="Calibri" panose="020F0502020204030204" pitchFamily="34" charset="0"/>
              </a:rPr>
              <a:t>Key Components of Deliberative Engagement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414498" y="692264"/>
            <a:ext cx="8483842" cy="4525963"/>
          </a:xfrm>
        </p:spPr>
        <p:txBody>
          <a:bodyPr/>
          <a:lstStyle/>
          <a:p>
            <a:r>
              <a:rPr lang="en-US" altLang="en-US" sz="2400" dirty="0">
                <a:solidFill>
                  <a:srgbClr val="006600"/>
                </a:solidFill>
                <a:latin typeface="Calibri" panose="020F0502020204030204" pitchFamily="34" charset="0"/>
              </a:rPr>
              <a:t>Overall deliberative framing</a:t>
            </a:r>
          </a:p>
          <a:p>
            <a:pPr lvl="1"/>
            <a:r>
              <a:rPr lang="en-US" altLang="en-US" sz="2400" dirty="0">
                <a:solidFill>
                  <a:srgbClr val="006600"/>
                </a:solidFill>
                <a:latin typeface="Calibri" panose="020F0502020204030204" pitchFamily="34" charset="0"/>
              </a:rPr>
              <a:t>Wicked problem, multiple approaches, broad range of actors, starting discussion “upstream” (before polarization)</a:t>
            </a:r>
          </a:p>
          <a:p>
            <a:r>
              <a:rPr lang="en-US" altLang="en-US" sz="2400" dirty="0">
                <a:solidFill>
                  <a:srgbClr val="006600"/>
                </a:solidFill>
                <a:latin typeface="Calibri" panose="020F0502020204030204" pitchFamily="34" charset="0"/>
              </a:rPr>
              <a:t>Discussion guides/backgrounder</a:t>
            </a:r>
          </a:p>
          <a:p>
            <a:pPr lvl="1"/>
            <a:r>
              <a:rPr lang="en-US" altLang="en-US" sz="2400" dirty="0">
                <a:solidFill>
                  <a:srgbClr val="006600"/>
                </a:solidFill>
                <a:latin typeface="Calibri" panose="020F0502020204030204" pitchFamily="34" charset="0"/>
              </a:rPr>
              <a:t>Base of information, something to react to, framed for deliberation, not persuasion</a:t>
            </a:r>
          </a:p>
          <a:p>
            <a:r>
              <a:rPr lang="en-US" altLang="en-US" sz="2400" dirty="0">
                <a:solidFill>
                  <a:srgbClr val="006600"/>
                </a:solidFill>
                <a:latin typeface="Calibri" panose="020F0502020204030204" pitchFamily="34" charset="0"/>
              </a:rPr>
              <a:t>Small, diverse, representative groups</a:t>
            </a:r>
          </a:p>
          <a:p>
            <a:r>
              <a:rPr lang="en-US" altLang="en-US" sz="2400" dirty="0">
                <a:solidFill>
                  <a:srgbClr val="006600"/>
                </a:solidFill>
                <a:latin typeface="Calibri" panose="020F0502020204030204" pitchFamily="34" charset="0"/>
              </a:rPr>
              <a:t>Processes designed for interaction and learning</a:t>
            </a:r>
          </a:p>
          <a:p>
            <a:r>
              <a:rPr lang="en-US" altLang="en-US" sz="2400" dirty="0">
                <a:solidFill>
                  <a:srgbClr val="006600"/>
                </a:solidFill>
                <a:latin typeface="Calibri" panose="020F0502020204030204" pitchFamily="34" charset="0"/>
              </a:rPr>
              <a:t>Small group facilitators</a:t>
            </a:r>
          </a:p>
          <a:p>
            <a:endParaRPr lang="en-US" altLang="en-US" sz="2400" dirty="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endParaRPr lang="en-US" altLang="en-US" sz="2400" dirty="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endParaRPr lang="en-US" altLang="en-US" sz="2400" dirty="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endParaRPr lang="en-US" altLang="en-US" sz="2400" dirty="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endParaRPr lang="en-US" altLang="en-US" sz="2400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0"/>
          <a:stretch/>
        </p:blipFill>
        <p:spPr>
          <a:xfrm>
            <a:off x="659331" y="5079013"/>
            <a:ext cx="7739935" cy="16797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1126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44053" y="1985097"/>
            <a:ext cx="87201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3500" b="1" kern="0" dirty="0">
                <a:solidFill>
                  <a:srgbClr val="006600"/>
                </a:solidFill>
                <a:latin typeface="Calibri" panose="020F0502020204030204" pitchFamily="34" charset="0"/>
              </a:rPr>
              <a:t>So what are we learning about social psychology and brain science that’s relevant to deliberative engagement?</a:t>
            </a:r>
            <a:br>
              <a:rPr lang="en-US" sz="3500" b="1" kern="0" dirty="0">
                <a:solidFill>
                  <a:srgbClr val="006600"/>
                </a:solidFill>
                <a:latin typeface="Calibri" panose="020F0502020204030204" pitchFamily="34" charset="0"/>
              </a:rPr>
            </a:br>
            <a:endParaRPr lang="en-US" sz="3500" b="1" kern="0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62" y="609600"/>
            <a:ext cx="4283075" cy="606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609600"/>
            <a:ext cx="4027487" cy="608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84325"/>
            <a:ext cx="3614738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4" y="2212113"/>
            <a:ext cx="3667125" cy="462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431" y="-47424"/>
            <a:ext cx="2961481" cy="462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969" y="1271588"/>
            <a:ext cx="3212306" cy="481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629" y="2183978"/>
            <a:ext cx="3163131" cy="479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The Bias That Divides Us">
            <a:extLst>
              <a:ext uri="{FF2B5EF4-FFF2-40B4-BE49-F238E27FC236}">
                <a16:creationId xmlns:a16="http://schemas.microsoft.com/office/drawing/2014/main" id="{104CDCA8-5724-DBE7-A333-AE58CE3CF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" y="20590"/>
            <a:ext cx="3435350" cy="507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593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920383" cy="465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97211" y="6039286"/>
            <a:ext cx="6678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National Coalition for Dialogue and Deliberation  www.ncdd.org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385" y="1"/>
            <a:ext cx="5223616" cy="612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F43FE5-9037-4F6F-81DC-32E200CB7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301936-7798-4A5D-B823-7683EDD914C0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8560EA-3A7F-C657-5A6F-5161147A7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791" y="4726726"/>
            <a:ext cx="2133600" cy="2101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146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11" y="156882"/>
            <a:ext cx="8229600" cy="1143000"/>
          </a:xfrm>
        </p:spPr>
        <p:txBody>
          <a:bodyPr/>
          <a:lstStyle/>
          <a:p>
            <a:r>
              <a:rPr lang="en-US" sz="3500" b="1" dirty="0">
                <a:solidFill>
                  <a:srgbClr val="006600"/>
                </a:solidFill>
                <a:latin typeface="Calibri" panose="020F0502020204030204" pitchFamily="34" charset="0"/>
              </a:rPr>
              <a:t>The Four Key Shifts </a:t>
            </a:r>
            <a:br>
              <a:rPr lang="en-US" sz="3500" b="1" dirty="0">
                <a:solidFill>
                  <a:srgbClr val="006600"/>
                </a:solidFill>
                <a:latin typeface="Calibri" panose="020F0502020204030204" pitchFamily="34" charset="0"/>
              </a:rPr>
            </a:br>
            <a:r>
              <a:rPr lang="en-US" sz="3500" b="1" dirty="0">
                <a:solidFill>
                  <a:srgbClr val="006600"/>
                </a:solidFill>
                <a:latin typeface="Calibri" panose="020F0502020204030204" pitchFamily="34" charset="0"/>
              </a:rPr>
              <a:t>of Deliberative Engagement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211" y="1773115"/>
            <a:ext cx="4114800" cy="587280"/>
          </a:xfrm>
        </p:spPr>
        <p:txBody>
          <a:bodyPr/>
          <a:lstStyle/>
          <a:p>
            <a:r>
              <a:rPr lang="en-US" dirty="0">
                <a:solidFill>
                  <a:srgbClr val="006600"/>
                </a:solidFill>
                <a:latin typeface="Calibri" panose="020F0502020204030204" pitchFamily="34" charset="0"/>
              </a:rPr>
              <a:t>From wicked people  </a:t>
            </a:r>
          </a:p>
          <a:p>
            <a:pPr marL="457200" lvl="1" indent="0">
              <a:buNone/>
            </a:pPr>
            <a:endParaRPr lang="en-US" sz="1800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330611" y="1802423"/>
            <a:ext cx="4114800" cy="740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0" dirty="0">
                <a:solidFill>
                  <a:srgbClr val="0066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b="0" dirty="0">
                <a:solidFill>
                  <a:srgbClr val="006600"/>
                </a:solidFill>
                <a:latin typeface="Calibri" panose="020F0502020204030204" pitchFamily="34" charset="0"/>
              </a:rPr>
              <a:t>to wicked problems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b="0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68211" y="2662794"/>
            <a:ext cx="4114800" cy="58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rgbClr val="006600"/>
                </a:solidFill>
                <a:latin typeface="Calibri" panose="020F0502020204030204" pitchFamily="34" charset="0"/>
              </a:rPr>
              <a:t>From adversaries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3200" b="0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54057" y="2690193"/>
            <a:ext cx="4498998" cy="118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" panose="05000000000000000000" pitchFamily="2" charset="2"/>
              <a:buChar char="à"/>
            </a:pPr>
            <a:r>
              <a:rPr lang="en-US" b="0" dirty="0">
                <a:solidFill>
                  <a:srgbClr val="006600"/>
                </a:solidFill>
                <a:latin typeface="Calibri" panose="020F0502020204030204" pitchFamily="34" charset="0"/>
              </a:rPr>
              <a:t> to collaborators</a:t>
            </a:r>
            <a:endParaRPr lang="en-US" sz="3200" b="0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68211" y="5107877"/>
            <a:ext cx="4114800" cy="587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rgbClr val="006600"/>
                </a:solidFill>
                <a:latin typeface="Calibri" panose="020F0502020204030204" pitchFamily="34" charset="0"/>
              </a:rPr>
              <a:t>From facts as cherry picked ammunition or “fake news”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3200" b="0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394555" y="5153576"/>
            <a:ext cx="4114800" cy="7405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à"/>
            </a:pPr>
            <a:r>
              <a:rPr lang="en-US" b="0" dirty="0">
                <a:solidFill>
                  <a:srgbClr val="0066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to facts as tools for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0" dirty="0">
                <a:solidFill>
                  <a:srgbClr val="0066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 addressing problems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0" dirty="0">
                <a:solidFill>
                  <a:srgbClr val="0066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 together</a:t>
            </a:r>
            <a:endParaRPr lang="en-US" b="0" dirty="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3200" b="0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68211" y="3560695"/>
            <a:ext cx="4114800" cy="1459618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b="0" dirty="0">
                <a:solidFill>
                  <a:srgbClr val="006600"/>
                </a:solidFill>
                <a:latin typeface="Calibri" panose="020F0502020204030204" pitchFamily="34" charset="0"/>
              </a:rPr>
              <a:t>From inciting the worst of human nature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b="0" dirty="0">
              <a:solidFill>
                <a:srgbClr val="0066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330611" y="3604939"/>
            <a:ext cx="4481946" cy="7405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" panose="05000000000000000000" pitchFamily="2" charset="2"/>
              <a:buChar char="à"/>
            </a:pPr>
            <a:r>
              <a:rPr lang="en-US" b="0" dirty="0">
                <a:solidFill>
                  <a:srgbClr val="0066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t</a:t>
            </a:r>
            <a:r>
              <a:rPr lang="en-US" b="0" dirty="0">
                <a:solidFill>
                  <a:srgbClr val="006600"/>
                </a:solidFill>
                <a:latin typeface="Calibri" panose="020F0502020204030204" pitchFamily="34" charset="0"/>
              </a:rPr>
              <a:t>o bringing out the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0" dirty="0">
                <a:solidFill>
                  <a:srgbClr val="006600"/>
                </a:solidFill>
                <a:latin typeface="Calibri" panose="020F0502020204030204" pitchFamily="34" charset="0"/>
              </a:rPr>
              <a:t>     best of human nature</a:t>
            </a:r>
          </a:p>
          <a:p>
            <a:pPr marL="0" indent="0">
              <a:buNone/>
            </a:pPr>
            <a:endParaRPr lang="en-US" b="0" dirty="0">
              <a:solidFill>
                <a:srgbClr val="006600"/>
              </a:solidFill>
              <a:latin typeface="Calibri" panose="020F0502020204030204" pitchFamily="34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3200" b="0" dirty="0">
                <a:solidFill>
                  <a:srgbClr val="006600"/>
                </a:solidFill>
                <a:latin typeface="Calibri" panose="020F050202020403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17228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9322" r="20715" b="28114"/>
          <a:stretch>
            <a:fillRect/>
          </a:stretch>
        </p:blipFill>
        <p:spPr bwMode="auto">
          <a:xfrm>
            <a:off x="0" y="434975"/>
            <a:ext cx="9144000" cy="58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Box 4"/>
          <p:cNvSpPr txBox="1">
            <a:spLocks noChangeArrowheads="1"/>
          </p:cNvSpPr>
          <p:nvPr/>
        </p:nvSpPr>
        <p:spPr bwMode="auto">
          <a:xfrm>
            <a:off x="776288" y="6488113"/>
            <a:ext cx="7172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Sam Kaner, </a:t>
            </a:r>
            <a:r>
              <a:rPr lang="en-US" altLang="en-US" sz="1800" i="1"/>
              <a:t>Facilitator’s Guide to Participatory Decision-Making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2461173"/>
      </p:ext>
    </p:extLst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 bwMode="auto">
          <a:xfrm>
            <a:off x="3491398" y="985344"/>
            <a:ext cx="2128345" cy="180777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Individually developed subconscious biases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347696" y="1857044"/>
            <a:ext cx="2128345" cy="167508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Negative interaction effects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636297" y="5109537"/>
            <a:ext cx="2128345" cy="178675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Arial" pitchFamily="34" charset="0"/>
              </a:rPr>
              <a:t>Impact of the internet</a:t>
            </a:r>
          </a:p>
          <a:p>
            <a:pPr algn="ctr"/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590012" y="4189727"/>
            <a:ext cx="2128345" cy="178675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The 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Russell 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effect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74757" y="4189727"/>
            <a:ext cx="2128345" cy="179727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Overly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adversarial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political system</a:t>
            </a:r>
            <a:endParaRPr lang="en-US" dirty="0"/>
          </a:p>
        </p:txBody>
      </p:sp>
      <p:sp>
        <p:nvSpPr>
          <p:cNvPr id="13" name="Down Arrow 12"/>
          <p:cNvSpPr/>
          <p:nvPr/>
        </p:nvSpPr>
        <p:spPr bwMode="auto">
          <a:xfrm rot="17660408">
            <a:off x="5731619" y="1892165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Down Arrow 14"/>
          <p:cNvSpPr/>
          <p:nvPr/>
        </p:nvSpPr>
        <p:spPr bwMode="auto">
          <a:xfrm>
            <a:off x="7654185" y="3532143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Down Arrow 15"/>
          <p:cNvSpPr/>
          <p:nvPr/>
        </p:nvSpPr>
        <p:spPr bwMode="auto">
          <a:xfrm rot="13990604">
            <a:off x="2674661" y="1923632"/>
            <a:ext cx="475199" cy="41663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Down Arrow 16"/>
          <p:cNvSpPr/>
          <p:nvPr/>
        </p:nvSpPr>
        <p:spPr bwMode="auto">
          <a:xfrm rot="6246420">
            <a:off x="2911693" y="5383817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Down Arrow 17"/>
          <p:cNvSpPr/>
          <p:nvPr/>
        </p:nvSpPr>
        <p:spPr bwMode="auto">
          <a:xfrm rot="10800000">
            <a:off x="1019346" y="3643331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Down Arrow 13"/>
          <p:cNvSpPr/>
          <p:nvPr/>
        </p:nvSpPr>
        <p:spPr bwMode="auto">
          <a:xfrm rot="4402380">
            <a:off x="6003376" y="5266893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439805" y="1745385"/>
            <a:ext cx="2128345" cy="178675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</a:rPr>
              <a:t>Media focus on conflict</a:t>
            </a:r>
            <a:endParaRPr lang="en-US" dirty="0">
              <a:latin typeface="Arial" pitchFamily="34" charset="0"/>
            </a:endParaRPr>
          </a:p>
          <a:p>
            <a:pPr algn="ctr"/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66255" y="28060"/>
            <a:ext cx="86868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006600"/>
                </a:solidFill>
                <a:latin typeface="Calibri" panose="020F0502020204030204" pitchFamily="34" charset="0"/>
              </a:rPr>
              <a:t>The Vicious Cycle of Exaggerated Polarization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64698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5660" y="0"/>
            <a:ext cx="10072048" cy="1143000"/>
          </a:xfrm>
        </p:spPr>
        <p:txBody>
          <a:bodyPr/>
          <a:lstStyle/>
          <a:p>
            <a:r>
              <a:rPr lang="en-US" sz="3500" b="1" dirty="0">
                <a:solidFill>
                  <a:srgbClr val="006600"/>
                </a:solidFill>
                <a:latin typeface="Calibri" panose="020F0502020204030204" pitchFamily="34" charset="0"/>
              </a:rPr>
              <a:t>The Virtuous Cycle of Authentic Engagement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3368566" y="1194869"/>
            <a:ext cx="2227016" cy="180777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Opportunity for authentic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e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ngagement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(primary at local level)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993505" y="2317531"/>
            <a:ext cx="2553595" cy="167508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Development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of mutual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understanding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2157248" y="4593021"/>
            <a:ext cx="2128345" cy="178675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Greater refinement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of opinions</a:t>
            </a:r>
          </a:p>
          <a:p>
            <a:pPr algn="ctr"/>
            <a:r>
              <a:rPr lang="en-US" dirty="0">
                <a:latin typeface="Calibri" panose="020F0502020204030204" pitchFamily="34" charset="0"/>
              </a:rPr>
              <a:t>(i.e. learning)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4929333" y="4553223"/>
            <a:ext cx="2128345" cy="178675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Building of trust and respect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562304" y="2317531"/>
            <a:ext cx="2291256" cy="179727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Potential for collaboration and co-creation</a:t>
            </a:r>
          </a:p>
        </p:txBody>
      </p:sp>
      <p:sp>
        <p:nvSpPr>
          <p:cNvPr id="13" name="Down Arrow 12"/>
          <p:cNvSpPr/>
          <p:nvPr/>
        </p:nvSpPr>
        <p:spPr bwMode="auto">
          <a:xfrm rot="18270063">
            <a:off x="5932513" y="2045353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Down Arrow 14"/>
          <p:cNvSpPr/>
          <p:nvPr/>
        </p:nvSpPr>
        <p:spPr bwMode="auto">
          <a:xfrm rot="1931716">
            <a:off x="6442877" y="4070912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Down Arrow 15"/>
          <p:cNvSpPr/>
          <p:nvPr/>
        </p:nvSpPr>
        <p:spPr bwMode="auto">
          <a:xfrm rot="13990604">
            <a:off x="2611244" y="2045353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Down Arrow 16"/>
          <p:cNvSpPr/>
          <p:nvPr/>
        </p:nvSpPr>
        <p:spPr bwMode="auto">
          <a:xfrm rot="5400000">
            <a:off x="4376771" y="5159620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Down Arrow 17"/>
          <p:cNvSpPr/>
          <p:nvPr/>
        </p:nvSpPr>
        <p:spPr bwMode="auto">
          <a:xfrm rot="8813876">
            <a:off x="2001067" y="4070134"/>
            <a:ext cx="484632" cy="57396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878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71488" y="11113"/>
            <a:ext cx="8229600" cy="1143000"/>
          </a:xfrm>
        </p:spPr>
        <p:txBody>
          <a:bodyPr/>
          <a:lstStyle/>
          <a:p>
            <a:pPr eaLnBrk="1" hangingPunct="1"/>
            <a:r>
              <a:rPr lang="en-US" sz="35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What Are We Learning from Brain Science and Social Psychology?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249382" y="1035339"/>
            <a:ext cx="8894618" cy="490143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The Problematic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crave certainty and consistency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are suckers for the good v. evil narrative</a:t>
            </a:r>
          </a:p>
          <a:p>
            <a:pPr marL="0" indent="0" eaLnBrk="1" hangingPunct="1">
              <a:buNone/>
            </a:pPr>
            <a:r>
              <a:rPr lang="en-US" sz="30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963" y="2700864"/>
            <a:ext cx="5600219" cy="415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643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106647"/>
            <a:ext cx="8229600" cy="1143000"/>
          </a:xfrm>
        </p:spPr>
        <p:txBody>
          <a:bodyPr/>
          <a:lstStyle/>
          <a:p>
            <a:pPr eaLnBrk="1" hangingPunct="1"/>
            <a:r>
              <a:rPr lang="en-US" sz="35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What We Are Learning from Brain Science and Social Psychology?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-1" y="1257019"/>
            <a:ext cx="9294125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The Problematic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crave certainty and consistency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are suckers for the good v. evil narrative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are “groupish” (prefer to gather with like-minded)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	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268" y="3733799"/>
            <a:ext cx="3699232" cy="2476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age result for crazy fa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07" y="3733800"/>
            <a:ext cx="3574661" cy="254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0622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106647"/>
            <a:ext cx="8229600" cy="1143000"/>
          </a:xfrm>
        </p:spPr>
        <p:txBody>
          <a:bodyPr/>
          <a:lstStyle/>
          <a:p>
            <a:pPr eaLnBrk="1" hangingPunct="1"/>
            <a:r>
              <a:rPr lang="en-US" sz="3500" b="1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What We Are Learning from Brain Science and Social Psychology?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-1" y="1257019"/>
            <a:ext cx="9294125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The Problematic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crave certainty and consistency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are suckers for the good v. evil narrative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are “groupish” (prefer to gather with like-minded)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We filter &amp; cherry pick evidence to support our views</a:t>
            </a:r>
          </a:p>
          <a:p>
            <a:pPr marL="0" indent="0" eaLnBrk="1" hangingPunct="1">
              <a:buNone/>
            </a:pPr>
            <a:r>
              <a:rPr lang="en-US" sz="2800" dirty="0">
                <a:solidFill>
                  <a:srgbClr val="006600"/>
                </a:solidFill>
                <a:latin typeface="Calibri" pitchFamily="34" charset="0"/>
                <a:cs typeface="Times New Roman" pitchFamily="18" charset="0"/>
              </a:rPr>
              <a:t>	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203197"/>
            <a:ext cx="2519753" cy="201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9355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TYPE" val="3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PARTLISTDEFAULT" val="0"/>
  <p:tag name="INCORRECTPOINTVALUE" val="0"/>
  <p:tag name="AUTOADJUSTPARTRANGE" val="True"/>
  <p:tag name="FIBNUMRESULTS" val="5"/>
  <p:tag name="PRRESPONSE2" val="9"/>
  <p:tag name="PRRESPONSE6" val="5"/>
  <p:tag name="PRRESPONSE10" val="1"/>
  <p:tag name="CSVFORMAT" val="0"/>
  <p:tag name="RESPCOUNTERFORMAT" val="0"/>
  <p:tag name="REVIEWONLY" val="False"/>
  <p:tag name="RACEANIMATIONSPEED" val="3"/>
  <p:tag name="BUBBLENAMEVISIBLE" val="True"/>
  <p:tag name="CUSTOMGRIDBACKCOLOR" val="-722948"/>
  <p:tag name="USESCHEMECOLORS" val="True"/>
  <p:tag name="GRIDROTATIONINTERVAL" val="2"/>
  <p:tag name="CHARTCOLORS" val="1"/>
  <p:tag name="INCLUDEPPT" val="True"/>
  <p:tag name="REALTIMEBACKUPPATH" val="(None)"/>
  <p:tag name="FIBDISPLAYRESULTS" val="True"/>
  <p:tag name="PRRESPONSE3" val="8"/>
  <p:tag name="PRRESPONSE8" val="3"/>
  <p:tag name="ANSWERNOWSTYLE" val="-1"/>
  <p:tag name="COUNTDOWNSECONDS" val="10"/>
  <p:tag name="AUTOADVANCE" val="False"/>
  <p:tag name="SKIPREMAININGRACESLIDES" val="True"/>
  <p:tag name="BUBBLEGROUPING" val="3"/>
  <p:tag name="CUSTOMCELLBACKCOLOR3" val="-268652"/>
  <p:tag name="AUTOSIZEGRID" val="True"/>
  <p:tag name="INCLUDENONRESPONDERS" val="False"/>
  <p:tag name="REALTIMEBACKUP" val="False"/>
  <p:tag name="FIBINCLUDEOTHER" val="True"/>
  <p:tag name="PRRESPONSE5" val="6"/>
  <p:tag name="ALWAYSOPENPOLL" val="False"/>
  <p:tag name="ANSWERNOWTEXT" val="Answer Now"/>
  <p:tag name="BACKUPSESSIONS" val="True"/>
  <p:tag name="RACEENDPOINTS" val="100"/>
  <p:tag name="DEFAULTNUMTEAMS" val="5"/>
  <p:tag name="DISPLAYDEVICENUMBER" val="True"/>
  <p:tag name="RESETCHARTS" val="True"/>
  <p:tag name="ZEROBASED" val="False"/>
  <p:tag name="PRRESPONSE1" val="10"/>
  <p:tag name="SHOWFLASHWARNING" val="True"/>
  <p:tag name="COUNTDOWNSTYLE" val="-1"/>
  <p:tag name="AUTOUPDATEALIASES" val="True"/>
  <p:tag name="BUBBLESIZEVISIBLE" val="True"/>
  <p:tag name="GRIDOPACITY" val="90"/>
  <p:tag name="ALLOWUSERFEEDBACK" val="True"/>
  <p:tag name="FIBDISPLAYKEYWORDS" val="True"/>
  <p:tag name="SHOWBARVISIBLE" val="True"/>
  <p:tag name="NUMRESPONSES" val="1"/>
  <p:tag name="MAXRESPONDERS" val="5"/>
  <p:tag name="GRIDPOSITION" val="1"/>
  <p:tag name="CHARTSCALE" val="True"/>
  <p:tag name="PRRESPONSE9" val="2"/>
  <p:tag name="CHARTVALUEFORMAT" val="0"/>
  <p:tag name="CUSTOMCELLBACKCOLOR2" val="-13395457"/>
  <p:tag name="CORRECTPOINTVALUE" val="1"/>
  <p:tag name="USESECONDARYMONITOR" val="True"/>
  <p:tag name="PARTICIPANTSINLEADERBOARD" val="5"/>
  <p:tag name="MULTIRESPDIVISOR" val="1"/>
  <p:tag name="SAVECSVWITHSESSION" val="True"/>
  <p:tag name="DISPLAYNAME" val="True"/>
  <p:tag name="PRRESPONSE7" val="4"/>
  <p:tag name="POLLINGCYCLE" val="2"/>
  <p:tag name="STDCHART" val="1"/>
  <p:tag name="RESPTABLESTYLE" val="-1"/>
  <p:tag name="CUSTOMCELLBACKCOLOR1" val="-657956"/>
  <p:tag name="PRRESPONSE4" val="7"/>
  <p:tag name="ADVANCEDSETTINGSVIEW" val="False"/>
  <p:tag name="DELIMITERS" val="3.1"/>
  <p:tag name="POWERPOINTVERSION" val="14.0"/>
  <p:tag name="TASKPANEKEY" val="0cd41e17-5d8e-4c2d-8120-c65a4ccbb6e3"/>
  <p:tag name="LUIDIAENABLED" val="False"/>
  <p:tag name="EXPANDSHOWBAR" val="True"/>
  <p:tag name="TPPRESENTATIONGUID" val="14e7b64c-2909-462f-95d4-5d0d54e94c0b"/>
  <p:tag name="WASPOLLED" val="0426EFDDAE894B99A6276CC5ED83666B"/>
  <p:tag name="TPVERSION" val="8"/>
  <p:tag name="TPFULLVERSION" val="8.5.2.3"/>
  <p:tag name="PPTVERSION" val="16"/>
  <p:tag name="TPOS" val="2"/>
  <p:tag name="TPLASTSAVEVERSION" val="6.3 P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10bcedb3-b96c-4f47-a438-1f0f7e23d75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1.4|31.1"/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1.4|31.1"/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3c8be1c3-34e7-45a0-97be-cc19f10e329b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8fd28d9d-629f-4daf-84a9-53ce53e2547b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TIMING" val="|1.4|31.1"/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A8D8D3CCF8024B8480588293B8CA66" ma:contentTypeVersion="14" ma:contentTypeDescription="Create a new document." ma:contentTypeScope="" ma:versionID="c9c6dd723d8dab9abaf5cd0eb235a46b">
  <xsd:schema xmlns:xsd="http://www.w3.org/2001/XMLSchema" xmlns:xs="http://www.w3.org/2001/XMLSchema" xmlns:p="http://schemas.microsoft.com/office/2006/metadata/properties" xmlns:ns2="dfdfdc2e-6562-4bca-b382-866d00cabfb3" xmlns:ns3="http://schemas.microsoft.com/sharepoint.v3" xmlns:ns4="89d2adfb-4844-4394-af2c-788461211bf0" targetNamespace="http://schemas.microsoft.com/office/2006/metadata/properties" ma:root="true" ma:fieldsID="bda9bed15cdf2c50f155b10f19d5a92f" ns2:_="" ns3:_="" ns4:_="">
    <xsd:import namespace="dfdfdc2e-6562-4bca-b382-866d00cabfb3"/>
    <xsd:import namespace="http://schemas.microsoft.com/sharepoint.v3"/>
    <xsd:import namespace="89d2adfb-4844-4394-af2c-788461211bf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CategoryDescription" minOccurs="0"/>
                <xsd:element ref="ns2:Tags" minOccurs="0"/>
                <xsd:element ref="ns4:MediaServiceMetadata" minOccurs="0"/>
                <xsd:element ref="ns4:MediaServiceFastMetadata" minOccurs="0"/>
                <xsd:element ref="ns2:SharedWithUsers" minOccurs="0"/>
                <xsd:element ref="ns2:SharedWithDetails" minOccurs="0"/>
                <xsd:element ref="ns4:lcf76f155ced4ddcb4097134ff3c332f" minOccurs="0"/>
                <xsd:element ref="ns2:TaxCatchAll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OCR" minOccurs="0"/>
                <xsd:element ref="ns4:MediaLengthInSecond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dfdc2e-6562-4bca-b382-866d00cabfb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gs" ma:index="12" nillable="true" ma:displayName="Tags" ma:internalName="Tags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Vendor Provided"/>
                        <xsd:enumeration value="Linked to Other Documents"/>
                        <xsd:enumeration value="Archived"/>
                        <xsd:enumeration value="Audio Asset"/>
                        <xsd:enumeration value="Video Asset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debf9269-b98a-4f1c-81e3-ce52d651c105}" ma:internalName="TaxCatchAll" ma:showField="CatchAllData" ma:web="dfdfdc2e-6562-4bca-b382-866d00cabf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11" nillable="true" ma:displayName="Description" ma:internalName="CategoryDescrip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d2adfb-4844-4394-af2c-788461211b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809afe7-41e7-411a-ade2-84efccde1b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8B05F0B-1422-465D-95C2-61D5C7A534FD}"/>
</file>

<file path=customXml/itemProps2.xml><?xml version="1.0" encoding="utf-8"?>
<ds:datastoreItem xmlns:ds="http://schemas.openxmlformats.org/officeDocument/2006/customXml" ds:itemID="{8E331F74-9A82-4A4A-A2FE-0F5E45A2C118}"/>
</file>

<file path=customXml/itemProps3.xml><?xml version="1.0" encoding="utf-8"?>
<ds:datastoreItem xmlns:ds="http://schemas.openxmlformats.org/officeDocument/2006/customXml" ds:itemID="{33676E48-0605-4BA2-A30E-7B8A6A1CC4D0}"/>
</file>

<file path=docProps/app.xml><?xml version="1.0" encoding="utf-8"?>
<Properties xmlns="http://schemas.openxmlformats.org/officeDocument/2006/extended-properties" xmlns:vt="http://schemas.openxmlformats.org/officeDocument/2006/docPropsVTypes">
  <TotalTime>27201</TotalTime>
  <Words>2691</Words>
  <Application>Microsoft Office PowerPoint</Application>
  <PresentationFormat>On-screen Show (4:3)</PresentationFormat>
  <Paragraphs>501</Paragraphs>
  <Slides>64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8" baseType="lpstr">
      <vt:lpstr>Arial</vt:lpstr>
      <vt:lpstr>Calibri</vt:lpstr>
      <vt:lpstr>Wingdings</vt:lpstr>
      <vt:lpstr>Default Design</vt:lpstr>
      <vt:lpstr>PowerPoint Presentation</vt:lpstr>
      <vt:lpstr>PowerPoint Presentation</vt:lpstr>
      <vt:lpstr>PowerPoint Presentation</vt:lpstr>
      <vt:lpstr>CPD Projects, 2006-2023</vt:lpstr>
      <vt:lpstr>Overview: Two Key Questions</vt:lpstr>
      <vt:lpstr>PowerPoint Presentation</vt:lpstr>
      <vt:lpstr>What Are We Learning from Brain Science and Social Psychology?</vt:lpstr>
      <vt:lpstr>What We Are Learning from Brain Science and Social Psychology?</vt:lpstr>
      <vt:lpstr>What We Are Learning from Brain Science and Social Psychology?</vt:lpstr>
      <vt:lpstr>What We Are Learning from Brain Science and Social Psychology?</vt:lpstr>
      <vt:lpstr>What We Are Learning from Brain Science and Social Psychology?</vt:lpstr>
      <vt:lpstr>How we interpret new evidence  </vt:lpstr>
      <vt:lpstr>What We Are Learning from Brain Science and Social Psychology?</vt:lpstr>
      <vt:lpstr>What We Are Learning from Brain Science and Social Psychology?</vt:lpstr>
      <vt:lpstr>PowerPoint Presentation</vt:lpstr>
      <vt:lpstr>What We Are Learning from Brain Science and Social Psychology?</vt:lpstr>
      <vt:lpstr>What We Are Learning from Brain Science and Social Psychology?</vt:lpstr>
      <vt:lpstr>What We Are Learning from Brain Science</vt:lpstr>
      <vt:lpstr>The Vicious Cycle of Exaggerated Polarization</vt:lpstr>
      <vt:lpstr>The Vicious Cycle of Exaggerated Polarization</vt:lpstr>
      <vt:lpstr>Negative Interaction Effects </vt:lpstr>
      <vt:lpstr>PowerPoint Presentation</vt:lpstr>
      <vt:lpstr>PowerPoint Presentation</vt:lpstr>
      <vt:lpstr>Overview: Three Key Arguments</vt:lpstr>
      <vt:lpstr>PowerPoint Presentation</vt:lpstr>
      <vt:lpstr>The Vicious Cycle of Exaggerated Polarization</vt:lpstr>
      <vt:lpstr>The Vicious Cycle of Exaggerated Polarization</vt:lpstr>
      <vt:lpstr>Drawbacks of an  Overly-Adversarial Political System</vt:lpstr>
      <vt:lpstr>Consider our Typical Public Processes</vt:lpstr>
      <vt:lpstr>Key Problems with our  Typical Public Processes</vt:lpstr>
      <vt:lpstr>The Vicious Cycle of Exaggerated Polarization</vt:lpstr>
      <vt:lpstr>The Vicious Cycle of Exaggerated Polarization</vt:lpstr>
      <vt:lpstr>Contempt combines  Anger and Disgust </vt:lpstr>
      <vt:lpstr>Overview: Two Key Questions</vt:lpstr>
      <vt:lpstr>Key Steps for Depolarizing and Elevating our Conversations</vt:lpstr>
      <vt:lpstr>PowerPoint Presentation</vt:lpstr>
      <vt:lpstr>PowerPoint Presentation</vt:lpstr>
      <vt:lpstr>PowerPoint Presentation</vt:lpstr>
      <vt:lpstr>PowerPoint Presentation</vt:lpstr>
      <vt:lpstr>Competing Values in  Downtown Fort Collins</vt:lpstr>
      <vt:lpstr>Capitalism or Sustainability  as a Wicked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Inherent Democratic Tensions</vt:lpstr>
      <vt:lpstr>PowerPoint Presentation</vt:lpstr>
      <vt:lpstr>The Wicked Problems Mindset</vt:lpstr>
      <vt:lpstr>Traditional v. Facilitative Leadership</vt:lpstr>
      <vt:lpstr>The Wicked Problems Mindset</vt:lpstr>
      <vt:lpstr>Key Steps for Depolarizing and Elevating our Conversations</vt:lpstr>
      <vt:lpstr>What We Are Learning from Brain Science</vt:lpstr>
      <vt:lpstr>What We Are Learning from Social Psychology and Brain Science</vt:lpstr>
      <vt:lpstr>PowerPoint Presentation</vt:lpstr>
      <vt:lpstr>PowerPoint Presentation</vt:lpstr>
      <vt:lpstr>PowerPoint Presentation</vt:lpstr>
      <vt:lpstr>What is Deliberative Engagement? </vt:lpstr>
      <vt:lpstr>Key Components of Deliberative Engagement</vt:lpstr>
      <vt:lpstr>PowerPoint Presentation</vt:lpstr>
      <vt:lpstr>The Four Key Shifts  of Deliberative Engagement</vt:lpstr>
      <vt:lpstr>PowerPoint Presentation</vt:lpstr>
      <vt:lpstr>The Vicious Cycle of Exaggerated Polarization</vt:lpstr>
      <vt:lpstr>The Virtuous Cycle of Authentic Engagement</vt:lpstr>
    </vt:vector>
  </TitlesOfParts>
  <Company>Colorado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mcarcas</dc:creator>
  <cp:lastModifiedBy>Carcasson,Martin</cp:lastModifiedBy>
  <cp:revision>391</cp:revision>
  <cp:lastPrinted>2017-08-24T19:56:31Z</cp:lastPrinted>
  <dcterms:created xsi:type="dcterms:W3CDTF">2007-08-03T12:43:56Z</dcterms:created>
  <dcterms:modified xsi:type="dcterms:W3CDTF">2023-09-13T14:59:36Z</dcterms:modified>
</cp:coreProperties>
</file>