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sldIdLst>
    <p:sldId id="256" r:id="rId2"/>
    <p:sldId id="308" r:id="rId3"/>
    <p:sldId id="312" r:id="rId4"/>
    <p:sldId id="309" r:id="rId5"/>
    <p:sldId id="310" r:id="rId6"/>
    <p:sldId id="257" r:id="rId7"/>
    <p:sldId id="259" r:id="rId8"/>
    <p:sldId id="288" r:id="rId9"/>
    <p:sldId id="286" r:id="rId10"/>
    <p:sldId id="287" r:id="rId11"/>
    <p:sldId id="260" r:id="rId12"/>
    <p:sldId id="311" r:id="rId13"/>
    <p:sldId id="291" r:id="rId14"/>
    <p:sldId id="294" r:id="rId15"/>
    <p:sldId id="293" r:id="rId16"/>
    <p:sldId id="295" r:id="rId17"/>
    <p:sldId id="299" r:id="rId18"/>
    <p:sldId id="298" r:id="rId19"/>
    <p:sldId id="297" r:id="rId20"/>
    <p:sldId id="296" r:id="rId21"/>
    <p:sldId id="300" r:id="rId22"/>
    <p:sldId id="301" r:id="rId23"/>
    <p:sldId id="302" r:id="rId24"/>
    <p:sldId id="304" r:id="rId25"/>
    <p:sldId id="307" r:id="rId26"/>
    <p:sldId id="306" r:id="rId27"/>
    <p:sldId id="305" r:id="rId28"/>
    <p:sldId id="30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60" y="1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7C5F-F315-497F-4024-C80DC64DB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ED6C0D-D26B-5D6B-942D-3C04006E47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B25F26-7164-28FC-BF5F-80142E66D46B}"/>
              </a:ext>
            </a:extLst>
          </p:cNvPr>
          <p:cNvSpPr>
            <a:spLocks noGrp="1"/>
          </p:cNvSpPr>
          <p:nvPr>
            <p:ph type="dt" sz="half" idx="10"/>
          </p:nvPr>
        </p:nvSpPr>
        <p:spPr/>
        <p:txBody>
          <a:bodyPr/>
          <a:lstStyle/>
          <a:p>
            <a:fld id="{EA0C0817-A112-4847-8014-A94B7D2A4EA3}" type="datetime1">
              <a:rPr lang="en-US" smtClean="0"/>
              <a:t>10/11/2023</a:t>
            </a:fld>
            <a:endParaRPr lang="en-US" dirty="0"/>
          </a:p>
        </p:txBody>
      </p:sp>
      <p:sp>
        <p:nvSpPr>
          <p:cNvPr id="5" name="Footer Placeholder 4">
            <a:extLst>
              <a:ext uri="{FF2B5EF4-FFF2-40B4-BE49-F238E27FC236}">
                <a16:creationId xmlns:a16="http://schemas.microsoft.com/office/drawing/2014/main" id="{7ACC2CBF-6DDD-CEE5-9A7B-602C8815B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27AD4B-5C5F-4932-3318-F89C9BF14EC1}"/>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5008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06775-7B0C-34AF-16DC-C4B178D20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CBADD9-1434-1FEC-1214-CD26EE6C59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20416-43AE-F7F0-134F-5DBA134928DF}"/>
              </a:ext>
            </a:extLst>
          </p:cNvPr>
          <p:cNvSpPr>
            <a:spLocks noGrp="1"/>
          </p:cNvSpPr>
          <p:nvPr>
            <p:ph type="dt" sz="half" idx="10"/>
          </p:nvPr>
        </p:nvSpPr>
        <p:spPr/>
        <p:txBody>
          <a:bodyPr/>
          <a:lstStyle/>
          <a:p>
            <a:fld id="{134F40B7-36AB-4376-BE14-EF7004D79BB9}" type="datetime1">
              <a:rPr lang="en-US" smtClean="0"/>
              <a:t>10/11/2023</a:t>
            </a:fld>
            <a:endParaRPr lang="en-US"/>
          </a:p>
        </p:txBody>
      </p:sp>
      <p:sp>
        <p:nvSpPr>
          <p:cNvPr id="5" name="Footer Placeholder 4">
            <a:extLst>
              <a:ext uri="{FF2B5EF4-FFF2-40B4-BE49-F238E27FC236}">
                <a16:creationId xmlns:a16="http://schemas.microsoft.com/office/drawing/2014/main" id="{9E901F15-55DC-36DA-D9F6-95ECCC4DF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FB326-7235-4B2A-850A-DED382B6CDA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617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F6F3A-758B-1323-2B1D-5155E59FB7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3BC725-AA45-9D84-C158-9241B612E2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3E384-7EEA-5ADF-1C62-77EE1796DD3B}"/>
              </a:ext>
            </a:extLst>
          </p:cNvPr>
          <p:cNvSpPr>
            <a:spLocks noGrp="1"/>
          </p:cNvSpPr>
          <p:nvPr>
            <p:ph type="dt" sz="half" idx="10"/>
          </p:nvPr>
        </p:nvSpPr>
        <p:spPr/>
        <p:txBody>
          <a:bodyPr/>
          <a:lstStyle/>
          <a:p>
            <a:fld id="{FF87CAB8-DCAE-46A5-AADA-B3FAD11A54E0}" type="datetime1">
              <a:rPr lang="en-US" smtClean="0"/>
              <a:t>10/11/2023</a:t>
            </a:fld>
            <a:endParaRPr lang="en-US"/>
          </a:p>
        </p:txBody>
      </p:sp>
      <p:sp>
        <p:nvSpPr>
          <p:cNvPr id="5" name="Footer Placeholder 4">
            <a:extLst>
              <a:ext uri="{FF2B5EF4-FFF2-40B4-BE49-F238E27FC236}">
                <a16:creationId xmlns:a16="http://schemas.microsoft.com/office/drawing/2014/main" id="{FBD78692-9C3E-C9E4-59CC-B953F83BB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F242A-1417-EC3F-6BAF-6D85F956B50F}"/>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629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7284-CE3F-904E-2A60-A8732D1B33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14870-6225-0F93-15CB-93E35F6E5F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8FED9-9C73-CE6C-F305-01EC0ECA3AC4}"/>
              </a:ext>
            </a:extLst>
          </p:cNvPr>
          <p:cNvSpPr>
            <a:spLocks noGrp="1"/>
          </p:cNvSpPr>
          <p:nvPr>
            <p:ph type="dt" sz="half" idx="10"/>
          </p:nvPr>
        </p:nvSpPr>
        <p:spPr/>
        <p:txBody>
          <a:bodyPr/>
          <a:lstStyle/>
          <a:p>
            <a:fld id="{7332B432-ACDA-4023-A761-2BAB76577B62}" type="datetime1">
              <a:rPr lang="en-US" smtClean="0"/>
              <a:t>10/11/2023</a:t>
            </a:fld>
            <a:endParaRPr lang="en-US"/>
          </a:p>
        </p:txBody>
      </p:sp>
      <p:sp>
        <p:nvSpPr>
          <p:cNvPr id="5" name="Footer Placeholder 4">
            <a:extLst>
              <a:ext uri="{FF2B5EF4-FFF2-40B4-BE49-F238E27FC236}">
                <a16:creationId xmlns:a16="http://schemas.microsoft.com/office/drawing/2014/main" id="{4F0F71B0-E8B8-9E08-5498-C9B587316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9A4E8-228C-C60E-D970-85E25D5324DF}"/>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381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F8AA-442F-45CD-707C-6AE518BCA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265E8F-F645-0C2D-943E-E186E50261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9B7126-B74B-1D8C-4AF3-AA8D87CB8040}"/>
              </a:ext>
            </a:extLst>
          </p:cNvPr>
          <p:cNvSpPr>
            <a:spLocks noGrp="1"/>
          </p:cNvSpPr>
          <p:nvPr>
            <p:ph type="dt" sz="half" idx="10"/>
          </p:nvPr>
        </p:nvSpPr>
        <p:spPr/>
        <p:txBody>
          <a:bodyPr/>
          <a:lstStyle/>
          <a:p>
            <a:fld id="{D9C646AA-F36E-4540-911D-FFFC0A0EF24A}" type="datetime1">
              <a:rPr lang="en-US" smtClean="0"/>
              <a:t>10/11/2023</a:t>
            </a:fld>
            <a:endParaRPr lang="en-US" dirty="0"/>
          </a:p>
        </p:txBody>
      </p:sp>
      <p:sp>
        <p:nvSpPr>
          <p:cNvPr id="5" name="Footer Placeholder 4">
            <a:extLst>
              <a:ext uri="{FF2B5EF4-FFF2-40B4-BE49-F238E27FC236}">
                <a16:creationId xmlns:a16="http://schemas.microsoft.com/office/drawing/2014/main" id="{19E61398-3480-5122-F325-0AD212A39E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8C0942-5615-40D0-FC47-125EF30B4A4E}"/>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9136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F3AAF-786C-4192-D0F7-D564C5839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630E3-7D23-F78E-0504-C97FFEAD49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D735A9-D188-ABD4-A053-3B2208988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B99932-7E21-CA72-2AF2-807E1DAD87F9}"/>
              </a:ext>
            </a:extLst>
          </p:cNvPr>
          <p:cNvSpPr>
            <a:spLocks noGrp="1"/>
          </p:cNvSpPr>
          <p:nvPr>
            <p:ph type="dt" sz="half" idx="10"/>
          </p:nvPr>
        </p:nvSpPr>
        <p:spPr/>
        <p:txBody>
          <a:bodyPr/>
          <a:lstStyle/>
          <a:p>
            <a:fld id="{69186D26-FA5F-4637-B602-B7C2DC34CFD4}" type="datetime1">
              <a:rPr lang="en-US" smtClean="0"/>
              <a:t>10/11/2023</a:t>
            </a:fld>
            <a:endParaRPr lang="en-US"/>
          </a:p>
        </p:txBody>
      </p:sp>
      <p:sp>
        <p:nvSpPr>
          <p:cNvPr id="6" name="Footer Placeholder 5">
            <a:extLst>
              <a:ext uri="{FF2B5EF4-FFF2-40B4-BE49-F238E27FC236}">
                <a16:creationId xmlns:a16="http://schemas.microsoft.com/office/drawing/2014/main" id="{D9700BF4-6B42-304D-54DE-2725B99B6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DD9A92-8550-C2F7-39E4-9CE9966C6B21}"/>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2904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96DB-08E8-9CE7-1087-01F10C0A01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075A77-3E2A-D992-C45B-9536CA303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CE24D7-B40E-2227-0235-60D11416F8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B4C69-2A6A-8375-F9D1-F9F9AB9E51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664C35-A592-8491-F36A-59C88F13CF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E5621E-66C0-230A-1E01-174564341F48}"/>
              </a:ext>
            </a:extLst>
          </p:cNvPr>
          <p:cNvSpPr>
            <a:spLocks noGrp="1"/>
          </p:cNvSpPr>
          <p:nvPr>
            <p:ph type="dt" sz="half" idx="10"/>
          </p:nvPr>
        </p:nvSpPr>
        <p:spPr/>
        <p:txBody>
          <a:bodyPr/>
          <a:lstStyle/>
          <a:p>
            <a:fld id="{8A7F15D8-96D1-4781-BC50-CA8A088B2FE4}" type="datetime1">
              <a:rPr lang="en-US" smtClean="0"/>
              <a:t>10/11/2023</a:t>
            </a:fld>
            <a:endParaRPr lang="en-US"/>
          </a:p>
        </p:txBody>
      </p:sp>
      <p:sp>
        <p:nvSpPr>
          <p:cNvPr id="8" name="Footer Placeholder 7">
            <a:extLst>
              <a:ext uri="{FF2B5EF4-FFF2-40B4-BE49-F238E27FC236}">
                <a16:creationId xmlns:a16="http://schemas.microsoft.com/office/drawing/2014/main" id="{F5E93E51-70EB-CB30-09AB-81AA0E375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DF7E89-3950-C987-9420-4825C8186458}"/>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26103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7C5A-5FBD-7F14-733F-7693C612B6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46D6ED-1322-DC6A-EEB6-EE620E5CAEC9}"/>
              </a:ext>
            </a:extLst>
          </p:cNvPr>
          <p:cNvSpPr>
            <a:spLocks noGrp="1"/>
          </p:cNvSpPr>
          <p:nvPr>
            <p:ph type="dt" sz="half" idx="10"/>
          </p:nvPr>
        </p:nvSpPr>
        <p:spPr/>
        <p:txBody>
          <a:bodyPr/>
          <a:lstStyle/>
          <a:p>
            <a:fld id="{F9A96C99-B8F8-4528-BD05-0E16E943DC09}" type="datetime1">
              <a:rPr lang="en-US" smtClean="0"/>
              <a:t>10/11/2023</a:t>
            </a:fld>
            <a:endParaRPr lang="en-US"/>
          </a:p>
        </p:txBody>
      </p:sp>
      <p:sp>
        <p:nvSpPr>
          <p:cNvPr id="4" name="Footer Placeholder 3">
            <a:extLst>
              <a:ext uri="{FF2B5EF4-FFF2-40B4-BE49-F238E27FC236}">
                <a16:creationId xmlns:a16="http://schemas.microsoft.com/office/drawing/2014/main" id="{37861A61-96E7-F437-7595-FB0C410AF7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B90DE2-B010-06D5-3F15-A05F7A46C925}"/>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6803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64D02-D043-8077-8978-B8ECCFF61C5E}"/>
              </a:ext>
            </a:extLst>
          </p:cNvPr>
          <p:cNvSpPr>
            <a:spLocks noGrp="1"/>
          </p:cNvSpPr>
          <p:nvPr>
            <p:ph type="dt" sz="half" idx="10"/>
          </p:nvPr>
        </p:nvSpPr>
        <p:spPr/>
        <p:txBody>
          <a:bodyPr/>
          <a:lstStyle/>
          <a:p>
            <a:fld id="{03636942-C211-4B28-8DBD-C953E00AF71B}" type="datetime1">
              <a:rPr lang="en-US" smtClean="0"/>
              <a:t>10/11/2023</a:t>
            </a:fld>
            <a:endParaRPr lang="en-US"/>
          </a:p>
        </p:txBody>
      </p:sp>
      <p:sp>
        <p:nvSpPr>
          <p:cNvPr id="3" name="Footer Placeholder 2">
            <a:extLst>
              <a:ext uri="{FF2B5EF4-FFF2-40B4-BE49-F238E27FC236}">
                <a16:creationId xmlns:a16="http://schemas.microsoft.com/office/drawing/2014/main" id="{DF7AE935-94AF-5DB4-4405-6B56E6F033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5D6F1-6918-2206-2077-308B982BBCC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0691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8655-F7EA-3043-E5F3-08315CB93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E88320-ACF1-6F04-0E85-619130D02E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4DB33E-B697-41AA-F561-4158A0EFB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627FD-7D30-2DEA-BA9C-8EED53FFCD03}"/>
              </a:ext>
            </a:extLst>
          </p:cNvPr>
          <p:cNvSpPr>
            <a:spLocks noGrp="1"/>
          </p:cNvSpPr>
          <p:nvPr>
            <p:ph type="dt" sz="half" idx="10"/>
          </p:nvPr>
        </p:nvSpPr>
        <p:spPr/>
        <p:txBody>
          <a:bodyPr/>
          <a:lstStyle/>
          <a:p>
            <a:fld id="{7E8D12A6-918A-48BD-8CB9-CA713993B0EA}" type="datetime1">
              <a:rPr lang="en-US" smtClean="0"/>
              <a:t>10/11/2023</a:t>
            </a:fld>
            <a:endParaRPr lang="en-US"/>
          </a:p>
        </p:txBody>
      </p:sp>
      <p:sp>
        <p:nvSpPr>
          <p:cNvPr id="6" name="Footer Placeholder 5">
            <a:extLst>
              <a:ext uri="{FF2B5EF4-FFF2-40B4-BE49-F238E27FC236}">
                <a16:creationId xmlns:a16="http://schemas.microsoft.com/office/drawing/2014/main" id="{F21ECC77-2829-7AD0-74EA-AED7EE1D7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22AFF-98EF-9B0B-07C9-1D96B9622842}"/>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2636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D5AE-3993-F777-3C6C-3BA632545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551E0F-1083-FBA6-4104-D7FA3BEE5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45A25-8A8F-CBCA-4791-1D1DA516A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82459C-F136-03E5-6AC8-E3191E712E06}"/>
              </a:ext>
            </a:extLst>
          </p:cNvPr>
          <p:cNvSpPr>
            <a:spLocks noGrp="1"/>
          </p:cNvSpPr>
          <p:nvPr>
            <p:ph type="dt" sz="half" idx="10"/>
          </p:nvPr>
        </p:nvSpPr>
        <p:spPr/>
        <p:txBody>
          <a:bodyPr/>
          <a:lstStyle/>
          <a:p>
            <a:fld id="{E778CE86-875F-4587-BCF6-FA054AFC0D53}" type="datetime1">
              <a:rPr lang="en-US" smtClean="0"/>
              <a:pPr/>
              <a:t>10/11/2023</a:t>
            </a:fld>
            <a:endParaRPr lang="en-US" dirty="0"/>
          </a:p>
        </p:txBody>
      </p:sp>
      <p:sp>
        <p:nvSpPr>
          <p:cNvPr id="6" name="Footer Placeholder 5">
            <a:extLst>
              <a:ext uri="{FF2B5EF4-FFF2-40B4-BE49-F238E27FC236}">
                <a16:creationId xmlns:a16="http://schemas.microsoft.com/office/drawing/2014/main" id="{0024758A-5097-6CD1-E548-A818D7B9069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97538417-5BF6-7FF6-1D56-AEA0A368A2D8}"/>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8093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840010-E1B4-C405-797F-671E0E0361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FC2D5B-2B69-0150-C2CE-FBC4AD36B0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CC2E7-DAE3-FC3F-7FAD-5C3A5CF6F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10/11/2023</a:t>
            </a:fld>
            <a:endParaRPr lang="en-US"/>
          </a:p>
        </p:txBody>
      </p:sp>
      <p:sp>
        <p:nvSpPr>
          <p:cNvPr id="5" name="Footer Placeholder 4">
            <a:extLst>
              <a:ext uri="{FF2B5EF4-FFF2-40B4-BE49-F238E27FC236}">
                <a16:creationId xmlns:a16="http://schemas.microsoft.com/office/drawing/2014/main" id="{4D9FC258-5777-15AE-47EC-CD0B3177ED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1F0BBE1-AD79-45F9-F52F-D75D213CB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90466744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blue abstract watercolor pattern on a white background">
            <a:extLst>
              <a:ext uri="{FF2B5EF4-FFF2-40B4-BE49-F238E27FC236}">
                <a16:creationId xmlns:a16="http://schemas.microsoft.com/office/drawing/2014/main" id="{3A64B4F8-C42A-9966-8158-0181533AE35C}"/>
              </a:ext>
            </a:extLst>
          </p:cNvPr>
          <p:cNvPicPr>
            <a:picLocks noChangeAspect="1"/>
          </p:cNvPicPr>
          <p:nvPr/>
        </p:nvPicPr>
        <p:blipFill rotWithShape="1">
          <a:blip r:embed="rId2">
            <a:alphaModFix amt="60000"/>
          </a:blip>
          <a:srcRect t="14645" b="1085"/>
          <a:stretch/>
        </p:blipFill>
        <p:spPr>
          <a:xfrm>
            <a:off x="1" y="10"/>
            <a:ext cx="12191999" cy="6857989"/>
          </a:xfrm>
          <a:prstGeom prst="rect">
            <a:avLst/>
          </a:prstGeom>
        </p:spPr>
      </p:pic>
      <p:sp>
        <p:nvSpPr>
          <p:cNvPr id="2" name="Title 1">
            <a:extLst>
              <a:ext uri="{FF2B5EF4-FFF2-40B4-BE49-F238E27FC236}">
                <a16:creationId xmlns:a16="http://schemas.microsoft.com/office/drawing/2014/main" id="{BBEC3BE2-1A2F-6806-D832-05DFEC66C5A4}"/>
              </a:ext>
            </a:extLst>
          </p:cNvPr>
          <p:cNvSpPr>
            <a:spLocks noGrp="1"/>
          </p:cNvSpPr>
          <p:nvPr>
            <p:ph type="ctrTitle"/>
          </p:nvPr>
        </p:nvSpPr>
        <p:spPr>
          <a:xfrm>
            <a:off x="1198181" y="1122363"/>
            <a:ext cx="9795637" cy="2220775"/>
          </a:xfrm>
        </p:spPr>
        <p:txBody>
          <a:bodyPr>
            <a:normAutofit/>
          </a:bodyPr>
          <a:lstStyle/>
          <a:p>
            <a:r>
              <a:rPr lang="en-US" sz="5200" dirty="0">
                <a:solidFill>
                  <a:srgbClr val="FFFFFF"/>
                </a:solidFill>
              </a:rPr>
              <a:t>Water Rights in Northern Colorado</a:t>
            </a:r>
          </a:p>
        </p:txBody>
      </p:sp>
      <p:sp>
        <p:nvSpPr>
          <p:cNvPr id="3" name="Subtitle 2">
            <a:extLst>
              <a:ext uri="{FF2B5EF4-FFF2-40B4-BE49-F238E27FC236}">
                <a16:creationId xmlns:a16="http://schemas.microsoft.com/office/drawing/2014/main" id="{824530DB-27A1-569D-2BA2-1294046FB7DF}"/>
              </a:ext>
            </a:extLst>
          </p:cNvPr>
          <p:cNvSpPr>
            <a:spLocks noGrp="1"/>
          </p:cNvSpPr>
          <p:nvPr>
            <p:ph type="subTitle" idx="1"/>
          </p:nvPr>
        </p:nvSpPr>
        <p:spPr>
          <a:xfrm>
            <a:off x="1198181" y="3514853"/>
            <a:ext cx="9795637" cy="2057043"/>
          </a:xfrm>
        </p:spPr>
        <p:txBody>
          <a:bodyPr>
            <a:normAutofit/>
          </a:bodyPr>
          <a:lstStyle/>
          <a:p>
            <a:pPr>
              <a:spcAft>
                <a:spcPts val="600"/>
              </a:spcAft>
            </a:pPr>
            <a:r>
              <a:rPr lang="en-US" sz="3200" dirty="0">
                <a:solidFill>
                  <a:srgbClr val="FFFFFF"/>
                </a:solidFill>
              </a:rPr>
              <a:t>Whitney Coulter</a:t>
            </a:r>
          </a:p>
          <a:p>
            <a:pPr>
              <a:spcAft>
                <a:spcPts val="600"/>
              </a:spcAft>
            </a:pPr>
            <a:r>
              <a:rPr lang="en-US" i="1" dirty="0">
                <a:solidFill>
                  <a:srgbClr val="FFFFFF"/>
                </a:solidFill>
              </a:rPr>
              <a:t>Fischer, Brown, Bartlett, Larsen &amp; Irby, P.C.</a:t>
            </a:r>
          </a:p>
        </p:txBody>
      </p:sp>
    </p:spTree>
    <p:extLst>
      <p:ext uri="{BB962C8B-B14F-4D97-AF65-F5344CB8AC3E}">
        <p14:creationId xmlns:p14="http://schemas.microsoft.com/office/powerpoint/2010/main" val="1726415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a:bodyPr>
          <a:lstStyle/>
          <a:p>
            <a:r>
              <a:rPr lang="en-US" dirty="0"/>
              <a:t>Laying the Foundation: Storage</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0" lvl="1" indent="-228600" defTabSz="914400">
              <a:lnSpc>
                <a:spcPct val="110000"/>
              </a:lnSpc>
              <a:spcAft>
                <a:spcPts val="600"/>
              </a:spcAft>
              <a:buClr>
                <a:schemeClr val="tx1"/>
              </a:buClr>
              <a:buFont typeface="Arial" panose="020B0604020202020204" pitchFamily="34" charset="0"/>
              <a:buChar char="•"/>
            </a:pPr>
            <a:r>
              <a:rPr lang="en-US" sz="1400" b="1" u="sng" cap="all" dirty="0"/>
              <a:t>Colorado-Big Thompson Project</a:t>
            </a:r>
          </a:p>
          <a:p>
            <a:pPr marL="514350" lvl="1" indent="-285750" defTabSz="914400">
              <a:lnSpc>
                <a:spcPct val="110000"/>
              </a:lnSpc>
              <a:spcAft>
                <a:spcPts val="600"/>
              </a:spcAft>
              <a:buClr>
                <a:schemeClr val="tx1"/>
              </a:buClr>
              <a:buFontTx/>
              <a:buChar char="-"/>
            </a:pPr>
            <a:r>
              <a:rPr lang="en-US" sz="1800" cap="none" dirty="0"/>
              <a:t>C-BT Project Constructed from 1938 – 1957</a:t>
            </a:r>
          </a:p>
          <a:p>
            <a:pPr marL="514350" lvl="1" indent="-285750" defTabSz="914400">
              <a:lnSpc>
                <a:spcPct val="110000"/>
              </a:lnSpc>
              <a:spcAft>
                <a:spcPts val="600"/>
              </a:spcAft>
              <a:buClr>
                <a:schemeClr val="tx1"/>
              </a:buClr>
              <a:buFontTx/>
              <a:buChar char="-"/>
            </a:pPr>
            <a:r>
              <a:rPr lang="en-US" sz="1800" cap="none" dirty="0"/>
              <a:t>Brings about 200,000 AF to Basin annually </a:t>
            </a:r>
          </a:p>
          <a:p>
            <a:pPr marL="514350" lvl="1" indent="-285750" defTabSz="914400">
              <a:lnSpc>
                <a:spcPct val="110000"/>
              </a:lnSpc>
              <a:spcAft>
                <a:spcPts val="600"/>
              </a:spcAft>
              <a:buClr>
                <a:schemeClr val="tx1"/>
              </a:buClr>
              <a:buFontTx/>
              <a:buChar char="-"/>
            </a:pPr>
            <a:r>
              <a:rPr lang="en-US" sz="1800" dirty="0"/>
              <a:t>From the Colorado River</a:t>
            </a:r>
            <a:endParaRPr lang="en-US" sz="1800" cap="none" dirty="0"/>
          </a:p>
          <a:p>
            <a:pPr marL="514350" lvl="1" indent="-285750" defTabSz="914400">
              <a:lnSpc>
                <a:spcPct val="110000"/>
              </a:lnSpc>
              <a:spcAft>
                <a:spcPts val="600"/>
              </a:spcAft>
              <a:buClr>
                <a:schemeClr val="tx1"/>
              </a:buClr>
              <a:buFontTx/>
              <a:buChar char="-"/>
            </a:pPr>
            <a:r>
              <a:rPr lang="en-US" sz="1800" cap="none" dirty="0" err="1"/>
              <a:t>Horsetooth</a:t>
            </a:r>
            <a:r>
              <a:rPr lang="en-US" sz="1800" cap="none" dirty="0"/>
              <a:t> Reservoir and Carter Lake</a:t>
            </a:r>
          </a:p>
          <a:p>
            <a:pPr marL="514350" lvl="1" indent="-285750" defTabSz="914400">
              <a:lnSpc>
                <a:spcPct val="110000"/>
              </a:lnSpc>
              <a:spcAft>
                <a:spcPts val="600"/>
              </a:spcAft>
              <a:buClr>
                <a:schemeClr val="tx1"/>
              </a:buClr>
              <a:buFontTx/>
              <a:buChar char="-"/>
            </a:pPr>
            <a:r>
              <a:rPr lang="en-US" sz="1800" cap="none" dirty="0"/>
              <a:t>C-BT waters are “fungible” and widely traded</a:t>
            </a: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Picture 5">
            <a:extLst>
              <a:ext uri="{FF2B5EF4-FFF2-40B4-BE49-F238E27FC236}">
                <a16:creationId xmlns:a16="http://schemas.microsoft.com/office/drawing/2014/main" id="{3E266803-D8C2-2B6A-3A14-617DEE8A09CA}"/>
              </a:ext>
            </a:extLst>
          </p:cNvPr>
          <p:cNvPicPr>
            <a:picLocks noChangeAspect="1"/>
          </p:cNvPicPr>
          <p:nvPr/>
        </p:nvPicPr>
        <p:blipFill>
          <a:blip r:embed="rId3"/>
          <a:stretch>
            <a:fillRect/>
          </a:stretch>
        </p:blipFill>
        <p:spPr>
          <a:xfrm>
            <a:off x="6889486" y="2333297"/>
            <a:ext cx="5202842" cy="3329771"/>
          </a:xfrm>
          <a:prstGeom prst="rect">
            <a:avLst/>
          </a:prstGeom>
        </p:spPr>
      </p:pic>
    </p:spTree>
    <p:extLst>
      <p:ext uri="{BB962C8B-B14F-4D97-AF65-F5344CB8AC3E}">
        <p14:creationId xmlns:p14="http://schemas.microsoft.com/office/powerpoint/2010/main" val="1452469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outdoor, ground, old&#10;&#10;Description automatically generated">
            <a:extLst>
              <a:ext uri="{FF2B5EF4-FFF2-40B4-BE49-F238E27FC236}">
                <a16:creationId xmlns:a16="http://schemas.microsoft.com/office/drawing/2014/main" id="{DB2AC7AF-F6F5-4A95-1247-012CA80C3972}"/>
              </a:ext>
            </a:extLst>
          </p:cNvPr>
          <p:cNvPicPr>
            <a:picLocks noChangeAspect="1"/>
          </p:cNvPicPr>
          <p:nvPr/>
        </p:nvPicPr>
        <p:blipFill rotWithShape="1">
          <a:blip r:embed="rId2">
            <a:extLst>
              <a:ext uri="{28A0092B-C50C-407E-A947-70E740481C1C}">
                <a14:useLocalDpi xmlns:a14="http://schemas.microsoft.com/office/drawing/2010/main" val="0"/>
              </a:ext>
            </a:extLst>
          </a:blip>
          <a:srcRect t="15305" r="-2" b="666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blue abstract watercolor pattern on a white background">
            <a:extLst>
              <a:ext uri="{FF2B5EF4-FFF2-40B4-BE49-F238E27FC236}">
                <a16:creationId xmlns:a16="http://schemas.microsoft.com/office/drawing/2014/main" id="{D14F55E3-2006-032C-1DBC-3D0AC292FEDB}"/>
              </a:ext>
            </a:extLst>
          </p:cNvPr>
          <p:cNvPicPr>
            <a:picLocks noChangeAspect="1"/>
          </p:cNvPicPr>
          <p:nvPr/>
        </p:nvPicPr>
        <p:blipFill rotWithShape="1">
          <a:blip r:embed="rId3"/>
          <a:srcRect t="22362" r="-2" b="866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6" name="Freeform: Shape 2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29D8628-5E11-1CE7-0A01-D2C8D5516530}"/>
              </a:ext>
            </a:extLst>
          </p:cNvPr>
          <p:cNvSpPr>
            <a:spLocks noGrp="1"/>
          </p:cNvSpPr>
          <p:nvPr>
            <p:ph type="title"/>
          </p:nvPr>
        </p:nvSpPr>
        <p:spPr>
          <a:xfrm>
            <a:off x="448056" y="859536"/>
            <a:ext cx="4832802" cy="1243584"/>
          </a:xfrm>
        </p:spPr>
        <p:txBody>
          <a:bodyPr>
            <a:normAutofit/>
          </a:bodyPr>
          <a:lstStyle/>
          <a:p>
            <a:r>
              <a:rPr lang="en-US" sz="3600" dirty="0"/>
              <a:t>Laying the Foundation: Wells</a:t>
            </a:r>
            <a:endParaRPr lang="en-US" sz="3400" dirty="0"/>
          </a:p>
        </p:txBody>
      </p:sp>
      <p:sp>
        <p:nvSpPr>
          <p:cNvPr id="30" name="Rectangle 2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2" name="Rectangle 3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E5CE1B1-4D4A-081C-F71C-A794838DF24F}"/>
              </a:ext>
            </a:extLst>
          </p:cNvPr>
          <p:cNvSpPr>
            <a:spLocks noGrp="1"/>
          </p:cNvSpPr>
          <p:nvPr>
            <p:ph idx="1"/>
          </p:nvPr>
        </p:nvSpPr>
        <p:spPr>
          <a:xfrm>
            <a:off x="448056" y="2512611"/>
            <a:ext cx="4832803" cy="3664351"/>
          </a:xfrm>
        </p:spPr>
        <p:txBody>
          <a:bodyPr>
            <a:normAutofit/>
          </a:bodyPr>
          <a:lstStyle/>
          <a:p>
            <a:r>
              <a:rPr lang="en-US" sz="2000" dirty="0"/>
              <a:t>Incorporating groundwater rights to increase supply: </a:t>
            </a:r>
          </a:p>
          <a:p>
            <a:r>
              <a:rPr lang="en-US" sz="2000" cap="none" dirty="0"/>
              <a:t>Groundwater Management Act (1965)</a:t>
            </a:r>
          </a:p>
          <a:p>
            <a:pPr lvl="1"/>
            <a:r>
              <a:rPr lang="en-US" sz="2000" cap="none" dirty="0"/>
              <a:t>Permitting of all water wells</a:t>
            </a:r>
          </a:p>
          <a:p>
            <a:r>
              <a:rPr lang="en-US" sz="2000" cap="none" dirty="0"/>
              <a:t>1969 Water Rights and Determination Act</a:t>
            </a:r>
          </a:p>
          <a:p>
            <a:pPr lvl="1"/>
            <a:r>
              <a:rPr lang="en-US" sz="2000" cap="none" dirty="0"/>
              <a:t>Codified Concept of Conjunctive use</a:t>
            </a:r>
          </a:p>
          <a:p>
            <a:pPr lvl="1"/>
            <a:r>
              <a:rPr lang="en-US" sz="2000" cap="none" dirty="0"/>
              <a:t>Effectively made all water wells very “junior” in priority, leading to need for plans for augmentation.</a:t>
            </a:r>
            <a:endParaRPr lang="en-US" sz="2000" dirty="0"/>
          </a:p>
          <a:p>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418456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bstract watercolor pattern on a white background">
            <a:extLst>
              <a:ext uri="{FF2B5EF4-FFF2-40B4-BE49-F238E27FC236}">
                <a16:creationId xmlns:a16="http://schemas.microsoft.com/office/drawing/2014/main" id="{3A64B4F8-C42A-9966-8158-0181533AE35C}"/>
              </a:ext>
            </a:extLst>
          </p:cNvPr>
          <p:cNvPicPr>
            <a:picLocks noChangeAspect="1"/>
          </p:cNvPicPr>
          <p:nvPr/>
        </p:nvPicPr>
        <p:blipFill rotWithShape="1">
          <a:blip r:embed="rId2">
            <a:alphaModFix amt="60000"/>
          </a:blip>
          <a:srcRect t="14645" b="1085"/>
          <a:stretch/>
        </p:blipFill>
        <p:spPr>
          <a:xfrm>
            <a:off x="1" y="10"/>
            <a:ext cx="12191999" cy="6857989"/>
          </a:xfrm>
          <a:prstGeom prst="rect">
            <a:avLst/>
          </a:prstGeom>
        </p:spPr>
      </p:pic>
      <p:sp>
        <p:nvSpPr>
          <p:cNvPr id="2" name="Title 1">
            <a:extLst>
              <a:ext uri="{FF2B5EF4-FFF2-40B4-BE49-F238E27FC236}">
                <a16:creationId xmlns:a16="http://schemas.microsoft.com/office/drawing/2014/main" id="{BBEC3BE2-1A2F-6806-D832-05DFEC66C5A4}"/>
              </a:ext>
            </a:extLst>
          </p:cNvPr>
          <p:cNvSpPr>
            <a:spLocks noGrp="1"/>
          </p:cNvSpPr>
          <p:nvPr>
            <p:ph type="ctrTitle"/>
          </p:nvPr>
        </p:nvSpPr>
        <p:spPr>
          <a:xfrm>
            <a:off x="1164477" y="702017"/>
            <a:ext cx="9795637" cy="975446"/>
          </a:xfrm>
        </p:spPr>
        <p:txBody>
          <a:bodyPr>
            <a:normAutofit/>
          </a:bodyPr>
          <a:lstStyle/>
          <a:p>
            <a:r>
              <a:rPr lang="en-US" sz="5200" dirty="0">
                <a:solidFill>
                  <a:srgbClr val="FFFFFF"/>
                </a:solidFill>
              </a:rPr>
              <a:t>Evolving Needs</a:t>
            </a:r>
          </a:p>
        </p:txBody>
      </p:sp>
      <p:pic>
        <p:nvPicPr>
          <p:cNvPr id="7" name="Graphic 6" descr="City with solid fill">
            <a:extLst>
              <a:ext uri="{FF2B5EF4-FFF2-40B4-BE49-F238E27FC236}">
                <a16:creationId xmlns:a16="http://schemas.microsoft.com/office/drawing/2014/main" id="{B8A1771F-AB8B-613D-C4E8-B4F0BD8ADE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2923016"/>
            <a:ext cx="914400" cy="914400"/>
          </a:xfrm>
          <a:prstGeom prst="rect">
            <a:avLst/>
          </a:prstGeom>
        </p:spPr>
      </p:pic>
      <p:pic>
        <p:nvPicPr>
          <p:cNvPr id="8" name="Graphic 7" descr="Crops outline">
            <a:extLst>
              <a:ext uri="{FF2B5EF4-FFF2-40B4-BE49-F238E27FC236}">
                <a16:creationId xmlns:a16="http://schemas.microsoft.com/office/drawing/2014/main" id="{AE16FB11-EEF2-576E-6BE4-637E102AEE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4331" y="1748868"/>
            <a:ext cx="914400" cy="914400"/>
          </a:xfrm>
          <a:prstGeom prst="rect">
            <a:avLst/>
          </a:prstGeom>
        </p:spPr>
      </p:pic>
      <p:pic>
        <p:nvPicPr>
          <p:cNvPr id="9" name="Graphic 8" descr="Farm scene outline">
            <a:extLst>
              <a:ext uri="{FF2B5EF4-FFF2-40B4-BE49-F238E27FC236}">
                <a16:creationId xmlns:a16="http://schemas.microsoft.com/office/drawing/2014/main" id="{953A5B26-D91E-7E34-27F2-A3DB8CE1A6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1922270"/>
            <a:ext cx="914400" cy="914400"/>
          </a:xfrm>
          <a:prstGeom prst="rect">
            <a:avLst/>
          </a:prstGeom>
        </p:spPr>
      </p:pic>
      <p:pic>
        <p:nvPicPr>
          <p:cNvPr id="10" name="Graphic 9" descr="Cow outline">
            <a:extLst>
              <a:ext uri="{FF2B5EF4-FFF2-40B4-BE49-F238E27FC236}">
                <a16:creationId xmlns:a16="http://schemas.microsoft.com/office/drawing/2014/main" id="{C9749F26-F08D-E155-CD39-7867635A6D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6256" y="1748868"/>
            <a:ext cx="914400" cy="914400"/>
          </a:xfrm>
          <a:prstGeom prst="rect">
            <a:avLst/>
          </a:prstGeom>
        </p:spPr>
      </p:pic>
      <p:pic>
        <p:nvPicPr>
          <p:cNvPr id="11" name="Graphic 10" descr="Fish outline">
            <a:extLst>
              <a:ext uri="{FF2B5EF4-FFF2-40B4-BE49-F238E27FC236}">
                <a16:creationId xmlns:a16="http://schemas.microsoft.com/office/drawing/2014/main" id="{52C954FA-2481-D2B8-2AE9-9E41F554C2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8800" y="4910238"/>
            <a:ext cx="914400" cy="914400"/>
          </a:xfrm>
          <a:prstGeom prst="rect">
            <a:avLst/>
          </a:prstGeom>
        </p:spPr>
      </p:pic>
      <p:pic>
        <p:nvPicPr>
          <p:cNvPr id="12" name="Graphic 11" descr="Fish with solid fill">
            <a:extLst>
              <a:ext uri="{FF2B5EF4-FFF2-40B4-BE49-F238E27FC236}">
                <a16:creationId xmlns:a16="http://schemas.microsoft.com/office/drawing/2014/main" id="{DCE4FBBC-E1DE-B0DD-5C86-DF4585686B5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03260" y="4895968"/>
            <a:ext cx="914400" cy="914400"/>
          </a:xfrm>
          <a:prstGeom prst="rect">
            <a:avLst/>
          </a:prstGeom>
        </p:spPr>
      </p:pic>
      <p:pic>
        <p:nvPicPr>
          <p:cNvPr id="13" name="Graphic 12" descr="Tree With Roots with solid fill">
            <a:extLst>
              <a:ext uri="{FF2B5EF4-FFF2-40B4-BE49-F238E27FC236}">
                <a16:creationId xmlns:a16="http://schemas.microsoft.com/office/drawing/2014/main" id="{E5D56148-3DC2-7AC0-630D-8384FCBAAF2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19094" y="4895968"/>
            <a:ext cx="914400" cy="914400"/>
          </a:xfrm>
          <a:prstGeom prst="rect">
            <a:avLst/>
          </a:prstGeom>
        </p:spPr>
      </p:pic>
      <p:pic>
        <p:nvPicPr>
          <p:cNvPr id="14" name="Graphic 13" descr="Production with solid fill">
            <a:extLst>
              <a:ext uri="{FF2B5EF4-FFF2-40B4-BE49-F238E27FC236}">
                <a16:creationId xmlns:a16="http://schemas.microsoft.com/office/drawing/2014/main" id="{5CB43333-2D5E-3C37-11D8-B358FD01C56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81798" y="3909492"/>
            <a:ext cx="914400" cy="914400"/>
          </a:xfrm>
          <a:prstGeom prst="rect">
            <a:avLst/>
          </a:prstGeom>
        </p:spPr>
      </p:pic>
    </p:spTree>
    <p:extLst>
      <p:ext uri="{BB962C8B-B14F-4D97-AF65-F5344CB8AC3E}">
        <p14:creationId xmlns:p14="http://schemas.microsoft.com/office/powerpoint/2010/main" val="3174415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a:bodyPr>
          <a:lstStyle/>
          <a:p>
            <a:r>
              <a:rPr lang="en-US" dirty="0"/>
              <a:t>Changing Water for Changing Needs</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97A01C76-9D90-350A-C1E1-22FF55C30F10}"/>
              </a:ext>
            </a:extLst>
          </p:cNvPr>
          <p:cNvSpPr txBox="1"/>
          <p:nvPr/>
        </p:nvSpPr>
        <p:spPr>
          <a:xfrm>
            <a:off x="838200" y="2577968"/>
            <a:ext cx="4913746" cy="2209964"/>
          </a:xfrm>
          <a:prstGeom prst="rect">
            <a:avLst/>
          </a:prstGeom>
          <a:noFill/>
        </p:spPr>
        <p:txBody>
          <a:bodyPr wrap="square">
            <a:spAutoFit/>
          </a:bodyPr>
          <a:lstStyle/>
          <a:p>
            <a:pPr marL="0" indent="0" algn="ctr">
              <a:lnSpc>
                <a:spcPct val="110000"/>
              </a:lnSpc>
              <a:buNone/>
            </a:pPr>
            <a:r>
              <a:rPr lang="en-US" cap="none" dirty="0"/>
              <a:t>“As administration of water approaches its second century, the curtain is opening upon the new drama of maximum utilization and how constitutionally that doctrine can be integrated into the law of vested water rights.” </a:t>
            </a:r>
          </a:p>
          <a:p>
            <a:pPr marL="0" indent="0" algn="ctr">
              <a:lnSpc>
                <a:spcPct val="110000"/>
              </a:lnSpc>
              <a:buNone/>
            </a:pPr>
            <a:endParaRPr lang="en-US" cap="none" dirty="0"/>
          </a:p>
          <a:p>
            <a:pPr marL="0" indent="0" algn="ctr">
              <a:lnSpc>
                <a:spcPct val="110000"/>
              </a:lnSpc>
              <a:buNone/>
            </a:pPr>
            <a:r>
              <a:rPr lang="en-US" cap="none" dirty="0"/>
              <a:t>		</a:t>
            </a:r>
            <a:r>
              <a:rPr lang="en-US" sz="1400" i="1" cap="none" dirty="0" err="1"/>
              <a:t>Fellhauer</a:t>
            </a:r>
            <a:r>
              <a:rPr lang="en-US" sz="1400" i="1" cap="none" dirty="0"/>
              <a:t> v. People </a:t>
            </a:r>
            <a:r>
              <a:rPr lang="en-US" sz="1400" cap="none" dirty="0"/>
              <a:t>(1968)</a:t>
            </a:r>
            <a:endParaRPr lang="en-US" cap="none" dirty="0"/>
          </a:p>
        </p:txBody>
      </p:sp>
    </p:spTree>
    <p:extLst>
      <p:ext uri="{BB962C8B-B14F-4D97-AF65-F5344CB8AC3E}">
        <p14:creationId xmlns:p14="http://schemas.microsoft.com/office/powerpoint/2010/main" val="350312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a:bodyPr>
          <a:lstStyle/>
          <a:p>
            <a:r>
              <a:rPr lang="en-US" sz="36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Picture 6" descr="Chart, sunburst chart">
            <a:extLst>
              <a:ext uri="{FF2B5EF4-FFF2-40B4-BE49-F238E27FC236}">
                <a16:creationId xmlns:a16="http://schemas.microsoft.com/office/drawing/2014/main" id="{1012F0E0-B1ED-2D66-2931-850443511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55" y="1743383"/>
            <a:ext cx="4619622" cy="5023493"/>
          </a:xfrm>
          <a:prstGeom prst="rect">
            <a:avLst/>
          </a:prstGeom>
        </p:spPr>
      </p:pic>
      <p:sp>
        <p:nvSpPr>
          <p:cNvPr id="8" name="TextBox 7">
            <a:extLst>
              <a:ext uri="{FF2B5EF4-FFF2-40B4-BE49-F238E27FC236}">
                <a16:creationId xmlns:a16="http://schemas.microsoft.com/office/drawing/2014/main" id="{E3F6469D-951C-0068-1627-9547D07BEB5F}"/>
              </a:ext>
            </a:extLst>
          </p:cNvPr>
          <p:cNvSpPr txBox="1"/>
          <p:nvPr/>
        </p:nvSpPr>
        <p:spPr>
          <a:xfrm>
            <a:off x="904875" y="6302642"/>
            <a:ext cx="4362450" cy="338554"/>
          </a:xfrm>
          <a:prstGeom prst="rect">
            <a:avLst/>
          </a:prstGeom>
          <a:noFill/>
        </p:spPr>
        <p:txBody>
          <a:bodyPr wrap="square" rtlCol="0">
            <a:spAutoFit/>
          </a:bodyPr>
          <a:lstStyle/>
          <a:p>
            <a:r>
              <a:rPr lang="en-US" sz="1600" dirty="0"/>
              <a:t>Credit: CSU – Colorado Water Knowledge</a:t>
            </a:r>
          </a:p>
        </p:txBody>
      </p:sp>
      <p:sp>
        <p:nvSpPr>
          <p:cNvPr id="11" name="TextBox 10">
            <a:extLst>
              <a:ext uri="{FF2B5EF4-FFF2-40B4-BE49-F238E27FC236}">
                <a16:creationId xmlns:a16="http://schemas.microsoft.com/office/drawing/2014/main" id="{4B51B8E8-F5AC-38FA-E90A-0B46B46E214D}"/>
              </a:ext>
            </a:extLst>
          </p:cNvPr>
          <p:cNvSpPr txBox="1"/>
          <p:nvPr/>
        </p:nvSpPr>
        <p:spPr>
          <a:xfrm>
            <a:off x="6419711" y="2078875"/>
            <a:ext cx="6134100" cy="3857082"/>
          </a:xfrm>
          <a:prstGeom prst="rect">
            <a:avLst/>
          </a:prstGeom>
          <a:noFill/>
        </p:spPr>
        <p:txBody>
          <a:bodyPr wrap="square">
            <a:spAutoFit/>
          </a:bodyPr>
          <a:lstStyle/>
          <a:p>
            <a:pPr algn="ctr">
              <a:lnSpc>
                <a:spcPct val="110000"/>
              </a:lnSpc>
            </a:pPr>
            <a:r>
              <a:rPr lang="en-US" sz="3200" dirty="0">
                <a:solidFill>
                  <a:schemeClr val="bg1"/>
                </a:solidFill>
              </a:rPr>
              <a:t>Agricultural</a:t>
            </a:r>
          </a:p>
          <a:p>
            <a:pPr marL="285750" indent="-285750" algn="ctr">
              <a:lnSpc>
                <a:spcPct val="110000"/>
              </a:lnSpc>
              <a:buFontTx/>
              <a:buChar char="-"/>
            </a:pPr>
            <a:endParaRPr lang="en-US" sz="3200" dirty="0">
              <a:solidFill>
                <a:schemeClr val="bg1"/>
              </a:solidFill>
            </a:endParaRPr>
          </a:p>
          <a:p>
            <a:pPr algn="ctr">
              <a:lnSpc>
                <a:spcPct val="110000"/>
              </a:lnSpc>
            </a:pPr>
            <a:r>
              <a:rPr lang="en-US" sz="3200" dirty="0">
                <a:solidFill>
                  <a:schemeClr val="bg1"/>
                </a:solidFill>
              </a:rPr>
              <a:t>Municipal</a:t>
            </a:r>
          </a:p>
          <a:p>
            <a:pPr algn="ctr">
              <a:lnSpc>
                <a:spcPct val="110000"/>
              </a:lnSpc>
            </a:pPr>
            <a:endParaRPr lang="en-US" sz="3200" dirty="0">
              <a:solidFill>
                <a:schemeClr val="bg1"/>
              </a:solidFill>
            </a:endParaRPr>
          </a:p>
          <a:p>
            <a:pPr algn="ctr">
              <a:lnSpc>
                <a:spcPct val="110000"/>
              </a:lnSpc>
            </a:pPr>
            <a:r>
              <a:rPr lang="en-US" sz="3200" dirty="0">
                <a:solidFill>
                  <a:schemeClr val="bg1"/>
                </a:solidFill>
              </a:rPr>
              <a:t>Industrial</a:t>
            </a:r>
          </a:p>
          <a:p>
            <a:pPr marL="285750" indent="-285750" algn="ctr">
              <a:lnSpc>
                <a:spcPct val="110000"/>
              </a:lnSpc>
              <a:buFontTx/>
              <a:buChar char="-"/>
            </a:pPr>
            <a:endParaRPr lang="en-US" sz="3200" dirty="0">
              <a:solidFill>
                <a:schemeClr val="bg1"/>
              </a:solidFill>
            </a:endParaRPr>
          </a:p>
          <a:p>
            <a:pPr algn="ctr">
              <a:lnSpc>
                <a:spcPct val="110000"/>
              </a:lnSpc>
            </a:pPr>
            <a:r>
              <a:rPr lang="en-US" sz="3200" dirty="0">
                <a:solidFill>
                  <a:schemeClr val="bg1"/>
                </a:solidFill>
              </a:rPr>
              <a:t>Environmental</a:t>
            </a:r>
          </a:p>
        </p:txBody>
      </p:sp>
      <p:pic>
        <p:nvPicPr>
          <p:cNvPr id="12" name="Graphic 11" descr="City with solid fill">
            <a:extLst>
              <a:ext uri="{FF2B5EF4-FFF2-40B4-BE49-F238E27FC236}">
                <a16:creationId xmlns:a16="http://schemas.microsoft.com/office/drawing/2014/main" id="{7548649D-3D1B-86E7-A54B-52BB1822A4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3951" y="3163340"/>
            <a:ext cx="914400" cy="914400"/>
          </a:xfrm>
          <a:prstGeom prst="rect">
            <a:avLst/>
          </a:prstGeom>
        </p:spPr>
      </p:pic>
      <p:pic>
        <p:nvPicPr>
          <p:cNvPr id="13" name="Graphic 12" descr="Crops outline">
            <a:extLst>
              <a:ext uri="{FF2B5EF4-FFF2-40B4-BE49-F238E27FC236}">
                <a16:creationId xmlns:a16="http://schemas.microsoft.com/office/drawing/2014/main" id="{61ECECCF-167E-E042-546C-EA744DAA42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9482" y="1989192"/>
            <a:ext cx="914400" cy="914400"/>
          </a:xfrm>
          <a:prstGeom prst="rect">
            <a:avLst/>
          </a:prstGeom>
        </p:spPr>
      </p:pic>
      <p:pic>
        <p:nvPicPr>
          <p:cNvPr id="14" name="Graphic 13" descr="Farm scene outline">
            <a:extLst>
              <a:ext uri="{FF2B5EF4-FFF2-40B4-BE49-F238E27FC236}">
                <a16:creationId xmlns:a16="http://schemas.microsoft.com/office/drawing/2014/main" id="{8D303F27-3748-DBCC-EC10-BC2B752099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43951" y="2162594"/>
            <a:ext cx="914400" cy="914400"/>
          </a:xfrm>
          <a:prstGeom prst="rect">
            <a:avLst/>
          </a:prstGeom>
        </p:spPr>
      </p:pic>
      <p:pic>
        <p:nvPicPr>
          <p:cNvPr id="15" name="Graphic 14" descr="Cow outline">
            <a:extLst>
              <a:ext uri="{FF2B5EF4-FFF2-40B4-BE49-F238E27FC236}">
                <a16:creationId xmlns:a16="http://schemas.microsoft.com/office/drawing/2014/main" id="{4EAAE905-7013-CDB7-2A3D-7B2A42D6A9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51407" y="1989192"/>
            <a:ext cx="914400" cy="914400"/>
          </a:xfrm>
          <a:prstGeom prst="rect">
            <a:avLst/>
          </a:prstGeom>
        </p:spPr>
      </p:pic>
      <p:pic>
        <p:nvPicPr>
          <p:cNvPr id="16" name="Graphic 15" descr="Fish outline">
            <a:extLst>
              <a:ext uri="{FF2B5EF4-FFF2-40B4-BE49-F238E27FC236}">
                <a16:creationId xmlns:a16="http://schemas.microsoft.com/office/drawing/2014/main" id="{3B423195-706E-BA92-4E52-41AC62D140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43951" y="5150562"/>
            <a:ext cx="914400" cy="914400"/>
          </a:xfrm>
          <a:prstGeom prst="rect">
            <a:avLst/>
          </a:prstGeom>
        </p:spPr>
      </p:pic>
      <p:pic>
        <p:nvPicPr>
          <p:cNvPr id="17" name="Graphic 16" descr="Fish with solid fill">
            <a:extLst>
              <a:ext uri="{FF2B5EF4-FFF2-40B4-BE49-F238E27FC236}">
                <a16:creationId xmlns:a16="http://schemas.microsoft.com/office/drawing/2014/main" id="{EB06E912-225D-3EAB-FD82-3A8F0E986C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08411" y="5136292"/>
            <a:ext cx="914400" cy="914400"/>
          </a:xfrm>
          <a:prstGeom prst="rect">
            <a:avLst/>
          </a:prstGeom>
        </p:spPr>
      </p:pic>
      <p:pic>
        <p:nvPicPr>
          <p:cNvPr id="18" name="Graphic 17" descr="Tree With Roots with solid fill">
            <a:extLst>
              <a:ext uri="{FF2B5EF4-FFF2-40B4-BE49-F238E27FC236}">
                <a16:creationId xmlns:a16="http://schemas.microsoft.com/office/drawing/2014/main" id="{89B39057-E3B3-76DD-9B58-B4EFCFE773D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24245" y="5136292"/>
            <a:ext cx="914400" cy="914400"/>
          </a:xfrm>
          <a:prstGeom prst="rect">
            <a:avLst/>
          </a:prstGeom>
        </p:spPr>
      </p:pic>
      <p:pic>
        <p:nvPicPr>
          <p:cNvPr id="19" name="Graphic 18" descr="Production with solid fill">
            <a:extLst>
              <a:ext uri="{FF2B5EF4-FFF2-40B4-BE49-F238E27FC236}">
                <a16:creationId xmlns:a16="http://schemas.microsoft.com/office/drawing/2014/main" id="{3A085DA6-AABA-9BBB-A17D-B36FF341FEC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86949" y="4149816"/>
            <a:ext cx="914400" cy="914400"/>
          </a:xfrm>
          <a:prstGeom prst="rect">
            <a:avLst/>
          </a:prstGeom>
        </p:spPr>
      </p:pic>
    </p:spTree>
    <p:extLst>
      <p:ext uri="{BB962C8B-B14F-4D97-AF65-F5344CB8AC3E}">
        <p14:creationId xmlns:p14="http://schemas.microsoft.com/office/powerpoint/2010/main" val="1385572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97A01C76-9D90-350A-C1E1-22FF55C30F10}"/>
              </a:ext>
            </a:extLst>
          </p:cNvPr>
          <p:cNvSpPr txBox="1"/>
          <p:nvPr/>
        </p:nvSpPr>
        <p:spPr>
          <a:xfrm>
            <a:off x="768351" y="1992972"/>
            <a:ext cx="5870574" cy="4339650"/>
          </a:xfrm>
          <a:prstGeom prst="rect">
            <a:avLst/>
          </a:prstGeom>
          <a:noFill/>
        </p:spPr>
        <p:txBody>
          <a:bodyPr wrap="square">
            <a:spAutoFit/>
          </a:bodyPr>
          <a:lstStyle/>
          <a:p>
            <a:pPr marL="285750" indent="-285750" algn="l">
              <a:buFont typeface="Arial" panose="020B0604020202020204" pitchFamily="34" charset="0"/>
              <a:buChar char="•"/>
            </a:pPr>
            <a:r>
              <a:rPr lang="en-US" sz="2400" b="1" i="0" u="none" strike="noStrike" baseline="0" dirty="0">
                <a:solidFill>
                  <a:srgbClr val="000000"/>
                </a:solidFill>
              </a:rPr>
              <a:t>Municipal and Industrial Water Users</a:t>
            </a:r>
          </a:p>
          <a:p>
            <a:pPr algn="l"/>
            <a:r>
              <a:rPr lang="en-US" sz="2400" dirty="0">
                <a:solidFill>
                  <a:srgbClr val="000000"/>
                </a:solidFill>
              </a:rPr>
              <a:t>	</a:t>
            </a:r>
            <a:r>
              <a:rPr lang="en-US" b="0" i="0" u="none" strike="noStrike" baseline="0" dirty="0">
                <a:solidFill>
                  <a:srgbClr val="000000"/>
                </a:solidFill>
              </a:rPr>
              <a:t>City of Fort Collins</a:t>
            </a:r>
          </a:p>
          <a:p>
            <a:pPr algn="l"/>
            <a:r>
              <a:rPr lang="en-US" dirty="0">
                <a:solidFill>
                  <a:srgbClr val="000000"/>
                </a:solidFill>
              </a:rPr>
              <a:t>	</a:t>
            </a:r>
            <a:r>
              <a:rPr lang="en-US" b="0" i="0" u="none" strike="noStrike" baseline="0" dirty="0">
                <a:solidFill>
                  <a:srgbClr val="000000"/>
                </a:solidFill>
              </a:rPr>
              <a:t>City of Greeley </a:t>
            </a:r>
          </a:p>
          <a:p>
            <a:pPr algn="l"/>
            <a:r>
              <a:rPr lang="en-US" dirty="0">
                <a:solidFill>
                  <a:srgbClr val="000000"/>
                </a:solidFill>
              </a:rPr>
              <a:t>	City of Loveland</a:t>
            </a:r>
            <a:endParaRPr lang="en-US" b="0" i="0" u="none" strike="noStrike" baseline="0" dirty="0">
              <a:solidFill>
                <a:srgbClr val="000000"/>
              </a:solidFill>
            </a:endParaRPr>
          </a:p>
          <a:p>
            <a:pPr algn="l"/>
            <a:r>
              <a:rPr lang="en-US" dirty="0">
                <a:solidFill>
                  <a:srgbClr val="000000"/>
                </a:solidFill>
              </a:rPr>
              <a:t>	</a:t>
            </a:r>
            <a:r>
              <a:rPr lang="en-US" b="0" i="0" u="none" strike="noStrike" baseline="0" dirty="0">
                <a:solidFill>
                  <a:srgbClr val="000000"/>
                </a:solidFill>
              </a:rPr>
              <a:t>Town of Windsor</a:t>
            </a:r>
          </a:p>
          <a:p>
            <a:r>
              <a:rPr lang="en-US" dirty="0">
                <a:solidFill>
                  <a:srgbClr val="000000"/>
                </a:solidFill>
              </a:rPr>
              <a:t>	</a:t>
            </a:r>
            <a:r>
              <a:rPr lang="en-US" b="0" i="0" u="none" strike="noStrike" baseline="0" dirty="0">
                <a:solidFill>
                  <a:srgbClr val="000000"/>
                </a:solidFill>
              </a:rPr>
              <a:t>Tri-Districts East Larimer County Water District </a:t>
            </a:r>
          </a:p>
          <a:p>
            <a:r>
              <a:rPr lang="en-US" dirty="0">
                <a:solidFill>
                  <a:srgbClr val="000000"/>
                </a:solidFill>
              </a:rPr>
              <a:t>	</a:t>
            </a:r>
            <a:r>
              <a:rPr lang="en-US" b="0" i="0" u="none" strike="noStrike" baseline="0" dirty="0">
                <a:solidFill>
                  <a:srgbClr val="000000"/>
                </a:solidFill>
              </a:rPr>
              <a:t>North Weld County Water District</a:t>
            </a:r>
          </a:p>
          <a:p>
            <a:r>
              <a:rPr lang="en-US" dirty="0">
                <a:solidFill>
                  <a:srgbClr val="000000"/>
                </a:solidFill>
              </a:rPr>
              <a:t>	</a:t>
            </a:r>
            <a:r>
              <a:rPr lang="en-US" b="0" i="0" u="none" strike="noStrike" baseline="0" dirty="0">
                <a:solidFill>
                  <a:srgbClr val="000000"/>
                </a:solidFill>
              </a:rPr>
              <a:t>Fort Collins Loveland Water District</a:t>
            </a:r>
          </a:p>
          <a:p>
            <a:r>
              <a:rPr lang="en-US" i="0" u="none" strike="noStrike" baseline="0" dirty="0">
                <a:solidFill>
                  <a:srgbClr val="000000"/>
                </a:solidFill>
              </a:rPr>
              <a:t>	Platte River Power Authority</a:t>
            </a:r>
          </a:p>
          <a:p>
            <a:endParaRPr lang="en-US" i="0" u="none" strike="noStrike" baseline="0" dirty="0">
              <a:solidFill>
                <a:srgbClr val="000000"/>
              </a:solidFill>
            </a:endParaRPr>
          </a:p>
          <a:p>
            <a:pPr marL="285750" indent="-285750">
              <a:buFont typeface="Arial" panose="020B0604020202020204" pitchFamily="34" charset="0"/>
              <a:buChar char="•"/>
            </a:pPr>
            <a:r>
              <a:rPr lang="en-US" sz="2400" b="1" i="0" u="none" strike="noStrike" baseline="0" dirty="0">
                <a:solidFill>
                  <a:srgbClr val="000000"/>
                </a:solidFill>
              </a:rPr>
              <a:t>Breweries!</a:t>
            </a:r>
          </a:p>
          <a:p>
            <a:r>
              <a:rPr lang="en-US" sz="2400" dirty="0">
                <a:solidFill>
                  <a:srgbClr val="000000"/>
                </a:solidFill>
              </a:rPr>
              <a:t>	</a:t>
            </a:r>
            <a:r>
              <a:rPr lang="en-US" b="0" i="0" u="none" strike="noStrike" baseline="0" dirty="0">
                <a:solidFill>
                  <a:srgbClr val="000000"/>
                </a:solidFill>
              </a:rPr>
              <a:t>Budweiser</a:t>
            </a:r>
          </a:p>
          <a:p>
            <a:r>
              <a:rPr lang="en-US" dirty="0">
                <a:solidFill>
                  <a:srgbClr val="000000"/>
                </a:solidFill>
              </a:rPr>
              <a:t>	</a:t>
            </a:r>
            <a:r>
              <a:rPr lang="en-US" b="0" i="0" u="none" strike="noStrike" baseline="0" dirty="0">
                <a:solidFill>
                  <a:srgbClr val="000000"/>
                </a:solidFill>
              </a:rPr>
              <a:t>New Belgium</a:t>
            </a:r>
          </a:p>
          <a:p>
            <a:r>
              <a:rPr lang="en-US" dirty="0">
                <a:solidFill>
                  <a:srgbClr val="000000"/>
                </a:solidFill>
              </a:rPr>
              <a:t>	</a:t>
            </a:r>
            <a:r>
              <a:rPr lang="en-US" b="0" i="0" u="none" strike="noStrike" baseline="0" dirty="0" err="1">
                <a:solidFill>
                  <a:srgbClr val="000000"/>
                </a:solidFill>
              </a:rPr>
              <a:t>Odells</a:t>
            </a:r>
            <a:endParaRPr lang="en-US" b="0" i="0" u="none" strike="noStrike" baseline="0" dirty="0">
              <a:solidFill>
                <a:srgbClr val="000000"/>
              </a:solidFill>
            </a:endParaRPr>
          </a:p>
        </p:txBody>
      </p:sp>
    </p:spTree>
    <p:extLst>
      <p:ext uri="{BB962C8B-B14F-4D97-AF65-F5344CB8AC3E}">
        <p14:creationId xmlns:p14="http://schemas.microsoft.com/office/powerpoint/2010/main" val="61759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6076949"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dirty="0"/>
          </a:p>
          <a:p>
            <a:pPr marL="914400" lvl="2" indent="0">
              <a:buNone/>
            </a:pPr>
            <a:endParaRPr lang="en-US"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1EAD3B8C-4CA3-AB4D-BF94-719418BFCFC3}"/>
              </a:ext>
            </a:extLst>
          </p:cNvPr>
          <p:cNvSpPr txBox="1"/>
          <p:nvPr/>
        </p:nvSpPr>
        <p:spPr>
          <a:xfrm>
            <a:off x="838200" y="2333297"/>
            <a:ext cx="5657850" cy="3687163"/>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US" sz="2000" b="1" dirty="0"/>
              <a:t>Water Court</a:t>
            </a:r>
          </a:p>
          <a:p>
            <a:pPr marL="742950" lvl="1" indent="-285750">
              <a:lnSpc>
                <a:spcPct val="110000"/>
              </a:lnSpc>
              <a:buFont typeface="Arial" panose="020B0604020202020204" pitchFamily="34" charset="0"/>
              <a:buChar char="•"/>
            </a:pPr>
            <a:r>
              <a:rPr lang="en-US" sz="1600" dirty="0"/>
              <a:t>1969 Water Rights Determination Act established Water Courts</a:t>
            </a:r>
          </a:p>
          <a:p>
            <a:pPr>
              <a:lnSpc>
                <a:spcPct val="110000"/>
              </a:lnSpc>
            </a:pPr>
            <a:r>
              <a:rPr lang="en-US" sz="1600" dirty="0"/>
              <a:t>in each of 7 basins</a:t>
            </a:r>
          </a:p>
          <a:p>
            <a:pPr marL="742950" lvl="1" indent="-285750">
              <a:lnSpc>
                <a:spcPct val="110000"/>
              </a:lnSpc>
              <a:buFont typeface="Arial" panose="020B0604020202020204" pitchFamily="34" charset="0"/>
              <a:buChar char="•"/>
            </a:pPr>
            <a:r>
              <a:rPr lang="en-US" sz="1600" dirty="0"/>
              <a:t>Division 1 is the busiest in the State</a:t>
            </a:r>
          </a:p>
          <a:p>
            <a:pPr marL="742950" lvl="1" indent="-285750">
              <a:lnSpc>
                <a:spcPct val="110000"/>
              </a:lnSpc>
              <a:buFont typeface="Arial" panose="020B0604020202020204" pitchFamily="34" charset="0"/>
              <a:buChar char="•"/>
            </a:pPr>
            <a:r>
              <a:rPr lang="en-US" sz="1600" dirty="0"/>
              <a:t>Cases are initiated by filing and Application</a:t>
            </a:r>
          </a:p>
          <a:p>
            <a:pPr marL="742950" lvl="1" indent="-285750">
              <a:lnSpc>
                <a:spcPct val="110000"/>
              </a:lnSpc>
              <a:buFont typeface="Arial" panose="020B0604020202020204" pitchFamily="34" charset="0"/>
              <a:buChar char="•"/>
            </a:pPr>
            <a:r>
              <a:rPr lang="en-US" sz="1600" cap="none" dirty="0"/>
              <a:t>“Opposers” are like defendants  </a:t>
            </a:r>
          </a:p>
          <a:p>
            <a:pPr marL="1200150" lvl="2" indent="-285750">
              <a:lnSpc>
                <a:spcPct val="110000"/>
              </a:lnSpc>
              <a:buFont typeface="Arial" panose="020B0604020202020204" pitchFamily="34" charset="0"/>
              <a:buChar char="•"/>
            </a:pPr>
            <a:r>
              <a:rPr lang="en-US" sz="1600" cap="none" dirty="0"/>
              <a:t>Any person may file a “statement of opposition”</a:t>
            </a:r>
          </a:p>
          <a:p>
            <a:pPr marL="1200150" lvl="2" indent="-285750">
              <a:lnSpc>
                <a:spcPct val="110000"/>
              </a:lnSpc>
              <a:buFont typeface="Arial" panose="020B0604020202020204" pitchFamily="34" charset="0"/>
              <a:buChar char="•"/>
            </a:pPr>
            <a:r>
              <a:rPr lang="en-US" sz="1600" cap="none" dirty="0"/>
              <a:t>No limit to number of “opposers”</a:t>
            </a:r>
          </a:p>
          <a:p>
            <a:pPr marL="1200150" lvl="2" indent="-285750">
              <a:lnSpc>
                <a:spcPct val="110000"/>
              </a:lnSpc>
              <a:buFont typeface="Arial" panose="020B0604020202020204" pitchFamily="34" charset="0"/>
              <a:buChar char="•"/>
            </a:pPr>
            <a:r>
              <a:rPr lang="en-US" sz="1600" cap="none" dirty="0"/>
              <a:t>Opposers seek to protect their water rights</a:t>
            </a:r>
          </a:p>
          <a:p>
            <a:pPr marL="742950" lvl="1" indent="-285750">
              <a:lnSpc>
                <a:spcPct val="110000"/>
              </a:lnSpc>
              <a:buFont typeface="Arial" panose="020B0604020202020204" pitchFamily="34" charset="0"/>
              <a:buChar char="•"/>
            </a:pPr>
            <a:r>
              <a:rPr lang="en-US" sz="1600" cap="none" dirty="0"/>
              <a:t>Applicant may not “injure” other water users </a:t>
            </a:r>
          </a:p>
          <a:p>
            <a:pPr marL="742950" lvl="1" indent="-285750">
              <a:lnSpc>
                <a:spcPct val="110000"/>
              </a:lnSpc>
              <a:buFont typeface="Arial" panose="020B0604020202020204" pitchFamily="34" charset="0"/>
              <a:buChar char="•"/>
            </a:pPr>
            <a:r>
              <a:rPr lang="en-US" sz="1600" dirty="0"/>
              <a:t>May</a:t>
            </a:r>
            <a:r>
              <a:rPr lang="en-US" sz="1600" cap="none" dirty="0"/>
              <a:t> not expand the original water right</a:t>
            </a:r>
          </a:p>
          <a:p>
            <a:endParaRPr lang="en-US" dirty="0"/>
          </a:p>
        </p:txBody>
      </p:sp>
      <p:pic>
        <p:nvPicPr>
          <p:cNvPr id="12" name="Picture 11">
            <a:extLst>
              <a:ext uri="{FF2B5EF4-FFF2-40B4-BE49-F238E27FC236}">
                <a16:creationId xmlns:a16="http://schemas.microsoft.com/office/drawing/2014/main" id="{20813CCF-C3E3-6EB5-2A7A-A588D3870BEB}"/>
              </a:ext>
            </a:extLst>
          </p:cNvPr>
          <p:cNvPicPr>
            <a:picLocks noChangeAspect="1"/>
          </p:cNvPicPr>
          <p:nvPr/>
        </p:nvPicPr>
        <p:blipFill rotWithShape="1">
          <a:blip r:embed="rId3"/>
          <a:srcRect l="31561" t="27643" r="37812" b="35551"/>
          <a:stretch/>
        </p:blipFill>
        <p:spPr>
          <a:xfrm>
            <a:off x="6561775" y="365125"/>
            <a:ext cx="5396398" cy="4864100"/>
          </a:xfrm>
          <a:prstGeom prst="rect">
            <a:avLst/>
          </a:prstGeom>
        </p:spPr>
      </p:pic>
    </p:spTree>
    <p:extLst>
      <p:ext uri="{BB962C8B-B14F-4D97-AF65-F5344CB8AC3E}">
        <p14:creationId xmlns:p14="http://schemas.microsoft.com/office/powerpoint/2010/main" val="409629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5962785"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dirty="0"/>
          </a:p>
          <a:p>
            <a:pPr marL="914400" lvl="2" indent="0">
              <a:buNone/>
            </a:pPr>
            <a:endParaRPr lang="en-US"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1EAD3B8C-4CA3-AB4D-BF94-719418BFCFC3}"/>
              </a:ext>
            </a:extLst>
          </p:cNvPr>
          <p:cNvSpPr txBox="1"/>
          <p:nvPr/>
        </p:nvSpPr>
        <p:spPr>
          <a:xfrm>
            <a:off x="835153" y="2174560"/>
            <a:ext cx="5657850" cy="4161139"/>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US" sz="1400" dirty="0"/>
              <a:t>Ditch companies and their shareholders own senior priority water rights decreed to divert in a specific location and for irrigation use at a specific location. Decrees include: </a:t>
            </a:r>
          </a:p>
          <a:p>
            <a:pPr marL="742950" lvl="1" indent="-285750">
              <a:lnSpc>
                <a:spcPct val="110000"/>
              </a:lnSpc>
              <a:buFont typeface="Arial" panose="020B0604020202020204" pitchFamily="34" charset="0"/>
              <a:buChar char="•"/>
            </a:pPr>
            <a:r>
              <a:rPr lang="en-US" sz="1400" dirty="0"/>
              <a:t>Diversion location</a:t>
            </a:r>
          </a:p>
          <a:p>
            <a:pPr marL="742950" lvl="1" indent="-285750">
              <a:lnSpc>
                <a:spcPct val="110000"/>
              </a:lnSpc>
              <a:buFont typeface="Arial" panose="020B0604020202020204" pitchFamily="34" charset="0"/>
              <a:buChar char="•"/>
            </a:pPr>
            <a:r>
              <a:rPr lang="en-US" sz="1400" dirty="0"/>
              <a:t>Amount</a:t>
            </a:r>
          </a:p>
          <a:p>
            <a:pPr marL="742950" lvl="1" indent="-285750">
              <a:lnSpc>
                <a:spcPct val="110000"/>
              </a:lnSpc>
              <a:buFont typeface="Arial" panose="020B0604020202020204" pitchFamily="34" charset="0"/>
              <a:buChar char="•"/>
            </a:pPr>
            <a:r>
              <a:rPr lang="en-US" sz="1400" dirty="0"/>
              <a:t>Type of use</a:t>
            </a:r>
          </a:p>
          <a:p>
            <a:pPr marL="742950" lvl="1" indent="-285750">
              <a:lnSpc>
                <a:spcPct val="110000"/>
              </a:lnSpc>
              <a:buFont typeface="Arial" panose="020B0604020202020204" pitchFamily="34" charset="0"/>
              <a:buChar char="•"/>
            </a:pPr>
            <a:r>
              <a:rPr lang="en-US" sz="1400" dirty="0"/>
              <a:t>Place of use</a:t>
            </a:r>
          </a:p>
          <a:p>
            <a:pPr lvl="1">
              <a:lnSpc>
                <a:spcPct val="110000"/>
              </a:lnSpc>
            </a:pPr>
            <a:endParaRPr lang="en-US" sz="1400" dirty="0"/>
          </a:p>
          <a:p>
            <a:pPr marL="285750" indent="-285750">
              <a:lnSpc>
                <a:spcPct val="110000"/>
              </a:lnSpc>
              <a:buFont typeface="Arial" panose="020B0604020202020204" pitchFamily="34" charset="0"/>
              <a:buChar char="•"/>
            </a:pPr>
            <a:r>
              <a:rPr lang="en-US" sz="1400" cap="none" dirty="0"/>
              <a:t>Most typically changing use (to municipal) and place of use (to municipal service area) (most typically from one of the Big 4 Ditch Companies)</a:t>
            </a:r>
          </a:p>
          <a:p>
            <a:pPr marL="742950" lvl="1" indent="-285750">
              <a:lnSpc>
                <a:spcPct val="110000"/>
              </a:lnSpc>
              <a:buFont typeface="Arial" panose="020B0604020202020204" pitchFamily="34" charset="0"/>
              <a:buChar char="•"/>
            </a:pPr>
            <a:r>
              <a:rPr lang="en-US" sz="1400" cap="none" dirty="0"/>
              <a:t>New Cache La Poudre Irrigating Company</a:t>
            </a:r>
          </a:p>
          <a:p>
            <a:pPr marL="742950" lvl="1" indent="-285750">
              <a:lnSpc>
                <a:spcPct val="110000"/>
              </a:lnSpc>
              <a:buFont typeface="Arial" panose="020B0604020202020204" pitchFamily="34" charset="0"/>
              <a:buChar char="•"/>
            </a:pPr>
            <a:r>
              <a:rPr lang="en-US" sz="1400" cap="none" dirty="0"/>
              <a:t>Larimer and Weld Irrigation Company</a:t>
            </a:r>
          </a:p>
          <a:p>
            <a:pPr marL="742950" lvl="1" indent="-285750">
              <a:lnSpc>
                <a:spcPct val="110000"/>
              </a:lnSpc>
              <a:buFont typeface="Arial" panose="020B0604020202020204" pitchFamily="34" charset="0"/>
              <a:buChar char="•"/>
            </a:pPr>
            <a:r>
              <a:rPr lang="en-US" sz="1400" cap="none" dirty="0"/>
              <a:t>The Water Supply and Storage Company</a:t>
            </a:r>
          </a:p>
          <a:p>
            <a:pPr marL="742950" lvl="1" indent="-285750">
              <a:lnSpc>
                <a:spcPct val="110000"/>
              </a:lnSpc>
              <a:buFont typeface="Arial" panose="020B0604020202020204" pitchFamily="34" charset="0"/>
              <a:buChar char="•"/>
            </a:pPr>
            <a:r>
              <a:rPr lang="en-US" sz="1400" cap="none" dirty="0"/>
              <a:t>North Poudre Irrigation Company</a:t>
            </a:r>
          </a:p>
          <a:p>
            <a:pPr marL="742950" lvl="1" indent="-285750">
              <a:lnSpc>
                <a:spcPct val="110000"/>
              </a:lnSpc>
              <a:buFont typeface="Arial" panose="020B0604020202020204" pitchFamily="34" charset="0"/>
              <a:buChar char="•"/>
            </a:pPr>
            <a:endParaRPr lang="en-US" sz="1400" cap="none" dirty="0"/>
          </a:p>
          <a:p>
            <a:endParaRPr lang="en-US" dirty="0"/>
          </a:p>
        </p:txBody>
      </p:sp>
    </p:spTree>
    <p:extLst>
      <p:ext uri="{BB962C8B-B14F-4D97-AF65-F5344CB8AC3E}">
        <p14:creationId xmlns:p14="http://schemas.microsoft.com/office/powerpoint/2010/main" val="532735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962784"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dirty="0"/>
          </a:p>
          <a:p>
            <a:pPr marL="914400" lvl="2" indent="0">
              <a:buNone/>
            </a:pPr>
            <a:endParaRPr lang="en-US"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1EAD3B8C-4CA3-AB4D-BF94-719418BFCFC3}"/>
              </a:ext>
            </a:extLst>
          </p:cNvPr>
          <p:cNvSpPr txBox="1"/>
          <p:nvPr/>
        </p:nvSpPr>
        <p:spPr>
          <a:xfrm>
            <a:off x="838200" y="2333297"/>
            <a:ext cx="5657850" cy="3853363"/>
          </a:xfrm>
          <a:prstGeom prst="rect">
            <a:avLst/>
          </a:prstGeom>
          <a:noFill/>
        </p:spPr>
        <p:txBody>
          <a:bodyPr wrap="square" rtlCol="0">
            <a:spAutoFit/>
          </a:bodyPr>
          <a:lstStyle/>
          <a:p>
            <a:pPr defTabSz="914400">
              <a:lnSpc>
                <a:spcPct val="110000"/>
              </a:lnSpc>
              <a:spcAft>
                <a:spcPts val="600"/>
              </a:spcAft>
              <a:buClr>
                <a:schemeClr val="tx1"/>
              </a:buClr>
            </a:pPr>
            <a:r>
              <a:rPr lang="en-US" b="1" dirty="0"/>
              <a:t>Colorado water law demonstrates that change of use involves two primary questions</a:t>
            </a:r>
            <a:r>
              <a:rPr lang="en-US" sz="1200" b="1" dirty="0"/>
              <a:t>: </a:t>
            </a:r>
          </a:p>
          <a:p>
            <a:pPr indent="-228600" defTabSz="914400">
              <a:lnSpc>
                <a:spcPct val="110000"/>
              </a:lnSpc>
              <a:spcAft>
                <a:spcPts val="600"/>
              </a:spcAft>
              <a:buClr>
                <a:schemeClr val="tx1"/>
              </a:buClr>
              <a:buFont typeface="Arial" panose="020B0604020202020204" pitchFamily="34" charset="0"/>
              <a:buChar char="•"/>
            </a:pPr>
            <a:endParaRPr lang="en-US" sz="1800" dirty="0"/>
          </a:p>
          <a:p>
            <a:pPr marL="285750" indent="-228600" defTabSz="914400">
              <a:lnSpc>
                <a:spcPct val="110000"/>
              </a:lnSpc>
              <a:spcAft>
                <a:spcPts val="600"/>
              </a:spcAft>
              <a:buClr>
                <a:schemeClr val="tx1"/>
              </a:buClr>
              <a:buFont typeface="Arial" panose="020B0604020202020204" pitchFamily="34" charset="0"/>
              <a:buChar char="•"/>
            </a:pPr>
            <a:r>
              <a:rPr lang="en-US" sz="1800" dirty="0"/>
              <a:t>(1) What historic beneficial use has occurred pursuant to the appropriation that is proposed for change? and </a:t>
            </a:r>
          </a:p>
          <a:p>
            <a:pPr marL="285750" indent="-228600" defTabSz="914400">
              <a:lnSpc>
                <a:spcPct val="110000"/>
              </a:lnSpc>
              <a:spcAft>
                <a:spcPts val="600"/>
              </a:spcAft>
              <a:buClr>
                <a:schemeClr val="tx1"/>
              </a:buClr>
              <a:buFont typeface="Arial" panose="020B0604020202020204" pitchFamily="34" charset="0"/>
              <a:buChar char="•"/>
            </a:pPr>
            <a:endParaRPr lang="en-US" sz="1800" dirty="0"/>
          </a:p>
          <a:p>
            <a:pPr marL="285750" indent="-228600" defTabSz="914400">
              <a:lnSpc>
                <a:spcPct val="110000"/>
              </a:lnSpc>
              <a:spcAft>
                <a:spcPts val="600"/>
              </a:spcAft>
              <a:buClr>
                <a:schemeClr val="tx1"/>
              </a:buClr>
              <a:buFont typeface="Arial" panose="020B0604020202020204" pitchFamily="34" charset="0"/>
              <a:buChar char="•"/>
            </a:pPr>
            <a:r>
              <a:rPr lang="en-US" sz="1800" dirty="0"/>
              <a:t>(2) What conditions must be imposed on the change to prevent injury to other rights?”  </a:t>
            </a:r>
          </a:p>
          <a:p>
            <a:pPr indent="-228600" defTabSz="914400">
              <a:lnSpc>
                <a:spcPct val="110000"/>
              </a:lnSpc>
              <a:spcAft>
                <a:spcPts val="600"/>
              </a:spcAft>
              <a:buClr>
                <a:schemeClr val="tx1"/>
              </a:buClr>
              <a:buFont typeface="Arial" panose="020B0604020202020204" pitchFamily="34" charset="0"/>
              <a:buChar char="•"/>
            </a:pPr>
            <a:endParaRPr lang="en-US" sz="1800" i="1" dirty="0"/>
          </a:p>
          <a:p>
            <a:pPr defTabSz="914400">
              <a:lnSpc>
                <a:spcPct val="110000"/>
              </a:lnSpc>
              <a:spcAft>
                <a:spcPts val="600"/>
              </a:spcAft>
              <a:buClr>
                <a:schemeClr val="tx1"/>
              </a:buClr>
            </a:pPr>
            <a:r>
              <a:rPr lang="en-US" sz="1200" i="1" dirty="0"/>
              <a:t>Santa Fe Trails Ranches Prop. </a:t>
            </a:r>
            <a:r>
              <a:rPr lang="en-US" sz="1200" i="1" dirty="0" err="1"/>
              <a:t>Ass’n</a:t>
            </a:r>
            <a:r>
              <a:rPr lang="en-US" sz="1200" i="1" dirty="0"/>
              <a:t> v. Simpson</a:t>
            </a:r>
            <a:r>
              <a:rPr lang="en-US" sz="1200" dirty="0"/>
              <a:t>, 990 P.2d 46, 53 (Colo. 1999). </a:t>
            </a:r>
          </a:p>
          <a:p>
            <a:endParaRPr lang="en-US" dirty="0"/>
          </a:p>
        </p:txBody>
      </p:sp>
      <p:pic>
        <p:nvPicPr>
          <p:cNvPr id="5" name="Picture 4">
            <a:extLst>
              <a:ext uri="{FF2B5EF4-FFF2-40B4-BE49-F238E27FC236}">
                <a16:creationId xmlns:a16="http://schemas.microsoft.com/office/drawing/2014/main" id="{DA826C2C-5355-70B8-1B1A-93962A24C15D}"/>
              </a:ext>
            </a:extLst>
          </p:cNvPr>
          <p:cNvPicPr>
            <a:picLocks noChangeAspect="1"/>
          </p:cNvPicPr>
          <p:nvPr/>
        </p:nvPicPr>
        <p:blipFill>
          <a:blip r:embed="rId3"/>
          <a:stretch>
            <a:fillRect/>
          </a:stretch>
        </p:blipFill>
        <p:spPr>
          <a:xfrm>
            <a:off x="7067549" y="2362200"/>
            <a:ext cx="4730669" cy="2133600"/>
          </a:xfrm>
          <a:prstGeom prst="rect">
            <a:avLst/>
          </a:prstGeom>
        </p:spPr>
      </p:pic>
    </p:spTree>
    <p:extLst>
      <p:ext uri="{BB962C8B-B14F-4D97-AF65-F5344CB8AC3E}">
        <p14:creationId xmlns:p14="http://schemas.microsoft.com/office/powerpoint/2010/main" val="63335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6105525"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8" name="Picture 2">
            <a:extLst>
              <a:ext uri="{FF2B5EF4-FFF2-40B4-BE49-F238E27FC236}">
                <a16:creationId xmlns:a16="http://schemas.microsoft.com/office/drawing/2014/main" id="{CF166B5F-37B8-836F-5E8C-74FDCEA5EB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33" t="22666" r="5833" b="10666"/>
          <a:stretch/>
        </p:blipFill>
        <p:spPr bwMode="auto">
          <a:xfrm>
            <a:off x="114300" y="2460408"/>
            <a:ext cx="7609621" cy="358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3"/>
          <a:srcRect l="16017" r="25946" b="-1"/>
          <a:stretch/>
        </p:blipFill>
        <p:spPr>
          <a:xfrm>
            <a:off x="7149751" y="10"/>
            <a:ext cx="504224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63826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0521-2678-52E1-D16B-CE86C0F8AD11}"/>
              </a:ext>
            </a:extLst>
          </p:cNvPr>
          <p:cNvSpPr>
            <a:spLocks noGrp="1"/>
          </p:cNvSpPr>
          <p:nvPr>
            <p:ph type="title"/>
          </p:nvPr>
        </p:nvSpPr>
        <p:spPr>
          <a:xfrm>
            <a:off x="838201" y="365125"/>
            <a:ext cx="5251316" cy="1807305"/>
          </a:xfrm>
        </p:spPr>
        <p:txBody>
          <a:bodyPr>
            <a:normAutofit/>
          </a:bodyPr>
          <a:lstStyle/>
          <a:p>
            <a:r>
              <a:rPr lang="en-US" dirty="0"/>
              <a:t>Water Rights and Water Law</a:t>
            </a:r>
          </a:p>
        </p:txBody>
      </p:sp>
      <p:sp>
        <p:nvSpPr>
          <p:cNvPr id="4" name="Content Placeholder 3">
            <a:extLst>
              <a:ext uri="{FF2B5EF4-FFF2-40B4-BE49-F238E27FC236}">
                <a16:creationId xmlns:a16="http://schemas.microsoft.com/office/drawing/2014/main" id="{2BA855F3-24E9-7FFC-1F14-CBDD57E017EA}"/>
              </a:ext>
            </a:extLst>
          </p:cNvPr>
          <p:cNvSpPr txBox="1">
            <a:spLocks noGrp="1"/>
          </p:cNvSpPr>
          <p:nvPr>
            <p:ph idx="1"/>
          </p:nvPr>
        </p:nvSpPr>
        <p:spPr>
          <a:xfrm>
            <a:off x="838200" y="2333297"/>
            <a:ext cx="4619621" cy="3843666"/>
          </a:xfrm>
          <a:prstGeom prst="rect">
            <a:avLst/>
          </a:prstGeom>
        </p:spPr>
        <p:txBody>
          <a:bodyPr rtlCol="0">
            <a:normAutofit/>
          </a:bodyPr>
          <a:lstStyle/>
          <a:p>
            <a:pPr marL="457200" lvl="1" indent="0">
              <a:buNone/>
            </a:pPr>
            <a:endParaRPr lang="en-US" sz="1700" dirty="0">
              <a:latin typeface="Biondi" pitchFamily="2" charset="0"/>
            </a:endParaRPr>
          </a:p>
          <a:p>
            <a:pPr lvl="1">
              <a:buFont typeface="Wingdings" pitchFamily="2" charset="2"/>
              <a:buChar char="§"/>
            </a:pPr>
            <a:r>
              <a:rPr lang="en-US" sz="2300" dirty="0">
                <a:latin typeface="Biondi" pitchFamily="2" charset="0"/>
              </a:rPr>
              <a:t>Water Law</a:t>
            </a:r>
          </a:p>
          <a:p>
            <a:pPr lvl="2">
              <a:buFont typeface="Wingdings" pitchFamily="2" charset="2"/>
              <a:buChar char="§"/>
            </a:pPr>
            <a:r>
              <a:rPr lang="en-US" sz="2100" dirty="0">
                <a:latin typeface="Biondi" pitchFamily="2" charset="0"/>
              </a:rPr>
              <a:t>Colorado Doctrine</a:t>
            </a:r>
          </a:p>
          <a:p>
            <a:pPr lvl="3">
              <a:buFont typeface="Wingdings" pitchFamily="2" charset="2"/>
              <a:buChar char="§"/>
            </a:pPr>
            <a:r>
              <a:rPr lang="en-US" dirty="0">
                <a:latin typeface="Biondi" pitchFamily="2" charset="0"/>
              </a:rPr>
              <a:t>Priority system: first in time; first in right</a:t>
            </a:r>
          </a:p>
          <a:p>
            <a:pPr lvl="2">
              <a:buFont typeface="Wingdings" pitchFamily="2" charset="2"/>
              <a:buChar char="§"/>
            </a:pPr>
            <a:r>
              <a:rPr lang="en-US" dirty="0">
                <a:latin typeface="Biondi" pitchFamily="2" charset="0"/>
              </a:rPr>
              <a:t>Riparian water law,</a:t>
            </a:r>
          </a:p>
          <a:p>
            <a:pPr lvl="3">
              <a:buFont typeface="Wingdings" pitchFamily="2" charset="2"/>
              <a:buChar char="§"/>
            </a:pPr>
            <a:r>
              <a:rPr lang="en-US" dirty="0">
                <a:latin typeface="Biondi" pitchFamily="2" charset="0"/>
              </a:rPr>
              <a:t>only people who owned property along a waterway had the right to use it</a:t>
            </a:r>
          </a:p>
          <a:p>
            <a:pPr lvl="2">
              <a:buFont typeface="Wingdings" pitchFamily="2" charset="2"/>
              <a:buChar char="§"/>
            </a:pPr>
            <a:r>
              <a:rPr lang="en-US" dirty="0">
                <a:latin typeface="Biondi" pitchFamily="2" charset="0"/>
              </a:rPr>
              <a:t>Why come up with something new? 	</a:t>
            </a:r>
          </a:p>
          <a:p>
            <a:pPr lvl="3">
              <a:buFont typeface="Wingdings" pitchFamily="2" charset="2"/>
              <a:buChar char="§"/>
            </a:pPr>
            <a:r>
              <a:rPr lang="en-US" dirty="0">
                <a:latin typeface="Biondi" pitchFamily="2" charset="0"/>
              </a:rPr>
              <a:t>We live in the arid West</a:t>
            </a:r>
          </a:p>
          <a:p>
            <a:pPr marL="914400" lvl="2" indent="0">
              <a:buNone/>
            </a:pPr>
            <a:endParaRPr lang="en-US" sz="1400" dirty="0">
              <a:latin typeface="Biondi" pitchFamily="2" charset="0"/>
            </a:endParaRPr>
          </a:p>
        </p:txBody>
      </p:sp>
      <p:pic>
        <p:nvPicPr>
          <p:cNvPr id="5" name="Picture 4" descr="A blue abstract watercolor pattern on a white background">
            <a:extLst>
              <a:ext uri="{FF2B5EF4-FFF2-40B4-BE49-F238E27FC236}">
                <a16:creationId xmlns:a16="http://schemas.microsoft.com/office/drawing/2014/main" id="{C8331A46-6D83-2F8B-5488-F8D4209C4177}"/>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050" name="Picture 2">
            <a:extLst>
              <a:ext uri="{FF2B5EF4-FFF2-40B4-BE49-F238E27FC236}">
                <a16:creationId xmlns:a16="http://schemas.microsoft.com/office/drawing/2014/main" id="{3E939F96-02BE-7110-F463-B1CE7C833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872" y="233363"/>
            <a:ext cx="4133850" cy="5705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BF04D0-5B18-4CB1-83C8-141F22581A61}"/>
              </a:ext>
            </a:extLst>
          </p:cNvPr>
          <p:cNvSpPr txBox="1"/>
          <p:nvPr/>
        </p:nvSpPr>
        <p:spPr>
          <a:xfrm>
            <a:off x="7307872" y="3830038"/>
            <a:ext cx="4183672" cy="2031325"/>
          </a:xfrm>
          <a:prstGeom prst="rect">
            <a:avLst/>
          </a:prstGeom>
          <a:noFill/>
        </p:spPr>
        <p:txBody>
          <a:bodyPr wrap="square">
            <a:spAutoFit/>
          </a:bodyPr>
          <a:lstStyle/>
          <a:p>
            <a:pPr algn="ctr"/>
            <a:r>
              <a:rPr lang="en-US" dirty="0">
                <a:solidFill>
                  <a:schemeClr val="bg1"/>
                </a:solidFill>
              </a:rPr>
              <a:t>We seem to have reached the acme of </a:t>
            </a:r>
            <a:r>
              <a:rPr lang="en-US" dirty="0" err="1">
                <a:solidFill>
                  <a:schemeClr val="bg1"/>
                </a:solidFill>
              </a:rPr>
              <a:t>barreness</a:t>
            </a:r>
            <a:r>
              <a:rPr lang="en-US" dirty="0">
                <a:solidFill>
                  <a:schemeClr val="bg1"/>
                </a:solidFill>
              </a:rPr>
              <a:t> and desolation.  Wood and water fail, and we are in a dessert indeed.			</a:t>
            </a:r>
          </a:p>
          <a:p>
            <a:r>
              <a:rPr lang="en-US" dirty="0">
                <a:solidFill>
                  <a:schemeClr val="bg1"/>
                </a:solidFill>
              </a:rPr>
              <a:t>								Horace Greeley (1870)</a:t>
            </a:r>
          </a:p>
        </p:txBody>
      </p:sp>
    </p:spTree>
    <p:extLst>
      <p:ext uri="{BB962C8B-B14F-4D97-AF65-F5344CB8AC3E}">
        <p14:creationId xmlns:p14="http://schemas.microsoft.com/office/powerpoint/2010/main" val="662013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6086475"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6" name="Picture 5">
            <a:extLst>
              <a:ext uri="{FF2B5EF4-FFF2-40B4-BE49-F238E27FC236}">
                <a16:creationId xmlns:a16="http://schemas.microsoft.com/office/drawing/2014/main" id="{5F9B6688-5F77-BABB-F654-F893798CE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33" t="20325" r="10833" b="8623"/>
          <a:stretch/>
        </p:blipFill>
        <p:spPr bwMode="auto">
          <a:xfrm>
            <a:off x="202298" y="2193870"/>
            <a:ext cx="7360552" cy="412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3"/>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48445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6076950"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6483FC3A-891C-6B39-267D-21951A870903}"/>
              </a:ext>
            </a:extLst>
          </p:cNvPr>
          <p:cNvSpPr txBox="1"/>
          <p:nvPr/>
        </p:nvSpPr>
        <p:spPr>
          <a:xfrm>
            <a:off x="1041225" y="2334027"/>
            <a:ext cx="5181600" cy="3416320"/>
          </a:xfrm>
          <a:prstGeom prst="rect">
            <a:avLst/>
          </a:prstGeom>
          <a:noFill/>
        </p:spPr>
        <p:txBody>
          <a:bodyPr wrap="square" rtlCol="0">
            <a:spAutoFit/>
          </a:bodyPr>
          <a:lstStyle/>
          <a:p>
            <a:r>
              <a:rPr lang="en-US" b="1" dirty="0"/>
              <a:t>Complications with change cases</a:t>
            </a:r>
          </a:p>
          <a:p>
            <a:endParaRPr lang="en-US" b="1" dirty="0"/>
          </a:p>
          <a:p>
            <a:pPr marL="285750" indent="-285750">
              <a:buFontTx/>
              <a:buChar char="-"/>
            </a:pPr>
            <a:r>
              <a:rPr lang="en-US" dirty="0"/>
              <a:t>Poor data</a:t>
            </a:r>
          </a:p>
          <a:p>
            <a:endParaRPr lang="en-US" dirty="0"/>
          </a:p>
          <a:p>
            <a:pPr marL="285750" indent="-285750">
              <a:buFontTx/>
              <a:buChar char="-"/>
            </a:pPr>
            <a:r>
              <a:rPr lang="en-US" dirty="0"/>
              <a:t>Periods when water was not used</a:t>
            </a:r>
          </a:p>
          <a:p>
            <a:pPr marL="285750" indent="-285750">
              <a:buFontTx/>
              <a:buChar char="-"/>
            </a:pPr>
            <a:endParaRPr lang="en-US" dirty="0"/>
          </a:p>
          <a:p>
            <a:pPr marL="285750" indent="-285750">
              <a:buFontTx/>
              <a:buChar char="-"/>
            </a:pPr>
            <a:r>
              <a:rPr lang="en-US" dirty="0"/>
              <a:t>Dry-up</a:t>
            </a:r>
          </a:p>
          <a:p>
            <a:pPr marL="285750" indent="-285750">
              <a:buFontTx/>
              <a:buChar char="-"/>
            </a:pPr>
            <a:endParaRPr lang="en-US" dirty="0"/>
          </a:p>
          <a:p>
            <a:pPr marL="285750" indent="-285750">
              <a:buFontTx/>
              <a:buChar char="-"/>
            </a:pPr>
            <a:r>
              <a:rPr lang="en-US" dirty="0"/>
              <a:t>Limitations on future use (volumetric limits, return flow obligations)</a:t>
            </a:r>
          </a:p>
          <a:p>
            <a:endParaRPr lang="en-US" dirty="0"/>
          </a:p>
          <a:p>
            <a:pPr marL="285750" indent="-285750">
              <a:buFontTx/>
              <a:buChar char="-"/>
            </a:pPr>
            <a:r>
              <a:rPr lang="en-US" dirty="0"/>
              <a:t>Problems with continued irrigation under ditch</a:t>
            </a:r>
          </a:p>
        </p:txBody>
      </p:sp>
    </p:spTree>
    <p:extLst>
      <p:ext uri="{BB962C8B-B14F-4D97-AF65-F5344CB8AC3E}">
        <p14:creationId xmlns:p14="http://schemas.microsoft.com/office/powerpoint/2010/main" val="1018101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5962650"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127701" y="2172430"/>
            <a:ext cx="5177847" cy="4470850"/>
          </a:xfrm>
          <a:prstGeom prst="rect">
            <a:avLst/>
          </a:prstGeom>
        </p:spPr>
        <p:txBody>
          <a:bodyPr vert="horz" lIns="91440" tIns="45720" rIns="91440" bIns="45720" rtlCol="0" anchor="ctr">
            <a:normAutofit fontScale="62500" lnSpcReduction="20000"/>
          </a:bodyPr>
          <a:lstStyle/>
          <a:p>
            <a:pPr defTabSz="914400">
              <a:lnSpc>
                <a:spcPct val="110000"/>
              </a:lnSpc>
              <a:spcAft>
                <a:spcPts val="600"/>
              </a:spcAft>
              <a:buClr>
                <a:schemeClr val="tx1"/>
              </a:buClr>
            </a:pPr>
            <a:endParaRPr lang="en-US" sz="1900" b="1" dirty="0"/>
          </a:p>
          <a:p>
            <a:pPr marL="285750" indent="-228600" defTabSz="914400">
              <a:lnSpc>
                <a:spcPct val="110000"/>
              </a:lnSpc>
              <a:spcAft>
                <a:spcPts val="600"/>
              </a:spcAft>
              <a:buClr>
                <a:schemeClr val="tx1"/>
              </a:buClr>
              <a:buFont typeface="Arial" panose="020B0604020202020204" pitchFamily="34" charset="0"/>
              <a:buChar char="•"/>
            </a:pPr>
            <a:r>
              <a:rPr lang="en-US" sz="2600" b="1" dirty="0"/>
              <a:t>Augmentation Plans</a:t>
            </a:r>
          </a:p>
          <a:p>
            <a:pPr marL="742950" lvl="1" indent="-228600">
              <a:lnSpc>
                <a:spcPct val="110000"/>
              </a:lnSpc>
              <a:spcAft>
                <a:spcPts val="600"/>
              </a:spcAft>
              <a:buClr>
                <a:schemeClr val="tx1"/>
              </a:buClr>
              <a:buFont typeface="Arial" panose="020B0604020202020204" pitchFamily="34" charset="0"/>
              <a:buChar char="•"/>
            </a:pPr>
            <a:r>
              <a:rPr lang="en-US" sz="1900" dirty="0"/>
              <a:t>Concept introduced in 1969 Act</a:t>
            </a:r>
          </a:p>
          <a:p>
            <a:pPr marL="285750" indent="-228600" defTabSz="914400">
              <a:lnSpc>
                <a:spcPct val="110000"/>
              </a:lnSpc>
              <a:spcAft>
                <a:spcPts val="600"/>
              </a:spcAft>
              <a:buClr>
                <a:schemeClr val="tx1"/>
              </a:buClr>
              <a:buFont typeface="Arial" panose="020B0604020202020204" pitchFamily="34" charset="0"/>
              <a:buChar char="•"/>
            </a:pPr>
            <a:endParaRPr lang="en-US" sz="1900" dirty="0"/>
          </a:p>
          <a:p>
            <a:pPr marL="742950" lvl="1" indent="-228600">
              <a:lnSpc>
                <a:spcPct val="110000"/>
              </a:lnSpc>
              <a:spcAft>
                <a:spcPts val="600"/>
              </a:spcAft>
              <a:buClr>
                <a:schemeClr val="tx1"/>
              </a:buClr>
              <a:buFont typeface="Arial" panose="020B0604020202020204" pitchFamily="34" charset="0"/>
              <a:buChar char="•"/>
            </a:pPr>
            <a:r>
              <a:rPr lang="en-US" sz="1900" dirty="0"/>
              <a:t>Critical to allow continued pumping of irrigation wells (that were made junior by this same act.</a:t>
            </a:r>
          </a:p>
          <a:p>
            <a:pPr marL="742950" lvl="1" indent="-228600" defTabSz="914400">
              <a:lnSpc>
                <a:spcPct val="110000"/>
              </a:lnSpc>
              <a:spcAft>
                <a:spcPts val="600"/>
              </a:spcAft>
              <a:buClr>
                <a:schemeClr val="tx1"/>
              </a:buClr>
              <a:buFont typeface="Arial" panose="020B0604020202020204" pitchFamily="34" charset="0"/>
              <a:buChar char="•"/>
            </a:pPr>
            <a:endParaRPr lang="en-US" sz="1900" dirty="0"/>
          </a:p>
          <a:p>
            <a:pPr marL="1200150" lvl="2" indent="-228600">
              <a:lnSpc>
                <a:spcPct val="110000"/>
              </a:lnSpc>
              <a:spcAft>
                <a:spcPts val="600"/>
              </a:spcAft>
              <a:buClr>
                <a:schemeClr val="tx1"/>
              </a:buClr>
              <a:buFont typeface="Arial" panose="020B0604020202020204" pitchFamily="34" charset="0"/>
              <a:buChar char="•"/>
            </a:pPr>
            <a:r>
              <a:rPr lang="en-US" sz="1900" dirty="0"/>
              <a:t>“Plan for Augmentation” means a detailed program, …., to increase the supply of water available for beneficial use … by the development of new or alternate means or points of diversion, by pooling of water resources, by exchange projects, </a:t>
            </a:r>
            <a:r>
              <a:rPr lang="en-US" sz="1900" u="sng" dirty="0"/>
              <a:t>by providing substitute supplies </a:t>
            </a:r>
            <a:r>
              <a:rPr lang="en-US" sz="1900" dirty="0"/>
              <a:t>of water, by the development of new sources of water, or by any other appropriate means.  CRS 37-92-103(9).</a:t>
            </a:r>
          </a:p>
          <a:p>
            <a:pPr indent="-228600" defTabSz="914400">
              <a:lnSpc>
                <a:spcPct val="110000"/>
              </a:lnSpc>
              <a:spcAft>
                <a:spcPts val="600"/>
              </a:spcAft>
              <a:buClr>
                <a:schemeClr val="tx1"/>
              </a:buClr>
              <a:buFont typeface="Arial" panose="020B0604020202020204" pitchFamily="34" charset="0"/>
              <a:buChar char="•"/>
            </a:pPr>
            <a:endParaRPr lang="en-US" sz="1900" dirty="0"/>
          </a:p>
          <a:p>
            <a:pPr marL="742950" lvl="1" indent="-228600">
              <a:lnSpc>
                <a:spcPct val="110000"/>
              </a:lnSpc>
              <a:spcAft>
                <a:spcPts val="600"/>
              </a:spcAft>
              <a:buClr>
                <a:schemeClr val="tx1"/>
              </a:buClr>
              <a:buFont typeface="Arial" panose="020B0604020202020204" pitchFamily="34" charset="0"/>
              <a:buChar char="•"/>
            </a:pPr>
            <a:r>
              <a:rPr lang="en-US" sz="1900" dirty="0"/>
              <a:t>In practice has been used only to provide substitute water supplies </a:t>
            </a:r>
          </a:p>
          <a:p>
            <a:pPr indent="-228600" defTabSz="914400">
              <a:lnSpc>
                <a:spcPct val="110000"/>
              </a:lnSpc>
              <a:spcAft>
                <a:spcPts val="600"/>
              </a:spcAft>
              <a:buClr>
                <a:schemeClr val="tx1"/>
              </a:buClr>
              <a:buFont typeface="Arial" panose="020B0604020202020204" pitchFamily="34" charset="0"/>
              <a:buChar char="•"/>
            </a:pPr>
            <a:endParaRPr lang="en-US" sz="1900" dirty="0"/>
          </a:p>
          <a:p>
            <a:pPr marL="742950" lvl="1" indent="-228600">
              <a:lnSpc>
                <a:spcPct val="110000"/>
              </a:lnSpc>
              <a:spcAft>
                <a:spcPts val="600"/>
              </a:spcAft>
              <a:buClr>
                <a:schemeClr val="tx1"/>
              </a:buClr>
              <a:buFont typeface="Arial" panose="020B0604020202020204" pitchFamily="34" charset="0"/>
              <a:buChar char="•"/>
            </a:pPr>
            <a:r>
              <a:rPr lang="en-US" sz="1900" dirty="0"/>
              <a:t>Cache La Poudre Augmentation Plan </a:t>
            </a:r>
          </a:p>
          <a:p>
            <a:pPr marL="1200150" lvl="2" indent="-228600">
              <a:lnSpc>
                <a:spcPct val="110000"/>
              </a:lnSpc>
              <a:spcAft>
                <a:spcPts val="600"/>
              </a:spcAft>
              <a:buClr>
                <a:schemeClr val="tx1"/>
              </a:buClr>
              <a:buFont typeface="Arial" panose="020B0604020202020204" pitchFamily="34" charset="0"/>
              <a:buChar char="•"/>
            </a:pPr>
            <a:r>
              <a:rPr lang="en-US" sz="1900" dirty="0"/>
              <a:t>Continued pumping of over 400 irrigation wells</a:t>
            </a:r>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indent="-228600" defTabSz="914400">
              <a:lnSpc>
                <a:spcPct val="110000"/>
              </a:lnSpc>
              <a:spcAft>
                <a:spcPts val="600"/>
              </a:spcAft>
              <a:buClr>
                <a:schemeClr val="tx1"/>
              </a:buClr>
              <a:buFont typeface="Arial" panose="020B0604020202020204" pitchFamily="34" charset="0"/>
              <a:buChar char="•"/>
            </a:pPr>
            <a:endParaRPr lang="en-US" sz="1000" b="1" cap="all" dirty="0"/>
          </a:p>
        </p:txBody>
      </p:sp>
    </p:spTree>
    <p:extLst>
      <p:ext uri="{BB962C8B-B14F-4D97-AF65-F5344CB8AC3E}">
        <p14:creationId xmlns:p14="http://schemas.microsoft.com/office/powerpoint/2010/main" val="314674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5972175" cy="1807305"/>
          </a:xfrm>
        </p:spPr>
        <p:txBody>
          <a:bodyPr>
            <a:normAutofit/>
          </a:bodyPr>
          <a:lstStyle/>
          <a:p>
            <a:r>
              <a:rPr lang="en-US" sz="4400" dirty="0"/>
              <a:t>Changing Water for Changing Needs</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127701" y="2172430"/>
            <a:ext cx="5177847" cy="4470850"/>
          </a:xfrm>
          <a:prstGeom prst="rect">
            <a:avLst/>
          </a:prstGeom>
        </p:spPr>
        <p:txBody>
          <a:bodyPr vert="horz" lIns="91440" tIns="45720" rIns="91440" bIns="45720" rtlCol="0" anchor="ctr">
            <a:normAutofit/>
          </a:bodyPr>
          <a:lstStyle/>
          <a:p>
            <a:pPr defTabSz="914400">
              <a:lnSpc>
                <a:spcPct val="110000"/>
              </a:lnSpc>
              <a:spcAft>
                <a:spcPts val="600"/>
              </a:spcAft>
              <a:buClr>
                <a:schemeClr val="tx1"/>
              </a:buClr>
            </a:pPr>
            <a:endParaRPr lang="en-US" sz="1900" b="1" dirty="0"/>
          </a:p>
          <a:p>
            <a:pPr marL="285750" indent="-228600" defTabSz="914400">
              <a:lnSpc>
                <a:spcPct val="110000"/>
              </a:lnSpc>
              <a:spcAft>
                <a:spcPts val="600"/>
              </a:spcAft>
              <a:buClr>
                <a:schemeClr val="tx1"/>
              </a:buClr>
              <a:buFont typeface="Arial" panose="020B0604020202020204" pitchFamily="34" charset="0"/>
              <a:buChar char="•"/>
            </a:pPr>
            <a:r>
              <a:rPr lang="en-US" sz="1900" b="1" dirty="0"/>
              <a:t>Augmentation Plans</a:t>
            </a:r>
          </a:p>
          <a:p>
            <a:pPr marL="742950" lvl="1" indent="-228600">
              <a:lnSpc>
                <a:spcPct val="110000"/>
              </a:lnSpc>
              <a:spcAft>
                <a:spcPts val="600"/>
              </a:spcAft>
              <a:buClr>
                <a:schemeClr val="tx1"/>
              </a:buClr>
              <a:buFont typeface="Arial" panose="020B0604020202020204" pitchFamily="34" charset="0"/>
              <a:buChar char="•"/>
            </a:pPr>
            <a:r>
              <a:rPr lang="en-US" sz="1900" dirty="0"/>
              <a:t>So far associated with reservoirs (lower priority than direct-flow rights) and wells (lowest priorities of all)</a:t>
            </a:r>
          </a:p>
          <a:p>
            <a:pPr marL="742950" lvl="1" indent="-228600">
              <a:lnSpc>
                <a:spcPct val="110000"/>
              </a:lnSpc>
              <a:spcAft>
                <a:spcPts val="600"/>
              </a:spcAft>
              <a:buClr>
                <a:schemeClr val="tx1"/>
              </a:buClr>
              <a:buFont typeface="Arial" panose="020B0604020202020204" pitchFamily="34" charset="0"/>
              <a:buChar char="•"/>
            </a:pPr>
            <a:endParaRPr lang="en-US" sz="1900" dirty="0"/>
          </a:p>
          <a:p>
            <a:pPr marL="742950" lvl="1" indent="-228600">
              <a:lnSpc>
                <a:spcPct val="110000"/>
              </a:lnSpc>
              <a:spcAft>
                <a:spcPts val="600"/>
              </a:spcAft>
              <a:buClr>
                <a:schemeClr val="tx1"/>
              </a:buClr>
              <a:buFont typeface="Arial" panose="020B0604020202020204" pitchFamily="34" charset="0"/>
              <a:buChar char="•"/>
            </a:pPr>
            <a:r>
              <a:rPr lang="en-US" sz="1900" dirty="0"/>
              <a:t>Most common source of augmentation is changed irrigation water, so often associated with change cases</a:t>
            </a:r>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indent="-228600" defTabSz="914400">
              <a:lnSpc>
                <a:spcPct val="110000"/>
              </a:lnSpc>
              <a:spcAft>
                <a:spcPts val="600"/>
              </a:spcAft>
              <a:buClr>
                <a:schemeClr val="tx1"/>
              </a:buClr>
              <a:buFont typeface="Arial" panose="020B0604020202020204" pitchFamily="34" charset="0"/>
              <a:buChar char="•"/>
            </a:pPr>
            <a:endParaRPr lang="en-US" sz="1000" b="1" cap="all" dirty="0"/>
          </a:p>
        </p:txBody>
      </p:sp>
    </p:spTree>
    <p:extLst>
      <p:ext uri="{BB962C8B-B14F-4D97-AF65-F5344CB8AC3E}">
        <p14:creationId xmlns:p14="http://schemas.microsoft.com/office/powerpoint/2010/main" val="1435277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242888" y="340243"/>
            <a:ext cx="5972175" cy="1807305"/>
          </a:xfrm>
        </p:spPr>
        <p:txBody>
          <a:bodyPr>
            <a:normAutofit/>
          </a:bodyPr>
          <a:lstStyle/>
          <a:p>
            <a:r>
              <a:rPr lang="en-US" sz="4000" dirty="0"/>
              <a:t>Challenges Ahead</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747709" y="1674830"/>
            <a:ext cx="5467348" cy="3843666"/>
          </a:xfrm>
        </p:spPr>
        <p:txBody>
          <a:bodyPr>
            <a:normAutofit/>
          </a:bodyPr>
          <a:lstStyle/>
          <a:p>
            <a:pPr marL="914400" lvl="2" indent="0">
              <a:buNone/>
            </a:pPr>
            <a:endParaRPr lang="en-US" sz="1400" dirty="0"/>
          </a:p>
          <a:p>
            <a:pPr lvl="2"/>
            <a:r>
              <a:rPr lang="en-US" sz="1600" dirty="0"/>
              <a:t>Keeping water supply in Northern Colorado</a:t>
            </a:r>
          </a:p>
          <a:p>
            <a:pPr lvl="3"/>
            <a:r>
              <a:rPr lang="en-US" sz="1400" dirty="0"/>
              <a:t>Thornton change case and pipeline</a:t>
            </a:r>
          </a:p>
          <a:p>
            <a:pPr lvl="2"/>
            <a:endParaRPr lang="en-US" sz="1400" dirty="0"/>
          </a:p>
          <a:p>
            <a:pPr lvl="3"/>
            <a:endParaRPr lang="en-US" sz="1200" dirty="0"/>
          </a:p>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127701" y="2172430"/>
            <a:ext cx="5177847" cy="4470850"/>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indent="-228600" defTabSz="914400">
              <a:lnSpc>
                <a:spcPct val="110000"/>
              </a:lnSpc>
              <a:spcAft>
                <a:spcPts val="600"/>
              </a:spcAft>
              <a:buClr>
                <a:schemeClr val="tx1"/>
              </a:buClr>
              <a:buFont typeface="Arial" panose="020B0604020202020204" pitchFamily="34" charset="0"/>
              <a:buChar char="•"/>
            </a:pPr>
            <a:endParaRPr lang="en-US" sz="1000" b="1" cap="all" dirty="0"/>
          </a:p>
        </p:txBody>
      </p:sp>
      <p:pic>
        <p:nvPicPr>
          <p:cNvPr id="7" name="Picture 2">
            <a:extLst>
              <a:ext uri="{FF2B5EF4-FFF2-40B4-BE49-F238E27FC236}">
                <a16:creationId xmlns:a16="http://schemas.microsoft.com/office/drawing/2014/main" id="{8E7B3CAE-0609-AF3D-0A92-4FD65F3AF9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053" y="73018"/>
            <a:ext cx="5467348" cy="728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83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6"/>
            <a:ext cx="5972175" cy="1092200"/>
          </a:xfrm>
        </p:spPr>
        <p:txBody>
          <a:bodyPr>
            <a:normAutofit/>
          </a:bodyPr>
          <a:lstStyle/>
          <a:p>
            <a:r>
              <a:rPr lang="en-US" sz="4400" dirty="0"/>
              <a:t>Challenges Ahead</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1" y="1375304"/>
            <a:ext cx="5467348" cy="3843666"/>
          </a:xfrm>
        </p:spPr>
        <p:txBody>
          <a:bodyPr>
            <a:normAutofit/>
          </a:bodyPr>
          <a:lstStyle/>
          <a:p>
            <a:pPr marL="914400" lvl="2" indent="0">
              <a:buNone/>
            </a:pPr>
            <a:endParaRPr lang="en-US" sz="1400" dirty="0"/>
          </a:p>
          <a:p>
            <a:pPr lvl="2"/>
            <a:r>
              <a:rPr lang="en-US" sz="1600" dirty="0"/>
              <a:t>Water supply for rural development and businesses</a:t>
            </a:r>
          </a:p>
          <a:p>
            <a:pPr lvl="2"/>
            <a:endParaRPr lang="en-US" sz="1600" dirty="0"/>
          </a:p>
          <a:p>
            <a:pPr lvl="3"/>
            <a:r>
              <a:rPr lang="en-US" sz="1400" dirty="0"/>
              <a:t>Most readily available source is water wells, but can’t operate without augmentation plan</a:t>
            </a:r>
          </a:p>
          <a:p>
            <a:pPr lvl="3"/>
            <a:endParaRPr lang="en-US" sz="1400" dirty="0"/>
          </a:p>
          <a:p>
            <a:pPr lvl="2"/>
            <a:endParaRPr lang="en-US" sz="1400" dirty="0"/>
          </a:p>
          <a:p>
            <a:pPr lvl="3"/>
            <a:endParaRPr lang="en-US" sz="1200" dirty="0"/>
          </a:p>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013401" y="1639030"/>
            <a:ext cx="5177847" cy="4470850"/>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indent="-228600" defTabSz="914400">
              <a:lnSpc>
                <a:spcPct val="110000"/>
              </a:lnSpc>
              <a:spcAft>
                <a:spcPts val="600"/>
              </a:spcAft>
              <a:buClr>
                <a:schemeClr val="tx1"/>
              </a:buClr>
              <a:buFont typeface="Arial" panose="020B0604020202020204" pitchFamily="34" charset="0"/>
              <a:buChar char="•"/>
            </a:pPr>
            <a:endParaRPr lang="en-US" sz="1000" b="1" cap="all" dirty="0"/>
          </a:p>
        </p:txBody>
      </p:sp>
      <p:pic>
        <p:nvPicPr>
          <p:cNvPr id="5" name="Picture 4" descr="A picture containing outdoor, tree, grass&#10;&#10;Description automatically generated">
            <a:extLst>
              <a:ext uri="{FF2B5EF4-FFF2-40B4-BE49-F238E27FC236}">
                <a16:creationId xmlns:a16="http://schemas.microsoft.com/office/drawing/2014/main" id="{E4F8EE0A-F151-220D-E01C-B66B20A88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297" y="3014661"/>
            <a:ext cx="7406286" cy="3790952"/>
          </a:xfrm>
          <a:prstGeom prst="rect">
            <a:avLst/>
          </a:prstGeom>
        </p:spPr>
      </p:pic>
    </p:spTree>
    <p:extLst>
      <p:ext uri="{BB962C8B-B14F-4D97-AF65-F5344CB8AC3E}">
        <p14:creationId xmlns:p14="http://schemas.microsoft.com/office/powerpoint/2010/main" val="3127002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5972175" cy="1807305"/>
          </a:xfrm>
        </p:spPr>
        <p:txBody>
          <a:bodyPr>
            <a:normAutofit/>
          </a:bodyPr>
          <a:lstStyle/>
          <a:p>
            <a:r>
              <a:rPr lang="en-US" sz="4400" dirty="0"/>
              <a:t>Challenges Ahead</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428622" y="2155842"/>
            <a:ext cx="5467348" cy="3843666"/>
          </a:xfrm>
        </p:spPr>
        <p:txBody>
          <a:bodyPr>
            <a:normAutofit/>
          </a:bodyPr>
          <a:lstStyle/>
          <a:p>
            <a:pPr marL="914400" lvl="2" indent="0">
              <a:buNone/>
            </a:pPr>
            <a:endParaRPr lang="en-US" sz="1400" dirty="0"/>
          </a:p>
          <a:p>
            <a:pPr marL="1371600" lvl="3" indent="0">
              <a:buNone/>
            </a:pPr>
            <a:endParaRPr lang="en-US" sz="1400" dirty="0"/>
          </a:p>
          <a:p>
            <a:pPr lvl="2"/>
            <a:r>
              <a:rPr lang="en-US" sz="1600" dirty="0"/>
              <a:t>Changing water supply</a:t>
            </a:r>
          </a:p>
          <a:p>
            <a:pPr lvl="3"/>
            <a:r>
              <a:rPr lang="en-US" sz="1400" dirty="0"/>
              <a:t>Fires and floods impact ability to divert and use water</a:t>
            </a:r>
          </a:p>
          <a:p>
            <a:pPr lvl="3"/>
            <a:endParaRPr lang="en-US" sz="1400" dirty="0"/>
          </a:p>
          <a:p>
            <a:pPr lvl="2"/>
            <a:endParaRPr lang="en-US" sz="1400" dirty="0"/>
          </a:p>
          <a:p>
            <a:pPr lvl="3"/>
            <a:endParaRPr lang="en-US" sz="1200" dirty="0"/>
          </a:p>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127701" y="2172430"/>
            <a:ext cx="5177847" cy="4470850"/>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indent="-228600" defTabSz="914400">
              <a:lnSpc>
                <a:spcPct val="110000"/>
              </a:lnSpc>
              <a:spcAft>
                <a:spcPts val="600"/>
              </a:spcAft>
              <a:buClr>
                <a:schemeClr val="tx1"/>
              </a:buClr>
              <a:buFont typeface="Arial" panose="020B0604020202020204" pitchFamily="34" charset="0"/>
              <a:buChar char="•"/>
            </a:pPr>
            <a:endParaRPr lang="en-US" sz="1000" b="1" cap="all" dirty="0"/>
          </a:p>
        </p:txBody>
      </p:sp>
      <p:pic>
        <p:nvPicPr>
          <p:cNvPr id="8" name="Picture 7">
            <a:extLst>
              <a:ext uri="{FF2B5EF4-FFF2-40B4-BE49-F238E27FC236}">
                <a16:creationId xmlns:a16="http://schemas.microsoft.com/office/drawing/2014/main" id="{85BAF517-7194-9CE3-A63F-2A919D696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727" y="3661680"/>
            <a:ext cx="2812191" cy="2106429"/>
          </a:xfrm>
          <a:prstGeom prst="rect">
            <a:avLst/>
          </a:prstGeom>
        </p:spPr>
      </p:pic>
      <p:pic>
        <p:nvPicPr>
          <p:cNvPr id="12" name="Picture 11" descr="A picture containing tree, outdoor, grass, wood&#10;&#10;Description automatically generated">
            <a:extLst>
              <a:ext uri="{FF2B5EF4-FFF2-40B4-BE49-F238E27FC236}">
                <a16:creationId xmlns:a16="http://schemas.microsoft.com/office/drawing/2014/main" id="{466EC7DF-88AF-C418-443A-29A233C12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762" y="3640159"/>
            <a:ext cx="3785572" cy="2127950"/>
          </a:xfrm>
          <a:prstGeom prst="rect">
            <a:avLst/>
          </a:prstGeom>
        </p:spPr>
      </p:pic>
      <p:sp>
        <p:nvSpPr>
          <p:cNvPr id="13" name="TextBox 12">
            <a:extLst>
              <a:ext uri="{FF2B5EF4-FFF2-40B4-BE49-F238E27FC236}">
                <a16:creationId xmlns:a16="http://schemas.microsoft.com/office/drawing/2014/main" id="{2651FBDB-CB04-C54E-3510-8CFA8EF0743F}"/>
              </a:ext>
            </a:extLst>
          </p:cNvPr>
          <p:cNvSpPr txBox="1"/>
          <p:nvPr/>
        </p:nvSpPr>
        <p:spPr>
          <a:xfrm>
            <a:off x="8332294" y="5800322"/>
            <a:ext cx="2466974" cy="369332"/>
          </a:xfrm>
          <a:prstGeom prst="rect">
            <a:avLst/>
          </a:prstGeom>
          <a:noFill/>
        </p:spPr>
        <p:txBody>
          <a:bodyPr wrap="square" rtlCol="0">
            <a:spAutoFit/>
          </a:bodyPr>
          <a:lstStyle/>
          <a:p>
            <a:r>
              <a:rPr lang="en-US" dirty="0">
                <a:solidFill>
                  <a:schemeClr val="bg1"/>
                </a:solidFill>
              </a:rPr>
              <a:t>Photo credit: 9 News</a:t>
            </a:r>
          </a:p>
        </p:txBody>
      </p:sp>
      <p:pic>
        <p:nvPicPr>
          <p:cNvPr id="15" name="Picture 14" descr="A picture containing outdoor, water, ground, ocean&#10;&#10;Description automatically generated">
            <a:extLst>
              <a:ext uri="{FF2B5EF4-FFF2-40B4-BE49-F238E27FC236}">
                <a16:creationId xmlns:a16="http://schemas.microsoft.com/office/drawing/2014/main" id="{6915226D-6A06-BDD5-347B-249E5CE232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548" y="1037987"/>
            <a:ext cx="4191954" cy="2235709"/>
          </a:xfrm>
          <a:prstGeom prst="rect">
            <a:avLst/>
          </a:prstGeom>
        </p:spPr>
      </p:pic>
      <p:sp>
        <p:nvSpPr>
          <p:cNvPr id="16" name="TextBox 15">
            <a:extLst>
              <a:ext uri="{FF2B5EF4-FFF2-40B4-BE49-F238E27FC236}">
                <a16:creationId xmlns:a16="http://schemas.microsoft.com/office/drawing/2014/main" id="{99E7A3D8-405E-044C-100F-DEEDCEBDF462}"/>
              </a:ext>
            </a:extLst>
          </p:cNvPr>
          <p:cNvSpPr txBox="1"/>
          <p:nvPr/>
        </p:nvSpPr>
        <p:spPr>
          <a:xfrm>
            <a:off x="5038726" y="5816910"/>
            <a:ext cx="3048035" cy="369332"/>
          </a:xfrm>
          <a:prstGeom prst="rect">
            <a:avLst/>
          </a:prstGeom>
          <a:noFill/>
        </p:spPr>
        <p:txBody>
          <a:bodyPr wrap="square" rtlCol="0">
            <a:spAutoFit/>
          </a:bodyPr>
          <a:lstStyle/>
          <a:p>
            <a:r>
              <a:rPr lang="en-US" dirty="0"/>
              <a:t>Photo credit: US Forest Service</a:t>
            </a:r>
          </a:p>
        </p:txBody>
      </p:sp>
      <p:sp>
        <p:nvSpPr>
          <p:cNvPr id="17" name="TextBox 16">
            <a:extLst>
              <a:ext uri="{FF2B5EF4-FFF2-40B4-BE49-F238E27FC236}">
                <a16:creationId xmlns:a16="http://schemas.microsoft.com/office/drawing/2014/main" id="{EC60C0AD-2E84-36A6-D736-392CD3C98ED2}"/>
              </a:ext>
            </a:extLst>
          </p:cNvPr>
          <p:cNvSpPr txBox="1"/>
          <p:nvPr/>
        </p:nvSpPr>
        <p:spPr>
          <a:xfrm>
            <a:off x="7685304" y="3214973"/>
            <a:ext cx="3241720" cy="369332"/>
          </a:xfrm>
          <a:prstGeom prst="rect">
            <a:avLst/>
          </a:prstGeom>
          <a:noFill/>
        </p:spPr>
        <p:txBody>
          <a:bodyPr wrap="square" rtlCol="0">
            <a:spAutoFit/>
          </a:bodyPr>
          <a:lstStyle/>
          <a:p>
            <a:r>
              <a:rPr lang="en-US" dirty="0">
                <a:solidFill>
                  <a:schemeClr val="bg1"/>
                </a:solidFill>
              </a:rPr>
              <a:t>Photo credit: The Coloradoan</a:t>
            </a:r>
          </a:p>
        </p:txBody>
      </p:sp>
    </p:spTree>
    <p:extLst>
      <p:ext uri="{BB962C8B-B14F-4D97-AF65-F5344CB8AC3E}">
        <p14:creationId xmlns:p14="http://schemas.microsoft.com/office/powerpoint/2010/main" val="277993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5972175" cy="1807305"/>
          </a:xfrm>
        </p:spPr>
        <p:txBody>
          <a:bodyPr>
            <a:normAutofit/>
          </a:bodyPr>
          <a:lstStyle/>
          <a:p>
            <a:r>
              <a:rPr lang="en-US" sz="4400" dirty="0"/>
              <a:t>Challenges Ahead</a:t>
            </a:r>
            <a:endParaRPr lang="en-US" dirty="0"/>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428622" y="2155842"/>
            <a:ext cx="5467348" cy="3843666"/>
          </a:xfrm>
        </p:spPr>
        <p:txBody>
          <a:bodyPr>
            <a:normAutofit/>
          </a:bodyPr>
          <a:lstStyle/>
          <a:p>
            <a:pPr marL="1371600" lvl="3" indent="0">
              <a:buNone/>
            </a:pPr>
            <a:endParaRPr lang="en-US" sz="1400"/>
          </a:p>
          <a:p>
            <a:pPr lvl="2"/>
            <a:r>
              <a:rPr lang="en-US" sz="1600"/>
              <a:t>Continuing to meet ag needs as development increases</a:t>
            </a:r>
          </a:p>
          <a:p>
            <a:pPr marL="914400" lvl="2" indent="0">
              <a:buNone/>
            </a:pPr>
            <a:endParaRPr lang="en-US" sz="1600"/>
          </a:p>
          <a:p>
            <a:pPr lvl="3"/>
            <a:r>
              <a:rPr lang="en-US" sz="1400"/>
              <a:t>Statutes in place to allow both municipalities and ag users to use same water in different years</a:t>
            </a:r>
          </a:p>
          <a:p>
            <a:pPr lvl="2"/>
            <a:endParaRPr lang="en-US" sz="1400"/>
          </a:p>
          <a:p>
            <a:pPr lvl="3"/>
            <a:endParaRPr lang="en-US" sz="1200"/>
          </a:p>
          <a:p>
            <a:pPr marL="914400" lvl="2" indent="0">
              <a:buNone/>
            </a:pPr>
            <a:endParaRPr lang="en-US" sz="140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85735"/>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127701" y="2172430"/>
            <a:ext cx="5177847" cy="4470850"/>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indent="-228600" defTabSz="914400">
              <a:lnSpc>
                <a:spcPct val="110000"/>
              </a:lnSpc>
              <a:spcAft>
                <a:spcPts val="600"/>
              </a:spcAft>
              <a:buClr>
                <a:schemeClr val="tx1"/>
              </a:buClr>
              <a:buFont typeface="Arial" panose="020B0604020202020204" pitchFamily="34" charset="0"/>
              <a:buChar char="•"/>
            </a:pPr>
            <a:endParaRPr lang="en-US" sz="1000" b="1" cap="all" dirty="0"/>
          </a:p>
        </p:txBody>
      </p:sp>
      <p:pic>
        <p:nvPicPr>
          <p:cNvPr id="8" name="Picture 7" descr="A picture containing grass, outdoor, field, grassy&#10;&#10;Description automatically generated">
            <a:extLst>
              <a:ext uri="{FF2B5EF4-FFF2-40B4-BE49-F238E27FC236}">
                <a16:creationId xmlns:a16="http://schemas.microsoft.com/office/drawing/2014/main" id="{EA426507-BB4A-4ECA-41C8-2ADE301BA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227" y="1850857"/>
            <a:ext cx="6655492" cy="3327746"/>
          </a:xfrm>
          <a:prstGeom prst="rect">
            <a:avLst/>
          </a:prstGeom>
        </p:spPr>
      </p:pic>
      <p:sp>
        <p:nvSpPr>
          <p:cNvPr id="10" name="TextBox 9">
            <a:extLst>
              <a:ext uri="{FF2B5EF4-FFF2-40B4-BE49-F238E27FC236}">
                <a16:creationId xmlns:a16="http://schemas.microsoft.com/office/drawing/2014/main" id="{B6FA8EEA-60DD-3CEF-6100-D445808C8CBB}"/>
              </a:ext>
            </a:extLst>
          </p:cNvPr>
          <p:cNvSpPr txBox="1"/>
          <p:nvPr/>
        </p:nvSpPr>
        <p:spPr>
          <a:xfrm>
            <a:off x="7734300" y="5178603"/>
            <a:ext cx="3559197" cy="369332"/>
          </a:xfrm>
          <a:prstGeom prst="rect">
            <a:avLst/>
          </a:prstGeom>
          <a:noFill/>
        </p:spPr>
        <p:txBody>
          <a:bodyPr wrap="square" rtlCol="0">
            <a:spAutoFit/>
          </a:bodyPr>
          <a:lstStyle/>
          <a:p>
            <a:r>
              <a:rPr lang="en-US" dirty="0">
                <a:solidFill>
                  <a:schemeClr val="bg1"/>
                </a:solidFill>
              </a:rPr>
              <a:t>Photo credit: Colorado Public Radio</a:t>
            </a:r>
          </a:p>
        </p:txBody>
      </p:sp>
    </p:spTree>
    <p:extLst>
      <p:ext uri="{BB962C8B-B14F-4D97-AF65-F5344CB8AC3E}">
        <p14:creationId xmlns:p14="http://schemas.microsoft.com/office/powerpoint/2010/main" val="330648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757236" y="365125"/>
            <a:ext cx="5972175" cy="1807305"/>
          </a:xfrm>
        </p:spPr>
        <p:txBody>
          <a:bodyPr>
            <a:normAutofit/>
          </a:bodyPr>
          <a:lstStyle/>
          <a:p>
            <a:r>
              <a:rPr lang="en-US" dirty="0"/>
              <a:t>Questions and Discussion</a:t>
            </a:r>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127701" y="2172430"/>
            <a:ext cx="5177847" cy="4470850"/>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indent="-228600" defTabSz="914400">
              <a:lnSpc>
                <a:spcPct val="110000"/>
              </a:lnSpc>
              <a:spcAft>
                <a:spcPts val="600"/>
              </a:spcAft>
              <a:buClr>
                <a:schemeClr val="tx1"/>
              </a:buClr>
              <a:buFont typeface="Arial" panose="020B0604020202020204" pitchFamily="34" charset="0"/>
              <a:buChar char="•"/>
            </a:pPr>
            <a:endParaRPr lang="en-US" sz="1000" b="1" cap="all" dirty="0"/>
          </a:p>
        </p:txBody>
      </p:sp>
      <p:pic>
        <p:nvPicPr>
          <p:cNvPr id="8" name="Content Placeholder 3" descr="Thomas-Worthington-Whittredge-xx-On-the-Cache-la-Poudre-River,-Colorado.jpg">
            <a:extLst>
              <a:ext uri="{FF2B5EF4-FFF2-40B4-BE49-F238E27FC236}">
                <a16:creationId xmlns:a16="http://schemas.microsoft.com/office/drawing/2014/main" id="{18CBC28F-C616-0765-C94D-74E9F528E61D}"/>
              </a:ext>
            </a:extLst>
          </p:cNvPr>
          <p:cNvPicPr>
            <a:picLocks noGrp="1" noChangeAspect="1"/>
          </p:cNvPicPr>
          <p:nvPr>
            <p:ph idx="1"/>
          </p:nvPr>
        </p:nvPicPr>
        <p:blipFill>
          <a:blip r:embed="rId3" cstate="print"/>
          <a:stretch>
            <a:fillRect/>
          </a:stretch>
        </p:blipFill>
        <p:spPr>
          <a:xfrm>
            <a:off x="2431202" y="1725774"/>
            <a:ext cx="7329596" cy="4917506"/>
          </a:xfrm>
        </p:spPr>
      </p:pic>
    </p:spTree>
    <p:extLst>
      <p:ext uri="{BB962C8B-B14F-4D97-AF65-F5344CB8AC3E}">
        <p14:creationId xmlns:p14="http://schemas.microsoft.com/office/powerpoint/2010/main" val="71629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0521-2678-52E1-D16B-CE86C0F8AD11}"/>
              </a:ext>
            </a:extLst>
          </p:cNvPr>
          <p:cNvSpPr>
            <a:spLocks noGrp="1"/>
          </p:cNvSpPr>
          <p:nvPr>
            <p:ph type="title"/>
          </p:nvPr>
        </p:nvSpPr>
        <p:spPr>
          <a:xfrm>
            <a:off x="838201" y="365125"/>
            <a:ext cx="5251316" cy="1807305"/>
          </a:xfrm>
        </p:spPr>
        <p:txBody>
          <a:bodyPr>
            <a:normAutofit/>
          </a:bodyPr>
          <a:lstStyle/>
          <a:p>
            <a:r>
              <a:rPr lang="en-US" dirty="0"/>
              <a:t>Water Rights and Water Law</a:t>
            </a:r>
          </a:p>
        </p:txBody>
      </p:sp>
      <p:sp>
        <p:nvSpPr>
          <p:cNvPr id="4" name="Content Placeholder 3">
            <a:extLst>
              <a:ext uri="{FF2B5EF4-FFF2-40B4-BE49-F238E27FC236}">
                <a16:creationId xmlns:a16="http://schemas.microsoft.com/office/drawing/2014/main" id="{2BA855F3-24E9-7FFC-1F14-CBDD57E017EA}"/>
              </a:ext>
            </a:extLst>
          </p:cNvPr>
          <p:cNvSpPr txBox="1">
            <a:spLocks noGrp="1"/>
          </p:cNvSpPr>
          <p:nvPr>
            <p:ph idx="1"/>
          </p:nvPr>
        </p:nvSpPr>
        <p:spPr>
          <a:xfrm>
            <a:off x="838200" y="2333297"/>
            <a:ext cx="4619621" cy="3843666"/>
          </a:xfrm>
          <a:prstGeom prst="rect">
            <a:avLst/>
          </a:prstGeom>
        </p:spPr>
        <p:txBody>
          <a:bodyPr rtlCol="0">
            <a:normAutofit fontScale="92500" lnSpcReduction="10000"/>
          </a:bodyPr>
          <a:lstStyle/>
          <a:p>
            <a:pPr marL="457200" lvl="1" indent="0">
              <a:buNone/>
            </a:pPr>
            <a:endParaRPr lang="en-US" sz="1800" dirty="0">
              <a:latin typeface="Biondi" pitchFamily="2" charset="0"/>
            </a:endParaRPr>
          </a:p>
          <a:p>
            <a:pPr lvl="1">
              <a:buFont typeface="Wingdings" pitchFamily="2" charset="2"/>
              <a:buChar char="§"/>
            </a:pPr>
            <a:endParaRPr lang="en-US" sz="1800" dirty="0">
              <a:latin typeface="Biondi" pitchFamily="2" charset="0"/>
            </a:endParaRPr>
          </a:p>
          <a:p>
            <a:pPr lvl="1">
              <a:buFont typeface="Wingdings" pitchFamily="2" charset="2"/>
              <a:buChar char="§"/>
            </a:pPr>
            <a:r>
              <a:rPr lang="en-US" dirty="0">
                <a:latin typeface="Biondi" pitchFamily="2" charset="0"/>
              </a:rPr>
              <a:t>Water rights </a:t>
            </a:r>
          </a:p>
          <a:p>
            <a:pPr lvl="2">
              <a:buFont typeface="Wingdings" pitchFamily="2" charset="2"/>
              <a:buChar char="§"/>
            </a:pPr>
            <a:r>
              <a:rPr lang="en-US" sz="1800" dirty="0">
                <a:latin typeface="Biondi" pitchFamily="2" charset="0"/>
              </a:rPr>
              <a:t>usufructuary right</a:t>
            </a:r>
          </a:p>
          <a:p>
            <a:pPr lvl="2">
              <a:buFont typeface="Wingdings" pitchFamily="2" charset="2"/>
              <a:buChar char="§"/>
            </a:pPr>
            <a:r>
              <a:rPr lang="en-US" sz="1800" dirty="0">
                <a:latin typeface="Biondi" pitchFamily="2" charset="0"/>
              </a:rPr>
              <a:t>Limited by type, time, place, and amount</a:t>
            </a:r>
          </a:p>
          <a:p>
            <a:pPr lvl="2">
              <a:buFont typeface="Wingdings" pitchFamily="2" charset="2"/>
              <a:buChar char="§"/>
            </a:pPr>
            <a:r>
              <a:rPr lang="en-US" sz="1800" dirty="0">
                <a:latin typeface="Biondi" pitchFamily="2" charset="0"/>
              </a:rPr>
              <a:t>Perfected by beneficial use (may be conditional to start)</a:t>
            </a:r>
          </a:p>
          <a:p>
            <a:pPr lvl="2">
              <a:buFont typeface="Wingdings" pitchFamily="2" charset="2"/>
              <a:buChar char="§"/>
            </a:pPr>
            <a:r>
              <a:rPr lang="en-US" sz="1800" dirty="0">
                <a:latin typeface="Biondi" pitchFamily="2" charset="0"/>
              </a:rPr>
              <a:t>Protected by adjudication in water court (establish priority)</a:t>
            </a:r>
          </a:p>
          <a:p>
            <a:pPr lvl="2">
              <a:buFont typeface="Wingdings" pitchFamily="2" charset="2"/>
              <a:buChar char="§"/>
            </a:pPr>
            <a:r>
              <a:rPr lang="en-US" sz="1800" dirty="0">
                <a:latin typeface="Biondi" pitchFamily="2" charset="0"/>
              </a:rPr>
              <a:t>Real property interest</a:t>
            </a:r>
          </a:p>
          <a:p>
            <a:pPr lvl="2">
              <a:buFont typeface="Wingdings" pitchFamily="2" charset="2"/>
              <a:buChar char="§"/>
            </a:pPr>
            <a:r>
              <a:rPr lang="en-US" sz="1800" dirty="0">
                <a:latin typeface="Biondi" pitchFamily="2" charset="0"/>
              </a:rPr>
              <a:t>Freely transferrable separate from land</a:t>
            </a:r>
          </a:p>
          <a:p>
            <a:pPr lvl="2">
              <a:buFont typeface="Wingdings" pitchFamily="2" charset="2"/>
              <a:buChar char="§"/>
            </a:pPr>
            <a:r>
              <a:rPr lang="en-US" sz="1800" dirty="0">
                <a:latin typeface="Biondi" pitchFamily="2" charset="0"/>
              </a:rPr>
              <a:t>May own the entire water right or a portion</a:t>
            </a:r>
          </a:p>
          <a:p>
            <a:pPr lvl="2">
              <a:buFont typeface="Wingdings" pitchFamily="2" charset="2"/>
              <a:buChar char="§"/>
            </a:pPr>
            <a:endParaRPr lang="en-US" sz="1800" dirty="0">
              <a:latin typeface="Biondi" pitchFamily="2" charset="0"/>
            </a:endParaRPr>
          </a:p>
          <a:p>
            <a:pPr marL="914400" lvl="2" indent="0">
              <a:buNone/>
            </a:pPr>
            <a:endParaRPr lang="en-US" sz="1400" dirty="0">
              <a:latin typeface="Biondi" pitchFamily="2" charset="0"/>
            </a:endParaRPr>
          </a:p>
        </p:txBody>
      </p:sp>
      <p:pic>
        <p:nvPicPr>
          <p:cNvPr id="5" name="Picture 4" descr="A blue abstract watercolor pattern on a white background">
            <a:extLst>
              <a:ext uri="{FF2B5EF4-FFF2-40B4-BE49-F238E27FC236}">
                <a16:creationId xmlns:a16="http://schemas.microsoft.com/office/drawing/2014/main" id="{C8331A46-6D83-2F8B-5488-F8D4209C4177}"/>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515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0521-2678-52E1-D16B-CE86C0F8AD11}"/>
              </a:ext>
            </a:extLst>
          </p:cNvPr>
          <p:cNvSpPr>
            <a:spLocks noGrp="1"/>
          </p:cNvSpPr>
          <p:nvPr>
            <p:ph type="title"/>
          </p:nvPr>
        </p:nvSpPr>
        <p:spPr>
          <a:xfrm>
            <a:off x="838201" y="365125"/>
            <a:ext cx="5251316" cy="1807305"/>
          </a:xfrm>
        </p:spPr>
        <p:txBody>
          <a:bodyPr>
            <a:normAutofit/>
          </a:bodyPr>
          <a:lstStyle/>
          <a:p>
            <a:r>
              <a:rPr lang="en-US" dirty="0"/>
              <a:t>Water Lawyers</a:t>
            </a:r>
          </a:p>
        </p:txBody>
      </p:sp>
      <p:sp>
        <p:nvSpPr>
          <p:cNvPr id="4" name="Content Placeholder 3">
            <a:extLst>
              <a:ext uri="{FF2B5EF4-FFF2-40B4-BE49-F238E27FC236}">
                <a16:creationId xmlns:a16="http://schemas.microsoft.com/office/drawing/2014/main" id="{2BA855F3-24E9-7FFC-1F14-CBDD57E017EA}"/>
              </a:ext>
            </a:extLst>
          </p:cNvPr>
          <p:cNvSpPr txBox="1">
            <a:spLocks noGrp="1"/>
          </p:cNvSpPr>
          <p:nvPr>
            <p:ph idx="1"/>
          </p:nvPr>
        </p:nvSpPr>
        <p:spPr>
          <a:xfrm>
            <a:off x="838200" y="2333297"/>
            <a:ext cx="4619621" cy="3843666"/>
          </a:xfrm>
          <a:prstGeom prst="rect">
            <a:avLst/>
          </a:prstGeom>
        </p:spPr>
        <p:txBody>
          <a:bodyPr rtlCol="0">
            <a:normAutofit fontScale="92500" lnSpcReduction="20000"/>
          </a:bodyPr>
          <a:lstStyle/>
          <a:p>
            <a:pPr marL="457200" lvl="1" indent="0">
              <a:buNone/>
            </a:pPr>
            <a:endParaRPr lang="en-US" sz="2000" dirty="0">
              <a:latin typeface="Biondi" pitchFamily="2" charset="0"/>
            </a:endParaRPr>
          </a:p>
          <a:p>
            <a:pPr lvl="1">
              <a:buFont typeface="Wingdings" pitchFamily="2" charset="2"/>
              <a:buChar char="§"/>
            </a:pPr>
            <a:r>
              <a:rPr lang="en-US" dirty="0">
                <a:latin typeface="Biondi" pitchFamily="2" charset="0"/>
              </a:rPr>
              <a:t>Water Court</a:t>
            </a:r>
          </a:p>
          <a:p>
            <a:pPr lvl="2">
              <a:buFont typeface="Wingdings" pitchFamily="2" charset="2"/>
              <a:buChar char="§"/>
            </a:pPr>
            <a:r>
              <a:rPr lang="en-US" sz="1800" dirty="0">
                <a:latin typeface="Biondi" pitchFamily="2" charset="0"/>
              </a:rPr>
              <a:t>Obtain water rights</a:t>
            </a:r>
          </a:p>
          <a:p>
            <a:pPr lvl="2">
              <a:buFont typeface="Wingdings" pitchFamily="2" charset="2"/>
              <a:buChar char="§"/>
            </a:pPr>
            <a:r>
              <a:rPr lang="en-US" sz="1800" dirty="0">
                <a:latin typeface="Biondi" pitchFamily="2" charset="0"/>
              </a:rPr>
              <a:t>Perfect water rights</a:t>
            </a:r>
          </a:p>
          <a:p>
            <a:pPr lvl="2">
              <a:buFont typeface="Wingdings" pitchFamily="2" charset="2"/>
              <a:buChar char="§"/>
            </a:pPr>
            <a:r>
              <a:rPr lang="en-US" sz="1800" dirty="0">
                <a:latin typeface="Biondi" pitchFamily="2" charset="0"/>
              </a:rPr>
              <a:t>Protect water rights</a:t>
            </a:r>
          </a:p>
          <a:p>
            <a:pPr marL="914400" lvl="2" indent="0">
              <a:buNone/>
            </a:pPr>
            <a:endParaRPr lang="en-US" sz="1600" dirty="0">
              <a:latin typeface="Biondi" pitchFamily="2" charset="0"/>
            </a:endParaRPr>
          </a:p>
          <a:p>
            <a:pPr lvl="1">
              <a:buFont typeface="Wingdings" pitchFamily="2" charset="2"/>
              <a:buChar char="§"/>
            </a:pPr>
            <a:r>
              <a:rPr lang="en-US" dirty="0">
                <a:latin typeface="Biondi" pitchFamily="2" charset="0"/>
              </a:rPr>
              <a:t>Transactions</a:t>
            </a:r>
          </a:p>
          <a:p>
            <a:pPr lvl="2">
              <a:buFont typeface="Wingdings" pitchFamily="2" charset="2"/>
              <a:buChar char="§"/>
            </a:pPr>
            <a:r>
              <a:rPr lang="en-US" sz="1800" dirty="0">
                <a:latin typeface="Biondi" pitchFamily="2" charset="0"/>
              </a:rPr>
              <a:t>Buying water rights</a:t>
            </a:r>
          </a:p>
          <a:p>
            <a:pPr lvl="2">
              <a:buFont typeface="Wingdings" pitchFamily="2" charset="2"/>
              <a:buChar char="§"/>
            </a:pPr>
            <a:r>
              <a:rPr lang="en-US" sz="1800" dirty="0">
                <a:latin typeface="Biondi" pitchFamily="2" charset="0"/>
              </a:rPr>
              <a:t>Selling water rights</a:t>
            </a:r>
          </a:p>
          <a:p>
            <a:pPr lvl="2">
              <a:buFont typeface="Wingdings" pitchFamily="2" charset="2"/>
              <a:buChar char="§"/>
            </a:pPr>
            <a:r>
              <a:rPr lang="en-US" sz="1800" dirty="0">
                <a:latin typeface="Biondi" pitchFamily="2" charset="0"/>
              </a:rPr>
              <a:t>Leasing water rights</a:t>
            </a:r>
          </a:p>
          <a:p>
            <a:pPr marL="914400" lvl="2" indent="0">
              <a:buNone/>
            </a:pPr>
            <a:endParaRPr lang="en-US" sz="1800" dirty="0">
              <a:latin typeface="Biondi" pitchFamily="2" charset="0"/>
            </a:endParaRPr>
          </a:p>
          <a:p>
            <a:pPr lvl="1">
              <a:buFont typeface="Wingdings" pitchFamily="2" charset="2"/>
              <a:buChar char="§"/>
            </a:pPr>
            <a:r>
              <a:rPr lang="en-US" sz="2600" dirty="0">
                <a:latin typeface="Biondi" pitchFamily="2" charset="0"/>
              </a:rPr>
              <a:t>Water Structures</a:t>
            </a:r>
          </a:p>
          <a:p>
            <a:pPr lvl="2">
              <a:buFont typeface="Wingdings" pitchFamily="2" charset="2"/>
              <a:buChar char="§"/>
            </a:pPr>
            <a:r>
              <a:rPr lang="en-US" sz="1600" dirty="0">
                <a:latin typeface="Biondi" pitchFamily="2" charset="0"/>
              </a:rPr>
              <a:t>Use of private ditches and reservoirs</a:t>
            </a:r>
          </a:p>
          <a:p>
            <a:pPr lvl="2">
              <a:buFont typeface="Wingdings" pitchFamily="2" charset="2"/>
              <a:buChar char="§"/>
            </a:pPr>
            <a:r>
              <a:rPr lang="en-US" sz="1600" dirty="0">
                <a:latin typeface="Biondi" pitchFamily="2" charset="0"/>
              </a:rPr>
              <a:t>Easements for ditches and reservoirs</a:t>
            </a:r>
          </a:p>
          <a:p>
            <a:pPr lvl="2">
              <a:buFont typeface="Wingdings" pitchFamily="2" charset="2"/>
              <a:buChar char="§"/>
            </a:pPr>
            <a:endParaRPr lang="en-US" sz="1400" dirty="0">
              <a:latin typeface="Biondi" pitchFamily="2" charset="0"/>
            </a:endParaRPr>
          </a:p>
        </p:txBody>
      </p:sp>
      <p:pic>
        <p:nvPicPr>
          <p:cNvPr id="5" name="Picture 4" descr="A blue abstract watercolor pattern on a white background">
            <a:extLst>
              <a:ext uri="{FF2B5EF4-FFF2-40B4-BE49-F238E27FC236}">
                <a16:creationId xmlns:a16="http://schemas.microsoft.com/office/drawing/2014/main" id="{C8331A46-6D83-2F8B-5488-F8D4209C4177}"/>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68510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bstract watercolor pattern on a white background">
            <a:extLst>
              <a:ext uri="{FF2B5EF4-FFF2-40B4-BE49-F238E27FC236}">
                <a16:creationId xmlns:a16="http://schemas.microsoft.com/office/drawing/2014/main" id="{3A64B4F8-C42A-9966-8158-0181533AE35C}"/>
              </a:ext>
            </a:extLst>
          </p:cNvPr>
          <p:cNvPicPr>
            <a:picLocks noChangeAspect="1"/>
          </p:cNvPicPr>
          <p:nvPr/>
        </p:nvPicPr>
        <p:blipFill rotWithShape="1">
          <a:blip r:embed="rId2">
            <a:alphaModFix amt="60000"/>
          </a:blip>
          <a:srcRect t="14645" b="1085"/>
          <a:stretch/>
        </p:blipFill>
        <p:spPr>
          <a:xfrm>
            <a:off x="1" y="10"/>
            <a:ext cx="12191999" cy="6857989"/>
          </a:xfrm>
          <a:prstGeom prst="rect">
            <a:avLst/>
          </a:prstGeom>
        </p:spPr>
      </p:pic>
      <p:sp>
        <p:nvSpPr>
          <p:cNvPr id="2" name="Title 1">
            <a:extLst>
              <a:ext uri="{FF2B5EF4-FFF2-40B4-BE49-F238E27FC236}">
                <a16:creationId xmlns:a16="http://schemas.microsoft.com/office/drawing/2014/main" id="{BBEC3BE2-1A2F-6806-D832-05DFEC66C5A4}"/>
              </a:ext>
            </a:extLst>
          </p:cNvPr>
          <p:cNvSpPr>
            <a:spLocks noGrp="1"/>
          </p:cNvSpPr>
          <p:nvPr>
            <p:ph type="ctrTitle"/>
          </p:nvPr>
        </p:nvSpPr>
        <p:spPr>
          <a:xfrm>
            <a:off x="1066297" y="862992"/>
            <a:ext cx="9795637" cy="2220775"/>
          </a:xfrm>
        </p:spPr>
        <p:txBody>
          <a:bodyPr>
            <a:normAutofit fontScale="90000"/>
          </a:bodyPr>
          <a:lstStyle/>
          <a:p>
            <a:r>
              <a:rPr lang="en-US" sz="5200" dirty="0">
                <a:solidFill>
                  <a:srgbClr val="FFFFFF"/>
                </a:solidFill>
              </a:rPr>
              <a:t>how we got here</a:t>
            </a:r>
            <a:br>
              <a:rPr lang="en-US" sz="5200" dirty="0">
                <a:solidFill>
                  <a:srgbClr val="FFFFFF"/>
                </a:solidFill>
              </a:rPr>
            </a:br>
            <a:r>
              <a:rPr lang="en-US" sz="5200" dirty="0">
                <a:solidFill>
                  <a:srgbClr val="FFFFFF"/>
                </a:solidFill>
              </a:rPr>
              <a:t>&amp;</a:t>
            </a:r>
            <a:br>
              <a:rPr lang="en-US" sz="5200" dirty="0">
                <a:solidFill>
                  <a:srgbClr val="FFFFFF"/>
                </a:solidFill>
              </a:rPr>
            </a:br>
            <a:r>
              <a:rPr lang="en-US" sz="5200" dirty="0">
                <a:solidFill>
                  <a:srgbClr val="FFFFFF"/>
                </a:solidFill>
              </a:rPr>
              <a:t>where we’re headed</a:t>
            </a:r>
          </a:p>
        </p:txBody>
      </p:sp>
      <p:pic>
        <p:nvPicPr>
          <p:cNvPr id="1026" name="Picture 2" descr="Ditch Diggers - Photo Credit: CSU Archives">
            <a:extLst>
              <a:ext uri="{FF2B5EF4-FFF2-40B4-BE49-F238E27FC236}">
                <a16:creationId xmlns:a16="http://schemas.microsoft.com/office/drawing/2014/main" id="{4DD58361-E1C1-CC45-AF6A-35031EFE7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3429000"/>
            <a:ext cx="27622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3" descr="A picture containing outdoor, sky, grass, mountain&#10;&#10;Description automatically generated">
            <a:extLst>
              <a:ext uri="{FF2B5EF4-FFF2-40B4-BE49-F238E27FC236}">
                <a16:creationId xmlns:a16="http://schemas.microsoft.com/office/drawing/2014/main" id="{53668062-9B32-102A-CC3B-6432BC829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429000"/>
            <a:ext cx="3758325" cy="2590800"/>
          </a:xfrm>
          <a:prstGeom prst="rect">
            <a:avLst/>
          </a:prstGeom>
        </p:spPr>
      </p:pic>
    </p:spTree>
    <p:extLst>
      <p:ext uri="{BB962C8B-B14F-4D97-AF65-F5344CB8AC3E}">
        <p14:creationId xmlns:p14="http://schemas.microsoft.com/office/powerpoint/2010/main" val="392714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260521-2678-52E1-D16B-CE86C0F8AD11}"/>
              </a:ext>
            </a:extLst>
          </p:cNvPr>
          <p:cNvSpPr>
            <a:spLocks noGrp="1"/>
          </p:cNvSpPr>
          <p:nvPr>
            <p:ph type="title"/>
          </p:nvPr>
        </p:nvSpPr>
        <p:spPr>
          <a:xfrm>
            <a:off x="838201" y="365125"/>
            <a:ext cx="5251316" cy="1807305"/>
          </a:xfrm>
        </p:spPr>
        <p:txBody>
          <a:bodyPr>
            <a:normAutofit/>
          </a:bodyPr>
          <a:lstStyle/>
          <a:p>
            <a:r>
              <a:rPr lang="en-US" dirty="0"/>
              <a:t>Laying the Foundation: Ditches</a:t>
            </a:r>
          </a:p>
        </p:txBody>
      </p:sp>
      <p:sp>
        <p:nvSpPr>
          <p:cNvPr id="4" name="Content Placeholder 3">
            <a:extLst>
              <a:ext uri="{FF2B5EF4-FFF2-40B4-BE49-F238E27FC236}">
                <a16:creationId xmlns:a16="http://schemas.microsoft.com/office/drawing/2014/main" id="{2BA855F3-24E9-7FFC-1F14-CBDD57E017EA}"/>
              </a:ext>
            </a:extLst>
          </p:cNvPr>
          <p:cNvSpPr txBox="1">
            <a:spLocks noGrp="1"/>
          </p:cNvSpPr>
          <p:nvPr>
            <p:ph idx="1"/>
          </p:nvPr>
        </p:nvSpPr>
        <p:spPr>
          <a:xfrm>
            <a:off x="838200" y="2333297"/>
            <a:ext cx="4619621" cy="3843666"/>
          </a:xfrm>
          <a:prstGeom prst="rect">
            <a:avLst/>
          </a:prstGeom>
        </p:spPr>
        <p:txBody>
          <a:bodyPr rtlCol="0">
            <a:normAutofit/>
          </a:bodyPr>
          <a:lstStyle/>
          <a:p>
            <a:pPr lvl="1"/>
            <a:endParaRPr lang="en-US" sz="1700" dirty="0">
              <a:latin typeface="Biondi" pitchFamily="2" charset="0"/>
            </a:endParaRPr>
          </a:p>
          <a:p>
            <a:pPr lvl="1"/>
            <a:r>
              <a:rPr lang="en-US" sz="1700" dirty="0">
                <a:latin typeface="Biondi" pitchFamily="2" charset="0"/>
              </a:rPr>
              <a:t>In a dry and thirsty land it is </a:t>
            </a:r>
            <a:r>
              <a:rPr lang="en-US" sz="1700" u="sng" dirty="0">
                <a:latin typeface="Biondi" pitchFamily="2" charset="0"/>
              </a:rPr>
              <a:t>necessary</a:t>
            </a:r>
            <a:r>
              <a:rPr lang="en-US" sz="1700" dirty="0">
                <a:latin typeface="Biondi" pitchFamily="2" charset="0"/>
              </a:rPr>
              <a:t> to divert the waters of streams from their natural channels, in order to obtain the fruits of the soil, and this </a:t>
            </a:r>
            <a:r>
              <a:rPr lang="en-US" sz="1700" u="sng" dirty="0">
                <a:latin typeface="Biondi" pitchFamily="2" charset="0"/>
              </a:rPr>
              <a:t>necessity</a:t>
            </a:r>
            <a:r>
              <a:rPr lang="en-US" sz="1700" dirty="0">
                <a:latin typeface="Biondi" pitchFamily="2" charset="0"/>
              </a:rPr>
              <a:t> is so universal and imperious that it claims the recognition of law.</a:t>
            </a:r>
          </a:p>
          <a:p>
            <a:pPr marL="914400" lvl="2" indent="0">
              <a:buNone/>
            </a:pPr>
            <a:endParaRPr lang="en-US" sz="1300" i="1" cap="none" dirty="0">
              <a:latin typeface="Biondi" pitchFamily="2" charset="0"/>
            </a:endParaRPr>
          </a:p>
          <a:p>
            <a:pPr marL="914400" lvl="2" indent="0">
              <a:buNone/>
            </a:pPr>
            <a:endParaRPr lang="en-US" sz="1300" i="1" dirty="0">
              <a:latin typeface="Biondi" pitchFamily="2" charset="0"/>
            </a:endParaRPr>
          </a:p>
          <a:p>
            <a:pPr marL="914400" lvl="2" indent="0">
              <a:buNone/>
            </a:pPr>
            <a:r>
              <a:rPr lang="en-US" sz="1300" i="1" cap="none" dirty="0">
                <a:latin typeface="Biondi" pitchFamily="2" charset="0"/>
              </a:rPr>
              <a:t>	</a:t>
            </a:r>
            <a:r>
              <a:rPr lang="en-US" sz="1300" i="1" cap="none" dirty="0" err="1"/>
              <a:t>Yunker</a:t>
            </a:r>
            <a:r>
              <a:rPr lang="en-US" sz="1300" i="1" dirty="0"/>
              <a:t> v. </a:t>
            </a:r>
            <a:r>
              <a:rPr lang="en-US" sz="1300" i="1" cap="none" dirty="0"/>
              <a:t>Nichols</a:t>
            </a:r>
            <a:r>
              <a:rPr lang="en-US" sz="1300" i="1" dirty="0"/>
              <a:t> </a:t>
            </a:r>
            <a:r>
              <a:rPr lang="en-US" sz="1300" dirty="0"/>
              <a:t>(1872)</a:t>
            </a:r>
          </a:p>
          <a:p>
            <a:pPr lvl="6">
              <a:buFont typeface="Wingdings" pitchFamily="2" charset="2"/>
              <a:buChar char="§"/>
            </a:pPr>
            <a:endParaRPr lang="en-US" sz="1700" dirty="0">
              <a:latin typeface="Biondi" pitchFamily="2" charset="0"/>
            </a:endParaRPr>
          </a:p>
          <a:p>
            <a:pPr lvl="1">
              <a:buFont typeface="Wingdings" pitchFamily="2" charset="2"/>
              <a:buChar char="§"/>
            </a:pPr>
            <a:endParaRPr lang="en-US" sz="1700" dirty="0">
              <a:latin typeface="Biondi" pitchFamily="2" charset="0"/>
            </a:endParaRPr>
          </a:p>
          <a:p>
            <a:pPr lvl="1">
              <a:buFont typeface="Wingdings" pitchFamily="2" charset="2"/>
              <a:buChar char="§"/>
            </a:pPr>
            <a:endParaRPr lang="en-US" sz="1700" dirty="0">
              <a:latin typeface="Biondi" pitchFamily="2" charset="0"/>
            </a:endParaRPr>
          </a:p>
          <a:p>
            <a:endParaRPr lang="en-US" sz="1700" dirty="0">
              <a:latin typeface="Biondi" pitchFamily="2" charset="0"/>
            </a:endParaRPr>
          </a:p>
        </p:txBody>
      </p:sp>
      <p:pic>
        <p:nvPicPr>
          <p:cNvPr id="5" name="Picture 4" descr="A blue abstract watercolor pattern on a white background">
            <a:extLst>
              <a:ext uri="{FF2B5EF4-FFF2-40B4-BE49-F238E27FC236}">
                <a16:creationId xmlns:a16="http://schemas.microsoft.com/office/drawing/2014/main" id="{C8331A46-6D83-2F8B-5488-F8D4209C4177}"/>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9112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fontScale="90000"/>
          </a:bodyPr>
          <a:lstStyle/>
          <a:p>
            <a:r>
              <a:rPr lang="en-US" dirty="0"/>
              <a:t>Laying the Foundation:</a:t>
            </a:r>
            <a:br>
              <a:rPr lang="en-US" dirty="0"/>
            </a:br>
            <a:r>
              <a:rPr lang="en-US" dirty="0"/>
              <a:t>Ditches</a:t>
            </a:r>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5153" y="1869961"/>
            <a:ext cx="7003922" cy="1658308"/>
          </a:xfrm>
        </p:spPr>
        <p:txBody>
          <a:bodyPr numCol="2">
            <a:normAutofit/>
          </a:bodyPr>
          <a:lstStyle/>
          <a:p>
            <a:r>
              <a:rPr lang="en-US" sz="1400" b="1" dirty="0"/>
              <a:t>Direct diversion for irrigation:</a:t>
            </a:r>
            <a:r>
              <a:rPr lang="en-US" sz="1400" dirty="0"/>
              <a:t> </a:t>
            </a:r>
          </a:p>
          <a:p>
            <a:pPr lvl="1"/>
            <a:r>
              <a:rPr lang="en-US" sz="1400" dirty="0"/>
              <a:t>Civil Action 320 (1882)</a:t>
            </a:r>
          </a:p>
          <a:p>
            <a:pPr lvl="2"/>
            <a:r>
              <a:rPr lang="en-US" sz="1400" dirty="0"/>
              <a:t>108 water rights for 65 structures </a:t>
            </a:r>
          </a:p>
          <a:p>
            <a:pPr lvl="2"/>
            <a:r>
              <a:rPr lang="en-US" sz="1400" dirty="0"/>
              <a:t>Senior direct flow water rights</a:t>
            </a:r>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marL="914400" lvl="2" indent="0">
              <a:buNone/>
            </a:pPr>
            <a:endParaRPr lang="en-US" sz="1400" dirty="0"/>
          </a:p>
          <a:p>
            <a:pPr marL="914400" lvl="2" indent="0">
              <a:buNone/>
            </a:pPr>
            <a:endParaRPr lang="en-US" sz="1400" dirty="0"/>
          </a:p>
        </p:txBody>
      </p:sp>
      <p:pic>
        <p:nvPicPr>
          <p:cNvPr id="5" name="Picture 4">
            <a:extLst>
              <a:ext uri="{FF2B5EF4-FFF2-40B4-BE49-F238E27FC236}">
                <a16:creationId xmlns:a16="http://schemas.microsoft.com/office/drawing/2014/main" id="{E814C9A2-EF9C-53F9-9825-4BB51F890353}"/>
              </a:ext>
            </a:extLst>
          </p:cNvPr>
          <p:cNvPicPr>
            <a:picLocks noChangeAspect="1"/>
          </p:cNvPicPr>
          <p:nvPr/>
        </p:nvPicPr>
        <p:blipFill>
          <a:blip r:embed="rId3"/>
          <a:stretch>
            <a:fillRect/>
          </a:stretch>
        </p:blipFill>
        <p:spPr>
          <a:xfrm>
            <a:off x="260435" y="3225800"/>
            <a:ext cx="11658164" cy="3722245"/>
          </a:xfrm>
          <a:prstGeom prst="rect">
            <a:avLst/>
          </a:prstGeom>
        </p:spPr>
      </p:pic>
      <p:sp>
        <p:nvSpPr>
          <p:cNvPr id="6" name="TextBox 5">
            <a:extLst>
              <a:ext uri="{FF2B5EF4-FFF2-40B4-BE49-F238E27FC236}">
                <a16:creationId xmlns:a16="http://schemas.microsoft.com/office/drawing/2014/main" id="{FC2AB031-1B1B-3B76-753E-24DB80F813D6}"/>
              </a:ext>
            </a:extLst>
          </p:cNvPr>
          <p:cNvSpPr txBox="1"/>
          <p:nvPr/>
        </p:nvSpPr>
        <p:spPr>
          <a:xfrm>
            <a:off x="7839075" y="203179"/>
            <a:ext cx="3876675" cy="3323987"/>
          </a:xfrm>
          <a:prstGeom prst="rect">
            <a:avLst/>
          </a:prstGeom>
          <a:noFill/>
        </p:spPr>
        <p:txBody>
          <a:bodyPr wrap="square" rtlCol="0">
            <a:spAutoFit/>
          </a:bodyPr>
          <a:lstStyle/>
          <a:p>
            <a:r>
              <a:rPr lang="en-US" sz="1600" b="1" dirty="0">
                <a:solidFill>
                  <a:schemeClr val="bg1"/>
                </a:solidFill>
              </a:rPr>
              <a:t>Big 4 ditch companies:</a:t>
            </a:r>
          </a:p>
          <a:p>
            <a:pPr lvl="1"/>
            <a:r>
              <a:rPr lang="en-US" sz="1600" dirty="0">
                <a:solidFill>
                  <a:schemeClr val="bg1"/>
                </a:solidFill>
              </a:rPr>
              <a:t>New Cache La Poudre Irrigating Company</a:t>
            </a:r>
          </a:p>
          <a:p>
            <a:pPr lvl="2"/>
            <a:r>
              <a:rPr lang="en-US" sz="1600" dirty="0">
                <a:solidFill>
                  <a:schemeClr val="bg1"/>
                </a:solidFill>
              </a:rPr>
              <a:t>Greeley No. 2 Ditch</a:t>
            </a:r>
          </a:p>
          <a:p>
            <a:pPr lvl="1"/>
            <a:r>
              <a:rPr lang="en-US" sz="1600" dirty="0">
                <a:solidFill>
                  <a:schemeClr val="bg1"/>
                </a:solidFill>
              </a:rPr>
              <a:t>Larimer and Weld Irrigation Company</a:t>
            </a:r>
          </a:p>
          <a:p>
            <a:pPr lvl="2"/>
            <a:r>
              <a:rPr lang="en-US" sz="1600" dirty="0">
                <a:solidFill>
                  <a:schemeClr val="bg1"/>
                </a:solidFill>
              </a:rPr>
              <a:t>Larimer and Weld Canal</a:t>
            </a:r>
          </a:p>
          <a:p>
            <a:pPr lvl="1"/>
            <a:r>
              <a:rPr lang="en-US" sz="1600" dirty="0">
                <a:solidFill>
                  <a:schemeClr val="bg1"/>
                </a:solidFill>
              </a:rPr>
              <a:t>The Water Supply and Storage Company</a:t>
            </a:r>
          </a:p>
          <a:p>
            <a:pPr lvl="2"/>
            <a:r>
              <a:rPr lang="en-US" sz="1600" dirty="0">
                <a:solidFill>
                  <a:schemeClr val="bg1"/>
                </a:solidFill>
              </a:rPr>
              <a:t>Larimer County Canal</a:t>
            </a:r>
          </a:p>
          <a:p>
            <a:pPr lvl="1"/>
            <a:r>
              <a:rPr lang="en-US" sz="1600" dirty="0">
                <a:solidFill>
                  <a:schemeClr val="bg1"/>
                </a:solidFill>
              </a:rPr>
              <a:t>North Poudre Irrigation Company</a:t>
            </a:r>
          </a:p>
          <a:p>
            <a:pPr lvl="2"/>
            <a:r>
              <a:rPr lang="en-US" sz="1600" dirty="0">
                <a:solidFill>
                  <a:schemeClr val="bg1"/>
                </a:solidFill>
              </a:rPr>
              <a:t>North Poudre Canal/Munroe Canal</a:t>
            </a:r>
          </a:p>
          <a:p>
            <a:endParaRPr lang="en-US" dirty="0"/>
          </a:p>
        </p:txBody>
      </p:sp>
    </p:spTree>
    <p:extLst>
      <p:ext uri="{BB962C8B-B14F-4D97-AF65-F5344CB8AC3E}">
        <p14:creationId xmlns:p14="http://schemas.microsoft.com/office/powerpoint/2010/main" val="62983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alphaModFix amt="40000"/>
          </a:blip>
          <a:srcRect l="3911" r="13839" b="-1"/>
          <a:stretch/>
        </p:blipFill>
        <p:spPr>
          <a:xfrm>
            <a:off x="20" y="10"/>
            <a:ext cx="8450297" cy="6857990"/>
          </a:xfrm>
          <a:prstGeom prst="rect">
            <a:avLst/>
          </a:prstGeom>
        </p:spPr>
      </p:pic>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627636"/>
          </a:xfrm>
        </p:spPr>
        <p:txBody>
          <a:bodyPr>
            <a:normAutofit/>
          </a:bodyPr>
          <a:lstStyle/>
          <a:p>
            <a:r>
              <a:rPr lang="en-US" dirty="0">
                <a:solidFill>
                  <a:srgbClr val="FFFFFF"/>
                </a:solidFill>
              </a:rPr>
              <a:t>Laying the Foundation: Ditches</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219785"/>
            <a:ext cx="4619621" cy="3957178"/>
          </a:xfrm>
        </p:spPr>
        <p:txBody>
          <a:bodyPr>
            <a:normAutofit/>
          </a:bodyPr>
          <a:lstStyle/>
          <a:p>
            <a:r>
              <a:rPr lang="en-US" sz="2000" b="1" dirty="0">
                <a:solidFill>
                  <a:srgbClr val="FFFFFF"/>
                </a:solidFill>
              </a:rPr>
              <a:t>Initial Transmountain Diversions</a:t>
            </a:r>
          </a:p>
          <a:p>
            <a:endParaRPr lang="en-US" sz="2000" dirty="0">
              <a:solidFill>
                <a:srgbClr val="FFFFFF"/>
              </a:solidFill>
            </a:endParaRPr>
          </a:p>
          <a:p>
            <a:pPr marL="285750" indent="-285750">
              <a:buFontTx/>
              <a:buChar char="-"/>
            </a:pPr>
            <a:r>
              <a:rPr lang="en-US" sz="2000" dirty="0">
                <a:solidFill>
                  <a:srgbClr val="FFFFFF"/>
                </a:solidFill>
                <a:latin typeface="Biondi" pitchFamily="2" charset="0"/>
              </a:rPr>
              <a:t>Grand River Ditch 	</a:t>
            </a:r>
          </a:p>
          <a:p>
            <a:pPr marL="285750" indent="-285750">
              <a:buFontTx/>
              <a:buChar char="-"/>
            </a:pPr>
            <a:r>
              <a:rPr lang="en-US" sz="2000" dirty="0">
                <a:solidFill>
                  <a:srgbClr val="FFFFFF"/>
                </a:solidFill>
                <a:latin typeface="Biondi" pitchFamily="2" charset="0"/>
              </a:rPr>
              <a:t>Laramie-Poudre Tunnel	</a:t>
            </a:r>
          </a:p>
          <a:p>
            <a:pPr marL="285750" indent="-285750">
              <a:buFontTx/>
              <a:buChar char="-"/>
            </a:pPr>
            <a:r>
              <a:rPr lang="en-US" sz="2000" dirty="0">
                <a:solidFill>
                  <a:srgbClr val="FFFFFF"/>
                </a:solidFill>
                <a:latin typeface="Biondi" pitchFamily="2" charset="0"/>
              </a:rPr>
              <a:t>Michigan Ditch		</a:t>
            </a:r>
          </a:p>
          <a:p>
            <a:pPr marL="285750" indent="-285750">
              <a:buFontTx/>
              <a:buChar char="-"/>
            </a:pPr>
            <a:r>
              <a:rPr lang="en-US" sz="2000" dirty="0">
                <a:solidFill>
                  <a:srgbClr val="FFFFFF"/>
                </a:solidFill>
                <a:latin typeface="Biondi" pitchFamily="2" charset="0"/>
              </a:rPr>
              <a:t>Several Smaller Structures	</a:t>
            </a:r>
            <a:endParaRPr lang="en-US" sz="2000" dirty="0">
              <a:solidFill>
                <a:srgbClr val="FFFFFF"/>
              </a:solidFill>
            </a:endParaRPr>
          </a:p>
          <a:p>
            <a:pPr marL="914400" lvl="2" indent="0">
              <a:buNone/>
            </a:pPr>
            <a:endParaRPr lang="en-US" dirty="0">
              <a:solidFill>
                <a:srgbClr val="FFFFFF"/>
              </a:solidFill>
            </a:endParaRPr>
          </a:p>
        </p:txBody>
      </p:sp>
      <p:pic>
        <p:nvPicPr>
          <p:cNvPr id="5" name="Picture 2">
            <a:extLst>
              <a:ext uri="{FF2B5EF4-FFF2-40B4-BE49-F238E27FC236}">
                <a16:creationId xmlns:a16="http://schemas.microsoft.com/office/drawing/2014/main" id="{C42AF72D-5703-E383-08ED-00FC4CCF68BB}"/>
              </a:ext>
            </a:extLst>
          </p:cNvPr>
          <p:cNvPicPr>
            <a:picLocks noChangeAspect="1" noChangeArrowheads="1"/>
          </p:cNvPicPr>
          <p:nvPr/>
        </p:nvPicPr>
        <p:blipFill rotWithShape="1">
          <a:blip r:embed="rId3" cstate="print"/>
          <a:srcRect t="9803" r="1" b="20902"/>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2686494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t="21346" r="9091" b="2045"/>
          <a:stretch/>
        </p:blipFill>
        <p:spPr>
          <a:xfrm>
            <a:off x="1" y="10"/>
            <a:ext cx="12191999" cy="6857989"/>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594804" y="640263"/>
            <a:ext cx="6619811" cy="1344975"/>
          </a:xfrm>
        </p:spPr>
        <p:txBody>
          <a:bodyPr>
            <a:normAutofit/>
          </a:bodyPr>
          <a:lstStyle/>
          <a:p>
            <a:pPr algn="ctr"/>
            <a:r>
              <a:rPr lang="en-US" sz="4000" dirty="0"/>
              <a:t>Laying the Foundation: Storage</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594109" y="2121763"/>
            <a:ext cx="6620505" cy="3773010"/>
          </a:xfrm>
        </p:spPr>
        <p:txBody>
          <a:bodyPr numCol="2">
            <a:normAutofit fontScale="92500" lnSpcReduction="2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effectLst/>
                <a:uLnTx/>
                <a:uFillTx/>
                <a:latin typeface="Corbel" panose="020B0503020204020204"/>
                <a:ea typeface="+mn-ea"/>
                <a:cs typeface="+mn-cs"/>
              </a:rPr>
              <a:t>Storage to increase supply: </a:t>
            </a:r>
          </a:p>
          <a:p>
            <a:pPr marL="914400" lvl="2" indent="0">
              <a:buNone/>
            </a:pPr>
            <a:endParaRPr lang="en-US" sz="1300" dirty="0"/>
          </a:p>
          <a:p>
            <a:pPr lvl="1"/>
            <a:r>
              <a:rPr lang="en-US" sz="1300" dirty="0"/>
              <a:t>Civil Action 1591 (1904)</a:t>
            </a:r>
          </a:p>
          <a:p>
            <a:pPr lvl="2"/>
            <a:r>
              <a:rPr lang="en-US" sz="1300" dirty="0"/>
              <a:t>61 storage rights for 45 structures</a:t>
            </a:r>
          </a:p>
          <a:p>
            <a:pPr lvl="2"/>
            <a:r>
              <a:rPr lang="en-US" sz="1300" dirty="0"/>
              <a:t>Initial Reservoir Adjudication</a:t>
            </a:r>
          </a:p>
          <a:p>
            <a:pPr lvl="1"/>
            <a:r>
              <a:rPr lang="en-US" sz="1300" dirty="0"/>
              <a:t>Civil Action 2031 (1921)</a:t>
            </a:r>
          </a:p>
          <a:p>
            <a:pPr lvl="2"/>
            <a:r>
              <a:rPr lang="en-US" sz="1300" dirty="0"/>
              <a:t>61 storage rights for 45 structures</a:t>
            </a:r>
          </a:p>
          <a:p>
            <a:pPr lvl="2"/>
            <a:r>
              <a:rPr lang="en-US" sz="1300" dirty="0"/>
              <a:t>First true supplemental adjudication</a:t>
            </a:r>
          </a:p>
          <a:p>
            <a:pPr marL="914400" lvl="2" indent="0">
              <a:buNone/>
            </a:pPr>
            <a:r>
              <a:rPr lang="en-US" sz="1300" dirty="0"/>
              <a:t>	</a:t>
            </a:r>
          </a:p>
          <a:p>
            <a:pPr lvl="1"/>
            <a:endParaRPr lang="en-US" sz="1300" dirty="0"/>
          </a:p>
          <a:p>
            <a:pPr lvl="1"/>
            <a:endParaRPr lang="en-US" sz="1300" dirty="0"/>
          </a:p>
          <a:p>
            <a:pPr lvl="1"/>
            <a:endParaRPr lang="en-US" sz="1300" dirty="0"/>
          </a:p>
          <a:p>
            <a:pPr lvl="1"/>
            <a:endParaRPr lang="en-US" sz="1300" dirty="0"/>
          </a:p>
          <a:p>
            <a:pPr lvl="1"/>
            <a:endParaRPr lang="en-US" sz="1300" dirty="0"/>
          </a:p>
          <a:p>
            <a:pPr lvl="1"/>
            <a:endParaRPr lang="en-US" sz="1300" dirty="0"/>
          </a:p>
          <a:p>
            <a:pPr lvl="1"/>
            <a:endParaRPr lang="en-US" sz="1300" dirty="0"/>
          </a:p>
          <a:p>
            <a:pPr lvl="1"/>
            <a:endParaRPr lang="en-US" sz="1300" dirty="0"/>
          </a:p>
          <a:p>
            <a:pPr lvl="1"/>
            <a:r>
              <a:rPr lang="en-US" sz="1300" b="1" dirty="0"/>
              <a:t>Today total storage exceeds 300,000 AF: </a:t>
            </a:r>
          </a:p>
          <a:p>
            <a:pPr lvl="2"/>
            <a:r>
              <a:rPr lang="en-US" sz="1300" dirty="0"/>
              <a:t>Cache La Poudre Reservoir Company</a:t>
            </a:r>
          </a:p>
          <a:p>
            <a:pPr lvl="3"/>
            <a:r>
              <a:rPr lang="en-US" sz="1200" dirty="0" err="1"/>
              <a:t>Timnath</a:t>
            </a:r>
            <a:r>
              <a:rPr lang="en-US" sz="1200" dirty="0"/>
              <a:t> Reservoir (aka Cache La Poudre Reservoir)</a:t>
            </a:r>
          </a:p>
          <a:p>
            <a:pPr lvl="2"/>
            <a:r>
              <a:rPr lang="en-US" sz="1300" dirty="0"/>
              <a:t>Windsor Reservoir Company  </a:t>
            </a:r>
          </a:p>
          <a:p>
            <a:pPr lvl="3"/>
            <a:r>
              <a:rPr lang="en-US" sz="1200" dirty="0"/>
              <a:t>Terry Lake, “Big” Windsor, Cobb and Douglas Reservoirs</a:t>
            </a:r>
          </a:p>
          <a:p>
            <a:pPr lvl="2"/>
            <a:r>
              <a:rPr lang="en-US" sz="1300" dirty="0"/>
              <a:t>The Water Supply and Storage Company</a:t>
            </a:r>
          </a:p>
          <a:p>
            <a:pPr lvl="3"/>
            <a:r>
              <a:rPr lang="en-US" sz="1200" dirty="0"/>
              <a:t>Includes: Rocky Ridge, WSSC Reservoirs 2 &amp; 3</a:t>
            </a:r>
          </a:p>
          <a:p>
            <a:pPr lvl="2"/>
            <a:r>
              <a:rPr lang="en-US" sz="1300" dirty="0"/>
              <a:t>North Poudre Irrigation Company</a:t>
            </a:r>
          </a:p>
          <a:p>
            <a:pPr lvl="3"/>
            <a:r>
              <a:rPr lang="en-US" sz="1200" dirty="0"/>
              <a:t>Includes: Halligan and Fossil Creek Reservoirs</a:t>
            </a:r>
          </a:p>
          <a:p>
            <a:pPr lvl="2"/>
            <a:r>
              <a:rPr lang="en-US" sz="1300" dirty="0"/>
              <a:t>Greeley and LOVELAND System</a:t>
            </a:r>
          </a:p>
          <a:p>
            <a:pPr lvl="3"/>
            <a:r>
              <a:rPr lang="en-US" sz="1200" dirty="0"/>
              <a:t>Boyd Lake,  Lake Loveland and Seven Lakes</a:t>
            </a:r>
          </a:p>
          <a:p>
            <a:pPr lvl="2"/>
            <a:r>
              <a:rPr lang="en-US" sz="1300" dirty="0"/>
              <a:t>CONSOLIDATED HOME SUPPLY </a:t>
            </a:r>
          </a:p>
          <a:p>
            <a:pPr lvl="3"/>
            <a:r>
              <a:rPr lang="en-US" sz="1200" dirty="0"/>
              <a:t>Mariano/Boedecker, Lon Hagler, Lone Tree</a:t>
            </a:r>
          </a:p>
          <a:p>
            <a:pPr lvl="1"/>
            <a:endParaRPr lang="en-US" sz="1300" dirty="0"/>
          </a:p>
        </p:txBody>
      </p:sp>
      <p:pic>
        <p:nvPicPr>
          <p:cNvPr id="6" name="Picture 2">
            <a:extLst>
              <a:ext uri="{FF2B5EF4-FFF2-40B4-BE49-F238E27FC236}">
                <a16:creationId xmlns:a16="http://schemas.microsoft.com/office/drawing/2014/main" id="{4DC188DC-9E12-673B-D59F-54C5A96A7E20}"/>
              </a:ext>
            </a:extLst>
          </p:cNvPr>
          <p:cNvPicPr>
            <a:picLocks noChangeAspect="1" noChangeArrowheads="1"/>
          </p:cNvPicPr>
          <p:nvPr/>
        </p:nvPicPr>
        <p:blipFill>
          <a:blip r:embed="rId3" cstate="print"/>
          <a:srcRect/>
          <a:stretch>
            <a:fillRect/>
          </a:stretch>
        </p:blipFill>
        <p:spPr bwMode="auto">
          <a:xfrm rot="5400000">
            <a:off x="8441803" y="1424936"/>
            <a:ext cx="2843048" cy="3689223"/>
          </a:xfrm>
          <a:prstGeom prst="rect">
            <a:avLst/>
          </a:prstGeom>
          <a:noFill/>
          <a:ln w="9525">
            <a:noFill/>
            <a:miter lim="800000"/>
            <a:headEnd/>
            <a:tailEnd/>
          </a:ln>
        </p:spPr>
      </p:pic>
    </p:spTree>
    <p:extLst>
      <p:ext uri="{BB962C8B-B14F-4D97-AF65-F5344CB8AC3E}">
        <p14:creationId xmlns:p14="http://schemas.microsoft.com/office/powerpoint/2010/main" val="2126071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4" ma:contentTypeDescription="Create a new document." ma:contentTypeScope="" ma:versionID="c9c6dd723d8dab9abaf5cd0eb235a46b">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bda9bed15cdf2c50f155b10f19d5a92f"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DE72CD-64C9-47F6-B9A7-F47C33CB1DC6}"/>
</file>

<file path=customXml/itemProps2.xml><?xml version="1.0" encoding="utf-8"?>
<ds:datastoreItem xmlns:ds="http://schemas.openxmlformats.org/officeDocument/2006/customXml" ds:itemID="{99379780-86AA-40DA-9381-671C6E14ABA8}"/>
</file>

<file path=customXml/itemProps3.xml><?xml version="1.0" encoding="utf-8"?>
<ds:datastoreItem xmlns:ds="http://schemas.openxmlformats.org/officeDocument/2006/customXml" ds:itemID="{F0BB266E-1F5A-4900-9E68-3D43AD40A13B}"/>
</file>

<file path=docProps/app.xml><?xml version="1.0" encoding="utf-8"?>
<Properties xmlns="http://schemas.openxmlformats.org/officeDocument/2006/extended-properties" xmlns:vt="http://schemas.openxmlformats.org/officeDocument/2006/docPropsVTypes">
  <Template/>
  <TotalTime>428</TotalTime>
  <Words>1293</Words>
  <Application>Microsoft Office PowerPoint</Application>
  <PresentationFormat>Widescreen</PresentationFormat>
  <Paragraphs>261</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Biondi</vt:lpstr>
      <vt:lpstr>Calibri</vt:lpstr>
      <vt:lpstr>Calibri Light</vt:lpstr>
      <vt:lpstr>Corbel</vt:lpstr>
      <vt:lpstr>Wingdings</vt:lpstr>
      <vt:lpstr>Office Theme</vt:lpstr>
      <vt:lpstr>Water Rights in Northern Colorado</vt:lpstr>
      <vt:lpstr>Water Rights and Water Law</vt:lpstr>
      <vt:lpstr>Water Rights and Water Law</vt:lpstr>
      <vt:lpstr>Water Lawyers</vt:lpstr>
      <vt:lpstr>how we got here &amp; where we’re headed</vt:lpstr>
      <vt:lpstr>Laying the Foundation: Ditches</vt:lpstr>
      <vt:lpstr>Laying the Foundation: Ditches</vt:lpstr>
      <vt:lpstr>Laying the Foundation: Ditches</vt:lpstr>
      <vt:lpstr>Laying the Foundation: Storage</vt:lpstr>
      <vt:lpstr>Laying the Foundation: Storage</vt:lpstr>
      <vt:lpstr>Laying the Foundation: Wells</vt:lpstr>
      <vt:lpstr>Evolving Needs</vt:lpstr>
      <vt:lpstr>Changing Water for Changing Needs</vt:lpstr>
      <vt:lpstr>Changing Water for Changing Needs</vt:lpstr>
      <vt:lpstr>Changing Water for Changing Needs</vt:lpstr>
      <vt:lpstr>Changing Water for Changing Needs</vt:lpstr>
      <vt:lpstr>Changing Water for Changing Needs</vt:lpstr>
      <vt:lpstr>Changing Water for Changing Needs</vt:lpstr>
      <vt:lpstr>Changing Water for Changing Needs</vt:lpstr>
      <vt:lpstr>Changing Water for Changing Needs</vt:lpstr>
      <vt:lpstr>Changing Water for Changing Needs</vt:lpstr>
      <vt:lpstr>Changing Water for Changing Needs</vt:lpstr>
      <vt:lpstr>Changing Water for Changing Needs</vt:lpstr>
      <vt:lpstr>Challenges Ahead</vt:lpstr>
      <vt:lpstr>Challenges Ahead</vt:lpstr>
      <vt:lpstr>Challenges Ahead</vt:lpstr>
      <vt:lpstr>Challenges Ahead</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Whitney Coulter</dc:creator>
  <cp:lastModifiedBy>Whitney Coulter</cp:lastModifiedBy>
  <cp:revision>31</cp:revision>
  <dcterms:created xsi:type="dcterms:W3CDTF">2022-10-03T14:40:56Z</dcterms:created>
  <dcterms:modified xsi:type="dcterms:W3CDTF">2023-10-11T12:06:23Z</dcterms:modified>
</cp:coreProperties>
</file>