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Lst>
  <p:sldIdLst>
    <p:sldId id="256" r:id="rId2"/>
    <p:sldId id="288" r:id="rId3"/>
    <p:sldId id="287" r:id="rId4"/>
    <p:sldId id="257" r:id="rId5"/>
    <p:sldId id="289" r:id="rId6"/>
    <p:sldId id="267" r:id="rId7"/>
    <p:sldId id="290" r:id="rId8"/>
    <p:sldId id="284" r:id="rId9"/>
    <p:sldId id="291" r:id="rId10"/>
    <p:sldId id="298" r:id="rId11"/>
    <p:sldId id="299" r:id="rId12"/>
    <p:sldId id="29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90" y="12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49C95A-ABBA-4F86-BDF6-3547705ED30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209907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49C95A-ABBA-4F86-BDF6-3547705ED30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210532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49C95A-ABBA-4F86-BDF6-3547705ED30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3431580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49C95A-ABBA-4F86-BDF6-3547705ED30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0E970-8223-446F-8A26-63F06BF21C95}"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67961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49C95A-ABBA-4F86-BDF6-3547705ED30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2565950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F49C95A-ABBA-4F86-BDF6-3547705ED30F}"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647521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F49C95A-ABBA-4F86-BDF6-3547705ED30F}"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35885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49C95A-ABBA-4F86-BDF6-3547705ED30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2422228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49C95A-ABBA-4F86-BDF6-3547705ED30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176045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49C95A-ABBA-4F86-BDF6-3547705ED30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42909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49C95A-ABBA-4F86-BDF6-3547705ED30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72819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49C95A-ABBA-4F86-BDF6-3547705ED30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50072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49C95A-ABBA-4F86-BDF6-3547705ED30F}"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2338641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49C95A-ABBA-4F86-BDF6-3547705ED30F}"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2826165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9C95A-ABBA-4F86-BDF6-3547705ED30F}"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154301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49C95A-ABBA-4F86-BDF6-3547705ED30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9312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49C95A-ABBA-4F86-BDF6-3547705ED30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0E970-8223-446F-8A26-63F06BF21C95}" type="slidenum">
              <a:rPr lang="en-US" smtClean="0"/>
              <a:t>‹#›</a:t>
            </a:fld>
            <a:endParaRPr lang="en-US"/>
          </a:p>
        </p:txBody>
      </p:sp>
    </p:spTree>
    <p:extLst>
      <p:ext uri="{BB962C8B-B14F-4D97-AF65-F5344CB8AC3E}">
        <p14:creationId xmlns:p14="http://schemas.microsoft.com/office/powerpoint/2010/main" val="2935169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F49C95A-ABBA-4F86-BDF6-3547705ED30F}" type="datetimeFigureOut">
              <a:rPr lang="en-US" smtClean="0"/>
              <a:t>5/15/2023</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1E0E970-8223-446F-8A26-63F06BF21C95}" type="slidenum">
              <a:rPr lang="en-US" smtClean="0"/>
              <a:t>‹#›</a:t>
            </a:fld>
            <a:endParaRPr lang="en-US"/>
          </a:p>
        </p:txBody>
      </p:sp>
    </p:spTree>
    <p:extLst>
      <p:ext uri="{BB962C8B-B14F-4D97-AF65-F5344CB8AC3E}">
        <p14:creationId xmlns:p14="http://schemas.microsoft.com/office/powerpoint/2010/main" val="58243307"/>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6C2AE-ECBA-A683-470A-686F79A963C2}"/>
              </a:ext>
            </a:extLst>
          </p:cNvPr>
          <p:cNvSpPr>
            <a:spLocks noGrp="1"/>
          </p:cNvSpPr>
          <p:nvPr>
            <p:ph type="ctrTitle"/>
          </p:nvPr>
        </p:nvSpPr>
        <p:spPr>
          <a:xfrm>
            <a:off x="1524000" y="1558590"/>
            <a:ext cx="9144000" cy="2387600"/>
          </a:xfrm>
        </p:spPr>
        <p:txBody>
          <a:bodyPr>
            <a:normAutofit/>
          </a:bodyPr>
          <a:lstStyle/>
          <a:p>
            <a:r>
              <a:rPr lang="en-US" dirty="0"/>
              <a:t>A Land Made from Water</a:t>
            </a:r>
            <a:br>
              <a:rPr lang="en-US" dirty="0"/>
            </a:br>
            <a:r>
              <a:rPr lang="en-US" sz="2800" dirty="0"/>
              <a:t>Appropriation and the Evolution of Colorado’s Landscape, Ditches and Water Institutions</a:t>
            </a:r>
            <a:endParaRPr lang="en-US" dirty="0"/>
          </a:p>
        </p:txBody>
      </p:sp>
      <p:sp>
        <p:nvSpPr>
          <p:cNvPr id="3" name="Subtitle 2">
            <a:extLst>
              <a:ext uri="{FF2B5EF4-FFF2-40B4-BE49-F238E27FC236}">
                <a16:creationId xmlns:a16="http://schemas.microsoft.com/office/drawing/2014/main" id="{1CC8B01B-74F2-1639-690E-6F5E2D727AE7}"/>
              </a:ext>
            </a:extLst>
          </p:cNvPr>
          <p:cNvSpPr>
            <a:spLocks noGrp="1"/>
          </p:cNvSpPr>
          <p:nvPr>
            <p:ph type="subTitle" idx="1"/>
          </p:nvPr>
        </p:nvSpPr>
        <p:spPr>
          <a:xfrm>
            <a:off x="1524000" y="4029877"/>
            <a:ext cx="9144000" cy="1655762"/>
          </a:xfrm>
        </p:spPr>
        <p:txBody>
          <a:bodyPr/>
          <a:lstStyle/>
          <a:p>
            <a:r>
              <a:rPr lang="en-US" dirty="0"/>
              <a:t>Robert </a:t>
            </a:r>
            <a:r>
              <a:rPr lang="en-US" dirty="0" err="1"/>
              <a:t>R.Crifasi</a:t>
            </a:r>
            <a:endParaRPr lang="en-US" dirty="0"/>
          </a:p>
        </p:txBody>
      </p:sp>
    </p:spTree>
    <p:extLst>
      <p:ext uri="{BB962C8B-B14F-4D97-AF65-F5344CB8AC3E}">
        <p14:creationId xmlns:p14="http://schemas.microsoft.com/office/powerpoint/2010/main" val="1869848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649F-58D0-EE1A-6EF5-3CC6224DBFB3}"/>
              </a:ext>
            </a:extLst>
          </p:cNvPr>
          <p:cNvSpPr>
            <a:spLocks noGrp="1"/>
          </p:cNvSpPr>
          <p:nvPr>
            <p:ph type="title"/>
          </p:nvPr>
        </p:nvSpPr>
        <p:spPr/>
        <p:txBody>
          <a:bodyPr/>
          <a:lstStyle/>
          <a:p>
            <a:r>
              <a:rPr lang="en-US" dirty="0"/>
              <a:t>Chapter 13 – Great and Growing Cities</a:t>
            </a:r>
          </a:p>
        </p:txBody>
      </p:sp>
      <p:sp>
        <p:nvSpPr>
          <p:cNvPr id="3" name="Content Placeholder 2">
            <a:extLst>
              <a:ext uri="{FF2B5EF4-FFF2-40B4-BE49-F238E27FC236}">
                <a16:creationId xmlns:a16="http://schemas.microsoft.com/office/drawing/2014/main" id="{AB4993DB-E536-4717-BD59-8BF9EF2D67D5}"/>
              </a:ext>
            </a:extLst>
          </p:cNvPr>
          <p:cNvSpPr>
            <a:spLocks noGrp="1"/>
          </p:cNvSpPr>
          <p:nvPr>
            <p:ph idx="1"/>
          </p:nvPr>
        </p:nvSpPr>
        <p:spPr/>
        <p:txBody>
          <a:bodyPr>
            <a:noAutofit/>
          </a:bodyPr>
          <a:lstStyle/>
          <a:p>
            <a:pPr marL="36900" indent="0">
              <a:buNone/>
            </a:pPr>
            <a:r>
              <a:rPr lang="en-US" sz="2400" dirty="0"/>
              <a:t>“If Colorado agriculture was stopped, “that would free-up 85 percent of the water supply for “higher value” urban and industrial uses.  If all of that water was used domestically, we could theoretically stuff nearly 34 million people into the state…  The real point that I wish to make is that Colorado has plenty of water.  The question is not quantity per se, but allocation.  We just do not have enough water to satisfy all of our desired uses without reallocation.  It is the decisions about how to use the water that are difficult.  Figuring out how to balance the reallocation and meet new demands while preserving the things that we value like free-flowing rivers and local agriculture is the real problem.”</a:t>
            </a:r>
          </a:p>
          <a:p>
            <a:endParaRPr lang="en-US" sz="2400" dirty="0"/>
          </a:p>
          <a:p>
            <a:pPr marL="36900" indent="0">
              <a:buNone/>
            </a:pPr>
            <a:r>
              <a:rPr lang="en-US" sz="2400" dirty="0"/>
              <a:t>													 - Robert R. </a:t>
            </a:r>
            <a:r>
              <a:rPr lang="en-US" sz="2400" dirty="0" err="1"/>
              <a:t>Crifasi</a:t>
            </a:r>
            <a:endParaRPr lang="en-US" sz="2400" dirty="0"/>
          </a:p>
        </p:txBody>
      </p:sp>
    </p:spTree>
    <p:extLst>
      <p:ext uri="{BB962C8B-B14F-4D97-AF65-F5344CB8AC3E}">
        <p14:creationId xmlns:p14="http://schemas.microsoft.com/office/powerpoint/2010/main" val="390441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9A866-EDD0-FFE6-6BF7-95B85D594147}"/>
              </a:ext>
            </a:extLst>
          </p:cNvPr>
          <p:cNvSpPr>
            <a:spLocks noGrp="1"/>
          </p:cNvSpPr>
          <p:nvPr>
            <p:ph type="title"/>
          </p:nvPr>
        </p:nvSpPr>
        <p:spPr/>
        <p:txBody>
          <a:bodyPr/>
          <a:lstStyle/>
          <a:p>
            <a:r>
              <a:rPr lang="en-US" dirty="0"/>
              <a:t>Chapter 15 - 17</a:t>
            </a:r>
          </a:p>
        </p:txBody>
      </p:sp>
      <p:sp>
        <p:nvSpPr>
          <p:cNvPr id="3" name="Content Placeholder 2">
            <a:extLst>
              <a:ext uri="{FF2B5EF4-FFF2-40B4-BE49-F238E27FC236}">
                <a16:creationId xmlns:a16="http://schemas.microsoft.com/office/drawing/2014/main" id="{08E4ECC9-3166-CA33-BF16-A71EBBBF8BEF}"/>
              </a:ext>
            </a:extLst>
          </p:cNvPr>
          <p:cNvSpPr>
            <a:spLocks noGrp="1"/>
          </p:cNvSpPr>
          <p:nvPr>
            <p:ph sz="half" idx="1"/>
          </p:nvPr>
        </p:nvSpPr>
        <p:spPr/>
        <p:txBody>
          <a:bodyPr>
            <a:normAutofit/>
          </a:bodyPr>
          <a:lstStyle/>
          <a:p>
            <a:pPr marL="457200" indent="-457200">
              <a:buFont typeface="+mj-lt"/>
              <a:buAutoNum type="arabicPeriod" startAt="15"/>
            </a:pPr>
            <a:r>
              <a:rPr lang="en-US" dirty="0"/>
              <a:t>An Unnatural History</a:t>
            </a:r>
          </a:p>
          <a:p>
            <a:pPr marL="457200" indent="-457200">
              <a:buFont typeface="+mj-lt"/>
              <a:buAutoNum type="arabicPeriod" startAt="15"/>
            </a:pPr>
            <a:r>
              <a:rPr lang="en-US" dirty="0"/>
              <a:t>Conclusion:  The New Nature</a:t>
            </a:r>
          </a:p>
          <a:p>
            <a:pPr marL="457200" indent="-457200">
              <a:buFont typeface="+mj-lt"/>
              <a:buAutoNum type="arabicPeriod" startAt="15"/>
            </a:pPr>
            <a:r>
              <a:rPr lang="en-US" dirty="0"/>
              <a:t>Epilogue:  The Great Flood of 2013</a:t>
            </a:r>
          </a:p>
          <a:p>
            <a:pPr marL="514350" indent="-514350">
              <a:buFont typeface="+mj-lt"/>
              <a:buAutoNum type="arabicPeriod"/>
            </a:pPr>
            <a:endParaRPr lang="en-US" dirty="0"/>
          </a:p>
        </p:txBody>
      </p:sp>
      <p:sp>
        <p:nvSpPr>
          <p:cNvPr id="4" name="Content Placeholder 3">
            <a:extLst>
              <a:ext uri="{FF2B5EF4-FFF2-40B4-BE49-F238E27FC236}">
                <a16:creationId xmlns:a16="http://schemas.microsoft.com/office/drawing/2014/main" id="{1A54D5A6-E89A-1E47-C63D-D111FD9558E7}"/>
              </a:ext>
            </a:extLst>
          </p:cNvPr>
          <p:cNvSpPr>
            <a:spLocks noGrp="1"/>
          </p:cNvSpPr>
          <p:nvPr>
            <p:ph sz="half" idx="2"/>
          </p:nvPr>
        </p:nvSpPr>
        <p:spPr>
          <a:xfrm>
            <a:off x="6202892" y="1732449"/>
            <a:ext cx="5189358" cy="4148234"/>
          </a:xfrm>
        </p:spPr>
        <p:txBody>
          <a:bodyPr>
            <a:normAutofit/>
          </a:bodyPr>
          <a:lstStyle/>
          <a:p>
            <a:pPr marL="514350" indent="-514350">
              <a:buFont typeface="Arial" panose="020B0604020202020204" pitchFamily="34" charset="0"/>
              <a:buChar char="•"/>
            </a:pPr>
            <a:r>
              <a:rPr lang="en-US" dirty="0"/>
              <a:t>Human induced changes</a:t>
            </a:r>
          </a:p>
          <a:p>
            <a:pPr marL="514350" indent="-514350">
              <a:buFont typeface="Arial" panose="020B0604020202020204" pitchFamily="34" charset="0"/>
              <a:buChar char="•"/>
            </a:pPr>
            <a:r>
              <a:rPr lang="en-US" dirty="0"/>
              <a:t>Water development</a:t>
            </a:r>
          </a:p>
          <a:p>
            <a:pPr marL="514350" indent="-514350">
              <a:buFont typeface="Arial" panose="020B0604020202020204" pitchFamily="34" charset="0"/>
              <a:buChar char="•"/>
            </a:pPr>
            <a:r>
              <a:rPr lang="en-US" dirty="0"/>
              <a:t>Hybrid ecosystems</a:t>
            </a:r>
          </a:p>
          <a:p>
            <a:pPr marL="514350" indent="-514350">
              <a:buFont typeface="Arial" panose="020B0604020202020204" pitchFamily="34" charset="0"/>
              <a:buChar char="•"/>
            </a:pPr>
            <a:r>
              <a:rPr lang="en-US" dirty="0"/>
              <a:t>Natural areas</a:t>
            </a:r>
          </a:p>
          <a:p>
            <a:pPr marL="514350" indent="-514350">
              <a:buFont typeface="Arial" panose="020B0604020202020204" pitchFamily="34" charset="0"/>
              <a:buChar char="•"/>
            </a:pPr>
            <a:r>
              <a:rPr lang="en-US" dirty="0"/>
              <a:t>Ecological changes</a:t>
            </a:r>
          </a:p>
          <a:p>
            <a:pPr marL="514350" indent="-514350">
              <a:buFont typeface="Arial" panose="020B0604020202020204" pitchFamily="34" charset="0"/>
              <a:buChar char="•"/>
            </a:pPr>
            <a:r>
              <a:rPr lang="en-US" dirty="0"/>
              <a:t>Infrastructure</a:t>
            </a:r>
          </a:p>
          <a:p>
            <a:pPr marL="514350" indent="-514350">
              <a:buFont typeface="Arial" panose="020B0604020202020204" pitchFamily="34" charset="0"/>
              <a:buChar char="•"/>
            </a:pPr>
            <a:r>
              <a:rPr lang="en-US" dirty="0"/>
              <a:t>Room for improvement</a:t>
            </a:r>
          </a:p>
          <a:p>
            <a:pPr marL="514350" indent="-514350">
              <a:buFont typeface="Arial" panose="020B0604020202020204" pitchFamily="34" charset="0"/>
              <a:buChar char="•"/>
            </a:pPr>
            <a:r>
              <a:rPr lang="en-US" dirty="0"/>
              <a:t>2013 Flood</a:t>
            </a:r>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44449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0B2DA-0651-8F02-206B-571398C0D012}"/>
              </a:ext>
            </a:extLst>
          </p:cNvPr>
          <p:cNvSpPr>
            <a:spLocks noGrp="1"/>
          </p:cNvSpPr>
          <p:nvPr>
            <p:ph type="title"/>
          </p:nvPr>
        </p:nvSpPr>
        <p:spPr/>
        <p:txBody>
          <a:bodyPr/>
          <a:lstStyle/>
          <a:p>
            <a:r>
              <a:rPr lang="en-US" dirty="0"/>
              <a:t>Chapter 16 – The New Nature</a:t>
            </a:r>
          </a:p>
        </p:txBody>
      </p:sp>
      <p:sp>
        <p:nvSpPr>
          <p:cNvPr id="3" name="Content Placeholder 2">
            <a:extLst>
              <a:ext uri="{FF2B5EF4-FFF2-40B4-BE49-F238E27FC236}">
                <a16:creationId xmlns:a16="http://schemas.microsoft.com/office/drawing/2014/main" id="{A043E561-8D0B-8881-9457-6941F51125B6}"/>
              </a:ext>
            </a:extLst>
          </p:cNvPr>
          <p:cNvSpPr>
            <a:spLocks noGrp="1"/>
          </p:cNvSpPr>
          <p:nvPr>
            <p:ph idx="1"/>
          </p:nvPr>
        </p:nvSpPr>
        <p:spPr>
          <a:xfrm>
            <a:off x="913795" y="1732449"/>
            <a:ext cx="10604128" cy="4515951"/>
          </a:xfrm>
        </p:spPr>
        <p:txBody>
          <a:bodyPr>
            <a:noAutofit/>
          </a:bodyPr>
          <a:lstStyle/>
          <a:p>
            <a:pPr marL="36900" indent="0">
              <a:buNone/>
            </a:pPr>
            <a:r>
              <a:rPr lang="en-US" sz="2400" dirty="0"/>
              <a:t>“there is ample space to do things better.  The people who built ditches sought a better life for themselves and worked hard to build a healthy community in which to live.  Those values are timeless.  As infrastructure is repaired or replaced, we need to improve it wherever possible.  There is no excuse to divert water using structures that prevent the migration of fish, block boaters, or diminish recreation along our streams.  Using water to grow food locally is a laudable goal, if we keep in mind constraints placed on us by geography and climate.  There is no excuse to treat farmers as foe that harms ecosystems, particularly when they are stewards to many of our finest wetlands and rarest species.  Like the works of people, nature is never complete.  Like nature, people must never remain passive if we are to preserve the things we value.”</a:t>
            </a:r>
          </a:p>
          <a:p>
            <a:pPr marL="2877600" lvl="8" indent="0">
              <a:buNone/>
            </a:pPr>
            <a:r>
              <a:rPr lang="en-US" sz="2400" dirty="0"/>
              <a:t>									 - Robert R. </a:t>
            </a:r>
            <a:r>
              <a:rPr lang="en-US" sz="2400" dirty="0" err="1"/>
              <a:t>Crifasi</a:t>
            </a:r>
            <a:endParaRPr lang="en-US" sz="2400" dirty="0"/>
          </a:p>
        </p:txBody>
      </p:sp>
    </p:spTree>
    <p:extLst>
      <p:ext uri="{BB962C8B-B14F-4D97-AF65-F5344CB8AC3E}">
        <p14:creationId xmlns:p14="http://schemas.microsoft.com/office/powerpoint/2010/main" val="13985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A6762-2332-4DD1-B60E-3C96B4D1C41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93B9A0E-5914-4219-50AF-FAB1DCBEE772}"/>
              </a:ext>
            </a:extLst>
          </p:cNvPr>
          <p:cNvSpPr>
            <a:spLocks noGrp="1"/>
          </p:cNvSpPr>
          <p:nvPr>
            <p:ph idx="1"/>
          </p:nvPr>
        </p:nvSpPr>
        <p:spPr/>
        <p:txBody>
          <a:bodyPr>
            <a:noAutofit/>
          </a:bodyPr>
          <a:lstStyle/>
          <a:p>
            <a:pPr marL="0" indent="0">
              <a:buNone/>
            </a:pPr>
            <a:r>
              <a:rPr lang="en-US" sz="2400" dirty="0"/>
              <a:t>“This book is about how Boulder’s landscape ended up looking as it does after several centuries of rapid change.  Water and rivers connect people and places.  Water touches on all aspects of life and the environment.</a:t>
            </a:r>
          </a:p>
          <a:p>
            <a:pPr marL="0" indent="0">
              <a:buNone/>
            </a:pPr>
            <a:r>
              <a:rPr lang="en-US" sz="2400" dirty="0"/>
              <a:t>To make sense of Boulder’s water history, I find it helpful to situate it within the context of local and regional ecological and environmental change.  I believe that we cannot disaggregate human from environmental history.  Both are inextricably entwined and intermingled.  The interconnectedness of society and ecology are inseparable, especially when considering water development.”</a:t>
            </a:r>
          </a:p>
          <a:p>
            <a:pPr marL="0" indent="0">
              <a:buNone/>
            </a:pPr>
            <a:endParaRPr lang="en-US" sz="2400" dirty="0"/>
          </a:p>
          <a:p>
            <a:pPr marL="2877600" lvl="8" indent="0">
              <a:buNone/>
            </a:pPr>
            <a:r>
              <a:rPr lang="en-US" sz="2400" dirty="0"/>
              <a:t>										- Robert R. </a:t>
            </a:r>
            <a:r>
              <a:rPr lang="en-US" sz="2400" dirty="0" err="1"/>
              <a:t>Crifasi</a:t>
            </a:r>
            <a:endParaRPr lang="en-US" sz="2400" dirty="0"/>
          </a:p>
        </p:txBody>
      </p:sp>
    </p:spTree>
    <p:extLst>
      <p:ext uri="{BB962C8B-B14F-4D97-AF65-F5344CB8AC3E}">
        <p14:creationId xmlns:p14="http://schemas.microsoft.com/office/powerpoint/2010/main" val="35995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9A866-EDD0-FFE6-6BF7-95B85D594147}"/>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08E4ECC9-3166-CA33-BF16-A71EBBBF8BEF}"/>
              </a:ext>
            </a:extLst>
          </p:cNvPr>
          <p:cNvSpPr>
            <a:spLocks noGrp="1"/>
          </p:cNvSpPr>
          <p:nvPr>
            <p:ph sz="half" idx="1"/>
          </p:nvPr>
        </p:nvSpPr>
        <p:spPr/>
        <p:txBody>
          <a:bodyPr>
            <a:normAutofit fontScale="92500" lnSpcReduction="10000"/>
          </a:bodyPr>
          <a:lstStyle/>
          <a:p>
            <a:pPr marL="514350" indent="-514350">
              <a:buFont typeface="+mj-lt"/>
              <a:buAutoNum type="arabicPeriod"/>
            </a:pPr>
            <a:r>
              <a:rPr lang="en-US" dirty="0"/>
              <a:t>Making the Great American Desert</a:t>
            </a:r>
          </a:p>
          <a:p>
            <a:pPr marL="514350" indent="-514350">
              <a:buFont typeface="+mj-lt"/>
              <a:buAutoNum type="arabicPeriod"/>
            </a:pPr>
            <a:r>
              <a:rPr lang="en-US" dirty="0"/>
              <a:t>Juggernaut of Change</a:t>
            </a:r>
          </a:p>
          <a:p>
            <a:pPr marL="514350" indent="-514350">
              <a:buFont typeface="+mj-lt"/>
              <a:buAutoNum type="arabicPeriod"/>
            </a:pPr>
            <a:r>
              <a:rPr lang="en-US" dirty="0"/>
              <a:t>From Desert to Oasis</a:t>
            </a:r>
          </a:p>
          <a:p>
            <a:pPr marL="514350" indent="-514350">
              <a:buFont typeface="+mj-lt"/>
              <a:buAutoNum type="arabicPeriod"/>
            </a:pPr>
            <a:r>
              <a:rPr lang="en-US" dirty="0"/>
              <a:t>The Ditch</a:t>
            </a:r>
          </a:p>
          <a:p>
            <a:pPr marL="514350" indent="-514350">
              <a:buFont typeface="+mj-lt"/>
              <a:buAutoNum type="arabicPeriod"/>
            </a:pPr>
            <a:r>
              <a:rPr lang="en-US" dirty="0"/>
              <a:t>Boulders Pioneer Ditches</a:t>
            </a:r>
          </a:p>
          <a:p>
            <a:pPr marL="514350" indent="-514350">
              <a:buFont typeface="+mj-lt"/>
              <a:buAutoNum type="arabicPeriod"/>
            </a:pPr>
            <a:r>
              <a:rPr lang="en-US" dirty="0"/>
              <a:t>Taking Colorado</a:t>
            </a:r>
          </a:p>
          <a:p>
            <a:pPr marL="514350" indent="-514350">
              <a:buFont typeface="+mj-lt"/>
              <a:buAutoNum type="arabicPeriod"/>
            </a:pPr>
            <a:r>
              <a:rPr lang="en-US" dirty="0"/>
              <a:t>Left Hand Ditch and the Emergence of Colorado’s Prior Appropriation Doctrine</a:t>
            </a:r>
          </a:p>
          <a:p>
            <a:pPr marL="514350" indent="-514350">
              <a:buFont typeface="+mj-lt"/>
              <a:buAutoNum type="arabicPeriod"/>
            </a:pPr>
            <a:r>
              <a:rPr lang="en-US" dirty="0"/>
              <a:t>Corporate Opportunities</a:t>
            </a:r>
          </a:p>
          <a:p>
            <a:pPr marL="514350" indent="-514350">
              <a:buFont typeface="+mj-lt"/>
              <a:buAutoNum type="arabicPeriod"/>
            </a:pPr>
            <a:r>
              <a:rPr lang="en-US" dirty="0"/>
              <a:t>Colonizing Colorado</a:t>
            </a:r>
          </a:p>
          <a:p>
            <a:pPr marL="514350" indent="-514350">
              <a:buFont typeface="+mj-lt"/>
              <a:buAutoNum type="arabicPeriod"/>
            </a:pPr>
            <a:endParaRPr lang="en-US" dirty="0"/>
          </a:p>
        </p:txBody>
      </p:sp>
      <p:sp>
        <p:nvSpPr>
          <p:cNvPr id="4" name="Content Placeholder 3">
            <a:extLst>
              <a:ext uri="{FF2B5EF4-FFF2-40B4-BE49-F238E27FC236}">
                <a16:creationId xmlns:a16="http://schemas.microsoft.com/office/drawing/2014/main" id="{1A54D5A6-E89A-1E47-C63D-D111FD9558E7}"/>
              </a:ext>
            </a:extLst>
          </p:cNvPr>
          <p:cNvSpPr>
            <a:spLocks noGrp="1"/>
          </p:cNvSpPr>
          <p:nvPr>
            <p:ph sz="half" idx="2"/>
          </p:nvPr>
        </p:nvSpPr>
        <p:spPr>
          <a:xfrm>
            <a:off x="6202892" y="1732449"/>
            <a:ext cx="5189358" cy="4148234"/>
          </a:xfrm>
        </p:spPr>
        <p:txBody>
          <a:bodyPr>
            <a:normAutofit fontScale="92500" lnSpcReduction="10000"/>
          </a:bodyPr>
          <a:lstStyle/>
          <a:p>
            <a:pPr marL="514350" indent="-514350">
              <a:buFont typeface="+mj-lt"/>
              <a:buAutoNum type="arabicPeriod" startAt="10"/>
            </a:pPr>
            <a:r>
              <a:rPr lang="en-US" dirty="0"/>
              <a:t>Making the South Platte</a:t>
            </a:r>
          </a:p>
          <a:p>
            <a:pPr marL="514350" indent="-514350">
              <a:buFont typeface="+mj-lt"/>
              <a:buAutoNum type="arabicPeriod" startAt="10"/>
            </a:pPr>
            <a:r>
              <a:rPr lang="en-US" dirty="0"/>
              <a:t>Secondary Water Development in Boulder Valley</a:t>
            </a:r>
          </a:p>
          <a:p>
            <a:pPr marL="514350" indent="-514350">
              <a:buFont typeface="+mj-lt"/>
              <a:buAutoNum type="arabicPeriod" startAt="10"/>
            </a:pPr>
            <a:r>
              <a:rPr lang="en-US" dirty="0"/>
              <a:t>Privatizing Nature</a:t>
            </a:r>
          </a:p>
          <a:p>
            <a:pPr marL="514350" indent="-514350">
              <a:buFont typeface="+mj-lt"/>
              <a:buAutoNum type="arabicPeriod" startAt="10"/>
            </a:pPr>
            <a:r>
              <a:rPr lang="en-US" dirty="0"/>
              <a:t>Great and Growing Cities</a:t>
            </a:r>
          </a:p>
          <a:p>
            <a:pPr marL="514350" indent="-514350">
              <a:buFont typeface="+mj-lt"/>
              <a:buAutoNum type="arabicPeriod" startAt="10"/>
            </a:pPr>
            <a:r>
              <a:rPr lang="en-US" dirty="0"/>
              <a:t>People and Ditches</a:t>
            </a:r>
          </a:p>
          <a:p>
            <a:pPr marL="514350" indent="-514350">
              <a:buFont typeface="+mj-lt"/>
              <a:buAutoNum type="arabicPeriod" startAt="10"/>
            </a:pPr>
            <a:r>
              <a:rPr lang="en-US" dirty="0"/>
              <a:t>An Unnatural History</a:t>
            </a:r>
          </a:p>
          <a:p>
            <a:pPr marL="514350" indent="-514350">
              <a:buFont typeface="+mj-lt"/>
              <a:buAutoNum type="arabicPeriod" startAt="10"/>
            </a:pPr>
            <a:r>
              <a:rPr lang="en-US" dirty="0"/>
              <a:t>Conclusion:  The New Nature</a:t>
            </a:r>
          </a:p>
          <a:p>
            <a:pPr marL="514350" indent="-514350">
              <a:buFont typeface="+mj-lt"/>
              <a:buAutoNum type="arabicPeriod" startAt="10"/>
            </a:pPr>
            <a:r>
              <a:rPr lang="en-US" dirty="0"/>
              <a:t>Epilogue:  The Great Flood of 2013</a:t>
            </a:r>
          </a:p>
        </p:txBody>
      </p:sp>
    </p:spTree>
    <p:extLst>
      <p:ext uri="{BB962C8B-B14F-4D97-AF65-F5344CB8AC3E}">
        <p14:creationId xmlns:p14="http://schemas.microsoft.com/office/powerpoint/2010/main" val="3664298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08C4-81C0-D3A1-F9C4-82A325596B2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AEE9F1F-CDE0-3027-302C-F4761000711D}"/>
              </a:ext>
            </a:extLst>
          </p:cNvPr>
          <p:cNvSpPr>
            <a:spLocks noGrp="1"/>
          </p:cNvSpPr>
          <p:nvPr>
            <p:ph idx="1"/>
          </p:nvPr>
        </p:nvSpPr>
        <p:spPr>
          <a:xfrm>
            <a:off x="838200" y="1881554"/>
            <a:ext cx="10515600" cy="4295409"/>
          </a:xfrm>
        </p:spPr>
        <p:txBody>
          <a:bodyPr>
            <a:normAutofit fontScale="92500" lnSpcReduction="10000"/>
          </a:bodyPr>
          <a:lstStyle/>
          <a:p>
            <a:pPr marL="0" indent="0" algn="ctr">
              <a:buNone/>
            </a:pPr>
            <a:r>
              <a:rPr lang="en-US" sz="2800" dirty="0"/>
              <a:t>In 2000 the Colorado Division of Water Resources listed</a:t>
            </a:r>
          </a:p>
          <a:p>
            <a:pPr marL="0" indent="0" algn="ctr">
              <a:buNone/>
            </a:pPr>
            <a:r>
              <a:rPr lang="en-US" sz="2800" dirty="0"/>
              <a:t>22,800 active ditches and canals in the state.</a:t>
            </a:r>
          </a:p>
          <a:p>
            <a:pPr marL="0" indent="0">
              <a:buNone/>
            </a:pPr>
            <a:endParaRPr lang="en-US" dirty="0"/>
          </a:p>
          <a:p>
            <a:pPr marL="0" indent="0">
              <a:buNone/>
            </a:pPr>
            <a:r>
              <a:rPr lang="en-US" dirty="0"/>
              <a:t>“It is impossible to paint black and white pictures that depict ditches as either “good” or “bad”.  Rather we find judgements of what is “good” or “bad” has far more to do with one’s perspective than with anything inherent in empirical data.  It is this complex interaction of people and the environment over time that is perhaps the overarching theme of this book”</a:t>
            </a:r>
          </a:p>
          <a:p>
            <a:pPr marL="0" indent="0">
              <a:buNone/>
            </a:pPr>
            <a:endParaRPr lang="en-US" dirty="0"/>
          </a:p>
          <a:p>
            <a:pPr marL="0" indent="0">
              <a:buNone/>
            </a:pPr>
            <a:r>
              <a:rPr lang="en-US" dirty="0"/>
              <a:t>														</a:t>
            </a:r>
            <a:r>
              <a:rPr lang="en-US" sz="2000" dirty="0"/>
              <a:t> - Robert R. </a:t>
            </a:r>
            <a:r>
              <a:rPr lang="en-US" sz="2000" dirty="0" err="1"/>
              <a:t>Crifasi</a:t>
            </a:r>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52724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9A866-EDD0-FFE6-6BF7-95B85D594147}"/>
              </a:ext>
            </a:extLst>
          </p:cNvPr>
          <p:cNvSpPr>
            <a:spLocks noGrp="1"/>
          </p:cNvSpPr>
          <p:nvPr>
            <p:ph type="title"/>
          </p:nvPr>
        </p:nvSpPr>
        <p:spPr/>
        <p:txBody>
          <a:bodyPr/>
          <a:lstStyle/>
          <a:p>
            <a:r>
              <a:rPr lang="en-US" dirty="0"/>
              <a:t>Chapters 1 - 3</a:t>
            </a:r>
          </a:p>
        </p:txBody>
      </p:sp>
      <p:sp>
        <p:nvSpPr>
          <p:cNvPr id="3" name="Content Placeholder 2">
            <a:extLst>
              <a:ext uri="{FF2B5EF4-FFF2-40B4-BE49-F238E27FC236}">
                <a16:creationId xmlns:a16="http://schemas.microsoft.com/office/drawing/2014/main" id="{08E4ECC9-3166-CA33-BF16-A71EBBBF8BEF}"/>
              </a:ext>
            </a:extLst>
          </p:cNvPr>
          <p:cNvSpPr>
            <a:spLocks noGrp="1"/>
          </p:cNvSpPr>
          <p:nvPr>
            <p:ph sz="half" idx="1"/>
          </p:nvPr>
        </p:nvSpPr>
        <p:spPr/>
        <p:txBody>
          <a:bodyPr>
            <a:normAutofit/>
          </a:bodyPr>
          <a:lstStyle/>
          <a:p>
            <a:pPr marL="514350" indent="-514350">
              <a:buFont typeface="+mj-lt"/>
              <a:buAutoNum type="arabicPeriod"/>
            </a:pPr>
            <a:r>
              <a:rPr lang="en-US" dirty="0"/>
              <a:t>Making the Great American Desert</a:t>
            </a:r>
          </a:p>
          <a:p>
            <a:pPr marL="514350" indent="-514350">
              <a:buFont typeface="+mj-lt"/>
              <a:buAutoNum type="arabicPeriod"/>
            </a:pPr>
            <a:r>
              <a:rPr lang="en-US" dirty="0"/>
              <a:t>Juggernaut of Change</a:t>
            </a:r>
          </a:p>
          <a:p>
            <a:pPr marL="514350" indent="-514350">
              <a:buFont typeface="+mj-lt"/>
              <a:buAutoNum type="arabicPeriod"/>
            </a:pPr>
            <a:r>
              <a:rPr lang="en-US" dirty="0"/>
              <a:t>From Desert to Oasis</a:t>
            </a:r>
          </a:p>
          <a:p>
            <a:pPr marL="0" indent="0">
              <a:buNone/>
            </a:pPr>
            <a:endParaRPr lang="en-US" dirty="0"/>
          </a:p>
        </p:txBody>
      </p:sp>
      <p:sp>
        <p:nvSpPr>
          <p:cNvPr id="4" name="Content Placeholder 3">
            <a:extLst>
              <a:ext uri="{FF2B5EF4-FFF2-40B4-BE49-F238E27FC236}">
                <a16:creationId xmlns:a16="http://schemas.microsoft.com/office/drawing/2014/main" id="{1A54D5A6-E89A-1E47-C63D-D111FD9558E7}"/>
              </a:ext>
            </a:extLst>
          </p:cNvPr>
          <p:cNvSpPr>
            <a:spLocks noGrp="1"/>
          </p:cNvSpPr>
          <p:nvPr>
            <p:ph sz="half" idx="2"/>
          </p:nvPr>
        </p:nvSpPr>
        <p:spPr>
          <a:xfrm>
            <a:off x="6202892" y="1732449"/>
            <a:ext cx="5189358" cy="4148234"/>
          </a:xfrm>
        </p:spPr>
        <p:txBody>
          <a:bodyPr>
            <a:normAutofit/>
          </a:bodyPr>
          <a:lstStyle/>
          <a:p>
            <a:pPr marL="514350" indent="-514350">
              <a:buFont typeface="Arial" panose="020B0604020202020204" pitchFamily="34" charset="0"/>
              <a:buChar char="•"/>
            </a:pPr>
            <a:r>
              <a:rPr lang="en-US" dirty="0"/>
              <a:t>Uninhabitable</a:t>
            </a:r>
          </a:p>
          <a:p>
            <a:pPr marL="514350" indent="-514350">
              <a:buFont typeface="Arial" panose="020B0604020202020204" pitchFamily="34" charset="0"/>
              <a:buChar char="•"/>
            </a:pPr>
            <a:r>
              <a:rPr lang="en-US" dirty="0"/>
              <a:t>Desolation</a:t>
            </a:r>
          </a:p>
          <a:p>
            <a:pPr marL="514350" indent="-514350">
              <a:buFont typeface="Arial" panose="020B0604020202020204" pitchFamily="34" charset="0"/>
              <a:buChar char="•"/>
            </a:pPr>
            <a:r>
              <a:rPr lang="en-US" dirty="0"/>
              <a:t>Trapping, hunting, mining</a:t>
            </a:r>
          </a:p>
          <a:p>
            <a:pPr marL="514350" indent="-514350">
              <a:buFont typeface="Arial" panose="020B0604020202020204" pitchFamily="34" charset="0"/>
              <a:buChar char="•"/>
            </a:pPr>
            <a:r>
              <a:rPr lang="en-US" dirty="0"/>
              <a:t>New settlement</a:t>
            </a:r>
          </a:p>
          <a:p>
            <a:pPr marL="514350" indent="-514350">
              <a:buFont typeface="Arial" panose="020B0604020202020204" pitchFamily="34" charset="0"/>
              <a:buChar char="•"/>
            </a:pPr>
            <a:r>
              <a:rPr lang="en-US" dirty="0"/>
              <a:t>Barbed wire and the impact of</a:t>
            </a:r>
          </a:p>
          <a:p>
            <a:pPr marL="514350" indent="-514350">
              <a:buFont typeface="Arial" panose="020B0604020202020204" pitchFamily="34" charset="0"/>
              <a:buChar char="•"/>
            </a:pPr>
            <a:r>
              <a:rPr lang="en-US" dirty="0"/>
              <a:t>Deforestation</a:t>
            </a:r>
          </a:p>
          <a:p>
            <a:pPr marL="514350" indent="-514350">
              <a:buFont typeface="Arial" panose="020B0604020202020204" pitchFamily="34" charset="0"/>
              <a:buChar char="•"/>
            </a:pPr>
            <a:r>
              <a:rPr lang="en-US" dirty="0"/>
              <a:t>First ditches</a:t>
            </a:r>
          </a:p>
          <a:p>
            <a:pPr marL="514350" indent="-514350">
              <a:buFont typeface="Arial" panose="020B0604020202020204" pitchFamily="34" charset="0"/>
              <a:buChar char="•"/>
            </a:pPr>
            <a:r>
              <a:rPr lang="en-US" dirty="0"/>
              <a:t>Earliest </a:t>
            </a:r>
            <a:r>
              <a:rPr lang="en-US" dirty="0" err="1"/>
              <a:t>transbasin</a:t>
            </a:r>
            <a:r>
              <a:rPr lang="en-US" dirty="0"/>
              <a:t> diversion</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1186363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7B2A-3739-E27B-6133-C4E491DC0C49}"/>
              </a:ext>
            </a:extLst>
          </p:cNvPr>
          <p:cNvSpPr>
            <a:spLocks noGrp="1"/>
          </p:cNvSpPr>
          <p:nvPr>
            <p:ph type="title"/>
          </p:nvPr>
        </p:nvSpPr>
        <p:spPr/>
        <p:txBody>
          <a:bodyPr/>
          <a:lstStyle/>
          <a:p>
            <a:r>
              <a:rPr lang="en-US" dirty="0"/>
              <a:t>Chapter 3 – From Desert to Oasis</a:t>
            </a:r>
          </a:p>
        </p:txBody>
      </p:sp>
      <p:sp>
        <p:nvSpPr>
          <p:cNvPr id="3" name="Content Placeholder 2">
            <a:extLst>
              <a:ext uri="{FF2B5EF4-FFF2-40B4-BE49-F238E27FC236}">
                <a16:creationId xmlns:a16="http://schemas.microsoft.com/office/drawing/2014/main" id="{B8AC77DA-FD61-8EEF-0515-6544AF5A3984}"/>
              </a:ext>
            </a:extLst>
          </p:cNvPr>
          <p:cNvSpPr>
            <a:spLocks noGrp="1"/>
          </p:cNvSpPr>
          <p:nvPr>
            <p:ph idx="1"/>
          </p:nvPr>
        </p:nvSpPr>
        <p:spPr/>
        <p:txBody>
          <a:bodyPr>
            <a:normAutofit/>
          </a:bodyPr>
          <a:lstStyle/>
          <a:p>
            <a:pPr marL="0" indent="0">
              <a:buNone/>
            </a:pPr>
            <a:r>
              <a:rPr lang="en-US" sz="2400" dirty="0"/>
              <a:t>“It is tempting to organize different phases of development into neat categories.  Doing so helps clarify our understanding of events.  The problem, however, is that history is messy and not easily categorized.  Time periods overlap or blend, and categories that make sense from one perspective break down when viewed from another.  People seldom see themselves as belonging to a specific time period or lump themselves within one or another category.  It is with this in mind that I trace the progress of water development along the Front Range.” </a:t>
            </a:r>
          </a:p>
          <a:p>
            <a:pPr marL="0" indent="0">
              <a:buNone/>
            </a:pPr>
            <a:endParaRPr lang="en-US" sz="2400" dirty="0"/>
          </a:p>
          <a:p>
            <a:pPr marL="0" indent="0">
              <a:buNone/>
            </a:pPr>
            <a:r>
              <a:rPr lang="en-US" sz="2400" dirty="0"/>
              <a:t>												 - Robert R. </a:t>
            </a:r>
            <a:r>
              <a:rPr lang="en-US" sz="2400" dirty="0" err="1"/>
              <a:t>Crifasi</a:t>
            </a:r>
            <a:endParaRPr lang="en-US" sz="2400" dirty="0"/>
          </a:p>
        </p:txBody>
      </p:sp>
    </p:spTree>
    <p:extLst>
      <p:ext uri="{BB962C8B-B14F-4D97-AF65-F5344CB8AC3E}">
        <p14:creationId xmlns:p14="http://schemas.microsoft.com/office/powerpoint/2010/main" val="2563339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9A866-EDD0-FFE6-6BF7-95B85D594147}"/>
              </a:ext>
            </a:extLst>
          </p:cNvPr>
          <p:cNvSpPr>
            <a:spLocks noGrp="1"/>
          </p:cNvSpPr>
          <p:nvPr>
            <p:ph type="title"/>
          </p:nvPr>
        </p:nvSpPr>
        <p:spPr/>
        <p:txBody>
          <a:bodyPr/>
          <a:lstStyle/>
          <a:p>
            <a:r>
              <a:rPr lang="en-US" dirty="0"/>
              <a:t>Chapters 4 - 10</a:t>
            </a:r>
          </a:p>
        </p:txBody>
      </p:sp>
      <p:sp>
        <p:nvSpPr>
          <p:cNvPr id="3" name="Content Placeholder 2">
            <a:extLst>
              <a:ext uri="{FF2B5EF4-FFF2-40B4-BE49-F238E27FC236}">
                <a16:creationId xmlns:a16="http://schemas.microsoft.com/office/drawing/2014/main" id="{08E4ECC9-3166-CA33-BF16-A71EBBBF8BEF}"/>
              </a:ext>
            </a:extLst>
          </p:cNvPr>
          <p:cNvSpPr>
            <a:spLocks noGrp="1"/>
          </p:cNvSpPr>
          <p:nvPr>
            <p:ph sz="half" idx="1"/>
          </p:nvPr>
        </p:nvSpPr>
        <p:spPr/>
        <p:txBody>
          <a:bodyPr>
            <a:normAutofit fontScale="92500" lnSpcReduction="20000"/>
          </a:bodyPr>
          <a:lstStyle/>
          <a:p>
            <a:pPr marL="514350" indent="-514350">
              <a:buFont typeface="+mj-lt"/>
              <a:buAutoNum type="arabicPeriod" startAt="4"/>
            </a:pPr>
            <a:r>
              <a:rPr lang="en-US" dirty="0"/>
              <a:t>The Ditch</a:t>
            </a:r>
          </a:p>
          <a:p>
            <a:pPr marL="514350" indent="-514350">
              <a:buFont typeface="+mj-lt"/>
              <a:buAutoNum type="arabicPeriod" startAt="4"/>
            </a:pPr>
            <a:r>
              <a:rPr lang="en-US" dirty="0"/>
              <a:t>Boulders Pioneer Ditches</a:t>
            </a:r>
          </a:p>
          <a:p>
            <a:pPr marL="514350" indent="-514350">
              <a:buFont typeface="+mj-lt"/>
              <a:buAutoNum type="arabicPeriod" startAt="4"/>
            </a:pPr>
            <a:r>
              <a:rPr lang="en-US" dirty="0"/>
              <a:t>Taking Colorado</a:t>
            </a:r>
          </a:p>
          <a:p>
            <a:pPr marL="514350" indent="-514350">
              <a:buFont typeface="+mj-lt"/>
              <a:buAutoNum type="arabicPeriod" startAt="4"/>
            </a:pPr>
            <a:r>
              <a:rPr lang="en-US" dirty="0"/>
              <a:t>Left Hand Ditch and the Emergence of Colorado’s Prior Appropriation Doctrine</a:t>
            </a:r>
          </a:p>
          <a:p>
            <a:pPr marL="514350" indent="-514350">
              <a:buFont typeface="+mj-lt"/>
              <a:buAutoNum type="arabicPeriod" startAt="4"/>
            </a:pPr>
            <a:r>
              <a:rPr lang="en-US" dirty="0"/>
              <a:t>Corporate Opportunities</a:t>
            </a:r>
          </a:p>
          <a:p>
            <a:pPr marL="514350" indent="-514350">
              <a:buFont typeface="+mj-lt"/>
              <a:buAutoNum type="arabicPeriod" startAt="4"/>
            </a:pPr>
            <a:r>
              <a:rPr lang="en-US" dirty="0"/>
              <a:t>Colonizing Colorado</a:t>
            </a:r>
          </a:p>
          <a:p>
            <a:pPr marL="514350" indent="-514350">
              <a:buFont typeface="+mj-lt"/>
              <a:buAutoNum type="arabicPeriod" startAt="4"/>
            </a:pPr>
            <a:r>
              <a:rPr lang="en-US" dirty="0"/>
              <a:t>Making the South Platte</a:t>
            </a:r>
          </a:p>
          <a:p>
            <a:pPr marL="514350" indent="-514350">
              <a:buFont typeface="+mj-lt"/>
              <a:buAutoNum type="arabicPeriod" startAt="4"/>
            </a:pPr>
            <a:endParaRPr lang="en-US" dirty="0"/>
          </a:p>
        </p:txBody>
      </p:sp>
      <p:sp>
        <p:nvSpPr>
          <p:cNvPr id="4" name="Content Placeholder 3">
            <a:extLst>
              <a:ext uri="{FF2B5EF4-FFF2-40B4-BE49-F238E27FC236}">
                <a16:creationId xmlns:a16="http://schemas.microsoft.com/office/drawing/2014/main" id="{1A54D5A6-E89A-1E47-C63D-D111FD9558E7}"/>
              </a:ext>
            </a:extLst>
          </p:cNvPr>
          <p:cNvSpPr>
            <a:spLocks noGrp="1"/>
          </p:cNvSpPr>
          <p:nvPr>
            <p:ph sz="half" idx="2"/>
          </p:nvPr>
        </p:nvSpPr>
        <p:spPr>
          <a:xfrm>
            <a:off x="6202892" y="1732448"/>
            <a:ext cx="5189358" cy="4515951"/>
          </a:xfrm>
        </p:spPr>
        <p:txBody>
          <a:bodyPr>
            <a:normAutofit fontScale="92500" lnSpcReduction="20000"/>
          </a:bodyPr>
          <a:lstStyle/>
          <a:p>
            <a:pPr indent="-342900">
              <a:buFont typeface="Arial" panose="020B0604020202020204" pitchFamily="34" charset="0"/>
              <a:buChar char="•"/>
            </a:pPr>
            <a:r>
              <a:rPr lang="en-US" dirty="0"/>
              <a:t>Ditch development – pioneer, corporate and colony</a:t>
            </a:r>
          </a:p>
          <a:p>
            <a:pPr indent="-342900">
              <a:buFont typeface="Arial" panose="020B0604020202020204" pitchFamily="34" charset="0"/>
              <a:buChar char="•"/>
            </a:pPr>
            <a:r>
              <a:rPr lang="en-US" dirty="0"/>
              <a:t>Increasing complexity</a:t>
            </a:r>
          </a:p>
          <a:p>
            <a:pPr indent="-342900">
              <a:buFont typeface="Arial" panose="020B0604020202020204" pitchFamily="34" charset="0"/>
              <a:buChar char="•"/>
            </a:pPr>
            <a:r>
              <a:rPr lang="en-US" dirty="0"/>
              <a:t>Ditch elements and operations</a:t>
            </a:r>
          </a:p>
          <a:p>
            <a:pPr indent="-342900">
              <a:buFont typeface="Arial" panose="020B0604020202020204" pitchFamily="34" charset="0"/>
              <a:buChar char="•"/>
            </a:pPr>
            <a:r>
              <a:rPr lang="en-US" dirty="0"/>
              <a:t>Ditch structure</a:t>
            </a:r>
          </a:p>
          <a:p>
            <a:pPr indent="-342900">
              <a:buFont typeface="Arial" panose="020B0604020202020204" pitchFamily="34" charset="0"/>
              <a:buChar char="•"/>
            </a:pPr>
            <a:r>
              <a:rPr lang="en-US" dirty="0"/>
              <a:t>Massacre of Sand Creek</a:t>
            </a:r>
          </a:p>
          <a:p>
            <a:pPr indent="-342900">
              <a:buFont typeface="Arial" panose="020B0604020202020204" pitchFamily="34" charset="0"/>
              <a:buChar char="•"/>
            </a:pPr>
            <a:r>
              <a:rPr lang="en-US" dirty="0"/>
              <a:t>Prior appropriation doctrine</a:t>
            </a:r>
          </a:p>
          <a:p>
            <a:pPr indent="-342900">
              <a:buFont typeface="Arial" panose="020B0604020202020204" pitchFamily="34" charset="0"/>
              <a:buChar char="•"/>
            </a:pPr>
            <a:r>
              <a:rPr lang="en-US" dirty="0"/>
              <a:t>Use it or Lose it</a:t>
            </a:r>
          </a:p>
          <a:p>
            <a:pPr indent="-342900">
              <a:buFont typeface="Arial" panose="020B0604020202020204" pitchFamily="34" charset="0"/>
              <a:buChar char="•"/>
            </a:pPr>
            <a:r>
              <a:rPr lang="en-US" dirty="0"/>
              <a:t>Reservoirs</a:t>
            </a:r>
          </a:p>
          <a:p>
            <a:pPr indent="-342900">
              <a:buFont typeface="Arial" panose="020B0604020202020204" pitchFamily="34" charset="0"/>
              <a:buChar char="•"/>
            </a:pPr>
            <a:r>
              <a:rPr lang="en-US" dirty="0"/>
              <a:t>Colony ditches</a:t>
            </a:r>
          </a:p>
          <a:p>
            <a:pPr indent="-342900">
              <a:buFont typeface="Arial" panose="020B0604020202020204" pitchFamily="34" charset="0"/>
              <a:buChar char="•"/>
            </a:pPr>
            <a:r>
              <a:rPr lang="en-US" dirty="0"/>
              <a:t>South Platte development</a:t>
            </a:r>
          </a:p>
          <a:p>
            <a:pPr indent="-342900">
              <a:buFont typeface="Arial" panose="020B0604020202020204" pitchFamily="34" charset="0"/>
              <a:buChar char="•"/>
            </a:pPr>
            <a:r>
              <a:rPr lang="en-US" dirty="0"/>
              <a:t>Compacts</a:t>
            </a:r>
          </a:p>
        </p:txBody>
      </p:sp>
    </p:spTree>
    <p:extLst>
      <p:ext uri="{BB962C8B-B14F-4D97-AF65-F5344CB8AC3E}">
        <p14:creationId xmlns:p14="http://schemas.microsoft.com/office/powerpoint/2010/main" val="123374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0DED-9D4B-5CA7-A0E6-44EAE3A9F75B}"/>
              </a:ext>
            </a:extLst>
          </p:cNvPr>
          <p:cNvSpPr>
            <a:spLocks noGrp="1"/>
          </p:cNvSpPr>
          <p:nvPr>
            <p:ph type="title"/>
          </p:nvPr>
        </p:nvSpPr>
        <p:spPr/>
        <p:txBody>
          <a:bodyPr/>
          <a:lstStyle/>
          <a:p>
            <a:r>
              <a:rPr lang="en-US" dirty="0"/>
              <a:t>Chapter 7 – Left Hand Ditch…</a:t>
            </a:r>
          </a:p>
        </p:txBody>
      </p:sp>
      <p:sp>
        <p:nvSpPr>
          <p:cNvPr id="3" name="Content Placeholder 2">
            <a:extLst>
              <a:ext uri="{FF2B5EF4-FFF2-40B4-BE49-F238E27FC236}">
                <a16:creationId xmlns:a16="http://schemas.microsoft.com/office/drawing/2014/main" id="{55447B14-F9B4-BE34-9652-ECEAD5075CF9}"/>
              </a:ext>
            </a:extLst>
          </p:cNvPr>
          <p:cNvSpPr>
            <a:spLocks noGrp="1"/>
          </p:cNvSpPr>
          <p:nvPr>
            <p:ph idx="1"/>
          </p:nvPr>
        </p:nvSpPr>
        <p:spPr>
          <a:xfrm>
            <a:off x="924443" y="1580050"/>
            <a:ext cx="10353762" cy="4058751"/>
          </a:xfrm>
        </p:spPr>
        <p:txBody>
          <a:bodyPr>
            <a:noAutofit/>
          </a:bodyPr>
          <a:lstStyle/>
          <a:p>
            <a:pPr marL="450000" lvl="1" indent="0">
              <a:buNone/>
            </a:pPr>
            <a:r>
              <a:rPr lang="en-US" sz="2400" dirty="0"/>
              <a:t>Colorado could not use the riparian system that was used in the east, because water is a scarce resource here, so the Colorado Water Doctrine “grew more or less organically from settlers’ interactions with the environment.  Settlers demanded a just distribution of the region’s wealth. Colorado’s water rights system merged elements of rural agrarian populism, mining district water distribution rules, and acequia traditions of New Mexico and southern Colorado.”</a:t>
            </a:r>
          </a:p>
          <a:p>
            <a:pPr marL="450000" lvl="1" indent="0">
              <a:buNone/>
            </a:pPr>
            <a:endParaRPr lang="en-US" sz="2400" dirty="0"/>
          </a:p>
          <a:p>
            <a:pPr marL="450000" lvl="1" indent="0">
              <a:buNone/>
            </a:pPr>
            <a:r>
              <a:rPr lang="en-US" sz="2400" dirty="0"/>
              <a:t>“Today, Colorado’s Prior Appropriation system has become a symbol for the preference of private property over common property, the privatization of public resources and the rule of markets to distribute natural resources.”</a:t>
            </a:r>
          </a:p>
          <a:p>
            <a:pPr marL="450000" lvl="1" indent="0">
              <a:buNone/>
            </a:pPr>
            <a:r>
              <a:rPr lang="en-US" sz="2400" dirty="0"/>
              <a:t>															 - Robert R. </a:t>
            </a:r>
            <a:r>
              <a:rPr lang="en-US" sz="2400" dirty="0" err="1"/>
              <a:t>Crifasi</a:t>
            </a:r>
            <a:endParaRPr lang="en-US" sz="2400" dirty="0"/>
          </a:p>
        </p:txBody>
      </p:sp>
    </p:spTree>
    <p:extLst>
      <p:ext uri="{BB962C8B-B14F-4D97-AF65-F5344CB8AC3E}">
        <p14:creationId xmlns:p14="http://schemas.microsoft.com/office/powerpoint/2010/main" val="315002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9A866-EDD0-FFE6-6BF7-95B85D594147}"/>
              </a:ext>
            </a:extLst>
          </p:cNvPr>
          <p:cNvSpPr>
            <a:spLocks noGrp="1"/>
          </p:cNvSpPr>
          <p:nvPr>
            <p:ph type="title"/>
          </p:nvPr>
        </p:nvSpPr>
        <p:spPr/>
        <p:txBody>
          <a:bodyPr/>
          <a:lstStyle/>
          <a:p>
            <a:r>
              <a:rPr lang="en-US" dirty="0"/>
              <a:t>Chapter 11 - 14</a:t>
            </a:r>
          </a:p>
        </p:txBody>
      </p:sp>
      <p:sp>
        <p:nvSpPr>
          <p:cNvPr id="3" name="Content Placeholder 2">
            <a:extLst>
              <a:ext uri="{FF2B5EF4-FFF2-40B4-BE49-F238E27FC236}">
                <a16:creationId xmlns:a16="http://schemas.microsoft.com/office/drawing/2014/main" id="{08E4ECC9-3166-CA33-BF16-A71EBBBF8BEF}"/>
              </a:ext>
            </a:extLst>
          </p:cNvPr>
          <p:cNvSpPr>
            <a:spLocks noGrp="1"/>
          </p:cNvSpPr>
          <p:nvPr>
            <p:ph sz="half" idx="1"/>
          </p:nvPr>
        </p:nvSpPr>
        <p:spPr/>
        <p:txBody>
          <a:bodyPr>
            <a:normAutofit lnSpcReduction="10000"/>
          </a:bodyPr>
          <a:lstStyle/>
          <a:p>
            <a:pPr marL="457200" indent="-457200">
              <a:buFont typeface="+mj-lt"/>
              <a:buAutoNum type="arabicPeriod" startAt="11"/>
            </a:pPr>
            <a:r>
              <a:rPr lang="en-US" dirty="0"/>
              <a:t>Secondary Water Development in Boulder Valley</a:t>
            </a:r>
          </a:p>
          <a:p>
            <a:pPr marL="457200" indent="-457200">
              <a:buFont typeface="+mj-lt"/>
              <a:buAutoNum type="arabicPeriod" startAt="11"/>
            </a:pPr>
            <a:r>
              <a:rPr lang="en-US" dirty="0"/>
              <a:t>Privatizing Nature</a:t>
            </a:r>
          </a:p>
          <a:p>
            <a:pPr marL="457200" indent="-457200">
              <a:buFont typeface="+mj-lt"/>
              <a:buAutoNum type="arabicPeriod" startAt="11"/>
            </a:pPr>
            <a:r>
              <a:rPr lang="en-US" dirty="0"/>
              <a:t>Great and Growing Cities</a:t>
            </a:r>
          </a:p>
          <a:p>
            <a:pPr marL="457200" indent="-457200">
              <a:buFont typeface="+mj-lt"/>
              <a:buAutoNum type="arabicPeriod" startAt="11"/>
            </a:pPr>
            <a:r>
              <a:rPr lang="en-US" dirty="0"/>
              <a:t>People and Ditches</a:t>
            </a:r>
          </a:p>
          <a:p>
            <a:pPr marL="514350" indent="-514350">
              <a:buFont typeface="+mj-lt"/>
              <a:buAutoNum type="arabicPeriod"/>
            </a:pPr>
            <a:endParaRPr lang="en-US" dirty="0"/>
          </a:p>
        </p:txBody>
      </p:sp>
      <p:sp>
        <p:nvSpPr>
          <p:cNvPr id="4" name="Content Placeholder 3">
            <a:extLst>
              <a:ext uri="{FF2B5EF4-FFF2-40B4-BE49-F238E27FC236}">
                <a16:creationId xmlns:a16="http://schemas.microsoft.com/office/drawing/2014/main" id="{1A54D5A6-E89A-1E47-C63D-D111FD9558E7}"/>
              </a:ext>
            </a:extLst>
          </p:cNvPr>
          <p:cNvSpPr>
            <a:spLocks noGrp="1"/>
          </p:cNvSpPr>
          <p:nvPr>
            <p:ph sz="half" idx="2"/>
          </p:nvPr>
        </p:nvSpPr>
        <p:spPr>
          <a:xfrm>
            <a:off x="6202892" y="1732449"/>
            <a:ext cx="5189358" cy="4148234"/>
          </a:xfrm>
        </p:spPr>
        <p:txBody>
          <a:bodyPr>
            <a:normAutofit lnSpcReduction="10000"/>
          </a:bodyPr>
          <a:lstStyle/>
          <a:p>
            <a:pPr marL="514350" indent="-514350">
              <a:buFont typeface="Arial" panose="020B0604020202020204" pitchFamily="34" charset="0"/>
              <a:buChar char="•"/>
            </a:pPr>
            <a:r>
              <a:rPr lang="en-US" dirty="0"/>
              <a:t>Seepage ditches</a:t>
            </a:r>
          </a:p>
          <a:p>
            <a:pPr marL="514350" indent="-514350">
              <a:buFont typeface="Arial" panose="020B0604020202020204" pitchFamily="34" charset="0"/>
              <a:buChar char="•"/>
            </a:pPr>
            <a:r>
              <a:rPr lang="en-US" dirty="0"/>
              <a:t>Shift from free-flowing rivers to man-altered rivers, ditches and canals</a:t>
            </a:r>
          </a:p>
          <a:p>
            <a:pPr marL="514350" indent="-514350">
              <a:buFont typeface="Arial" panose="020B0604020202020204" pitchFamily="34" charset="0"/>
              <a:buChar char="•"/>
            </a:pPr>
            <a:r>
              <a:rPr lang="en-US" dirty="0"/>
              <a:t>Measuring stream flow</a:t>
            </a:r>
          </a:p>
          <a:p>
            <a:pPr marL="514350" indent="-514350">
              <a:buFont typeface="Arial" panose="020B0604020202020204" pitchFamily="34" charset="0"/>
              <a:buChar char="•"/>
            </a:pPr>
            <a:r>
              <a:rPr lang="en-US" dirty="0"/>
              <a:t>Acre Feet and Cubic Feet Per Second</a:t>
            </a:r>
          </a:p>
          <a:p>
            <a:pPr marL="514350" indent="-514350">
              <a:buFont typeface="Arial" panose="020B0604020202020204" pitchFamily="34" charset="0"/>
              <a:buChar char="•"/>
            </a:pPr>
            <a:r>
              <a:rPr lang="en-US" dirty="0"/>
              <a:t>Water quality</a:t>
            </a:r>
          </a:p>
          <a:p>
            <a:pPr marL="514350" indent="-514350">
              <a:buFont typeface="Arial" panose="020B0604020202020204" pitchFamily="34" charset="0"/>
              <a:buChar char="•"/>
            </a:pPr>
            <a:r>
              <a:rPr lang="en-US" dirty="0"/>
              <a:t>Water treatment</a:t>
            </a:r>
          </a:p>
          <a:p>
            <a:pPr marL="514350" indent="-514350">
              <a:buFont typeface="Arial" panose="020B0604020202020204" pitchFamily="34" charset="0"/>
              <a:buChar char="•"/>
            </a:pPr>
            <a:r>
              <a:rPr lang="en-US" dirty="0"/>
              <a:t>Changing water rights to municipal use</a:t>
            </a:r>
          </a:p>
          <a:p>
            <a:pPr marL="514350" indent="-514350">
              <a:buFont typeface="Arial" panose="020B0604020202020204" pitchFamily="34" charset="0"/>
              <a:buChar char="•"/>
            </a:pPr>
            <a:r>
              <a:rPr lang="en-US" dirty="0"/>
              <a:t>Safety concerns</a:t>
            </a:r>
          </a:p>
          <a:p>
            <a:pPr marL="514350" indent="-514350">
              <a:buFont typeface="Arial" panose="020B0604020202020204" pitchFamily="34" charset="0"/>
              <a:buChar char="•"/>
            </a:pPr>
            <a:r>
              <a:rPr lang="en-US" dirty="0"/>
              <a:t>Prescriptive easements</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1284400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A8D8D3CCF8024B8480588293B8CA66" ma:contentTypeVersion="13" ma:contentTypeDescription="Create a new document." ma:contentTypeScope="" ma:versionID="1cde21146b7019af230c1922064b678f">
  <xsd:schema xmlns:xsd="http://www.w3.org/2001/XMLSchema" xmlns:xs="http://www.w3.org/2001/XMLSchema" xmlns:p="http://schemas.microsoft.com/office/2006/metadata/properties" xmlns:ns2="dfdfdc2e-6562-4bca-b382-866d00cabfb3" xmlns:ns3="http://schemas.microsoft.com/sharepoint.v3" xmlns:ns4="89d2adfb-4844-4394-af2c-788461211bf0" targetNamespace="http://schemas.microsoft.com/office/2006/metadata/properties" ma:root="true" ma:fieldsID="ea920656b4b924b5f7b35d005ccdfee5" ns2:_="" ns3:_="" ns4:_="">
    <xsd:import namespace="dfdfdc2e-6562-4bca-b382-866d00cabfb3"/>
    <xsd:import namespace="http://schemas.microsoft.com/sharepoint.v3"/>
    <xsd:import namespace="89d2adfb-4844-4394-af2c-788461211bf0"/>
    <xsd:element name="properties">
      <xsd:complexType>
        <xsd:sequence>
          <xsd:element name="documentManagement">
            <xsd:complexType>
              <xsd:all>
                <xsd:element ref="ns2:_dlc_DocId" minOccurs="0"/>
                <xsd:element ref="ns2:_dlc_DocIdUrl" minOccurs="0"/>
                <xsd:element ref="ns2:_dlc_DocIdPersistId" minOccurs="0"/>
                <xsd:element ref="ns3:CategoryDescription" minOccurs="0"/>
                <xsd:element ref="ns2:Tags" minOccurs="0"/>
                <xsd:element ref="ns4:MediaServiceMetadata" minOccurs="0"/>
                <xsd:element ref="ns4:MediaServiceFastMetadata" minOccurs="0"/>
                <xsd:element ref="ns2:SharedWithUsers" minOccurs="0"/>
                <xsd:element ref="ns2:SharedWithDetails" minOccurs="0"/>
                <xsd:element ref="ns4:lcf76f155ced4ddcb4097134ff3c332f" minOccurs="0"/>
                <xsd:element ref="ns2:TaxCatchAll" minOccurs="0"/>
                <xsd:element ref="ns4:MediaServiceDateTaken" minOccurs="0"/>
                <xsd:element ref="ns4:MediaServiceGenerationTime" minOccurs="0"/>
                <xsd:element ref="ns4:MediaServiceEventHashCode" minOccurs="0"/>
                <xsd:element ref="ns4:MediaServiceLocation"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dfdc2e-6562-4bca-b382-866d00cabfb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gs" ma:index="12" nillable="true" ma:displayName="Tags" ma:internalName="Tags">
      <xsd:complexType>
        <xsd:complexContent>
          <xsd:extension base="dms:MultiChoiceFillIn">
            <xsd:sequence>
              <xsd:element name="Value" maxOccurs="unbounded" minOccurs="0" nillable="true">
                <xsd:simpleType>
                  <xsd:union memberTypes="dms:Text">
                    <xsd:simpleType>
                      <xsd:restriction base="dms:Choice">
                        <xsd:enumeration value="Vendor Provided"/>
                        <xsd:enumeration value="Linked to Other Documents"/>
                        <xsd:enumeration value="Archived"/>
                        <xsd:enumeration value="Audio Asset"/>
                        <xsd:enumeration value="Video Asset"/>
                      </xsd:restriction>
                    </xsd:simpleType>
                  </xsd:union>
                </xsd:simpleType>
              </xsd:element>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ebf9269-b98a-4f1c-81e3-ce52d651c105}" ma:internalName="TaxCatchAll" ma:showField="CatchAllData" ma:web="dfdfdc2e-6562-4bca-b382-866d00cabf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11" nillable="true" ma:displayName="Description" ma:internalName="Category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d2adfb-4844-4394-af2c-788461211bf0"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809afe7-41e7-411a-ade2-84efccde1b30"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description="" ma:hidden="true" ma:indexed="true" ma:internalName="MediaServiceDateTake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187FD7-B2A2-416C-AF21-3707AA684D40}"/>
</file>

<file path=customXml/itemProps2.xml><?xml version="1.0" encoding="utf-8"?>
<ds:datastoreItem xmlns:ds="http://schemas.openxmlformats.org/officeDocument/2006/customXml" ds:itemID="{67DB8C1C-F3FD-4AE1-B8F4-55B11C377488}"/>
</file>

<file path=customXml/itemProps3.xml><?xml version="1.0" encoding="utf-8"?>
<ds:datastoreItem xmlns:ds="http://schemas.openxmlformats.org/officeDocument/2006/customXml" ds:itemID="{45195ECA-4D79-48B4-93AB-89BF3535B3B7}"/>
</file>

<file path=docProps/app.xml><?xml version="1.0" encoding="utf-8"?>
<Properties xmlns="http://schemas.openxmlformats.org/officeDocument/2006/extended-properties" xmlns:vt="http://schemas.openxmlformats.org/officeDocument/2006/docPropsVTypes">
  <Template>TM04033929[[fn=Slate]]</Template>
  <TotalTime>1705</TotalTime>
  <Words>1135</Words>
  <Application>Microsoft Office PowerPoint</Application>
  <PresentationFormat>Widescreen</PresentationFormat>
  <Paragraphs>108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Calisto MT</vt:lpstr>
      <vt:lpstr>Wingdings 2</vt:lpstr>
      <vt:lpstr>Slate</vt:lpstr>
      <vt:lpstr>A Land Made from Water Appropriation and the Evolution of Colorado’s Landscape, Ditches and Water Institutions</vt:lpstr>
      <vt:lpstr>Summary</vt:lpstr>
      <vt:lpstr>Contents</vt:lpstr>
      <vt:lpstr>Introduction</vt:lpstr>
      <vt:lpstr>Chapters 1 - 3</vt:lpstr>
      <vt:lpstr>Chapter 3 – From Desert to Oasis</vt:lpstr>
      <vt:lpstr>Chapters 4 - 10</vt:lpstr>
      <vt:lpstr>Chapter 7 – Left Hand Ditch…</vt:lpstr>
      <vt:lpstr>Chapter 11 - 14</vt:lpstr>
      <vt:lpstr>Chapter 13 – Great and Growing Cities</vt:lpstr>
      <vt:lpstr>Chapter 15 - 17</vt:lpstr>
      <vt:lpstr>Chapter 16 – The New Nature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Land Made from Water</dc:title>
  <dc:creator>Mitzi McCoy</dc:creator>
  <cp:lastModifiedBy>Mitzi McCoy</cp:lastModifiedBy>
  <cp:revision>79</cp:revision>
  <dcterms:created xsi:type="dcterms:W3CDTF">2023-03-28T18:41:17Z</dcterms:created>
  <dcterms:modified xsi:type="dcterms:W3CDTF">2023-05-16T15:59:04Z</dcterms:modified>
</cp:coreProperties>
</file>