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diagrams/data3.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drawing3.xml" ContentType="application/vnd.ms-office.drawingml.diagramDrawing+xml"/>
  <Override PartName="/ppt/diagrams/quickStyle1.xml" ContentType="application/vnd.openxmlformats-officedocument.drawingml.diagramStyle+xml"/>
  <Override PartName="/ppt/theme/theme1.xml" ContentType="application/vnd.openxmlformats-officedocument.theme+xml"/>
  <Override PartName="/ppt/diagrams/colors3.xml" ContentType="application/vnd.openxmlformats-officedocument.drawingml.diagramColors+xml"/>
  <Override PartName="/ppt/diagrams/quickStyle3.xml" ContentType="application/vnd.openxmlformats-officedocument.drawingml.diagramStyle+xml"/>
  <Override PartName="/ppt/theme/theme2.xml" ContentType="application/vnd.openxmlformats-officedocument.them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7"/>
  </p:notesMasterIdLst>
  <p:sldIdLst>
    <p:sldId id="256" r:id="rId2"/>
    <p:sldId id="257" r:id="rId3"/>
    <p:sldId id="258" r:id="rId4"/>
    <p:sldId id="259" r:id="rId5"/>
    <p:sldId id="261" r:id="rId6"/>
    <p:sldId id="262" r:id="rId7"/>
    <p:sldId id="263" r:id="rId8"/>
    <p:sldId id="260" r:id="rId9"/>
    <p:sldId id="264" r:id="rId10"/>
    <p:sldId id="265" r:id="rId11"/>
    <p:sldId id="268"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90" d="100"/>
          <a:sy n="90" d="100"/>
        </p:scale>
        <p:origin x="23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602F1-5510-47A4-B0AA-E7EF4DBE4BF6}" type="doc">
      <dgm:prSet loTypeId="urn:microsoft.com/office/officeart/2005/8/layout/list1" loCatId="list" qsTypeId="urn:microsoft.com/office/officeart/2005/8/quickstyle/simple4" qsCatId="simple" csTypeId="urn:microsoft.com/office/officeart/2005/8/colors/accent0_3" csCatId="mainScheme"/>
      <dgm:spPr/>
      <dgm:t>
        <a:bodyPr/>
        <a:lstStyle/>
        <a:p>
          <a:endParaRPr lang="en-US"/>
        </a:p>
      </dgm:t>
    </dgm:pt>
    <dgm:pt modelId="{FAC556EE-56B5-48E6-93C9-668C31522E19}">
      <dgm:prSet/>
      <dgm:spPr/>
      <dgm:t>
        <a:bodyPr/>
        <a:lstStyle/>
        <a:p>
          <a:r>
            <a:rPr lang="en-US"/>
            <a:t>4 Parts</a:t>
          </a:r>
        </a:p>
      </dgm:t>
    </dgm:pt>
    <dgm:pt modelId="{7A9D0558-A556-4385-9764-3381C80CD97B}" type="parTrans" cxnId="{216277D3-CC25-4648-BF9B-7F07B865DDBA}">
      <dgm:prSet/>
      <dgm:spPr/>
      <dgm:t>
        <a:bodyPr/>
        <a:lstStyle/>
        <a:p>
          <a:endParaRPr lang="en-US"/>
        </a:p>
      </dgm:t>
    </dgm:pt>
    <dgm:pt modelId="{A9E9CBC1-793C-4EA8-B056-1103614D186C}" type="sibTrans" cxnId="{216277D3-CC25-4648-BF9B-7F07B865DDBA}">
      <dgm:prSet/>
      <dgm:spPr/>
      <dgm:t>
        <a:bodyPr/>
        <a:lstStyle/>
        <a:p>
          <a:endParaRPr lang="en-US"/>
        </a:p>
      </dgm:t>
    </dgm:pt>
    <dgm:pt modelId="{0E491A0A-0264-4CDE-9583-A80D510CB264}">
      <dgm:prSet/>
      <dgm:spPr/>
      <dgm:t>
        <a:bodyPr/>
        <a:lstStyle/>
        <a:p>
          <a:r>
            <a:rPr lang="en-US"/>
            <a:t>Creation of a Water-Focused Nation</a:t>
          </a:r>
        </a:p>
      </dgm:t>
    </dgm:pt>
    <dgm:pt modelId="{AEB6B708-19DA-47FC-B3A5-4146E711E039}" type="parTrans" cxnId="{5BD7273C-B000-45E4-9A65-217DFA90CD9A}">
      <dgm:prSet/>
      <dgm:spPr/>
      <dgm:t>
        <a:bodyPr/>
        <a:lstStyle/>
        <a:p>
          <a:endParaRPr lang="en-US"/>
        </a:p>
      </dgm:t>
    </dgm:pt>
    <dgm:pt modelId="{1EE706D5-269A-44BA-8B59-8D6ED59AA534}" type="sibTrans" cxnId="{5BD7273C-B000-45E4-9A65-217DFA90CD9A}">
      <dgm:prSet/>
      <dgm:spPr/>
      <dgm:t>
        <a:bodyPr/>
        <a:lstStyle/>
        <a:p>
          <a:endParaRPr lang="en-US"/>
        </a:p>
      </dgm:t>
    </dgm:pt>
    <dgm:pt modelId="{29607217-3ABB-4B7C-8DD4-9E00DDE5D9C8}">
      <dgm:prSet/>
      <dgm:spPr/>
      <dgm:t>
        <a:bodyPr/>
        <a:lstStyle/>
        <a:p>
          <a:r>
            <a:rPr lang="en-US"/>
            <a:t>The Transformation</a:t>
          </a:r>
        </a:p>
      </dgm:t>
    </dgm:pt>
    <dgm:pt modelId="{6F1D62DF-F732-40AD-8D4B-335FCB914396}" type="parTrans" cxnId="{F4AADFAE-0B05-4745-B7E2-812A499A61D4}">
      <dgm:prSet/>
      <dgm:spPr/>
      <dgm:t>
        <a:bodyPr/>
        <a:lstStyle/>
        <a:p>
          <a:endParaRPr lang="en-US"/>
        </a:p>
      </dgm:t>
    </dgm:pt>
    <dgm:pt modelId="{4B1D55A0-FF14-4B21-AC43-B5D863DC872A}" type="sibTrans" cxnId="{F4AADFAE-0B05-4745-B7E2-812A499A61D4}">
      <dgm:prSet/>
      <dgm:spPr/>
      <dgm:t>
        <a:bodyPr/>
        <a:lstStyle/>
        <a:p>
          <a:endParaRPr lang="en-US"/>
        </a:p>
      </dgm:t>
    </dgm:pt>
    <dgm:pt modelId="{08FA027F-9EE3-456E-9762-E13B8E90A4F0}">
      <dgm:prSet/>
      <dgm:spPr/>
      <dgm:t>
        <a:bodyPr/>
        <a:lstStyle/>
        <a:p>
          <a:r>
            <a:rPr lang="en-US"/>
            <a:t>World Beyond Israel’s Borders</a:t>
          </a:r>
        </a:p>
      </dgm:t>
    </dgm:pt>
    <dgm:pt modelId="{FEC365BD-D7F1-429A-97DF-0F0C53E044D7}" type="parTrans" cxnId="{2302E083-A423-4891-B7A8-7B9262E46F77}">
      <dgm:prSet/>
      <dgm:spPr/>
      <dgm:t>
        <a:bodyPr/>
        <a:lstStyle/>
        <a:p>
          <a:endParaRPr lang="en-US"/>
        </a:p>
      </dgm:t>
    </dgm:pt>
    <dgm:pt modelId="{52A15C5A-87E5-48CE-A034-74B987E2571D}" type="sibTrans" cxnId="{2302E083-A423-4891-B7A8-7B9262E46F77}">
      <dgm:prSet/>
      <dgm:spPr/>
      <dgm:t>
        <a:bodyPr/>
        <a:lstStyle/>
        <a:p>
          <a:endParaRPr lang="en-US"/>
        </a:p>
      </dgm:t>
    </dgm:pt>
    <dgm:pt modelId="{BFBF23D3-56F3-4DAC-AB1A-1229F7C4F023}">
      <dgm:prSet/>
      <dgm:spPr/>
      <dgm:t>
        <a:bodyPr/>
        <a:lstStyle/>
        <a:p>
          <a:r>
            <a:rPr lang="en-US"/>
            <a:t>How Israel Did It</a:t>
          </a:r>
        </a:p>
      </dgm:t>
    </dgm:pt>
    <dgm:pt modelId="{3663569A-884F-4DE8-904F-FD6F2E24CA52}" type="parTrans" cxnId="{0E36D424-4A62-4D89-823A-C41345573643}">
      <dgm:prSet/>
      <dgm:spPr/>
      <dgm:t>
        <a:bodyPr/>
        <a:lstStyle/>
        <a:p>
          <a:endParaRPr lang="en-US"/>
        </a:p>
      </dgm:t>
    </dgm:pt>
    <dgm:pt modelId="{9C10122F-5F92-484B-BAD1-C9275F0A3D0E}" type="sibTrans" cxnId="{0E36D424-4A62-4D89-823A-C41345573643}">
      <dgm:prSet/>
      <dgm:spPr/>
      <dgm:t>
        <a:bodyPr/>
        <a:lstStyle/>
        <a:p>
          <a:endParaRPr lang="en-US"/>
        </a:p>
      </dgm:t>
    </dgm:pt>
    <dgm:pt modelId="{FC358A93-88D8-4640-88A7-C9100E42024C}" type="pres">
      <dgm:prSet presAssocID="{6C4602F1-5510-47A4-B0AA-E7EF4DBE4BF6}" presName="linear" presStyleCnt="0">
        <dgm:presLayoutVars>
          <dgm:dir/>
          <dgm:animLvl val="lvl"/>
          <dgm:resizeHandles val="exact"/>
        </dgm:presLayoutVars>
      </dgm:prSet>
      <dgm:spPr/>
    </dgm:pt>
    <dgm:pt modelId="{BC5A9987-3C5B-B546-8E06-43FF093DB4F9}" type="pres">
      <dgm:prSet presAssocID="{FAC556EE-56B5-48E6-93C9-668C31522E19}" presName="parentLin" presStyleCnt="0"/>
      <dgm:spPr/>
    </dgm:pt>
    <dgm:pt modelId="{BD1EC505-A453-9243-BD07-C226CEFB1E93}" type="pres">
      <dgm:prSet presAssocID="{FAC556EE-56B5-48E6-93C9-668C31522E19}" presName="parentLeftMargin" presStyleLbl="node1" presStyleIdx="0" presStyleCnt="5"/>
      <dgm:spPr/>
    </dgm:pt>
    <dgm:pt modelId="{65E78974-A7C3-E14D-96EF-D6AECC8276EE}" type="pres">
      <dgm:prSet presAssocID="{FAC556EE-56B5-48E6-93C9-668C31522E19}" presName="parentText" presStyleLbl="node1" presStyleIdx="0" presStyleCnt="5">
        <dgm:presLayoutVars>
          <dgm:chMax val="0"/>
          <dgm:bulletEnabled val="1"/>
        </dgm:presLayoutVars>
      </dgm:prSet>
      <dgm:spPr/>
    </dgm:pt>
    <dgm:pt modelId="{58F9C36C-DEE3-4548-8BD8-09354DFAC416}" type="pres">
      <dgm:prSet presAssocID="{FAC556EE-56B5-48E6-93C9-668C31522E19}" presName="negativeSpace" presStyleCnt="0"/>
      <dgm:spPr/>
    </dgm:pt>
    <dgm:pt modelId="{54038F56-4EE9-0F4D-AA50-75D9782F0C9D}" type="pres">
      <dgm:prSet presAssocID="{FAC556EE-56B5-48E6-93C9-668C31522E19}" presName="childText" presStyleLbl="conFgAcc1" presStyleIdx="0" presStyleCnt="5">
        <dgm:presLayoutVars>
          <dgm:bulletEnabled val="1"/>
        </dgm:presLayoutVars>
      </dgm:prSet>
      <dgm:spPr/>
    </dgm:pt>
    <dgm:pt modelId="{0B3644F6-8837-D241-AC33-702A1F3024E0}" type="pres">
      <dgm:prSet presAssocID="{A9E9CBC1-793C-4EA8-B056-1103614D186C}" presName="spaceBetweenRectangles" presStyleCnt="0"/>
      <dgm:spPr/>
    </dgm:pt>
    <dgm:pt modelId="{9CE4719D-57CB-F648-A4D5-16016F7780B5}" type="pres">
      <dgm:prSet presAssocID="{0E491A0A-0264-4CDE-9583-A80D510CB264}" presName="parentLin" presStyleCnt="0"/>
      <dgm:spPr/>
    </dgm:pt>
    <dgm:pt modelId="{504D3AE3-2E56-6A43-B8DC-814F857ABE37}" type="pres">
      <dgm:prSet presAssocID="{0E491A0A-0264-4CDE-9583-A80D510CB264}" presName="parentLeftMargin" presStyleLbl="node1" presStyleIdx="0" presStyleCnt="5"/>
      <dgm:spPr/>
    </dgm:pt>
    <dgm:pt modelId="{CF1C753E-02A1-E24A-AED2-E5F36C8049D0}" type="pres">
      <dgm:prSet presAssocID="{0E491A0A-0264-4CDE-9583-A80D510CB264}" presName="parentText" presStyleLbl="node1" presStyleIdx="1" presStyleCnt="5">
        <dgm:presLayoutVars>
          <dgm:chMax val="0"/>
          <dgm:bulletEnabled val="1"/>
        </dgm:presLayoutVars>
      </dgm:prSet>
      <dgm:spPr/>
    </dgm:pt>
    <dgm:pt modelId="{4E9086F3-19CB-4749-9816-47C43BF86803}" type="pres">
      <dgm:prSet presAssocID="{0E491A0A-0264-4CDE-9583-A80D510CB264}" presName="negativeSpace" presStyleCnt="0"/>
      <dgm:spPr/>
    </dgm:pt>
    <dgm:pt modelId="{C55B79B4-E89A-6E45-8B39-755384F1A5AA}" type="pres">
      <dgm:prSet presAssocID="{0E491A0A-0264-4CDE-9583-A80D510CB264}" presName="childText" presStyleLbl="conFgAcc1" presStyleIdx="1" presStyleCnt="5">
        <dgm:presLayoutVars>
          <dgm:bulletEnabled val="1"/>
        </dgm:presLayoutVars>
      </dgm:prSet>
      <dgm:spPr/>
    </dgm:pt>
    <dgm:pt modelId="{DFF65764-3A8C-8F46-93F9-440837FE9915}" type="pres">
      <dgm:prSet presAssocID="{1EE706D5-269A-44BA-8B59-8D6ED59AA534}" presName="spaceBetweenRectangles" presStyleCnt="0"/>
      <dgm:spPr/>
    </dgm:pt>
    <dgm:pt modelId="{25C2FF9F-DB76-4842-A482-BD73D215A269}" type="pres">
      <dgm:prSet presAssocID="{29607217-3ABB-4B7C-8DD4-9E00DDE5D9C8}" presName="parentLin" presStyleCnt="0"/>
      <dgm:spPr/>
    </dgm:pt>
    <dgm:pt modelId="{0EB5AFBE-6096-9B4A-877C-3E71BF618DD7}" type="pres">
      <dgm:prSet presAssocID="{29607217-3ABB-4B7C-8DD4-9E00DDE5D9C8}" presName="parentLeftMargin" presStyleLbl="node1" presStyleIdx="1" presStyleCnt="5"/>
      <dgm:spPr/>
    </dgm:pt>
    <dgm:pt modelId="{6E8717CF-7181-7C44-A52E-4C664E5A3FC0}" type="pres">
      <dgm:prSet presAssocID="{29607217-3ABB-4B7C-8DD4-9E00DDE5D9C8}" presName="parentText" presStyleLbl="node1" presStyleIdx="2" presStyleCnt="5">
        <dgm:presLayoutVars>
          <dgm:chMax val="0"/>
          <dgm:bulletEnabled val="1"/>
        </dgm:presLayoutVars>
      </dgm:prSet>
      <dgm:spPr/>
    </dgm:pt>
    <dgm:pt modelId="{0DBF41D9-F14F-6942-8A48-349570728D2E}" type="pres">
      <dgm:prSet presAssocID="{29607217-3ABB-4B7C-8DD4-9E00DDE5D9C8}" presName="negativeSpace" presStyleCnt="0"/>
      <dgm:spPr/>
    </dgm:pt>
    <dgm:pt modelId="{CE30A6FF-D0B3-EA4F-B449-FE61B91129FF}" type="pres">
      <dgm:prSet presAssocID="{29607217-3ABB-4B7C-8DD4-9E00DDE5D9C8}" presName="childText" presStyleLbl="conFgAcc1" presStyleIdx="2" presStyleCnt="5">
        <dgm:presLayoutVars>
          <dgm:bulletEnabled val="1"/>
        </dgm:presLayoutVars>
      </dgm:prSet>
      <dgm:spPr/>
    </dgm:pt>
    <dgm:pt modelId="{0C0A762B-FE97-634A-A0FA-7D4890EFA751}" type="pres">
      <dgm:prSet presAssocID="{4B1D55A0-FF14-4B21-AC43-B5D863DC872A}" presName="spaceBetweenRectangles" presStyleCnt="0"/>
      <dgm:spPr/>
    </dgm:pt>
    <dgm:pt modelId="{75BF1818-A499-4141-9E1C-3E363D46A98A}" type="pres">
      <dgm:prSet presAssocID="{08FA027F-9EE3-456E-9762-E13B8E90A4F0}" presName="parentLin" presStyleCnt="0"/>
      <dgm:spPr/>
    </dgm:pt>
    <dgm:pt modelId="{7B1FDFAE-0C00-1F4B-B19C-1A25BB1ACC26}" type="pres">
      <dgm:prSet presAssocID="{08FA027F-9EE3-456E-9762-E13B8E90A4F0}" presName="parentLeftMargin" presStyleLbl="node1" presStyleIdx="2" presStyleCnt="5"/>
      <dgm:spPr/>
    </dgm:pt>
    <dgm:pt modelId="{B2D39644-FE2F-C34C-8BA8-182DAE9D6F7E}" type="pres">
      <dgm:prSet presAssocID="{08FA027F-9EE3-456E-9762-E13B8E90A4F0}" presName="parentText" presStyleLbl="node1" presStyleIdx="3" presStyleCnt="5">
        <dgm:presLayoutVars>
          <dgm:chMax val="0"/>
          <dgm:bulletEnabled val="1"/>
        </dgm:presLayoutVars>
      </dgm:prSet>
      <dgm:spPr/>
    </dgm:pt>
    <dgm:pt modelId="{5E3F66C4-1A48-B74C-9EA3-B80963453FA1}" type="pres">
      <dgm:prSet presAssocID="{08FA027F-9EE3-456E-9762-E13B8E90A4F0}" presName="negativeSpace" presStyleCnt="0"/>
      <dgm:spPr/>
    </dgm:pt>
    <dgm:pt modelId="{C6015DC2-582E-A14C-B1D5-E28183A2720B}" type="pres">
      <dgm:prSet presAssocID="{08FA027F-9EE3-456E-9762-E13B8E90A4F0}" presName="childText" presStyleLbl="conFgAcc1" presStyleIdx="3" presStyleCnt="5">
        <dgm:presLayoutVars>
          <dgm:bulletEnabled val="1"/>
        </dgm:presLayoutVars>
      </dgm:prSet>
      <dgm:spPr/>
    </dgm:pt>
    <dgm:pt modelId="{1FA834D9-E2CF-004A-BD0C-5EC7F27D79FD}" type="pres">
      <dgm:prSet presAssocID="{52A15C5A-87E5-48CE-A034-74B987E2571D}" presName="spaceBetweenRectangles" presStyleCnt="0"/>
      <dgm:spPr/>
    </dgm:pt>
    <dgm:pt modelId="{403C39D9-6619-6049-831B-69614671738A}" type="pres">
      <dgm:prSet presAssocID="{BFBF23D3-56F3-4DAC-AB1A-1229F7C4F023}" presName="parentLin" presStyleCnt="0"/>
      <dgm:spPr/>
    </dgm:pt>
    <dgm:pt modelId="{FE0E2E37-1E37-FE47-AC39-DE0B6CB6834A}" type="pres">
      <dgm:prSet presAssocID="{BFBF23D3-56F3-4DAC-AB1A-1229F7C4F023}" presName="parentLeftMargin" presStyleLbl="node1" presStyleIdx="3" presStyleCnt="5"/>
      <dgm:spPr/>
    </dgm:pt>
    <dgm:pt modelId="{04FC3F9D-83EF-9541-949D-F891B7A0AB9D}" type="pres">
      <dgm:prSet presAssocID="{BFBF23D3-56F3-4DAC-AB1A-1229F7C4F023}" presName="parentText" presStyleLbl="node1" presStyleIdx="4" presStyleCnt="5">
        <dgm:presLayoutVars>
          <dgm:chMax val="0"/>
          <dgm:bulletEnabled val="1"/>
        </dgm:presLayoutVars>
      </dgm:prSet>
      <dgm:spPr/>
    </dgm:pt>
    <dgm:pt modelId="{8E9BCDC4-D449-674F-97A6-86061C24E2C7}" type="pres">
      <dgm:prSet presAssocID="{BFBF23D3-56F3-4DAC-AB1A-1229F7C4F023}" presName="negativeSpace" presStyleCnt="0"/>
      <dgm:spPr/>
    </dgm:pt>
    <dgm:pt modelId="{6B3A7B9C-6A5C-4440-9309-989A958ED2A5}" type="pres">
      <dgm:prSet presAssocID="{BFBF23D3-56F3-4DAC-AB1A-1229F7C4F023}" presName="childText" presStyleLbl="conFgAcc1" presStyleIdx="4" presStyleCnt="5">
        <dgm:presLayoutVars>
          <dgm:bulletEnabled val="1"/>
        </dgm:presLayoutVars>
      </dgm:prSet>
      <dgm:spPr/>
    </dgm:pt>
  </dgm:ptLst>
  <dgm:cxnLst>
    <dgm:cxn modelId="{E0582507-C3C5-9C41-BC35-C6339882FBB0}" type="presOf" srcId="{0E491A0A-0264-4CDE-9583-A80D510CB264}" destId="{504D3AE3-2E56-6A43-B8DC-814F857ABE37}" srcOrd="0" destOrd="0" presId="urn:microsoft.com/office/officeart/2005/8/layout/list1"/>
    <dgm:cxn modelId="{FAC21521-29F0-5B42-BFFA-E1020AFAC48D}" type="presOf" srcId="{BFBF23D3-56F3-4DAC-AB1A-1229F7C4F023}" destId="{04FC3F9D-83EF-9541-949D-F891B7A0AB9D}" srcOrd="1" destOrd="0" presId="urn:microsoft.com/office/officeart/2005/8/layout/list1"/>
    <dgm:cxn modelId="{0E36D424-4A62-4D89-823A-C41345573643}" srcId="{6C4602F1-5510-47A4-B0AA-E7EF4DBE4BF6}" destId="{BFBF23D3-56F3-4DAC-AB1A-1229F7C4F023}" srcOrd="4" destOrd="0" parTransId="{3663569A-884F-4DE8-904F-FD6F2E24CA52}" sibTransId="{9C10122F-5F92-484B-BAD1-C9275F0A3D0E}"/>
    <dgm:cxn modelId="{5BD7273C-B000-45E4-9A65-217DFA90CD9A}" srcId="{6C4602F1-5510-47A4-B0AA-E7EF4DBE4BF6}" destId="{0E491A0A-0264-4CDE-9583-A80D510CB264}" srcOrd="1" destOrd="0" parTransId="{AEB6B708-19DA-47FC-B3A5-4146E711E039}" sibTransId="{1EE706D5-269A-44BA-8B59-8D6ED59AA534}"/>
    <dgm:cxn modelId="{3B37CC41-79FD-E841-88AA-484A1756A995}" type="presOf" srcId="{FAC556EE-56B5-48E6-93C9-668C31522E19}" destId="{65E78974-A7C3-E14D-96EF-D6AECC8276EE}" srcOrd="1" destOrd="0" presId="urn:microsoft.com/office/officeart/2005/8/layout/list1"/>
    <dgm:cxn modelId="{3981ED48-BA70-9246-B852-9EB8E5D72D39}" type="presOf" srcId="{6C4602F1-5510-47A4-B0AA-E7EF4DBE4BF6}" destId="{FC358A93-88D8-4640-88A7-C9100E42024C}" srcOrd="0" destOrd="0" presId="urn:microsoft.com/office/officeart/2005/8/layout/list1"/>
    <dgm:cxn modelId="{EA36875A-A5EB-7144-9AAC-FC8A047E9CBA}" type="presOf" srcId="{29607217-3ABB-4B7C-8DD4-9E00DDE5D9C8}" destId="{0EB5AFBE-6096-9B4A-877C-3E71BF618DD7}" srcOrd="0" destOrd="0" presId="urn:microsoft.com/office/officeart/2005/8/layout/list1"/>
    <dgm:cxn modelId="{2302E083-A423-4891-B7A8-7B9262E46F77}" srcId="{6C4602F1-5510-47A4-B0AA-E7EF4DBE4BF6}" destId="{08FA027F-9EE3-456E-9762-E13B8E90A4F0}" srcOrd="3" destOrd="0" parTransId="{FEC365BD-D7F1-429A-97DF-0F0C53E044D7}" sibTransId="{52A15C5A-87E5-48CE-A034-74B987E2571D}"/>
    <dgm:cxn modelId="{BEE2138C-B406-0449-A9FA-F4081816B9D3}" type="presOf" srcId="{08FA027F-9EE3-456E-9762-E13B8E90A4F0}" destId="{B2D39644-FE2F-C34C-8BA8-182DAE9D6F7E}" srcOrd="1" destOrd="0" presId="urn:microsoft.com/office/officeart/2005/8/layout/list1"/>
    <dgm:cxn modelId="{F4AADFAE-0B05-4745-B7E2-812A499A61D4}" srcId="{6C4602F1-5510-47A4-B0AA-E7EF4DBE4BF6}" destId="{29607217-3ABB-4B7C-8DD4-9E00DDE5D9C8}" srcOrd="2" destOrd="0" parTransId="{6F1D62DF-F732-40AD-8D4B-335FCB914396}" sibTransId="{4B1D55A0-FF14-4B21-AC43-B5D863DC872A}"/>
    <dgm:cxn modelId="{EE6E22B0-B766-C942-8B5D-C86C9593FAD0}" type="presOf" srcId="{29607217-3ABB-4B7C-8DD4-9E00DDE5D9C8}" destId="{6E8717CF-7181-7C44-A52E-4C664E5A3FC0}" srcOrd="1" destOrd="0" presId="urn:microsoft.com/office/officeart/2005/8/layout/list1"/>
    <dgm:cxn modelId="{3BBB3AB8-CBEE-0E44-BE02-BE6C671053F7}" type="presOf" srcId="{0E491A0A-0264-4CDE-9583-A80D510CB264}" destId="{CF1C753E-02A1-E24A-AED2-E5F36C8049D0}" srcOrd="1" destOrd="0" presId="urn:microsoft.com/office/officeart/2005/8/layout/list1"/>
    <dgm:cxn modelId="{216277D3-CC25-4648-BF9B-7F07B865DDBA}" srcId="{6C4602F1-5510-47A4-B0AA-E7EF4DBE4BF6}" destId="{FAC556EE-56B5-48E6-93C9-668C31522E19}" srcOrd="0" destOrd="0" parTransId="{7A9D0558-A556-4385-9764-3381C80CD97B}" sibTransId="{A9E9CBC1-793C-4EA8-B056-1103614D186C}"/>
    <dgm:cxn modelId="{335F49D7-4F92-954D-9C82-ADA2AAAEDA21}" type="presOf" srcId="{08FA027F-9EE3-456E-9762-E13B8E90A4F0}" destId="{7B1FDFAE-0C00-1F4B-B19C-1A25BB1ACC26}" srcOrd="0" destOrd="0" presId="urn:microsoft.com/office/officeart/2005/8/layout/list1"/>
    <dgm:cxn modelId="{0A059FD7-5DE6-C940-8240-1E11C77FBBD4}" type="presOf" srcId="{FAC556EE-56B5-48E6-93C9-668C31522E19}" destId="{BD1EC505-A453-9243-BD07-C226CEFB1E93}" srcOrd="0" destOrd="0" presId="urn:microsoft.com/office/officeart/2005/8/layout/list1"/>
    <dgm:cxn modelId="{E3A42EEB-A936-6B41-BC12-08B7239BBF56}" type="presOf" srcId="{BFBF23D3-56F3-4DAC-AB1A-1229F7C4F023}" destId="{FE0E2E37-1E37-FE47-AC39-DE0B6CB6834A}" srcOrd="0" destOrd="0" presId="urn:microsoft.com/office/officeart/2005/8/layout/list1"/>
    <dgm:cxn modelId="{7B7831B6-3369-7A47-8AF8-7E4A61E75DB7}" type="presParOf" srcId="{FC358A93-88D8-4640-88A7-C9100E42024C}" destId="{BC5A9987-3C5B-B546-8E06-43FF093DB4F9}" srcOrd="0" destOrd="0" presId="urn:microsoft.com/office/officeart/2005/8/layout/list1"/>
    <dgm:cxn modelId="{E6DEE453-011A-5C4A-AD5C-4FB1E19405EF}" type="presParOf" srcId="{BC5A9987-3C5B-B546-8E06-43FF093DB4F9}" destId="{BD1EC505-A453-9243-BD07-C226CEFB1E93}" srcOrd="0" destOrd="0" presId="urn:microsoft.com/office/officeart/2005/8/layout/list1"/>
    <dgm:cxn modelId="{76137779-9B5C-FC4B-9EC7-65D9A29C68D9}" type="presParOf" srcId="{BC5A9987-3C5B-B546-8E06-43FF093DB4F9}" destId="{65E78974-A7C3-E14D-96EF-D6AECC8276EE}" srcOrd="1" destOrd="0" presId="urn:microsoft.com/office/officeart/2005/8/layout/list1"/>
    <dgm:cxn modelId="{861303DA-7EA8-EE4C-8C1A-F76C84E45517}" type="presParOf" srcId="{FC358A93-88D8-4640-88A7-C9100E42024C}" destId="{58F9C36C-DEE3-4548-8BD8-09354DFAC416}" srcOrd="1" destOrd="0" presId="urn:microsoft.com/office/officeart/2005/8/layout/list1"/>
    <dgm:cxn modelId="{BC6A3D32-1D18-014F-96AA-7D2667440FE6}" type="presParOf" srcId="{FC358A93-88D8-4640-88A7-C9100E42024C}" destId="{54038F56-4EE9-0F4D-AA50-75D9782F0C9D}" srcOrd="2" destOrd="0" presId="urn:microsoft.com/office/officeart/2005/8/layout/list1"/>
    <dgm:cxn modelId="{7778016A-32CE-0348-816F-101E3B97661A}" type="presParOf" srcId="{FC358A93-88D8-4640-88A7-C9100E42024C}" destId="{0B3644F6-8837-D241-AC33-702A1F3024E0}" srcOrd="3" destOrd="0" presId="urn:microsoft.com/office/officeart/2005/8/layout/list1"/>
    <dgm:cxn modelId="{EAAA81B8-82C7-9648-BA79-02B5577D5D80}" type="presParOf" srcId="{FC358A93-88D8-4640-88A7-C9100E42024C}" destId="{9CE4719D-57CB-F648-A4D5-16016F7780B5}" srcOrd="4" destOrd="0" presId="urn:microsoft.com/office/officeart/2005/8/layout/list1"/>
    <dgm:cxn modelId="{7348C96F-3FCE-EA47-B1AB-BC71B21B5846}" type="presParOf" srcId="{9CE4719D-57CB-F648-A4D5-16016F7780B5}" destId="{504D3AE3-2E56-6A43-B8DC-814F857ABE37}" srcOrd="0" destOrd="0" presId="urn:microsoft.com/office/officeart/2005/8/layout/list1"/>
    <dgm:cxn modelId="{940B12A0-EF93-2A4E-84F3-C18424C09B46}" type="presParOf" srcId="{9CE4719D-57CB-F648-A4D5-16016F7780B5}" destId="{CF1C753E-02A1-E24A-AED2-E5F36C8049D0}" srcOrd="1" destOrd="0" presId="urn:microsoft.com/office/officeart/2005/8/layout/list1"/>
    <dgm:cxn modelId="{1E34C21F-CBF4-3F4F-A176-E365FB312E82}" type="presParOf" srcId="{FC358A93-88D8-4640-88A7-C9100E42024C}" destId="{4E9086F3-19CB-4749-9816-47C43BF86803}" srcOrd="5" destOrd="0" presId="urn:microsoft.com/office/officeart/2005/8/layout/list1"/>
    <dgm:cxn modelId="{AAB3831E-3C15-C543-8FEF-63A43E50AD04}" type="presParOf" srcId="{FC358A93-88D8-4640-88A7-C9100E42024C}" destId="{C55B79B4-E89A-6E45-8B39-755384F1A5AA}" srcOrd="6" destOrd="0" presId="urn:microsoft.com/office/officeart/2005/8/layout/list1"/>
    <dgm:cxn modelId="{F62C3D63-EBF3-F543-9A32-49C0DE722325}" type="presParOf" srcId="{FC358A93-88D8-4640-88A7-C9100E42024C}" destId="{DFF65764-3A8C-8F46-93F9-440837FE9915}" srcOrd="7" destOrd="0" presId="urn:microsoft.com/office/officeart/2005/8/layout/list1"/>
    <dgm:cxn modelId="{BC350BC8-07CC-8647-BED4-9973D24D2BC7}" type="presParOf" srcId="{FC358A93-88D8-4640-88A7-C9100E42024C}" destId="{25C2FF9F-DB76-4842-A482-BD73D215A269}" srcOrd="8" destOrd="0" presId="urn:microsoft.com/office/officeart/2005/8/layout/list1"/>
    <dgm:cxn modelId="{D268435A-C5CD-934F-B740-C4D734DA1709}" type="presParOf" srcId="{25C2FF9F-DB76-4842-A482-BD73D215A269}" destId="{0EB5AFBE-6096-9B4A-877C-3E71BF618DD7}" srcOrd="0" destOrd="0" presId="urn:microsoft.com/office/officeart/2005/8/layout/list1"/>
    <dgm:cxn modelId="{BF6EDE5A-4F51-C245-AC6A-8724375C4218}" type="presParOf" srcId="{25C2FF9F-DB76-4842-A482-BD73D215A269}" destId="{6E8717CF-7181-7C44-A52E-4C664E5A3FC0}" srcOrd="1" destOrd="0" presId="urn:microsoft.com/office/officeart/2005/8/layout/list1"/>
    <dgm:cxn modelId="{1D65E0FF-0DE2-3B47-B1FC-B65CDAF9E863}" type="presParOf" srcId="{FC358A93-88D8-4640-88A7-C9100E42024C}" destId="{0DBF41D9-F14F-6942-8A48-349570728D2E}" srcOrd="9" destOrd="0" presId="urn:microsoft.com/office/officeart/2005/8/layout/list1"/>
    <dgm:cxn modelId="{AEFA2426-5FCD-AD48-87FB-ADA3B506AF30}" type="presParOf" srcId="{FC358A93-88D8-4640-88A7-C9100E42024C}" destId="{CE30A6FF-D0B3-EA4F-B449-FE61B91129FF}" srcOrd="10" destOrd="0" presId="urn:microsoft.com/office/officeart/2005/8/layout/list1"/>
    <dgm:cxn modelId="{6A692D5D-D297-3F40-A99F-42F31E065EE4}" type="presParOf" srcId="{FC358A93-88D8-4640-88A7-C9100E42024C}" destId="{0C0A762B-FE97-634A-A0FA-7D4890EFA751}" srcOrd="11" destOrd="0" presId="urn:microsoft.com/office/officeart/2005/8/layout/list1"/>
    <dgm:cxn modelId="{2BCA3BC1-0C83-234F-AFB2-24AFEB7C143D}" type="presParOf" srcId="{FC358A93-88D8-4640-88A7-C9100E42024C}" destId="{75BF1818-A499-4141-9E1C-3E363D46A98A}" srcOrd="12" destOrd="0" presId="urn:microsoft.com/office/officeart/2005/8/layout/list1"/>
    <dgm:cxn modelId="{7601092A-FAE4-2445-AC56-01A24E981F94}" type="presParOf" srcId="{75BF1818-A499-4141-9E1C-3E363D46A98A}" destId="{7B1FDFAE-0C00-1F4B-B19C-1A25BB1ACC26}" srcOrd="0" destOrd="0" presId="urn:microsoft.com/office/officeart/2005/8/layout/list1"/>
    <dgm:cxn modelId="{311B2074-C8C1-BF45-9A89-31D755BBF2D7}" type="presParOf" srcId="{75BF1818-A499-4141-9E1C-3E363D46A98A}" destId="{B2D39644-FE2F-C34C-8BA8-182DAE9D6F7E}" srcOrd="1" destOrd="0" presId="urn:microsoft.com/office/officeart/2005/8/layout/list1"/>
    <dgm:cxn modelId="{2EB41300-CFB8-CA40-803C-A7875656A03B}" type="presParOf" srcId="{FC358A93-88D8-4640-88A7-C9100E42024C}" destId="{5E3F66C4-1A48-B74C-9EA3-B80963453FA1}" srcOrd="13" destOrd="0" presId="urn:microsoft.com/office/officeart/2005/8/layout/list1"/>
    <dgm:cxn modelId="{5492E330-F45D-CB41-A887-27784B45D463}" type="presParOf" srcId="{FC358A93-88D8-4640-88A7-C9100E42024C}" destId="{C6015DC2-582E-A14C-B1D5-E28183A2720B}" srcOrd="14" destOrd="0" presId="urn:microsoft.com/office/officeart/2005/8/layout/list1"/>
    <dgm:cxn modelId="{E56BC3A4-7386-0042-94D1-0E7247EF85EC}" type="presParOf" srcId="{FC358A93-88D8-4640-88A7-C9100E42024C}" destId="{1FA834D9-E2CF-004A-BD0C-5EC7F27D79FD}" srcOrd="15" destOrd="0" presId="urn:microsoft.com/office/officeart/2005/8/layout/list1"/>
    <dgm:cxn modelId="{3CA9B94B-695D-D24A-9EF8-C326EA7823B5}" type="presParOf" srcId="{FC358A93-88D8-4640-88A7-C9100E42024C}" destId="{403C39D9-6619-6049-831B-69614671738A}" srcOrd="16" destOrd="0" presId="urn:microsoft.com/office/officeart/2005/8/layout/list1"/>
    <dgm:cxn modelId="{31D44845-F606-DA40-8864-A2147CA3DC6C}" type="presParOf" srcId="{403C39D9-6619-6049-831B-69614671738A}" destId="{FE0E2E37-1E37-FE47-AC39-DE0B6CB6834A}" srcOrd="0" destOrd="0" presId="urn:microsoft.com/office/officeart/2005/8/layout/list1"/>
    <dgm:cxn modelId="{76850083-C2A6-1B42-AB82-2A48C2848EC0}" type="presParOf" srcId="{403C39D9-6619-6049-831B-69614671738A}" destId="{04FC3F9D-83EF-9541-949D-F891B7A0AB9D}" srcOrd="1" destOrd="0" presId="urn:microsoft.com/office/officeart/2005/8/layout/list1"/>
    <dgm:cxn modelId="{F8B36CBA-1C2F-7D46-A068-530E91AD6990}" type="presParOf" srcId="{FC358A93-88D8-4640-88A7-C9100E42024C}" destId="{8E9BCDC4-D449-674F-97A6-86061C24E2C7}" srcOrd="17" destOrd="0" presId="urn:microsoft.com/office/officeart/2005/8/layout/list1"/>
    <dgm:cxn modelId="{45188439-9D6F-164F-9D19-C9BC52238D94}" type="presParOf" srcId="{FC358A93-88D8-4640-88A7-C9100E42024C}" destId="{6B3A7B9C-6A5C-4440-9309-989A958ED2A5}" srcOrd="18"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4C9598-09E2-49E7-823C-25B7520CAA7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40C3A6E-659D-4EF8-8D0E-B4E11D576824}">
      <dgm:prSet/>
      <dgm:spPr/>
      <dgm:t>
        <a:bodyPr/>
        <a:lstStyle/>
        <a:p>
          <a:r>
            <a:rPr lang="en-US" i="1"/>
            <a:t>Rain, rain go away,</a:t>
          </a:r>
          <a:endParaRPr lang="en-US"/>
        </a:p>
      </dgm:t>
    </dgm:pt>
    <dgm:pt modelId="{A4891D40-7216-4C72-949B-CC9D4F3DD2DC}" type="parTrans" cxnId="{A53443CF-0104-4097-BB09-AEC8BE7633E5}">
      <dgm:prSet/>
      <dgm:spPr/>
      <dgm:t>
        <a:bodyPr/>
        <a:lstStyle/>
        <a:p>
          <a:endParaRPr lang="en-US"/>
        </a:p>
      </dgm:t>
    </dgm:pt>
    <dgm:pt modelId="{68E1D0C2-7575-43D6-9ADA-D69D9B79ACD7}" type="sibTrans" cxnId="{A53443CF-0104-4097-BB09-AEC8BE7633E5}">
      <dgm:prSet/>
      <dgm:spPr/>
      <dgm:t>
        <a:bodyPr/>
        <a:lstStyle/>
        <a:p>
          <a:endParaRPr lang="en-US"/>
        </a:p>
      </dgm:t>
    </dgm:pt>
    <dgm:pt modelId="{DB70FE9C-AD89-464F-8106-1D7CC27585A4}">
      <dgm:prSet/>
      <dgm:spPr/>
      <dgm:t>
        <a:bodyPr/>
        <a:lstStyle/>
        <a:p>
          <a:r>
            <a:rPr lang="en-US" i="1"/>
            <a:t>Come again some other day!</a:t>
          </a:r>
          <a:endParaRPr lang="en-US"/>
        </a:p>
      </dgm:t>
    </dgm:pt>
    <dgm:pt modelId="{39765D31-D408-4BD0-8105-80ABF6B858CD}" type="parTrans" cxnId="{2D4B42CD-B91E-46FA-BE3E-ACF34D023096}">
      <dgm:prSet/>
      <dgm:spPr/>
      <dgm:t>
        <a:bodyPr/>
        <a:lstStyle/>
        <a:p>
          <a:endParaRPr lang="en-US"/>
        </a:p>
      </dgm:t>
    </dgm:pt>
    <dgm:pt modelId="{828B86FC-EBC1-4AC4-9DBA-5CA499382F92}" type="sibTrans" cxnId="{2D4B42CD-B91E-46FA-BE3E-ACF34D023096}">
      <dgm:prSet/>
      <dgm:spPr/>
      <dgm:t>
        <a:bodyPr/>
        <a:lstStyle/>
        <a:p>
          <a:endParaRPr lang="en-US"/>
        </a:p>
      </dgm:t>
    </dgm:pt>
    <dgm:pt modelId="{30962583-BCBA-4170-AF69-4C66EEB57B28}">
      <dgm:prSet/>
      <dgm:spPr/>
      <dgm:t>
        <a:bodyPr/>
        <a:lstStyle/>
        <a:p>
          <a:r>
            <a:rPr lang="en-US" i="1"/>
            <a:t>-American Nursery Rhyme</a:t>
          </a:r>
          <a:endParaRPr lang="en-US"/>
        </a:p>
      </dgm:t>
    </dgm:pt>
    <dgm:pt modelId="{754FAD08-E750-47D2-A690-BEAAEC1C065F}" type="parTrans" cxnId="{04EA67C6-E4C5-4CE1-A5AF-8D2605ACE918}">
      <dgm:prSet/>
      <dgm:spPr/>
      <dgm:t>
        <a:bodyPr/>
        <a:lstStyle/>
        <a:p>
          <a:endParaRPr lang="en-US"/>
        </a:p>
      </dgm:t>
    </dgm:pt>
    <dgm:pt modelId="{C5061CA2-ADC9-4271-91C1-E926A4D3D0DE}" type="sibTrans" cxnId="{04EA67C6-E4C5-4CE1-A5AF-8D2605ACE918}">
      <dgm:prSet/>
      <dgm:spPr/>
      <dgm:t>
        <a:bodyPr/>
        <a:lstStyle/>
        <a:p>
          <a:endParaRPr lang="en-US"/>
        </a:p>
      </dgm:t>
    </dgm:pt>
    <dgm:pt modelId="{90D5FC24-7A63-4952-9AF6-F953500BAD30}">
      <dgm:prSet/>
      <dgm:spPr/>
      <dgm:t>
        <a:bodyPr/>
        <a:lstStyle/>
        <a:p>
          <a:r>
            <a:rPr lang="en-US" i="1"/>
            <a:t>Rain, rain from the skies</a:t>
          </a:r>
          <a:endParaRPr lang="en-US"/>
        </a:p>
      </dgm:t>
    </dgm:pt>
    <dgm:pt modelId="{9D380DD3-C0F6-4948-A9CD-14CA524713D5}" type="parTrans" cxnId="{258B7171-30BC-4287-AA16-506DC2351CAD}">
      <dgm:prSet/>
      <dgm:spPr/>
      <dgm:t>
        <a:bodyPr/>
        <a:lstStyle/>
        <a:p>
          <a:endParaRPr lang="en-US"/>
        </a:p>
      </dgm:t>
    </dgm:pt>
    <dgm:pt modelId="{70407B56-4265-40DE-A668-E6C8D2798B5A}" type="sibTrans" cxnId="{258B7171-30BC-4287-AA16-506DC2351CAD}">
      <dgm:prSet/>
      <dgm:spPr/>
      <dgm:t>
        <a:bodyPr/>
        <a:lstStyle/>
        <a:p>
          <a:endParaRPr lang="en-US"/>
        </a:p>
      </dgm:t>
    </dgm:pt>
    <dgm:pt modelId="{F143414B-B833-4FEF-956E-F58699DF81F0}">
      <dgm:prSet/>
      <dgm:spPr/>
      <dgm:t>
        <a:bodyPr/>
        <a:lstStyle/>
        <a:p>
          <a:r>
            <a:rPr lang="en-US" i="1" dirty="0"/>
            <a:t>All day long, drops of water</a:t>
          </a:r>
          <a:endParaRPr lang="en-US" dirty="0"/>
        </a:p>
      </dgm:t>
    </dgm:pt>
    <dgm:pt modelId="{51FAFA1D-4E52-4110-826A-84EC3950ADCA}" type="parTrans" cxnId="{EBE16305-8462-4613-8BF0-32E9E95CDD89}">
      <dgm:prSet/>
      <dgm:spPr/>
      <dgm:t>
        <a:bodyPr/>
        <a:lstStyle/>
        <a:p>
          <a:endParaRPr lang="en-US"/>
        </a:p>
      </dgm:t>
    </dgm:pt>
    <dgm:pt modelId="{7BF20443-7D20-4C08-9263-550641BD8249}" type="sibTrans" cxnId="{EBE16305-8462-4613-8BF0-32E9E95CDD89}">
      <dgm:prSet/>
      <dgm:spPr/>
      <dgm:t>
        <a:bodyPr/>
        <a:lstStyle/>
        <a:p>
          <a:endParaRPr lang="en-US"/>
        </a:p>
      </dgm:t>
    </dgm:pt>
    <dgm:pt modelId="{A0ED6A55-C00A-4505-8C20-517109C8495E}">
      <dgm:prSet/>
      <dgm:spPr/>
      <dgm:t>
        <a:bodyPr/>
        <a:lstStyle/>
        <a:p>
          <a:r>
            <a:rPr lang="en-US" i="1"/>
            <a:t>Drip drop, drip drop</a:t>
          </a:r>
          <a:endParaRPr lang="en-US"/>
        </a:p>
      </dgm:t>
    </dgm:pt>
    <dgm:pt modelId="{AD7F1293-0243-42B3-A52B-FEE79F1445A6}" type="parTrans" cxnId="{AE40C0E6-9880-481C-955D-911DF1FDDAAF}">
      <dgm:prSet/>
      <dgm:spPr/>
      <dgm:t>
        <a:bodyPr/>
        <a:lstStyle/>
        <a:p>
          <a:endParaRPr lang="en-US"/>
        </a:p>
      </dgm:t>
    </dgm:pt>
    <dgm:pt modelId="{C088CA49-B95C-4AB6-90F0-D5EB90254CF8}" type="sibTrans" cxnId="{AE40C0E6-9880-481C-955D-911DF1FDDAAF}">
      <dgm:prSet/>
      <dgm:spPr/>
      <dgm:t>
        <a:bodyPr/>
        <a:lstStyle/>
        <a:p>
          <a:endParaRPr lang="en-US"/>
        </a:p>
      </dgm:t>
    </dgm:pt>
    <dgm:pt modelId="{77D93891-34D4-41BF-B134-BA6920BEA2A5}">
      <dgm:prSet/>
      <dgm:spPr/>
      <dgm:t>
        <a:bodyPr/>
        <a:lstStyle/>
        <a:p>
          <a:r>
            <a:rPr lang="en-US" i="1"/>
            <a:t>Clap your hands!</a:t>
          </a:r>
          <a:endParaRPr lang="en-US"/>
        </a:p>
      </dgm:t>
    </dgm:pt>
    <dgm:pt modelId="{A8C520B7-8323-46FD-B190-2F29E3AD5805}" type="parTrans" cxnId="{EFFA0DC5-B7E3-4288-838E-FC9B7264936F}">
      <dgm:prSet/>
      <dgm:spPr/>
      <dgm:t>
        <a:bodyPr/>
        <a:lstStyle/>
        <a:p>
          <a:endParaRPr lang="en-US"/>
        </a:p>
      </dgm:t>
    </dgm:pt>
    <dgm:pt modelId="{E8F275F7-D21C-440A-8FE8-7C97EC2612D4}" type="sibTrans" cxnId="{EFFA0DC5-B7E3-4288-838E-FC9B7264936F}">
      <dgm:prSet/>
      <dgm:spPr/>
      <dgm:t>
        <a:bodyPr/>
        <a:lstStyle/>
        <a:p>
          <a:endParaRPr lang="en-US"/>
        </a:p>
      </dgm:t>
    </dgm:pt>
    <dgm:pt modelId="{B0474033-2957-476F-BC12-05339A2F8A8C}">
      <dgm:prSet/>
      <dgm:spPr/>
      <dgm:t>
        <a:bodyPr/>
        <a:lstStyle/>
        <a:p>
          <a:r>
            <a:rPr lang="en-US" i="1"/>
            <a:t>-Israeli Nursery Rhyme</a:t>
          </a:r>
          <a:endParaRPr lang="en-US"/>
        </a:p>
      </dgm:t>
    </dgm:pt>
    <dgm:pt modelId="{9E10C8A0-362D-4622-A436-881430F70B15}" type="parTrans" cxnId="{8CEAFD3A-982A-457B-A8B8-413B03DB25B3}">
      <dgm:prSet/>
      <dgm:spPr/>
      <dgm:t>
        <a:bodyPr/>
        <a:lstStyle/>
        <a:p>
          <a:endParaRPr lang="en-US"/>
        </a:p>
      </dgm:t>
    </dgm:pt>
    <dgm:pt modelId="{1F96C5D9-9861-4658-AA78-2804D9172F76}" type="sibTrans" cxnId="{8CEAFD3A-982A-457B-A8B8-413B03DB25B3}">
      <dgm:prSet/>
      <dgm:spPr/>
      <dgm:t>
        <a:bodyPr/>
        <a:lstStyle/>
        <a:p>
          <a:endParaRPr lang="en-US"/>
        </a:p>
      </dgm:t>
    </dgm:pt>
    <dgm:pt modelId="{06D3D894-7E19-6146-AB34-08375EE3E2CE}" type="pres">
      <dgm:prSet presAssocID="{324C9598-09E2-49E7-823C-25B7520CAA78}" presName="linear" presStyleCnt="0">
        <dgm:presLayoutVars>
          <dgm:animLvl val="lvl"/>
          <dgm:resizeHandles val="exact"/>
        </dgm:presLayoutVars>
      </dgm:prSet>
      <dgm:spPr/>
    </dgm:pt>
    <dgm:pt modelId="{335C46E2-9F80-5449-A2CB-82E5119641EF}" type="pres">
      <dgm:prSet presAssocID="{540C3A6E-659D-4EF8-8D0E-B4E11D576824}" presName="parentText" presStyleLbl="node1" presStyleIdx="0" presStyleCnt="6">
        <dgm:presLayoutVars>
          <dgm:chMax val="0"/>
          <dgm:bulletEnabled val="1"/>
        </dgm:presLayoutVars>
      </dgm:prSet>
      <dgm:spPr/>
    </dgm:pt>
    <dgm:pt modelId="{1125914E-D58F-A34B-9FF1-CDA97580DBD1}" type="pres">
      <dgm:prSet presAssocID="{68E1D0C2-7575-43D6-9ADA-D69D9B79ACD7}" presName="spacer" presStyleCnt="0"/>
      <dgm:spPr/>
    </dgm:pt>
    <dgm:pt modelId="{9D851503-650B-394F-9DE9-441263DBF65D}" type="pres">
      <dgm:prSet presAssocID="{DB70FE9C-AD89-464F-8106-1D7CC27585A4}" presName="parentText" presStyleLbl="node1" presStyleIdx="1" presStyleCnt="6">
        <dgm:presLayoutVars>
          <dgm:chMax val="0"/>
          <dgm:bulletEnabled val="1"/>
        </dgm:presLayoutVars>
      </dgm:prSet>
      <dgm:spPr/>
    </dgm:pt>
    <dgm:pt modelId="{E08E62DA-3234-704F-B957-B2C364226645}" type="pres">
      <dgm:prSet presAssocID="{DB70FE9C-AD89-464F-8106-1D7CC27585A4}" presName="childText" presStyleLbl="revTx" presStyleIdx="0" presStyleCnt="2">
        <dgm:presLayoutVars>
          <dgm:bulletEnabled val="1"/>
        </dgm:presLayoutVars>
      </dgm:prSet>
      <dgm:spPr/>
    </dgm:pt>
    <dgm:pt modelId="{19EDCA87-BE6E-2540-8FC8-3F44381301E6}" type="pres">
      <dgm:prSet presAssocID="{90D5FC24-7A63-4952-9AF6-F953500BAD30}" presName="parentText" presStyleLbl="node1" presStyleIdx="2" presStyleCnt="6">
        <dgm:presLayoutVars>
          <dgm:chMax val="0"/>
          <dgm:bulletEnabled val="1"/>
        </dgm:presLayoutVars>
      </dgm:prSet>
      <dgm:spPr/>
    </dgm:pt>
    <dgm:pt modelId="{23BF1A29-BF3F-9548-A1CB-C3A795FA5029}" type="pres">
      <dgm:prSet presAssocID="{70407B56-4265-40DE-A668-E6C8D2798B5A}" presName="spacer" presStyleCnt="0"/>
      <dgm:spPr/>
    </dgm:pt>
    <dgm:pt modelId="{B2E10057-9CE1-4E42-BC33-EF6060915C64}" type="pres">
      <dgm:prSet presAssocID="{F143414B-B833-4FEF-956E-F58699DF81F0}" presName="parentText" presStyleLbl="node1" presStyleIdx="3" presStyleCnt="6">
        <dgm:presLayoutVars>
          <dgm:chMax val="0"/>
          <dgm:bulletEnabled val="1"/>
        </dgm:presLayoutVars>
      </dgm:prSet>
      <dgm:spPr/>
    </dgm:pt>
    <dgm:pt modelId="{68A1EE89-8A8E-5C44-A264-55F4F3B95475}" type="pres">
      <dgm:prSet presAssocID="{7BF20443-7D20-4C08-9263-550641BD8249}" presName="spacer" presStyleCnt="0"/>
      <dgm:spPr/>
    </dgm:pt>
    <dgm:pt modelId="{D99C2B51-550A-DD4E-8CFE-FB7462EC3B7E}" type="pres">
      <dgm:prSet presAssocID="{A0ED6A55-C00A-4505-8C20-517109C8495E}" presName="parentText" presStyleLbl="node1" presStyleIdx="4" presStyleCnt="6">
        <dgm:presLayoutVars>
          <dgm:chMax val="0"/>
          <dgm:bulletEnabled val="1"/>
        </dgm:presLayoutVars>
      </dgm:prSet>
      <dgm:spPr/>
    </dgm:pt>
    <dgm:pt modelId="{81F8FD5F-548A-0D46-866C-ABF9E099C751}" type="pres">
      <dgm:prSet presAssocID="{C088CA49-B95C-4AB6-90F0-D5EB90254CF8}" presName="spacer" presStyleCnt="0"/>
      <dgm:spPr/>
    </dgm:pt>
    <dgm:pt modelId="{5B8B23F4-7053-0A45-86F6-3D327F24A250}" type="pres">
      <dgm:prSet presAssocID="{77D93891-34D4-41BF-B134-BA6920BEA2A5}" presName="parentText" presStyleLbl="node1" presStyleIdx="5" presStyleCnt="6">
        <dgm:presLayoutVars>
          <dgm:chMax val="0"/>
          <dgm:bulletEnabled val="1"/>
        </dgm:presLayoutVars>
      </dgm:prSet>
      <dgm:spPr/>
    </dgm:pt>
    <dgm:pt modelId="{EEBD059E-E190-7747-97CF-30BB7E53A615}" type="pres">
      <dgm:prSet presAssocID="{77D93891-34D4-41BF-B134-BA6920BEA2A5}" presName="childText" presStyleLbl="revTx" presStyleIdx="1" presStyleCnt="2">
        <dgm:presLayoutVars>
          <dgm:bulletEnabled val="1"/>
        </dgm:presLayoutVars>
      </dgm:prSet>
      <dgm:spPr/>
    </dgm:pt>
  </dgm:ptLst>
  <dgm:cxnLst>
    <dgm:cxn modelId="{EBE16305-8462-4613-8BF0-32E9E95CDD89}" srcId="{324C9598-09E2-49E7-823C-25B7520CAA78}" destId="{F143414B-B833-4FEF-956E-F58699DF81F0}" srcOrd="3" destOrd="0" parTransId="{51FAFA1D-4E52-4110-826A-84EC3950ADCA}" sibTransId="{7BF20443-7D20-4C08-9263-550641BD8249}"/>
    <dgm:cxn modelId="{95A24A29-B82C-1D42-97B6-68AA0FF8DC41}" type="presOf" srcId="{F143414B-B833-4FEF-956E-F58699DF81F0}" destId="{B2E10057-9CE1-4E42-BC33-EF6060915C64}" srcOrd="0" destOrd="0" presId="urn:microsoft.com/office/officeart/2005/8/layout/vList2"/>
    <dgm:cxn modelId="{58AF832D-A3A2-6F43-9304-B3A7E1D4FD33}" type="presOf" srcId="{B0474033-2957-476F-BC12-05339A2F8A8C}" destId="{EEBD059E-E190-7747-97CF-30BB7E53A615}" srcOrd="0" destOrd="0" presId="urn:microsoft.com/office/officeart/2005/8/layout/vList2"/>
    <dgm:cxn modelId="{8CEAFD3A-982A-457B-A8B8-413B03DB25B3}" srcId="{77D93891-34D4-41BF-B134-BA6920BEA2A5}" destId="{B0474033-2957-476F-BC12-05339A2F8A8C}" srcOrd="0" destOrd="0" parTransId="{9E10C8A0-362D-4622-A436-881430F70B15}" sibTransId="{1F96C5D9-9861-4658-AA78-2804D9172F76}"/>
    <dgm:cxn modelId="{A23C9044-0F59-D947-9874-3CBC6C21F594}" type="presOf" srcId="{A0ED6A55-C00A-4505-8C20-517109C8495E}" destId="{D99C2B51-550A-DD4E-8CFE-FB7462EC3B7E}" srcOrd="0" destOrd="0" presId="urn:microsoft.com/office/officeart/2005/8/layout/vList2"/>
    <dgm:cxn modelId="{F9C96B64-30B4-F049-AD0C-7044EE001B2B}" type="presOf" srcId="{90D5FC24-7A63-4952-9AF6-F953500BAD30}" destId="{19EDCA87-BE6E-2540-8FC8-3F44381301E6}" srcOrd="0" destOrd="0" presId="urn:microsoft.com/office/officeart/2005/8/layout/vList2"/>
    <dgm:cxn modelId="{258B7171-30BC-4287-AA16-506DC2351CAD}" srcId="{324C9598-09E2-49E7-823C-25B7520CAA78}" destId="{90D5FC24-7A63-4952-9AF6-F953500BAD30}" srcOrd="2" destOrd="0" parTransId="{9D380DD3-C0F6-4948-A9CD-14CA524713D5}" sibTransId="{70407B56-4265-40DE-A668-E6C8D2798B5A}"/>
    <dgm:cxn modelId="{1AC7737A-F17B-884D-9A56-1836CA034A60}" type="presOf" srcId="{77D93891-34D4-41BF-B134-BA6920BEA2A5}" destId="{5B8B23F4-7053-0A45-86F6-3D327F24A250}" srcOrd="0" destOrd="0" presId="urn:microsoft.com/office/officeart/2005/8/layout/vList2"/>
    <dgm:cxn modelId="{CD273496-DC3F-D748-B218-66E5F52F86DF}" type="presOf" srcId="{540C3A6E-659D-4EF8-8D0E-B4E11D576824}" destId="{335C46E2-9F80-5449-A2CB-82E5119641EF}" srcOrd="0" destOrd="0" presId="urn:microsoft.com/office/officeart/2005/8/layout/vList2"/>
    <dgm:cxn modelId="{11FDB89E-505A-BD4D-B1F5-6BF3A1DB9DCF}" type="presOf" srcId="{30962583-BCBA-4170-AF69-4C66EEB57B28}" destId="{E08E62DA-3234-704F-B957-B2C364226645}" srcOrd="0" destOrd="0" presId="urn:microsoft.com/office/officeart/2005/8/layout/vList2"/>
    <dgm:cxn modelId="{EFFA0DC5-B7E3-4288-838E-FC9B7264936F}" srcId="{324C9598-09E2-49E7-823C-25B7520CAA78}" destId="{77D93891-34D4-41BF-B134-BA6920BEA2A5}" srcOrd="5" destOrd="0" parTransId="{A8C520B7-8323-46FD-B190-2F29E3AD5805}" sibTransId="{E8F275F7-D21C-440A-8FE8-7C97EC2612D4}"/>
    <dgm:cxn modelId="{04EA67C6-E4C5-4CE1-A5AF-8D2605ACE918}" srcId="{DB70FE9C-AD89-464F-8106-1D7CC27585A4}" destId="{30962583-BCBA-4170-AF69-4C66EEB57B28}" srcOrd="0" destOrd="0" parTransId="{754FAD08-E750-47D2-A690-BEAAEC1C065F}" sibTransId="{C5061CA2-ADC9-4271-91C1-E926A4D3D0DE}"/>
    <dgm:cxn modelId="{2D4B42CD-B91E-46FA-BE3E-ACF34D023096}" srcId="{324C9598-09E2-49E7-823C-25B7520CAA78}" destId="{DB70FE9C-AD89-464F-8106-1D7CC27585A4}" srcOrd="1" destOrd="0" parTransId="{39765D31-D408-4BD0-8105-80ABF6B858CD}" sibTransId="{828B86FC-EBC1-4AC4-9DBA-5CA499382F92}"/>
    <dgm:cxn modelId="{8DC3B4CE-FE15-F945-A678-6FDC57CA5FC0}" type="presOf" srcId="{324C9598-09E2-49E7-823C-25B7520CAA78}" destId="{06D3D894-7E19-6146-AB34-08375EE3E2CE}" srcOrd="0" destOrd="0" presId="urn:microsoft.com/office/officeart/2005/8/layout/vList2"/>
    <dgm:cxn modelId="{A53443CF-0104-4097-BB09-AEC8BE7633E5}" srcId="{324C9598-09E2-49E7-823C-25B7520CAA78}" destId="{540C3A6E-659D-4EF8-8D0E-B4E11D576824}" srcOrd="0" destOrd="0" parTransId="{A4891D40-7216-4C72-949B-CC9D4F3DD2DC}" sibTransId="{68E1D0C2-7575-43D6-9ADA-D69D9B79ACD7}"/>
    <dgm:cxn modelId="{AE40C0E6-9880-481C-955D-911DF1FDDAAF}" srcId="{324C9598-09E2-49E7-823C-25B7520CAA78}" destId="{A0ED6A55-C00A-4505-8C20-517109C8495E}" srcOrd="4" destOrd="0" parTransId="{AD7F1293-0243-42B3-A52B-FEE79F1445A6}" sibTransId="{C088CA49-B95C-4AB6-90F0-D5EB90254CF8}"/>
    <dgm:cxn modelId="{97849BFE-B83F-3B48-B482-5C7E9C7832CD}" type="presOf" srcId="{DB70FE9C-AD89-464F-8106-1D7CC27585A4}" destId="{9D851503-650B-394F-9DE9-441263DBF65D}" srcOrd="0" destOrd="0" presId="urn:microsoft.com/office/officeart/2005/8/layout/vList2"/>
    <dgm:cxn modelId="{66083831-2BF6-EA4C-BCDB-F647B2A08EC2}" type="presParOf" srcId="{06D3D894-7E19-6146-AB34-08375EE3E2CE}" destId="{335C46E2-9F80-5449-A2CB-82E5119641EF}" srcOrd="0" destOrd="0" presId="urn:microsoft.com/office/officeart/2005/8/layout/vList2"/>
    <dgm:cxn modelId="{EFFA17A5-898E-0644-8344-52C0A2EBC51C}" type="presParOf" srcId="{06D3D894-7E19-6146-AB34-08375EE3E2CE}" destId="{1125914E-D58F-A34B-9FF1-CDA97580DBD1}" srcOrd="1" destOrd="0" presId="urn:microsoft.com/office/officeart/2005/8/layout/vList2"/>
    <dgm:cxn modelId="{849A0735-F749-CE48-AB1F-FE969ECE2428}" type="presParOf" srcId="{06D3D894-7E19-6146-AB34-08375EE3E2CE}" destId="{9D851503-650B-394F-9DE9-441263DBF65D}" srcOrd="2" destOrd="0" presId="urn:microsoft.com/office/officeart/2005/8/layout/vList2"/>
    <dgm:cxn modelId="{5589A21C-B83A-5C4E-8665-40EF918A97A8}" type="presParOf" srcId="{06D3D894-7E19-6146-AB34-08375EE3E2CE}" destId="{E08E62DA-3234-704F-B957-B2C364226645}" srcOrd="3" destOrd="0" presId="urn:microsoft.com/office/officeart/2005/8/layout/vList2"/>
    <dgm:cxn modelId="{E496AC04-696C-334C-B519-8D558831C366}" type="presParOf" srcId="{06D3D894-7E19-6146-AB34-08375EE3E2CE}" destId="{19EDCA87-BE6E-2540-8FC8-3F44381301E6}" srcOrd="4" destOrd="0" presId="urn:microsoft.com/office/officeart/2005/8/layout/vList2"/>
    <dgm:cxn modelId="{4C9449D9-65E3-5543-8FF5-715F2FA87956}" type="presParOf" srcId="{06D3D894-7E19-6146-AB34-08375EE3E2CE}" destId="{23BF1A29-BF3F-9548-A1CB-C3A795FA5029}" srcOrd="5" destOrd="0" presId="urn:microsoft.com/office/officeart/2005/8/layout/vList2"/>
    <dgm:cxn modelId="{6522FE33-C1B7-9146-9A9C-E1758A6746B7}" type="presParOf" srcId="{06D3D894-7E19-6146-AB34-08375EE3E2CE}" destId="{B2E10057-9CE1-4E42-BC33-EF6060915C64}" srcOrd="6" destOrd="0" presId="urn:microsoft.com/office/officeart/2005/8/layout/vList2"/>
    <dgm:cxn modelId="{DC939D7D-3950-E541-9A31-CBF21A3822DA}" type="presParOf" srcId="{06D3D894-7E19-6146-AB34-08375EE3E2CE}" destId="{68A1EE89-8A8E-5C44-A264-55F4F3B95475}" srcOrd="7" destOrd="0" presId="urn:microsoft.com/office/officeart/2005/8/layout/vList2"/>
    <dgm:cxn modelId="{4267B339-DA5B-C046-93B4-0DBDE5A8A2E5}" type="presParOf" srcId="{06D3D894-7E19-6146-AB34-08375EE3E2CE}" destId="{D99C2B51-550A-DD4E-8CFE-FB7462EC3B7E}" srcOrd="8" destOrd="0" presId="urn:microsoft.com/office/officeart/2005/8/layout/vList2"/>
    <dgm:cxn modelId="{5ACAC7BC-9DA1-F14C-84F4-ECC1F04B0A93}" type="presParOf" srcId="{06D3D894-7E19-6146-AB34-08375EE3E2CE}" destId="{81F8FD5F-548A-0D46-866C-ABF9E099C751}" srcOrd="9" destOrd="0" presId="urn:microsoft.com/office/officeart/2005/8/layout/vList2"/>
    <dgm:cxn modelId="{CF82A80B-0C73-544E-9601-13DA5C4A8A20}" type="presParOf" srcId="{06D3D894-7E19-6146-AB34-08375EE3E2CE}" destId="{5B8B23F4-7053-0A45-86F6-3D327F24A250}" srcOrd="10" destOrd="0" presId="urn:microsoft.com/office/officeart/2005/8/layout/vList2"/>
    <dgm:cxn modelId="{31643723-C054-3843-A2CD-47BBA4C87345}" type="presParOf" srcId="{06D3D894-7E19-6146-AB34-08375EE3E2CE}" destId="{EEBD059E-E190-7747-97CF-30BB7E53A615}" srcOrd="1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48A5AE-217E-44C3-B2AB-7816EBFB639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553232-9BBB-4321-AAC1-7FE35A99F9F6}">
      <dgm:prSet/>
      <dgm:spPr/>
      <dgm:t>
        <a:bodyPr/>
        <a:lstStyle/>
        <a:p>
          <a:r>
            <a:rPr lang="en-US"/>
            <a:t>Israel’s respect for water codified into law in the new nation.</a:t>
          </a:r>
        </a:p>
      </dgm:t>
    </dgm:pt>
    <dgm:pt modelId="{201F465C-67AC-4D21-B684-26A3BBC69309}" type="parTrans" cxnId="{B966967A-B770-417C-90E7-A978987E817E}">
      <dgm:prSet/>
      <dgm:spPr/>
      <dgm:t>
        <a:bodyPr/>
        <a:lstStyle/>
        <a:p>
          <a:endParaRPr lang="en-US"/>
        </a:p>
      </dgm:t>
    </dgm:pt>
    <dgm:pt modelId="{D1D42B09-82D4-4F66-B690-0A1F30AF13D3}" type="sibTrans" cxnId="{B966967A-B770-417C-90E7-A978987E817E}">
      <dgm:prSet/>
      <dgm:spPr/>
      <dgm:t>
        <a:bodyPr/>
        <a:lstStyle/>
        <a:p>
          <a:endParaRPr lang="en-US"/>
        </a:p>
      </dgm:t>
    </dgm:pt>
    <dgm:pt modelId="{CCD8A423-0C38-4CF7-A26E-6BBF505B2799}">
      <dgm:prSet/>
      <dgm:spPr/>
      <dgm:t>
        <a:bodyPr/>
        <a:lstStyle/>
        <a:p>
          <a:r>
            <a:rPr lang="en-US" dirty="0"/>
            <a:t>Decision to make water common property of all</a:t>
          </a:r>
        </a:p>
      </dgm:t>
    </dgm:pt>
    <dgm:pt modelId="{93C20877-9CA8-43DD-B4B1-762C44F6B72C}" type="parTrans" cxnId="{FC376041-276F-4B27-9B9D-0834558FBB2E}">
      <dgm:prSet/>
      <dgm:spPr/>
      <dgm:t>
        <a:bodyPr/>
        <a:lstStyle/>
        <a:p>
          <a:endParaRPr lang="en-US"/>
        </a:p>
      </dgm:t>
    </dgm:pt>
    <dgm:pt modelId="{B2976C75-01A8-428A-B2E5-E9DD0C80CE38}" type="sibTrans" cxnId="{FC376041-276F-4B27-9B9D-0834558FBB2E}">
      <dgm:prSet/>
      <dgm:spPr/>
      <dgm:t>
        <a:bodyPr/>
        <a:lstStyle/>
        <a:p>
          <a:endParaRPr lang="en-US"/>
        </a:p>
      </dgm:t>
    </dgm:pt>
    <dgm:pt modelId="{8EE3EFFC-87A8-4C9A-8355-E382BEE64A98}">
      <dgm:prSet/>
      <dgm:spPr/>
      <dgm:t>
        <a:bodyPr/>
        <a:lstStyle/>
        <a:p>
          <a:r>
            <a:rPr lang="en-US"/>
            <a:t>Series of 3 laws</a:t>
          </a:r>
        </a:p>
      </dgm:t>
    </dgm:pt>
    <dgm:pt modelId="{BB582CBA-374B-48A1-A031-83A7E9750D6D}" type="parTrans" cxnId="{F4D79E49-3644-4452-8F7F-D32993ADAA14}">
      <dgm:prSet/>
      <dgm:spPr/>
      <dgm:t>
        <a:bodyPr/>
        <a:lstStyle/>
        <a:p>
          <a:endParaRPr lang="en-US"/>
        </a:p>
      </dgm:t>
    </dgm:pt>
    <dgm:pt modelId="{42A196B3-83CC-4768-BF32-502DAC03D796}" type="sibTrans" cxnId="{F4D79E49-3644-4452-8F7F-D32993ADAA14}">
      <dgm:prSet/>
      <dgm:spPr/>
      <dgm:t>
        <a:bodyPr/>
        <a:lstStyle/>
        <a:p>
          <a:endParaRPr lang="en-US"/>
        </a:p>
      </dgm:t>
    </dgm:pt>
    <dgm:pt modelId="{18581B3B-C2C2-4876-B1E3-12FCE357FFE0}">
      <dgm:prSet/>
      <dgm:spPr/>
      <dgm:t>
        <a:bodyPr/>
        <a:lstStyle/>
        <a:p>
          <a:r>
            <a:rPr lang="en-US"/>
            <a:t>1955 – prohibited drilling anywhere (private/public) w/o license</a:t>
          </a:r>
        </a:p>
      </dgm:t>
    </dgm:pt>
    <dgm:pt modelId="{BD33D4CF-6DD7-4007-9092-B61D8EB1E0D8}" type="parTrans" cxnId="{2C899A1A-28D4-4415-9063-F32249834973}">
      <dgm:prSet/>
      <dgm:spPr/>
      <dgm:t>
        <a:bodyPr/>
        <a:lstStyle/>
        <a:p>
          <a:endParaRPr lang="en-US"/>
        </a:p>
      </dgm:t>
    </dgm:pt>
    <dgm:pt modelId="{79937B93-FDD8-4BF4-B298-C542C9F2B166}" type="sibTrans" cxnId="{2C899A1A-28D4-4415-9063-F32249834973}">
      <dgm:prSet/>
      <dgm:spPr/>
      <dgm:t>
        <a:bodyPr/>
        <a:lstStyle/>
        <a:p>
          <a:endParaRPr lang="en-US"/>
        </a:p>
      </dgm:t>
    </dgm:pt>
    <dgm:pt modelId="{EAA512B4-EA41-4E85-8E3D-D4DA7827C6D2}">
      <dgm:prSet/>
      <dgm:spPr/>
      <dgm:t>
        <a:bodyPr/>
        <a:lstStyle/>
        <a:p>
          <a:r>
            <a:rPr lang="en-US"/>
            <a:t>1955 – prohibited distribution of water unless through a meter</a:t>
          </a:r>
        </a:p>
      </dgm:t>
    </dgm:pt>
    <dgm:pt modelId="{D666AC49-04E7-4A35-9B27-A242BB90FF63}" type="parTrans" cxnId="{1FC41825-2492-4E18-92C8-691C32993958}">
      <dgm:prSet/>
      <dgm:spPr/>
      <dgm:t>
        <a:bodyPr/>
        <a:lstStyle/>
        <a:p>
          <a:endParaRPr lang="en-US"/>
        </a:p>
      </dgm:t>
    </dgm:pt>
    <dgm:pt modelId="{FC83A031-768F-4A26-B63B-94585B1C224D}" type="sibTrans" cxnId="{1FC41825-2492-4E18-92C8-691C32993958}">
      <dgm:prSet/>
      <dgm:spPr/>
      <dgm:t>
        <a:bodyPr/>
        <a:lstStyle/>
        <a:p>
          <a:endParaRPr lang="en-US"/>
        </a:p>
      </dgm:t>
    </dgm:pt>
    <dgm:pt modelId="{EA3FFDFB-1042-4504-9E3C-5BB0550C211D}">
      <dgm:prSet/>
      <dgm:spPr/>
      <dgm:t>
        <a:bodyPr/>
        <a:lstStyle/>
        <a:p>
          <a:r>
            <a:rPr lang="en-US" dirty="0"/>
            <a:t>1957 – surface water including rivers, streams, rainwater, sewage could not be diverted w/o permit.</a:t>
          </a:r>
        </a:p>
      </dgm:t>
    </dgm:pt>
    <dgm:pt modelId="{23BD3F78-53E1-4DCF-B402-271DF34C7981}" type="parTrans" cxnId="{40E67F98-1DBA-41B8-8032-C1DF7506E8B7}">
      <dgm:prSet/>
      <dgm:spPr/>
      <dgm:t>
        <a:bodyPr/>
        <a:lstStyle/>
        <a:p>
          <a:endParaRPr lang="en-US"/>
        </a:p>
      </dgm:t>
    </dgm:pt>
    <dgm:pt modelId="{964CE921-7583-41D7-9E63-E9A5C6900546}" type="sibTrans" cxnId="{40E67F98-1DBA-41B8-8032-C1DF7506E8B7}">
      <dgm:prSet/>
      <dgm:spPr/>
      <dgm:t>
        <a:bodyPr/>
        <a:lstStyle/>
        <a:p>
          <a:endParaRPr lang="en-US"/>
        </a:p>
      </dgm:t>
    </dgm:pt>
    <dgm:pt modelId="{6625F1BE-6FB6-4302-8B75-D37914FF87F3}">
      <dgm:prSet/>
      <dgm:spPr/>
      <dgm:t>
        <a:bodyPr/>
        <a:lstStyle/>
        <a:p>
          <a:r>
            <a:rPr lang="en-US"/>
            <a:t>Water Law of 1959 </a:t>
          </a:r>
        </a:p>
      </dgm:t>
    </dgm:pt>
    <dgm:pt modelId="{4098AC53-9831-48B3-86D1-B193F09E7B0C}" type="parTrans" cxnId="{E8AC9332-165A-4E9F-AFBD-E70ACEC0FC94}">
      <dgm:prSet/>
      <dgm:spPr/>
      <dgm:t>
        <a:bodyPr/>
        <a:lstStyle/>
        <a:p>
          <a:endParaRPr lang="en-US"/>
        </a:p>
      </dgm:t>
    </dgm:pt>
    <dgm:pt modelId="{8980A98F-88EB-410D-A114-BF127427D237}" type="sibTrans" cxnId="{E8AC9332-165A-4E9F-AFBD-E70ACEC0FC94}">
      <dgm:prSet/>
      <dgm:spPr/>
      <dgm:t>
        <a:bodyPr/>
        <a:lstStyle/>
        <a:p>
          <a:endParaRPr lang="en-US"/>
        </a:p>
      </dgm:t>
    </dgm:pt>
    <dgm:pt modelId="{9F95D0C9-5F09-407B-B4EB-F51CA58F7CDA}">
      <dgm:prSet/>
      <dgm:spPr/>
      <dgm:t>
        <a:bodyPr/>
        <a:lstStyle/>
        <a:p>
          <a:r>
            <a:rPr lang="en-US" dirty="0"/>
            <a:t>All water resources became public property subject to control of the state.</a:t>
          </a:r>
        </a:p>
      </dgm:t>
    </dgm:pt>
    <dgm:pt modelId="{150425CC-B4E1-4AC2-AC79-84A13FC2C824}" type="parTrans" cxnId="{F5A27D06-672A-4EA9-8CF4-94C789A32FEA}">
      <dgm:prSet/>
      <dgm:spPr/>
      <dgm:t>
        <a:bodyPr/>
        <a:lstStyle/>
        <a:p>
          <a:endParaRPr lang="en-US"/>
        </a:p>
      </dgm:t>
    </dgm:pt>
    <dgm:pt modelId="{270D6C6C-DEF0-47C3-8FA0-E1B67582A95B}" type="sibTrans" cxnId="{F5A27D06-672A-4EA9-8CF4-94C789A32FEA}">
      <dgm:prSet/>
      <dgm:spPr/>
      <dgm:t>
        <a:bodyPr/>
        <a:lstStyle/>
        <a:p>
          <a:endParaRPr lang="en-US"/>
        </a:p>
      </dgm:t>
    </dgm:pt>
    <dgm:pt modelId="{0824A897-2EC4-4F1A-8382-A55A916D5D2C}">
      <dgm:prSet/>
      <dgm:spPr/>
      <dgm:t>
        <a:bodyPr/>
        <a:lstStyle/>
        <a:p>
          <a:r>
            <a:rPr lang="en-US" i="1"/>
            <a:t>“Israel today has a dynamic, capitalist economy, but with a state controlled, centrally planned approach to water. “</a:t>
          </a:r>
          <a:endParaRPr lang="en-US"/>
        </a:p>
      </dgm:t>
    </dgm:pt>
    <dgm:pt modelId="{F3E59933-A794-409B-8497-0F31E53BCCE1}" type="parTrans" cxnId="{390AC1F7-325F-4704-9FD0-3EF6A9B14A09}">
      <dgm:prSet/>
      <dgm:spPr/>
      <dgm:t>
        <a:bodyPr/>
        <a:lstStyle/>
        <a:p>
          <a:endParaRPr lang="en-US"/>
        </a:p>
      </dgm:t>
    </dgm:pt>
    <dgm:pt modelId="{3C49F950-6997-4B45-8460-7C2E8E8E6540}" type="sibTrans" cxnId="{390AC1F7-325F-4704-9FD0-3EF6A9B14A09}">
      <dgm:prSet/>
      <dgm:spPr/>
      <dgm:t>
        <a:bodyPr/>
        <a:lstStyle/>
        <a:p>
          <a:endParaRPr lang="en-US"/>
        </a:p>
      </dgm:t>
    </dgm:pt>
    <dgm:pt modelId="{490BFB20-DB34-4641-B526-346D413157D9}" type="pres">
      <dgm:prSet presAssocID="{5748A5AE-217E-44C3-B2AB-7816EBFB6391}" presName="linear" presStyleCnt="0">
        <dgm:presLayoutVars>
          <dgm:animLvl val="lvl"/>
          <dgm:resizeHandles val="exact"/>
        </dgm:presLayoutVars>
      </dgm:prSet>
      <dgm:spPr/>
    </dgm:pt>
    <dgm:pt modelId="{65CC5166-491F-8741-B2A4-2E4F115AFB6F}" type="pres">
      <dgm:prSet presAssocID="{96553232-9BBB-4321-AAC1-7FE35A99F9F6}" presName="parentText" presStyleLbl="node1" presStyleIdx="0" presStyleCnt="5">
        <dgm:presLayoutVars>
          <dgm:chMax val="0"/>
          <dgm:bulletEnabled val="1"/>
        </dgm:presLayoutVars>
      </dgm:prSet>
      <dgm:spPr/>
    </dgm:pt>
    <dgm:pt modelId="{705BC12F-6815-7C40-8D6E-F6797D57CC3F}" type="pres">
      <dgm:prSet presAssocID="{D1D42B09-82D4-4F66-B690-0A1F30AF13D3}" presName="spacer" presStyleCnt="0"/>
      <dgm:spPr/>
    </dgm:pt>
    <dgm:pt modelId="{9CDCFAB6-A90D-D74C-B340-B06DEC02C8FB}" type="pres">
      <dgm:prSet presAssocID="{CCD8A423-0C38-4CF7-A26E-6BBF505B2799}" presName="parentText" presStyleLbl="node1" presStyleIdx="1" presStyleCnt="5">
        <dgm:presLayoutVars>
          <dgm:chMax val="0"/>
          <dgm:bulletEnabled val="1"/>
        </dgm:presLayoutVars>
      </dgm:prSet>
      <dgm:spPr/>
    </dgm:pt>
    <dgm:pt modelId="{4BBDFE8F-3E05-5242-9430-CA4D73095E58}" type="pres">
      <dgm:prSet presAssocID="{B2976C75-01A8-428A-B2E5-E9DD0C80CE38}" presName="spacer" presStyleCnt="0"/>
      <dgm:spPr/>
    </dgm:pt>
    <dgm:pt modelId="{59D8ABFF-B09D-2B47-9A1B-283174152D34}" type="pres">
      <dgm:prSet presAssocID="{8EE3EFFC-87A8-4C9A-8355-E382BEE64A98}" presName="parentText" presStyleLbl="node1" presStyleIdx="2" presStyleCnt="5">
        <dgm:presLayoutVars>
          <dgm:chMax val="0"/>
          <dgm:bulletEnabled val="1"/>
        </dgm:presLayoutVars>
      </dgm:prSet>
      <dgm:spPr/>
    </dgm:pt>
    <dgm:pt modelId="{3309BC91-D8AC-1944-A3A2-7B0B46DC8037}" type="pres">
      <dgm:prSet presAssocID="{8EE3EFFC-87A8-4C9A-8355-E382BEE64A98}" presName="childText" presStyleLbl="revTx" presStyleIdx="0" presStyleCnt="2">
        <dgm:presLayoutVars>
          <dgm:bulletEnabled val="1"/>
        </dgm:presLayoutVars>
      </dgm:prSet>
      <dgm:spPr/>
    </dgm:pt>
    <dgm:pt modelId="{9F698799-595D-C948-864D-F444A12BBD6E}" type="pres">
      <dgm:prSet presAssocID="{6625F1BE-6FB6-4302-8B75-D37914FF87F3}" presName="parentText" presStyleLbl="node1" presStyleIdx="3" presStyleCnt="5">
        <dgm:presLayoutVars>
          <dgm:chMax val="0"/>
          <dgm:bulletEnabled val="1"/>
        </dgm:presLayoutVars>
      </dgm:prSet>
      <dgm:spPr/>
    </dgm:pt>
    <dgm:pt modelId="{5F6EE0FE-CA5E-1647-9375-8B3B5488CA45}" type="pres">
      <dgm:prSet presAssocID="{6625F1BE-6FB6-4302-8B75-D37914FF87F3}" presName="childText" presStyleLbl="revTx" presStyleIdx="1" presStyleCnt="2">
        <dgm:presLayoutVars>
          <dgm:bulletEnabled val="1"/>
        </dgm:presLayoutVars>
      </dgm:prSet>
      <dgm:spPr/>
    </dgm:pt>
    <dgm:pt modelId="{2422AECD-D3B0-4042-8CC5-E0D7CC87793C}" type="pres">
      <dgm:prSet presAssocID="{0824A897-2EC4-4F1A-8382-A55A916D5D2C}" presName="parentText" presStyleLbl="node1" presStyleIdx="4" presStyleCnt="5">
        <dgm:presLayoutVars>
          <dgm:chMax val="0"/>
          <dgm:bulletEnabled val="1"/>
        </dgm:presLayoutVars>
      </dgm:prSet>
      <dgm:spPr/>
    </dgm:pt>
  </dgm:ptLst>
  <dgm:cxnLst>
    <dgm:cxn modelId="{E9058702-F2FC-A644-B2A1-D83D7C7D4631}" type="presOf" srcId="{9F95D0C9-5F09-407B-B4EB-F51CA58F7CDA}" destId="{5F6EE0FE-CA5E-1647-9375-8B3B5488CA45}" srcOrd="0" destOrd="0" presId="urn:microsoft.com/office/officeart/2005/8/layout/vList2"/>
    <dgm:cxn modelId="{F5A27D06-672A-4EA9-8CF4-94C789A32FEA}" srcId="{6625F1BE-6FB6-4302-8B75-D37914FF87F3}" destId="{9F95D0C9-5F09-407B-B4EB-F51CA58F7CDA}" srcOrd="0" destOrd="0" parTransId="{150425CC-B4E1-4AC2-AC79-84A13FC2C824}" sibTransId="{270D6C6C-DEF0-47C3-8FA0-E1B67582A95B}"/>
    <dgm:cxn modelId="{B59E360A-CCA2-0445-9764-91571B0BACDD}" type="presOf" srcId="{6625F1BE-6FB6-4302-8B75-D37914FF87F3}" destId="{9F698799-595D-C948-864D-F444A12BBD6E}" srcOrd="0" destOrd="0" presId="urn:microsoft.com/office/officeart/2005/8/layout/vList2"/>
    <dgm:cxn modelId="{2C899A1A-28D4-4415-9063-F32249834973}" srcId="{8EE3EFFC-87A8-4C9A-8355-E382BEE64A98}" destId="{18581B3B-C2C2-4876-B1E3-12FCE357FFE0}" srcOrd="0" destOrd="0" parTransId="{BD33D4CF-6DD7-4007-9092-B61D8EB1E0D8}" sibTransId="{79937B93-FDD8-4BF4-B298-C542C9F2B166}"/>
    <dgm:cxn modelId="{1FC41825-2492-4E18-92C8-691C32993958}" srcId="{8EE3EFFC-87A8-4C9A-8355-E382BEE64A98}" destId="{EAA512B4-EA41-4E85-8E3D-D4DA7827C6D2}" srcOrd="1" destOrd="0" parTransId="{D666AC49-04E7-4A35-9B27-A242BB90FF63}" sibTransId="{FC83A031-768F-4A26-B63B-94585B1C224D}"/>
    <dgm:cxn modelId="{E8AC9332-165A-4E9F-AFBD-E70ACEC0FC94}" srcId="{5748A5AE-217E-44C3-B2AB-7816EBFB6391}" destId="{6625F1BE-6FB6-4302-8B75-D37914FF87F3}" srcOrd="3" destOrd="0" parTransId="{4098AC53-9831-48B3-86D1-B193F09E7B0C}" sibTransId="{8980A98F-88EB-410D-A114-BF127427D237}"/>
    <dgm:cxn modelId="{FC376041-276F-4B27-9B9D-0834558FBB2E}" srcId="{5748A5AE-217E-44C3-B2AB-7816EBFB6391}" destId="{CCD8A423-0C38-4CF7-A26E-6BBF505B2799}" srcOrd="1" destOrd="0" parTransId="{93C20877-9CA8-43DD-B4B1-762C44F6B72C}" sibTransId="{B2976C75-01A8-428A-B2E5-E9DD0C80CE38}"/>
    <dgm:cxn modelId="{F4D79E49-3644-4452-8F7F-D32993ADAA14}" srcId="{5748A5AE-217E-44C3-B2AB-7816EBFB6391}" destId="{8EE3EFFC-87A8-4C9A-8355-E382BEE64A98}" srcOrd="2" destOrd="0" parTransId="{BB582CBA-374B-48A1-A031-83A7E9750D6D}" sibTransId="{42A196B3-83CC-4768-BF32-502DAC03D796}"/>
    <dgm:cxn modelId="{B966967A-B770-417C-90E7-A978987E817E}" srcId="{5748A5AE-217E-44C3-B2AB-7816EBFB6391}" destId="{96553232-9BBB-4321-AAC1-7FE35A99F9F6}" srcOrd="0" destOrd="0" parTransId="{201F465C-67AC-4D21-B684-26A3BBC69309}" sibTransId="{D1D42B09-82D4-4F66-B690-0A1F30AF13D3}"/>
    <dgm:cxn modelId="{DBB4E181-2AE7-8644-8594-2E9112C8E092}" type="presOf" srcId="{EA3FFDFB-1042-4504-9E3C-5BB0550C211D}" destId="{3309BC91-D8AC-1944-A3A2-7B0B46DC8037}" srcOrd="0" destOrd="2" presId="urn:microsoft.com/office/officeart/2005/8/layout/vList2"/>
    <dgm:cxn modelId="{6F4A5189-43F9-4F41-A859-3880444AB12F}" type="presOf" srcId="{5748A5AE-217E-44C3-B2AB-7816EBFB6391}" destId="{490BFB20-DB34-4641-B526-346D413157D9}" srcOrd="0" destOrd="0" presId="urn:microsoft.com/office/officeart/2005/8/layout/vList2"/>
    <dgm:cxn modelId="{5761E08B-62DF-5944-9F59-44AB85DE89CE}" type="presOf" srcId="{CCD8A423-0C38-4CF7-A26E-6BBF505B2799}" destId="{9CDCFAB6-A90D-D74C-B340-B06DEC02C8FB}" srcOrd="0" destOrd="0" presId="urn:microsoft.com/office/officeart/2005/8/layout/vList2"/>
    <dgm:cxn modelId="{40E67F98-1DBA-41B8-8032-C1DF7506E8B7}" srcId="{8EE3EFFC-87A8-4C9A-8355-E382BEE64A98}" destId="{EA3FFDFB-1042-4504-9E3C-5BB0550C211D}" srcOrd="2" destOrd="0" parTransId="{23BD3F78-53E1-4DCF-B402-271DF34C7981}" sibTransId="{964CE921-7583-41D7-9E63-E9A5C6900546}"/>
    <dgm:cxn modelId="{9C6CA8A1-E645-1249-8F51-FC69D6D30CAA}" type="presOf" srcId="{8EE3EFFC-87A8-4C9A-8355-E382BEE64A98}" destId="{59D8ABFF-B09D-2B47-9A1B-283174152D34}" srcOrd="0" destOrd="0" presId="urn:microsoft.com/office/officeart/2005/8/layout/vList2"/>
    <dgm:cxn modelId="{FA9BECA1-9571-774D-AFE0-C02236DE3BF1}" type="presOf" srcId="{96553232-9BBB-4321-AAC1-7FE35A99F9F6}" destId="{65CC5166-491F-8741-B2A4-2E4F115AFB6F}" srcOrd="0" destOrd="0" presId="urn:microsoft.com/office/officeart/2005/8/layout/vList2"/>
    <dgm:cxn modelId="{DC31BFB7-AD22-E54A-9AAC-E20A43344C62}" type="presOf" srcId="{0824A897-2EC4-4F1A-8382-A55A916D5D2C}" destId="{2422AECD-D3B0-4042-8CC5-E0D7CC87793C}" srcOrd="0" destOrd="0" presId="urn:microsoft.com/office/officeart/2005/8/layout/vList2"/>
    <dgm:cxn modelId="{CF6592C6-DE09-CE41-80C7-F495F1255EDA}" type="presOf" srcId="{EAA512B4-EA41-4E85-8E3D-D4DA7827C6D2}" destId="{3309BC91-D8AC-1944-A3A2-7B0B46DC8037}" srcOrd="0" destOrd="1" presId="urn:microsoft.com/office/officeart/2005/8/layout/vList2"/>
    <dgm:cxn modelId="{9A4C3CC7-B7A3-9C4A-B592-7E99BFC7D6DF}" type="presOf" srcId="{18581B3B-C2C2-4876-B1E3-12FCE357FFE0}" destId="{3309BC91-D8AC-1944-A3A2-7B0B46DC8037}" srcOrd="0" destOrd="0" presId="urn:microsoft.com/office/officeart/2005/8/layout/vList2"/>
    <dgm:cxn modelId="{390AC1F7-325F-4704-9FD0-3EF6A9B14A09}" srcId="{5748A5AE-217E-44C3-B2AB-7816EBFB6391}" destId="{0824A897-2EC4-4F1A-8382-A55A916D5D2C}" srcOrd="4" destOrd="0" parTransId="{F3E59933-A794-409B-8497-0F31E53BCCE1}" sibTransId="{3C49F950-6997-4B45-8460-7C2E8E8E6540}"/>
    <dgm:cxn modelId="{1E486F4D-C2CE-0244-8259-7EF60D448F54}" type="presParOf" srcId="{490BFB20-DB34-4641-B526-346D413157D9}" destId="{65CC5166-491F-8741-B2A4-2E4F115AFB6F}" srcOrd="0" destOrd="0" presId="urn:microsoft.com/office/officeart/2005/8/layout/vList2"/>
    <dgm:cxn modelId="{38665CA8-A4BD-5847-9FFE-2BF8D3FEE306}" type="presParOf" srcId="{490BFB20-DB34-4641-B526-346D413157D9}" destId="{705BC12F-6815-7C40-8D6E-F6797D57CC3F}" srcOrd="1" destOrd="0" presId="urn:microsoft.com/office/officeart/2005/8/layout/vList2"/>
    <dgm:cxn modelId="{2FDCDF81-C9A2-7F4B-8F37-ABFB47A5C8AA}" type="presParOf" srcId="{490BFB20-DB34-4641-B526-346D413157D9}" destId="{9CDCFAB6-A90D-D74C-B340-B06DEC02C8FB}" srcOrd="2" destOrd="0" presId="urn:microsoft.com/office/officeart/2005/8/layout/vList2"/>
    <dgm:cxn modelId="{BFDDD1D1-34B7-C849-AC79-E4764BF40563}" type="presParOf" srcId="{490BFB20-DB34-4641-B526-346D413157D9}" destId="{4BBDFE8F-3E05-5242-9430-CA4D73095E58}" srcOrd="3" destOrd="0" presId="urn:microsoft.com/office/officeart/2005/8/layout/vList2"/>
    <dgm:cxn modelId="{01B8CB28-BA6F-964F-9C57-317B172968E6}" type="presParOf" srcId="{490BFB20-DB34-4641-B526-346D413157D9}" destId="{59D8ABFF-B09D-2B47-9A1B-283174152D34}" srcOrd="4" destOrd="0" presId="urn:microsoft.com/office/officeart/2005/8/layout/vList2"/>
    <dgm:cxn modelId="{A5A7E3AE-F8C5-6345-8E87-A67DB1F251C5}" type="presParOf" srcId="{490BFB20-DB34-4641-B526-346D413157D9}" destId="{3309BC91-D8AC-1944-A3A2-7B0B46DC8037}" srcOrd="5" destOrd="0" presId="urn:microsoft.com/office/officeart/2005/8/layout/vList2"/>
    <dgm:cxn modelId="{09EB96A3-6BE1-2543-82E1-01CC0BF49DBD}" type="presParOf" srcId="{490BFB20-DB34-4641-B526-346D413157D9}" destId="{9F698799-595D-C948-864D-F444A12BBD6E}" srcOrd="6" destOrd="0" presId="urn:microsoft.com/office/officeart/2005/8/layout/vList2"/>
    <dgm:cxn modelId="{753907C9-7645-5C41-B27B-8353D7E71B79}" type="presParOf" srcId="{490BFB20-DB34-4641-B526-346D413157D9}" destId="{5F6EE0FE-CA5E-1647-9375-8B3B5488CA45}" srcOrd="7" destOrd="0" presId="urn:microsoft.com/office/officeart/2005/8/layout/vList2"/>
    <dgm:cxn modelId="{6F6CD32D-BFFF-5E4A-913B-0BD164E2E91D}" type="presParOf" srcId="{490BFB20-DB34-4641-B526-346D413157D9}" destId="{2422AECD-D3B0-4042-8CC5-E0D7CC87793C}"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38F56-4EE9-0F4D-AA50-75D9782F0C9D}">
      <dsp:nvSpPr>
        <dsp:cNvPr id="0" name=""/>
        <dsp:cNvSpPr/>
      </dsp:nvSpPr>
      <dsp:spPr>
        <a:xfrm>
          <a:off x="0" y="448748"/>
          <a:ext cx="5393361"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5E78974-A7C3-E14D-96EF-D6AECC8276EE}">
      <dsp:nvSpPr>
        <dsp:cNvPr id="0" name=""/>
        <dsp:cNvSpPr/>
      </dsp:nvSpPr>
      <dsp:spPr>
        <a:xfrm>
          <a:off x="269668" y="183068"/>
          <a:ext cx="3775352" cy="5313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US" sz="1800" kern="1200"/>
            <a:t>4 Parts</a:t>
          </a:r>
        </a:p>
      </dsp:txBody>
      <dsp:txXfrm>
        <a:off x="295607" y="209007"/>
        <a:ext cx="3723474" cy="479482"/>
      </dsp:txXfrm>
    </dsp:sp>
    <dsp:sp modelId="{C55B79B4-E89A-6E45-8B39-755384F1A5AA}">
      <dsp:nvSpPr>
        <dsp:cNvPr id="0" name=""/>
        <dsp:cNvSpPr/>
      </dsp:nvSpPr>
      <dsp:spPr>
        <a:xfrm>
          <a:off x="0" y="1265228"/>
          <a:ext cx="5393361"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F1C753E-02A1-E24A-AED2-E5F36C8049D0}">
      <dsp:nvSpPr>
        <dsp:cNvPr id="0" name=""/>
        <dsp:cNvSpPr/>
      </dsp:nvSpPr>
      <dsp:spPr>
        <a:xfrm>
          <a:off x="269668" y="999549"/>
          <a:ext cx="3775352" cy="5313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US" sz="1800" kern="1200"/>
            <a:t>Creation of a Water-Focused Nation</a:t>
          </a:r>
        </a:p>
      </dsp:txBody>
      <dsp:txXfrm>
        <a:off x="295607" y="1025488"/>
        <a:ext cx="3723474" cy="479482"/>
      </dsp:txXfrm>
    </dsp:sp>
    <dsp:sp modelId="{CE30A6FF-D0B3-EA4F-B449-FE61B91129FF}">
      <dsp:nvSpPr>
        <dsp:cNvPr id="0" name=""/>
        <dsp:cNvSpPr/>
      </dsp:nvSpPr>
      <dsp:spPr>
        <a:xfrm>
          <a:off x="0" y="2081709"/>
          <a:ext cx="5393361"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8717CF-7181-7C44-A52E-4C664E5A3FC0}">
      <dsp:nvSpPr>
        <dsp:cNvPr id="0" name=""/>
        <dsp:cNvSpPr/>
      </dsp:nvSpPr>
      <dsp:spPr>
        <a:xfrm>
          <a:off x="269668" y="1816029"/>
          <a:ext cx="3775352" cy="5313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US" sz="1800" kern="1200"/>
            <a:t>The Transformation</a:t>
          </a:r>
        </a:p>
      </dsp:txBody>
      <dsp:txXfrm>
        <a:off x="295607" y="1841968"/>
        <a:ext cx="3723474" cy="479482"/>
      </dsp:txXfrm>
    </dsp:sp>
    <dsp:sp modelId="{C6015DC2-582E-A14C-B1D5-E28183A2720B}">
      <dsp:nvSpPr>
        <dsp:cNvPr id="0" name=""/>
        <dsp:cNvSpPr/>
      </dsp:nvSpPr>
      <dsp:spPr>
        <a:xfrm>
          <a:off x="0" y="2898189"/>
          <a:ext cx="5393361"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D39644-FE2F-C34C-8BA8-182DAE9D6F7E}">
      <dsp:nvSpPr>
        <dsp:cNvPr id="0" name=""/>
        <dsp:cNvSpPr/>
      </dsp:nvSpPr>
      <dsp:spPr>
        <a:xfrm>
          <a:off x="269668" y="2632508"/>
          <a:ext cx="3775352" cy="5313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US" sz="1800" kern="1200"/>
            <a:t>World Beyond Israel’s Borders</a:t>
          </a:r>
        </a:p>
      </dsp:txBody>
      <dsp:txXfrm>
        <a:off x="295607" y="2658447"/>
        <a:ext cx="3723474" cy="479482"/>
      </dsp:txXfrm>
    </dsp:sp>
    <dsp:sp modelId="{6B3A7B9C-6A5C-4440-9309-989A958ED2A5}">
      <dsp:nvSpPr>
        <dsp:cNvPr id="0" name=""/>
        <dsp:cNvSpPr/>
      </dsp:nvSpPr>
      <dsp:spPr>
        <a:xfrm>
          <a:off x="0" y="3714669"/>
          <a:ext cx="5393361" cy="4536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FC3F9D-83EF-9541-949D-F891B7A0AB9D}">
      <dsp:nvSpPr>
        <dsp:cNvPr id="0" name=""/>
        <dsp:cNvSpPr/>
      </dsp:nvSpPr>
      <dsp:spPr>
        <a:xfrm>
          <a:off x="269668" y="3448989"/>
          <a:ext cx="3775352" cy="5313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699" tIns="0" rIns="142699" bIns="0" numCol="1" spcCol="1270" anchor="ctr" anchorCtr="0">
          <a:noAutofit/>
        </a:bodyPr>
        <a:lstStyle/>
        <a:p>
          <a:pPr marL="0" lvl="0" indent="0" algn="l" defTabSz="800100">
            <a:lnSpc>
              <a:spcPct val="90000"/>
            </a:lnSpc>
            <a:spcBef>
              <a:spcPct val="0"/>
            </a:spcBef>
            <a:spcAft>
              <a:spcPct val="35000"/>
            </a:spcAft>
            <a:buNone/>
          </a:pPr>
          <a:r>
            <a:rPr lang="en-US" sz="1800" kern="1200"/>
            <a:t>How Israel Did It</a:t>
          </a:r>
        </a:p>
      </dsp:txBody>
      <dsp:txXfrm>
        <a:off x="295607" y="3474928"/>
        <a:ext cx="372347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C46E2-9F80-5449-A2CB-82E5119641EF}">
      <dsp:nvSpPr>
        <dsp:cNvPr id="0" name=""/>
        <dsp:cNvSpPr/>
      </dsp:nvSpPr>
      <dsp:spPr>
        <a:xfrm>
          <a:off x="0" y="87260"/>
          <a:ext cx="6666833" cy="6715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Rain, rain go away,</a:t>
          </a:r>
          <a:endParaRPr lang="en-US" sz="2800" kern="1200"/>
        </a:p>
      </dsp:txBody>
      <dsp:txXfrm>
        <a:off x="32784" y="120044"/>
        <a:ext cx="6601265" cy="606012"/>
      </dsp:txXfrm>
    </dsp:sp>
    <dsp:sp modelId="{9D851503-650B-394F-9DE9-441263DBF65D}">
      <dsp:nvSpPr>
        <dsp:cNvPr id="0" name=""/>
        <dsp:cNvSpPr/>
      </dsp:nvSpPr>
      <dsp:spPr>
        <a:xfrm>
          <a:off x="0" y="839480"/>
          <a:ext cx="6666833" cy="67158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Come again some other day!</a:t>
          </a:r>
          <a:endParaRPr lang="en-US" sz="2800" kern="1200"/>
        </a:p>
      </dsp:txBody>
      <dsp:txXfrm>
        <a:off x="32784" y="872264"/>
        <a:ext cx="6601265" cy="606012"/>
      </dsp:txXfrm>
    </dsp:sp>
    <dsp:sp modelId="{E08E62DA-3234-704F-B957-B2C364226645}">
      <dsp:nvSpPr>
        <dsp:cNvPr id="0" name=""/>
        <dsp:cNvSpPr/>
      </dsp:nvSpPr>
      <dsp:spPr>
        <a:xfrm>
          <a:off x="0" y="1511060"/>
          <a:ext cx="6666833"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a:t>-American Nursery Rhyme</a:t>
          </a:r>
          <a:endParaRPr lang="en-US" sz="2200" kern="1200"/>
        </a:p>
      </dsp:txBody>
      <dsp:txXfrm>
        <a:off x="0" y="1511060"/>
        <a:ext cx="6666833" cy="463680"/>
      </dsp:txXfrm>
    </dsp:sp>
    <dsp:sp modelId="{19EDCA87-BE6E-2540-8FC8-3F44381301E6}">
      <dsp:nvSpPr>
        <dsp:cNvPr id="0" name=""/>
        <dsp:cNvSpPr/>
      </dsp:nvSpPr>
      <dsp:spPr>
        <a:xfrm>
          <a:off x="0" y="1974740"/>
          <a:ext cx="6666833" cy="67158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Rain, rain from the skies</a:t>
          </a:r>
          <a:endParaRPr lang="en-US" sz="2800" kern="1200"/>
        </a:p>
      </dsp:txBody>
      <dsp:txXfrm>
        <a:off x="32784" y="2007524"/>
        <a:ext cx="6601265" cy="606012"/>
      </dsp:txXfrm>
    </dsp:sp>
    <dsp:sp modelId="{B2E10057-9CE1-4E42-BC33-EF6060915C64}">
      <dsp:nvSpPr>
        <dsp:cNvPr id="0" name=""/>
        <dsp:cNvSpPr/>
      </dsp:nvSpPr>
      <dsp:spPr>
        <a:xfrm>
          <a:off x="0" y="2726960"/>
          <a:ext cx="6666833" cy="67158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dirty="0"/>
            <a:t>All day long, drops of water</a:t>
          </a:r>
          <a:endParaRPr lang="en-US" sz="2800" kern="1200" dirty="0"/>
        </a:p>
      </dsp:txBody>
      <dsp:txXfrm>
        <a:off x="32784" y="2759744"/>
        <a:ext cx="6601265" cy="606012"/>
      </dsp:txXfrm>
    </dsp:sp>
    <dsp:sp modelId="{D99C2B51-550A-DD4E-8CFE-FB7462EC3B7E}">
      <dsp:nvSpPr>
        <dsp:cNvPr id="0" name=""/>
        <dsp:cNvSpPr/>
      </dsp:nvSpPr>
      <dsp:spPr>
        <a:xfrm>
          <a:off x="0" y="3479180"/>
          <a:ext cx="6666833" cy="67158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Drip drop, drip drop</a:t>
          </a:r>
          <a:endParaRPr lang="en-US" sz="2800" kern="1200"/>
        </a:p>
      </dsp:txBody>
      <dsp:txXfrm>
        <a:off x="32784" y="3511964"/>
        <a:ext cx="6601265" cy="606012"/>
      </dsp:txXfrm>
    </dsp:sp>
    <dsp:sp modelId="{5B8B23F4-7053-0A45-86F6-3D327F24A250}">
      <dsp:nvSpPr>
        <dsp:cNvPr id="0" name=""/>
        <dsp:cNvSpPr/>
      </dsp:nvSpPr>
      <dsp:spPr>
        <a:xfrm>
          <a:off x="0" y="4231400"/>
          <a:ext cx="6666833" cy="6715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a:t>Clap your hands!</a:t>
          </a:r>
          <a:endParaRPr lang="en-US" sz="2800" kern="1200"/>
        </a:p>
      </dsp:txBody>
      <dsp:txXfrm>
        <a:off x="32784" y="4264184"/>
        <a:ext cx="6601265" cy="606012"/>
      </dsp:txXfrm>
    </dsp:sp>
    <dsp:sp modelId="{EEBD059E-E190-7747-97CF-30BB7E53A615}">
      <dsp:nvSpPr>
        <dsp:cNvPr id="0" name=""/>
        <dsp:cNvSpPr/>
      </dsp:nvSpPr>
      <dsp:spPr>
        <a:xfrm>
          <a:off x="0" y="4902979"/>
          <a:ext cx="6666833"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i="1" kern="1200"/>
            <a:t>-Israeli Nursery Rhyme</a:t>
          </a:r>
          <a:endParaRPr lang="en-US" sz="2200" kern="1200"/>
        </a:p>
      </dsp:txBody>
      <dsp:txXfrm>
        <a:off x="0" y="4902979"/>
        <a:ext cx="6666833" cy="463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C5166-491F-8741-B2A4-2E4F115AFB6F}">
      <dsp:nvSpPr>
        <dsp:cNvPr id="0" name=""/>
        <dsp:cNvSpPr/>
      </dsp:nvSpPr>
      <dsp:spPr>
        <a:xfrm>
          <a:off x="0" y="136350"/>
          <a:ext cx="6666833" cy="75477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Israel’s respect for water codified into law in the new nation.</a:t>
          </a:r>
        </a:p>
      </dsp:txBody>
      <dsp:txXfrm>
        <a:off x="36845" y="173195"/>
        <a:ext cx="6593143" cy="681087"/>
      </dsp:txXfrm>
    </dsp:sp>
    <dsp:sp modelId="{9CDCFAB6-A90D-D74C-B340-B06DEC02C8FB}">
      <dsp:nvSpPr>
        <dsp:cNvPr id="0" name=""/>
        <dsp:cNvSpPr/>
      </dsp:nvSpPr>
      <dsp:spPr>
        <a:xfrm>
          <a:off x="0" y="945848"/>
          <a:ext cx="6666833" cy="754777"/>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Decision to make water common property of all</a:t>
          </a:r>
        </a:p>
      </dsp:txBody>
      <dsp:txXfrm>
        <a:off x="36845" y="982693"/>
        <a:ext cx="6593143" cy="681087"/>
      </dsp:txXfrm>
    </dsp:sp>
    <dsp:sp modelId="{59D8ABFF-B09D-2B47-9A1B-283174152D34}">
      <dsp:nvSpPr>
        <dsp:cNvPr id="0" name=""/>
        <dsp:cNvSpPr/>
      </dsp:nvSpPr>
      <dsp:spPr>
        <a:xfrm>
          <a:off x="0" y="1755346"/>
          <a:ext cx="6666833" cy="754777"/>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Series of 3 laws</a:t>
          </a:r>
        </a:p>
      </dsp:txBody>
      <dsp:txXfrm>
        <a:off x="36845" y="1792191"/>
        <a:ext cx="6593143" cy="681087"/>
      </dsp:txXfrm>
    </dsp:sp>
    <dsp:sp modelId="{3309BC91-D8AC-1944-A3A2-7B0B46DC8037}">
      <dsp:nvSpPr>
        <dsp:cNvPr id="0" name=""/>
        <dsp:cNvSpPr/>
      </dsp:nvSpPr>
      <dsp:spPr>
        <a:xfrm>
          <a:off x="0" y="2510123"/>
          <a:ext cx="6666833"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1955 – prohibited drilling anywhere (private/public) w/o license</a:t>
          </a:r>
        </a:p>
        <a:p>
          <a:pPr marL="114300" lvl="1" indent="-114300" algn="l" defTabSz="666750">
            <a:lnSpc>
              <a:spcPct val="90000"/>
            </a:lnSpc>
            <a:spcBef>
              <a:spcPct val="0"/>
            </a:spcBef>
            <a:spcAft>
              <a:spcPct val="20000"/>
            </a:spcAft>
            <a:buChar char="•"/>
          </a:pPr>
          <a:r>
            <a:rPr lang="en-US" sz="1500" kern="1200"/>
            <a:t>1955 – prohibited distribution of water unless through a meter</a:t>
          </a:r>
        </a:p>
        <a:p>
          <a:pPr marL="114300" lvl="1" indent="-114300" algn="l" defTabSz="666750">
            <a:lnSpc>
              <a:spcPct val="90000"/>
            </a:lnSpc>
            <a:spcBef>
              <a:spcPct val="0"/>
            </a:spcBef>
            <a:spcAft>
              <a:spcPct val="20000"/>
            </a:spcAft>
            <a:buChar char="•"/>
          </a:pPr>
          <a:r>
            <a:rPr lang="en-US" sz="1500" kern="1200" dirty="0"/>
            <a:t>1957 – surface water including rivers, streams, rainwater, sewage could not be diverted w/o permit.</a:t>
          </a:r>
        </a:p>
      </dsp:txBody>
      <dsp:txXfrm>
        <a:off x="0" y="2510123"/>
        <a:ext cx="6666833" cy="983250"/>
      </dsp:txXfrm>
    </dsp:sp>
    <dsp:sp modelId="{9F698799-595D-C948-864D-F444A12BBD6E}">
      <dsp:nvSpPr>
        <dsp:cNvPr id="0" name=""/>
        <dsp:cNvSpPr/>
      </dsp:nvSpPr>
      <dsp:spPr>
        <a:xfrm>
          <a:off x="0" y="3493373"/>
          <a:ext cx="6666833" cy="754777"/>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Water Law of 1959 </a:t>
          </a:r>
        </a:p>
      </dsp:txBody>
      <dsp:txXfrm>
        <a:off x="36845" y="3530218"/>
        <a:ext cx="6593143" cy="681087"/>
      </dsp:txXfrm>
    </dsp:sp>
    <dsp:sp modelId="{5F6EE0FE-CA5E-1647-9375-8B3B5488CA45}">
      <dsp:nvSpPr>
        <dsp:cNvPr id="0" name=""/>
        <dsp:cNvSpPr/>
      </dsp:nvSpPr>
      <dsp:spPr>
        <a:xfrm>
          <a:off x="0" y="4248151"/>
          <a:ext cx="6666833"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t>All water resources became public property subject to control of the state.</a:t>
          </a:r>
        </a:p>
      </dsp:txBody>
      <dsp:txXfrm>
        <a:off x="0" y="4248151"/>
        <a:ext cx="6666833" cy="314640"/>
      </dsp:txXfrm>
    </dsp:sp>
    <dsp:sp modelId="{2422AECD-D3B0-4042-8CC5-E0D7CC87793C}">
      <dsp:nvSpPr>
        <dsp:cNvPr id="0" name=""/>
        <dsp:cNvSpPr/>
      </dsp:nvSpPr>
      <dsp:spPr>
        <a:xfrm>
          <a:off x="0" y="4562791"/>
          <a:ext cx="6666833" cy="754777"/>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“Israel today has a dynamic, capitalist economy, but with a state controlled, centrally planned approach to water. “</a:t>
          </a:r>
          <a:endParaRPr lang="en-US" sz="1900" kern="1200"/>
        </a:p>
      </dsp:txBody>
      <dsp:txXfrm>
        <a:off x="36845" y="4599636"/>
        <a:ext cx="6593143"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B01A7-F194-DA44-893B-E77F0874F234}" type="datetimeFigureOut">
              <a:rPr lang="en-US" smtClean="0"/>
              <a:t>5/4/23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0D99D-61E3-ED46-869B-012A8622A862}" type="slidenum">
              <a:rPr lang="en-US" smtClean="0"/>
              <a:t>‹#›</a:t>
            </a:fld>
            <a:endParaRPr lang="en-US"/>
          </a:p>
        </p:txBody>
      </p:sp>
    </p:spTree>
    <p:extLst>
      <p:ext uri="{BB962C8B-B14F-4D97-AF65-F5344CB8AC3E}">
        <p14:creationId xmlns:p14="http://schemas.microsoft.com/office/powerpoint/2010/main" val="366862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Apologies for not being there in person, but am glad I get to share this book with you.</a:t>
            </a:r>
          </a:p>
        </p:txBody>
      </p:sp>
      <p:sp>
        <p:nvSpPr>
          <p:cNvPr id="4" name="Slide Number Placeholder 3"/>
          <p:cNvSpPr>
            <a:spLocks noGrp="1"/>
          </p:cNvSpPr>
          <p:nvPr>
            <p:ph type="sldNum" sz="quarter" idx="5"/>
          </p:nvPr>
        </p:nvSpPr>
        <p:spPr/>
        <p:txBody>
          <a:bodyPr/>
          <a:lstStyle/>
          <a:p>
            <a:fld id="{2640D99D-61E3-ED46-869B-012A8622A862}" type="slidenum">
              <a:rPr lang="en-US" smtClean="0"/>
              <a:t>1</a:t>
            </a:fld>
            <a:endParaRPr lang="en-US"/>
          </a:p>
        </p:txBody>
      </p:sp>
    </p:spTree>
    <p:extLst>
      <p:ext uri="{BB962C8B-B14F-4D97-AF65-F5344CB8AC3E}">
        <p14:creationId xmlns:p14="http://schemas.microsoft.com/office/powerpoint/2010/main" val="290081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water plan was created before the creation of the country this plan continued to be refined through a series of moves by the government.</a:t>
            </a:r>
          </a:p>
          <a:p>
            <a:r>
              <a:rPr lang="en-US" dirty="0"/>
              <a:t>Even with these moves, the government realized that water management needed to be as apolitical as possible so in 2006 </a:t>
            </a:r>
          </a:p>
          <a:p>
            <a:r>
              <a:rPr lang="en-US" dirty="0"/>
              <a:t>Continuing to make water management apolitical, they </a:t>
            </a:r>
          </a:p>
        </p:txBody>
      </p:sp>
      <p:sp>
        <p:nvSpPr>
          <p:cNvPr id="4" name="Slide Number Placeholder 3"/>
          <p:cNvSpPr>
            <a:spLocks noGrp="1"/>
          </p:cNvSpPr>
          <p:nvPr>
            <p:ph type="sldNum" sz="quarter" idx="5"/>
          </p:nvPr>
        </p:nvSpPr>
        <p:spPr/>
        <p:txBody>
          <a:bodyPr/>
          <a:lstStyle/>
          <a:p>
            <a:fld id="{2640D99D-61E3-ED46-869B-012A8622A862}" type="slidenum">
              <a:rPr lang="en-US" smtClean="0"/>
              <a:t>11</a:t>
            </a:fld>
            <a:endParaRPr lang="en-US"/>
          </a:p>
        </p:txBody>
      </p:sp>
    </p:spTree>
    <p:extLst>
      <p:ext uri="{BB962C8B-B14F-4D97-AF65-F5344CB8AC3E}">
        <p14:creationId xmlns:p14="http://schemas.microsoft.com/office/powerpoint/2010/main" val="22697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a little bit deeper into the management plan</a:t>
            </a:r>
          </a:p>
          <a:p>
            <a:r>
              <a:rPr lang="en-US" dirty="0"/>
              <a:t>This infrastructure plan not only provided water for the nation, but served as a great unifier of the newly formed country.</a:t>
            </a:r>
          </a:p>
        </p:txBody>
      </p:sp>
      <p:sp>
        <p:nvSpPr>
          <p:cNvPr id="4" name="Slide Number Placeholder 3"/>
          <p:cNvSpPr>
            <a:spLocks noGrp="1"/>
          </p:cNvSpPr>
          <p:nvPr>
            <p:ph type="sldNum" sz="quarter" idx="5"/>
          </p:nvPr>
        </p:nvSpPr>
        <p:spPr/>
        <p:txBody>
          <a:bodyPr/>
          <a:lstStyle/>
          <a:p>
            <a:fld id="{2640D99D-61E3-ED46-869B-012A8622A862}" type="slidenum">
              <a:rPr lang="en-US" smtClean="0"/>
              <a:t>12</a:t>
            </a:fld>
            <a:endParaRPr lang="en-US"/>
          </a:p>
        </p:txBody>
      </p:sp>
    </p:spTree>
    <p:extLst>
      <p:ext uri="{BB962C8B-B14F-4D97-AF65-F5344CB8AC3E}">
        <p14:creationId xmlns:p14="http://schemas.microsoft.com/office/powerpoint/2010/main" val="253650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interesting things about the National Water Carrier infrastructure </a:t>
            </a:r>
          </a:p>
        </p:txBody>
      </p:sp>
      <p:sp>
        <p:nvSpPr>
          <p:cNvPr id="4" name="Slide Number Placeholder 3"/>
          <p:cNvSpPr>
            <a:spLocks noGrp="1"/>
          </p:cNvSpPr>
          <p:nvPr>
            <p:ph type="sldNum" sz="quarter" idx="5"/>
          </p:nvPr>
        </p:nvSpPr>
        <p:spPr/>
        <p:txBody>
          <a:bodyPr/>
          <a:lstStyle/>
          <a:p>
            <a:fld id="{2640D99D-61E3-ED46-869B-012A8622A862}" type="slidenum">
              <a:rPr lang="en-US" smtClean="0"/>
              <a:t>13</a:t>
            </a:fld>
            <a:endParaRPr lang="en-US"/>
          </a:p>
        </p:txBody>
      </p:sp>
    </p:spTree>
    <p:extLst>
      <p:ext uri="{BB962C8B-B14F-4D97-AF65-F5344CB8AC3E}">
        <p14:creationId xmlns:p14="http://schemas.microsoft.com/office/powerpoint/2010/main" val="4530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 planned for water, created a water respecting culture and then began to refine their water management. The technical aspects of their water management is relayed by the author in an extremely engaging way as he also relates the stories of how the process and inventions came about and gives a personal account of the people involved. </a:t>
            </a:r>
          </a:p>
        </p:txBody>
      </p:sp>
      <p:sp>
        <p:nvSpPr>
          <p:cNvPr id="4" name="Slide Number Placeholder 3"/>
          <p:cNvSpPr>
            <a:spLocks noGrp="1"/>
          </p:cNvSpPr>
          <p:nvPr>
            <p:ph type="sldNum" sz="quarter" idx="5"/>
          </p:nvPr>
        </p:nvSpPr>
        <p:spPr/>
        <p:txBody>
          <a:bodyPr/>
          <a:lstStyle/>
          <a:p>
            <a:fld id="{2640D99D-61E3-ED46-869B-012A8622A862}" type="slidenum">
              <a:rPr lang="en-US" smtClean="0"/>
              <a:t>14</a:t>
            </a:fld>
            <a:endParaRPr lang="en-US"/>
          </a:p>
        </p:txBody>
      </p:sp>
    </p:spTree>
    <p:extLst>
      <p:ext uri="{BB962C8B-B14F-4D97-AF65-F5344CB8AC3E}">
        <p14:creationId xmlns:p14="http://schemas.microsoft.com/office/powerpoint/2010/main" val="815184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they refined their water plan was to begin to use wastewater for ag. This began with the use of Sand Aquifer Treatment at the </a:t>
            </a:r>
            <a:r>
              <a:rPr lang="en-US" dirty="0" err="1"/>
              <a:t>Shafdan</a:t>
            </a:r>
            <a:r>
              <a:rPr lang="en-US" dirty="0"/>
              <a:t> aquifer which allowed tertiary treatment of wastewater which was used for everything but drinking and provided a predictable source of water and allowed a departure from the practice of dumping in the sea. The ability to treat wastewater and reuse it opened up a whole new field of innovation and technology. </a:t>
            </a:r>
          </a:p>
          <a:p>
            <a:r>
              <a:rPr lang="en-US" dirty="0"/>
              <a:t>Cooking grease is skimmed off the sewage and reused for industrial applications.</a:t>
            </a:r>
          </a:p>
          <a:p>
            <a:r>
              <a:rPr lang="en-US" dirty="0"/>
              <a:t>Microscopic bits of toilet paper, lint, fruits/vegetables not removed by bacteria are used to create cellulosic material used in the pulp and paper industry. </a:t>
            </a:r>
          </a:p>
        </p:txBody>
      </p:sp>
      <p:sp>
        <p:nvSpPr>
          <p:cNvPr id="4" name="Slide Number Placeholder 3"/>
          <p:cNvSpPr>
            <a:spLocks noGrp="1"/>
          </p:cNvSpPr>
          <p:nvPr>
            <p:ph type="sldNum" sz="quarter" idx="5"/>
          </p:nvPr>
        </p:nvSpPr>
        <p:spPr/>
        <p:txBody>
          <a:bodyPr/>
          <a:lstStyle/>
          <a:p>
            <a:fld id="{2640D99D-61E3-ED46-869B-012A8622A862}" type="slidenum">
              <a:rPr lang="en-US" smtClean="0"/>
              <a:t>15</a:t>
            </a:fld>
            <a:endParaRPr lang="en-US"/>
          </a:p>
        </p:txBody>
      </p:sp>
    </p:spTree>
    <p:extLst>
      <p:ext uri="{BB962C8B-B14F-4D97-AF65-F5344CB8AC3E}">
        <p14:creationId xmlns:p14="http://schemas.microsoft.com/office/powerpoint/2010/main" val="3014300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innovating the use of wastewater, they turned to chasing desalination. Wish I had time to tell all the stories involved in their chase for desalination as the process included people like President Johnson, David Ben Gurion. The book also relates the different iterations of Reverse Osmosis and how Israel has exported not only the technology and manufactured parts to other countries, but they have also marketed their expertise as well. </a:t>
            </a:r>
          </a:p>
        </p:txBody>
      </p:sp>
      <p:sp>
        <p:nvSpPr>
          <p:cNvPr id="4" name="Slide Number Placeholder 3"/>
          <p:cNvSpPr>
            <a:spLocks noGrp="1"/>
          </p:cNvSpPr>
          <p:nvPr>
            <p:ph type="sldNum" sz="quarter" idx="5"/>
          </p:nvPr>
        </p:nvSpPr>
        <p:spPr/>
        <p:txBody>
          <a:bodyPr/>
          <a:lstStyle/>
          <a:p>
            <a:fld id="{2640D99D-61E3-ED46-869B-012A8622A862}" type="slidenum">
              <a:rPr lang="en-US" smtClean="0"/>
              <a:t>16</a:t>
            </a:fld>
            <a:endParaRPr lang="en-US"/>
          </a:p>
        </p:txBody>
      </p:sp>
    </p:spTree>
    <p:extLst>
      <p:ext uri="{BB962C8B-B14F-4D97-AF65-F5344CB8AC3E}">
        <p14:creationId xmlns:p14="http://schemas.microsoft.com/office/powerpoint/2010/main" val="793003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Israel’s diversification includes reuse of wastewater, use of brackish water,  and desalination. This has led to </a:t>
            </a:r>
          </a:p>
        </p:txBody>
      </p:sp>
      <p:sp>
        <p:nvSpPr>
          <p:cNvPr id="4" name="Slide Number Placeholder 3"/>
          <p:cNvSpPr>
            <a:spLocks noGrp="1"/>
          </p:cNvSpPr>
          <p:nvPr>
            <p:ph type="sldNum" sz="quarter" idx="5"/>
          </p:nvPr>
        </p:nvSpPr>
        <p:spPr/>
        <p:txBody>
          <a:bodyPr/>
          <a:lstStyle/>
          <a:p>
            <a:fld id="{2640D99D-61E3-ED46-869B-012A8622A862}" type="slidenum">
              <a:rPr lang="en-US" smtClean="0"/>
              <a:t>17</a:t>
            </a:fld>
            <a:endParaRPr lang="en-US"/>
          </a:p>
        </p:txBody>
      </p:sp>
    </p:spTree>
    <p:extLst>
      <p:ext uri="{BB962C8B-B14F-4D97-AF65-F5344CB8AC3E}">
        <p14:creationId xmlns:p14="http://schemas.microsoft.com/office/powerpoint/2010/main" val="3461317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 has expanded their water knowledge beyond their borders because they created an incubator state for the latest in water management and technology. </a:t>
            </a:r>
          </a:p>
          <a:p>
            <a:r>
              <a:rPr lang="en-US" dirty="0"/>
              <a:t>Office of Chief Scientist which partners with incubator companies to bring forth ideas for new technology and companies. </a:t>
            </a:r>
          </a:p>
        </p:txBody>
      </p:sp>
      <p:sp>
        <p:nvSpPr>
          <p:cNvPr id="4" name="Slide Number Placeholder 3"/>
          <p:cNvSpPr>
            <a:spLocks noGrp="1"/>
          </p:cNvSpPr>
          <p:nvPr>
            <p:ph type="sldNum" sz="quarter" idx="5"/>
          </p:nvPr>
        </p:nvSpPr>
        <p:spPr/>
        <p:txBody>
          <a:bodyPr/>
          <a:lstStyle/>
          <a:p>
            <a:fld id="{2640D99D-61E3-ED46-869B-012A8622A862}" type="slidenum">
              <a:rPr lang="en-US" smtClean="0"/>
              <a:t>18</a:t>
            </a:fld>
            <a:endParaRPr lang="en-US"/>
          </a:p>
        </p:txBody>
      </p:sp>
    </p:spTree>
    <p:extLst>
      <p:ext uri="{BB962C8B-B14F-4D97-AF65-F5344CB8AC3E}">
        <p14:creationId xmlns:p14="http://schemas.microsoft.com/office/powerpoint/2010/main" val="295165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background about Israel today. </a:t>
            </a:r>
          </a:p>
        </p:txBody>
      </p:sp>
      <p:sp>
        <p:nvSpPr>
          <p:cNvPr id="4" name="Slide Number Placeholder 3"/>
          <p:cNvSpPr>
            <a:spLocks noGrp="1"/>
          </p:cNvSpPr>
          <p:nvPr>
            <p:ph type="sldNum" sz="quarter" idx="5"/>
          </p:nvPr>
        </p:nvSpPr>
        <p:spPr/>
        <p:txBody>
          <a:bodyPr/>
          <a:lstStyle/>
          <a:p>
            <a:fld id="{2640D99D-61E3-ED46-869B-012A8622A862}" type="slidenum">
              <a:rPr lang="en-US" smtClean="0"/>
              <a:t>2</a:t>
            </a:fld>
            <a:endParaRPr lang="en-US"/>
          </a:p>
        </p:txBody>
      </p:sp>
    </p:spTree>
    <p:extLst>
      <p:ext uri="{BB962C8B-B14F-4D97-AF65-F5344CB8AC3E}">
        <p14:creationId xmlns:p14="http://schemas.microsoft.com/office/powerpoint/2010/main" val="273813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book shares how this surplus came about starting before Israel was even a country.</a:t>
            </a:r>
          </a:p>
        </p:txBody>
      </p:sp>
      <p:sp>
        <p:nvSpPr>
          <p:cNvPr id="4" name="Slide Number Placeholder 3"/>
          <p:cNvSpPr>
            <a:spLocks noGrp="1"/>
          </p:cNvSpPr>
          <p:nvPr>
            <p:ph type="sldNum" sz="quarter" idx="5"/>
          </p:nvPr>
        </p:nvSpPr>
        <p:spPr/>
        <p:txBody>
          <a:bodyPr/>
          <a:lstStyle/>
          <a:p>
            <a:fld id="{2640D99D-61E3-ED46-869B-012A8622A862}" type="slidenum">
              <a:rPr lang="en-US" smtClean="0"/>
              <a:t>3</a:t>
            </a:fld>
            <a:endParaRPr lang="en-US"/>
          </a:p>
        </p:txBody>
      </p:sp>
    </p:spTree>
    <p:extLst>
      <p:ext uri="{BB962C8B-B14F-4D97-AF65-F5344CB8AC3E}">
        <p14:creationId xmlns:p14="http://schemas.microsoft.com/office/powerpoint/2010/main" val="366218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3 slides are the timeline of Israel’s water program. I am only highlighting a few to help give you a high level overview for an appreciation of what they have done </a:t>
            </a:r>
          </a:p>
          <a:p>
            <a:r>
              <a:rPr lang="en-US" dirty="0"/>
              <a:t>British Mandate – </a:t>
            </a:r>
            <a:r>
              <a:rPr lang="en-US" b="0" i="0" dirty="0">
                <a:solidFill>
                  <a:srgbClr val="3A3A3A"/>
                </a:solidFill>
                <a:effectLst/>
                <a:latin typeface="Noto Sans" panose="020B0502040504020204" pitchFamily="34" charset="0"/>
              </a:rPr>
              <a:t>Great Britain was called upon to facilitate the establishment of a Jewish national home in Palestine.</a:t>
            </a:r>
          </a:p>
          <a:p>
            <a:r>
              <a:rPr lang="en-US" b="0" i="0" dirty="0">
                <a:solidFill>
                  <a:srgbClr val="3A3A3A"/>
                </a:solidFill>
                <a:effectLst/>
                <a:latin typeface="Noto Sans" panose="020B0502040504020204" pitchFamily="34" charset="0"/>
              </a:rPr>
              <a:t>National water utility was founded in 1937 before Israel became a nation.</a:t>
            </a:r>
          </a:p>
          <a:p>
            <a:r>
              <a:rPr lang="en-US" b="0" i="0" dirty="0">
                <a:solidFill>
                  <a:srgbClr val="3A3A3A"/>
                </a:solidFill>
                <a:effectLst/>
                <a:latin typeface="Noto Sans" panose="020B0502040504020204" pitchFamily="34" charset="0"/>
              </a:rPr>
              <a:t>British White Paper was issued in effect to curb immigration to Israel for political reasons.</a:t>
            </a:r>
          </a:p>
          <a:p>
            <a:r>
              <a:rPr lang="en-US" b="0" i="0" dirty="0">
                <a:solidFill>
                  <a:srgbClr val="3A3A3A"/>
                </a:solidFill>
                <a:effectLst/>
                <a:latin typeface="Noto Sans" panose="020B0502040504020204" pitchFamily="34" charset="0"/>
              </a:rPr>
              <a:t>Jewish people responded with National Water Plan which basically brought water from the north to the south Negev Desert allowing more immigration and in 1948 Israel became a nation.</a:t>
            </a:r>
            <a:endParaRPr lang="en-US" dirty="0"/>
          </a:p>
        </p:txBody>
      </p:sp>
      <p:sp>
        <p:nvSpPr>
          <p:cNvPr id="4" name="Slide Number Placeholder 3"/>
          <p:cNvSpPr>
            <a:spLocks noGrp="1"/>
          </p:cNvSpPr>
          <p:nvPr>
            <p:ph type="sldNum" sz="quarter" idx="5"/>
          </p:nvPr>
        </p:nvSpPr>
        <p:spPr/>
        <p:txBody>
          <a:bodyPr/>
          <a:lstStyle/>
          <a:p>
            <a:fld id="{2640D99D-61E3-ED46-869B-012A8622A862}" type="slidenum">
              <a:rPr lang="en-US" smtClean="0"/>
              <a:t>5</a:t>
            </a:fld>
            <a:endParaRPr lang="en-US"/>
          </a:p>
        </p:txBody>
      </p:sp>
    </p:spTree>
    <p:extLst>
      <p:ext uri="{BB962C8B-B14F-4D97-AF65-F5344CB8AC3E}">
        <p14:creationId xmlns:p14="http://schemas.microsoft.com/office/powerpoint/2010/main" val="201858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to refine their water structure so passed a comprehensive water law and created the Israel Water Commission.</a:t>
            </a:r>
          </a:p>
          <a:p>
            <a:r>
              <a:rPr lang="en-US" dirty="0"/>
              <a:t>Drip irrigation which would become a big part of their water structure made an appearance in 1966 for the first time.</a:t>
            </a:r>
          </a:p>
          <a:p>
            <a:r>
              <a:rPr lang="en-US" dirty="0"/>
              <a:t>2006 Israel Water Authority was created</a:t>
            </a:r>
          </a:p>
        </p:txBody>
      </p:sp>
      <p:sp>
        <p:nvSpPr>
          <p:cNvPr id="4" name="Slide Number Placeholder 3"/>
          <p:cNvSpPr>
            <a:spLocks noGrp="1"/>
          </p:cNvSpPr>
          <p:nvPr>
            <p:ph type="sldNum" sz="quarter" idx="5"/>
          </p:nvPr>
        </p:nvSpPr>
        <p:spPr/>
        <p:txBody>
          <a:bodyPr/>
          <a:lstStyle/>
          <a:p>
            <a:fld id="{2640D99D-61E3-ED46-869B-012A8622A862}" type="slidenum">
              <a:rPr lang="en-US" smtClean="0"/>
              <a:t>6</a:t>
            </a:fld>
            <a:endParaRPr lang="en-US"/>
          </a:p>
        </p:txBody>
      </p:sp>
    </p:spTree>
    <p:extLst>
      <p:ext uri="{BB962C8B-B14F-4D97-AF65-F5344CB8AC3E}">
        <p14:creationId xmlns:p14="http://schemas.microsoft.com/office/powerpoint/2010/main" val="323884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into more recent times, water pricing at real price begins and municipal water utilities are established and as you can see Israel began to export its expertise and its water to other countries. </a:t>
            </a:r>
          </a:p>
        </p:txBody>
      </p:sp>
      <p:sp>
        <p:nvSpPr>
          <p:cNvPr id="4" name="Slide Number Placeholder 3"/>
          <p:cNvSpPr>
            <a:spLocks noGrp="1"/>
          </p:cNvSpPr>
          <p:nvPr>
            <p:ph type="sldNum" sz="quarter" idx="5"/>
          </p:nvPr>
        </p:nvSpPr>
        <p:spPr/>
        <p:txBody>
          <a:bodyPr/>
          <a:lstStyle/>
          <a:p>
            <a:fld id="{2640D99D-61E3-ED46-869B-012A8622A862}" type="slidenum">
              <a:rPr lang="en-US" smtClean="0"/>
              <a:t>7</a:t>
            </a:fld>
            <a:endParaRPr lang="en-US"/>
          </a:p>
        </p:txBody>
      </p:sp>
    </p:spTree>
    <p:extLst>
      <p:ext uri="{BB962C8B-B14F-4D97-AF65-F5344CB8AC3E}">
        <p14:creationId xmlns:p14="http://schemas.microsoft.com/office/powerpoint/2010/main" val="189706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 of the book focuses on relating how Israel became such a water focused nation. Basically because they had to and you can see in these children’s rhymes the difference in value they place on their water.</a:t>
            </a:r>
          </a:p>
        </p:txBody>
      </p:sp>
      <p:sp>
        <p:nvSpPr>
          <p:cNvPr id="4" name="Slide Number Placeholder 3"/>
          <p:cNvSpPr>
            <a:spLocks noGrp="1"/>
          </p:cNvSpPr>
          <p:nvPr>
            <p:ph type="sldNum" sz="quarter" idx="5"/>
          </p:nvPr>
        </p:nvSpPr>
        <p:spPr/>
        <p:txBody>
          <a:bodyPr/>
          <a:lstStyle/>
          <a:p>
            <a:fld id="{2640D99D-61E3-ED46-869B-012A8622A862}" type="slidenum">
              <a:rPr lang="en-US" smtClean="0"/>
              <a:t>8</a:t>
            </a:fld>
            <a:endParaRPr lang="en-US"/>
          </a:p>
        </p:txBody>
      </p:sp>
    </p:spTree>
    <p:extLst>
      <p:ext uri="{BB962C8B-B14F-4D97-AF65-F5344CB8AC3E}">
        <p14:creationId xmlns:p14="http://schemas.microsoft.com/office/powerpoint/2010/main" val="213192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White Paper of 1939 essentially forced the Jewish people to create a water respecting culture. </a:t>
            </a:r>
          </a:p>
        </p:txBody>
      </p:sp>
      <p:sp>
        <p:nvSpPr>
          <p:cNvPr id="4" name="Slide Number Placeholder 3"/>
          <p:cNvSpPr>
            <a:spLocks noGrp="1"/>
          </p:cNvSpPr>
          <p:nvPr>
            <p:ph type="sldNum" sz="quarter" idx="5"/>
          </p:nvPr>
        </p:nvSpPr>
        <p:spPr/>
        <p:txBody>
          <a:bodyPr/>
          <a:lstStyle/>
          <a:p>
            <a:fld id="{2640D99D-61E3-ED46-869B-012A8622A862}" type="slidenum">
              <a:rPr lang="en-US" smtClean="0"/>
              <a:t>9</a:t>
            </a:fld>
            <a:endParaRPr lang="en-US"/>
          </a:p>
        </p:txBody>
      </p:sp>
    </p:spTree>
    <p:extLst>
      <p:ext uri="{BB962C8B-B14F-4D97-AF65-F5344CB8AC3E}">
        <p14:creationId xmlns:p14="http://schemas.microsoft.com/office/powerpoint/2010/main" val="4255985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a:t>
            </a:r>
          </a:p>
        </p:txBody>
      </p:sp>
      <p:sp>
        <p:nvSpPr>
          <p:cNvPr id="4" name="Slide Number Placeholder 3"/>
          <p:cNvSpPr>
            <a:spLocks noGrp="1"/>
          </p:cNvSpPr>
          <p:nvPr>
            <p:ph type="sldNum" sz="quarter" idx="5"/>
          </p:nvPr>
        </p:nvSpPr>
        <p:spPr/>
        <p:txBody>
          <a:bodyPr/>
          <a:lstStyle/>
          <a:p>
            <a:fld id="{2640D99D-61E3-ED46-869B-012A8622A862}" type="slidenum">
              <a:rPr lang="en-US" smtClean="0"/>
              <a:t>10</a:t>
            </a:fld>
            <a:endParaRPr lang="en-US"/>
          </a:p>
        </p:txBody>
      </p:sp>
    </p:spTree>
    <p:extLst>
      <p:ext uri="{BB962C8B-B14F-4D97-AF65-F5344CB8AC3E}">
        <p14:creationId xmlns:p14="http://schemas.microsoft.com/office/powerpoint/2010/main" val="3380992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9999-AB40-F539-ADAC-EC827D4B7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3B63BA-04A9-6CD0-1416-5759891FF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5447A-23AF-65F1-D9E7-87EF17F89567}"/>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5" name="Footer Placeholder 4">
            <a:extLst>
              <a:ext uri="{FF2B5EF4-FFF2-40B4-BE49-F238E27FC236}">
                <a16:creationId xmlns:a16="http://schemas.microsoft.com/office/drawing/2014/main" id="{418124CB-BB44-A263-3446-38D76B43D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D80C4-9944-3515-C591-1CA34567876F}"/>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20954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8F53-B460-D0DF-6D62-50E20A1466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EBC54B-4F51-9B7C-5A00-42984EA17F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961B6-010E-CEF1-DC8C-F9BBD6E4EAB8}"/>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5" name="Footer Placeholder 4">
            <a:extLst>
              <a:ext uri="{FF2B5EF4-FFF2-40B4-BE49-F238E27FC236}">
                <a16:creationId xmlns:a16="http://schemas.microsoft.com/office/drawing/2014/main" id="{1086AE5B-3447-6EBE-F6EF-0719BC992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82B4D-EFD8-49D8-1957-7DEA28D521C2}"/>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22968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6DF948-CB03-F948-BA02-9F891AE1DA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492D88-B824-8B56-A880-08527E3304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B3D14-A4C6-AB3E-0074-83577DEF748C}"/>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5" name="Footer Placeholder 4">
            <a:extLst>
              <a:ext uri="{FF2B5EF4-FFF2-40B4-BE49-F238E27FC236}">
                <a16:creationId xmlns:a16="http://schemas.microsoft.com/office/drawing/2014/main" id="{02B89579-82B5-B65A-1C67-2E1DD2FB6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11D83-4DA3-A092-96FD-CB779F730E3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06007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DFE-6CE7-ADAB-9099-C2530BF4D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2D598-DA0D-1F74-391B-DCF9C1392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27008-6C85-809F-3F0C-4B01750C22E2}"/>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5" name="Footer Placeholder 4">
            <a:extLst>
              <a:ext uri="{FF2B5EF4-FFF2-40B4-BE49-F238E27FC236}">
                <a16:creationId xmlns:a16="http://schemas.microsoft.com/office/drawing/2014/main" id="{3BDBDE77-C2D6-B869-B838-0B5E67117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C4279-278B-D23D-19E0-C0742CDF4D3F}"/>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78414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B1A1-88F7-E009-1BCE-DD92AE5CCF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98D335-4439-8809-3EEA-CE35AA74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0685E-E0D4-0673-C0D0-215E85A4DCBC}"/>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5" name="Footer Placeholder 4">
            <a:extLst>
              <a:ext uri="{FF2B5EF4-FFF2-40B4-BE49-F238E27FC236}">
                <a16:creationId xmlns:a16="http://schemas.microsoft.com/office/drawing/2014/main" id="{180E075D-C19B-50BD-F630-B6E29468D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AEB26-46D8-0F92-FDDB-2DCE1A812D22}"/>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1081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49C9-69CD-0865-31AE-A91BF186E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4FB44B-0850-1B86-F69A-824CFC022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D62EE9-86E9-4171-856D-8C99BD394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3DD8E2-9088-8BDD-374E-D8DE9A69B695}"/>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6" name="Footer Placeholder 5">
            <a:extLst>
              <a:ext uri="{FF2B5EF4-FFF2-40B4-BE49-F238E27FC236}">
                <a16:creationId xmlns:a16="http://schemas.microsoft.com/office/drawing/2014/main" id="{4A421D20-E18F-6045-AB04-507334BFC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D4DA2-1B28-5921-9D8D-C70A304E456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00206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C384A-E6E5-88EC-D175-CBB92C3F6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0A59B9-7FD1-16A9-965D-A61D50C8C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26FFC-6F6D-5B58-E950-EFE0AFBA9B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D800B6-AED8-5E68-F16F-4AC5D1BCF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7090C-0A3A-CB75-D6E9-409D1E58C1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DF5356-3403-B23C-3E26-A31839755716}"/>
              </a:ext>
            </a:extLst>
          </p:cNvPr>
          <p:cNvSpPr>
            <a:spLocks noGrp="1"/>
          </p:cNvSpPr>
          <p:nvPr>
            <p:ph type="dt" sz="half" idx="10"/>
          </p:nvPr>
        </p:nvSpPr>
        <p:spPr/>
        <p:txBody>
          <a:bodyPr/>
          <a:lstStyle/>
          <a:p>
            <a:fld id="{0D4E46AA-1EC0-4433-9956-E798E94A6FB7}" type="datetimeFigureOut">
              <a:rPr lang="en-US" smtClean="0"/>
              <a:pPr/>
              <a:t>5/4/23</a:t>
            </a:fld>
            <a:endParaRPr lang="en-US" dirty="0"/>
          </a:p>
        </p:txBody>
      </p:sp>
      <p:sp>
        <p:nvSpPr>
          <p:cNvPr id="8" name="Footer Placeholder 7">
            <a:extLst>
              <a:ext uri="{FF2B5EF4-FFF2-40B4-BE49-F238E27FC236}">
                <a16:creationId xmlns:a16="http://schemas.microsoft.com/office/drawing/2014/main" id="{C9B6C902-AE56-1910-B54C-01E0321E0CA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75570E-2228-BD34-B0C0-F306F5A52E8C}"/>
              </a:ext>
            </a:extLst>
          </p:cNvPr>
          <p:cNvSpPr>
            <a:spLocks noGrp="1"/>
          </p:cNvSpPr>
          <p:nvPr>
            <p:ph type="sldNum" sz="quarter" idx="12"/>
          </p:nvPr>
        </p:nvSpPr>
        <p:spPr/>
        <p:txBody>
          <a:body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13760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0E59-F5C1-6B5C-2C5A-37108610E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95C07-5056-E4E7-FB5C-03A89B45493F}"/>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4" name="Footer Placeholder 3">
            <a:extLst>
              <a:ext uri="{FF2B5EF4-FFF2-40B4-BE49-F238E27FC236}">
                <a16:creationId xmlns:a16="http://schemas.microsoft.com/office/drawing/2014/main" id="{A9CCAFC6-C84A-F454-7899-28AA5441E8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D7C648-ACF6-EB40-373A-7B90D2A4BEB9}"/>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53635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0504B-633C-0CFB-8B25-FF7F2DBEA6F8}"/>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3" name="Footer Placeholder 2">
            <a:extLst>
              <a:ext uri="{FF2B5EF4-FFF2-40B4-BE49-F238E27FC236}">
                <a16:creationId xmlns:a16="http://schemas.microsoft.com/office/drawing/2014/main" id="{D5F01CFF-9269-4EE1-52D5-8456FBF1C1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7D3F9E-DAD4-C4EA-C08C-3FEA106FE239}"/>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459253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00BA-F3A8-7237-1984-074537AC3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1D3CB-81C6-D96A-7E2B-6FE4A2154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60E02-91A2-15A1-E3DF-005BC0665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124685-8AF5-B1D8-7C48-D857289BE5A1}"/>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6" name="Footer Placeholder 5">
            <a:extLst>
              <a:ext uri="{FF2B5EF4-FFF2-40B4-BE49-F238E27FC236}">
                <a16:creationId xmlns:a16="http://schemas.microsoft.com/office/drawing/2014/main" id="{4EF46388-0EBD-9585-5F10-9BAED61AAC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0F9FB-FD3B-803E-13A3-F0F294F8B416}"/>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72470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F401-835C-FAC5-5234-D1989CE12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D6452-2103-FD26-54F6-5B6A06989B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F80382-C324-C7DD-E9DA-225498F1A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AC517-6D41-F668-C3BA-36DF2029389C}"/>
              </a:ext>
            </a:extLst>
          </p:cNvPr>
          <p:cNvSpPr>
            <a:spLocks noGrp="1"/>
          </p:cNvSpPr>
          <p:nvPr>
            <p:ph type="dt" sz="half" idx="10"/>
          </p:nvPr>
        </p:nvSpPr>
        <p:spPr/>
        <p:txBody>
          <a:bodyPr/>
          <a:lstStyle/>
          <a:p>
            <a:fld id="{0D4E46AA-1EC0-4433-9956-E798E94A6FB7}" type="datetimeFigureOut">
              <a:rPr lang="en-US" smtClean="0"/>
              <a:t>5/4/23</a:t>
            </a:fld>
            <a:endParaRPr lang="en-US"/>
          </a:p>
        </p:txBody>
      </p:sp>
      <p:sp>
        <p:nvSpPr>
          <p:cNvPr id="6" name="Footer Placeholder 5">
            <a:extLst>
              <a:ext uri="{FF2B5EF4-FFF2-40B4-BE49-F238E27FC236}">
                <a16:creationId xmlns:a16="http://schemas.microsoft.com/office/drawing/2014/main" id="{FFE68CB2-0E58-C654-B640-422219A1A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72106-955B-2362-76B8-7F499E18465F}"/>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924592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680C6F-5257-35FB-D8FD-69B4D3D35D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EB477-F1B3-E4EE-F66B-6CFF42635E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27C3B-3BF9-132D-CE19-5EA153B31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E46AA-1EC0-4433-9956-E798E94A6FB7}" type="datetimeFigureOut">
              <a:rPr lang="en-US" smtClean="0"/>
              <a:pPr/>
              <a:t>5/4/23</a:t>
            </a:fld>
            <a:endParaRPr lang="en-US" dirty="0"/>
          </a:p>
        </p:txBody>
      </p:sp>
      <p:sp>
        <p:nvSpPr>
          <p:cNvPr id="5" name="Footer Placeholder 4">
            <a:extLst>
              <a:ext uri="{FF2B5EF4-FFF2-40B4-BE49-F238E27FC236}">
                <a16:creationId xmlns:a16="http://schemas.microsoft.com/office/drawing/2014/main" id="{75ECA8FD-7BE3-D53B-4829-746A8C00D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11D157A-BFA8-FB76-1726-324C9ABA4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38C08-47C7-4847-B0BE-B9D8DEEB3D1B}" type="slidenum">
              <a:rPr lang="en-US" smtClean="0"/>
              <a:pPr/>
              <a:t>‹#›</a:t>
            </a:fld>
            <a:endParaRPr lang="en-US" dirty="0"/>
          </a:p>
        </p:txBody>
      </p:sp>
    </p:spTree>
    <p:extLst>
      <p:ext uri="{BB962C8B-B14F-4D97-AF65-F5344CB8AC3E}">
        <p14:creationId xmlns:p14="http://schemas.microsoft.com/office/powerpoint/2010/main" val="17621638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4a"/><Relationship Id="rId7" Type="http://schemas.openxmlformats.org/officeDocument/2006/relationships/image" Target="../media/image1.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9.xml"/><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microsoft.com/office/2007/relationships/media" Target="../media/media17.m4a"/><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audio" Target="../media/media17.m4a"/></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microsoft.com/office/2007/relationships/media" Target="../media/media20.m4a"/><Relationship Id="rId7" Type="http://schemas.openxmlformats.org/officeDocument/2006/relationships/image" Target="../media/image2.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audio" Target="../media/media20.m4a"/></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m4a"/><Relationship Id="rId1" Type="http://schemas.microsoft.com/office/2007/relationships/media" Target="../media/media25.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mysmudgingblog.blogspot.com/2018/05/who-owns-land-israel-in-question.html" TargetMode="External"/><Relationship Id="rId3" Type="http://schemas.microsoft.com/office/2007/relationships/media" Target="../media/media4.m4a"/><Relationship Id="rId7" Type="http://schemas.openxmlformats.org/officeDocument/2006/relationships/image" Target="../media/image3.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4.m4a"/><Relationship Id="rId9" Type="http://schemas.openxmlformats.org/officeDocument/2006/relationships/hyperlink" Target="https://creativecommons.org/licenses/by/3.0/"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media" Target="../media/media28.m4a"/><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28.m4a"/></Relationships>
</file>

<file path=ppt/slides/_rels/slide22.xml.rels><?xml version="1.0" encoding="UTF-8" standalone="yes"?>
<Relationships xmlns="http://schemas.openxmlformats.org/package/2006/relationships"><Relationship Id="rId3" Type="http://schemas.microsoft.com/office/2007/relationships/media" Target="../media/media30.m4a"/><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0.m4a"/></Relationships>
</file>

<file path=ppt/slides/_rels/slide23.xml.rels><?xml version="1.0" encoding="UTF-8" standalone="yes"?>
<Relationships xmlns="http://schemas.openxmlformats.org/package/2006/relationships"><Relationship Id="rId3" Type="http://schemas.microsoft.com/office/2007/relationships/media" Target="../media/media32.m4a"/><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2.m4a"/></Relationships>
</file>

<file path=ppt/slides/_rels/slide24.xml.rels><?xml version="1.0" encoding="UTF-8" standalone="yes"?>
<Relationships xmlns="http://schemas.openxmlformats.org/package/2006/relationships"><Relationship Id="rId3" Type="http://schemas.microsoft.com/office/2007/relationships/media" Target="../media/media34.m4a"/><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audio" Target="../media/media34.m4a"/></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microsoft.com/office/2007/relationships/media" Target="../media/media8.m4a"/><Relationship Id="rId7" Type="http://schemas.openxmlformats.org/officeDocument/2006/relationships/diagramData" Target="../diagrams/data1.xml"/><Relationship Id="rId12"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jpeg"/><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audio" Target="../media/media8.m4a"/><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7.xml"/><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55E2-4DEE-41D5-4DAB-93E5F86706BF}"/>
              </a:ext>
            </a:extLst>
          </p:cNvPr>
          <p:cNvSpPr>
            <a:spLocks noGrp="1"/>
          </p:cNvSpPr>
          <p:nvPr>
            <p:ph type="ctrTitle"/>
          </p:nvPr>
        </p:nvSpPr>
        <p:spPr>
          <a:xfrm>
            <a:off x="6556100" y="1360493"/>
            <a:ext cx="4972511" cy="3106732"/>
          </a:xfrm>
        </p:spPr>
        <p:txBody>
          <a:bodyPr anchor="b">
            <a:normAutofit/>
          </a:bodyPr>
          <a:lstStyle/>
          <a:p>
            <a:r>
              <a:rPr lang="en-US" sz="7200" b="1"/>
              <a:t>Let There Be Water</a:t>
            </a:r>
          </a:p>
        </p:txBody>
      </p:sp>
      <p:sp>
        <p:nvSpPr>
          <p:cNvPr id="3" name="Subtitle 2">
            <a:extLst>
              <a:ext uri="{FF2B5EF4-FFF2-40B4-BE49-F238E27FC236}">
                <a16:creationId xmlns:a16="http://schemas.microsoft.com/office/drawing/2014/main" id="{1362834A-0511-FB26-2517-B90682691991}"/>
              </a:ext>
            </a:extLst>
          </p:cNvPr>
          <p:cNvSpPr>
            <a:spLocks noGrp="1"/>
          </p:cNvSpPr>
          <p:nvPr>
            <p:ph type="subTitle" idx="1"/>
          </p:nvPr>
        </p:nvSpPr>
        <p:spPr>
          <a:xfrm>
            <a:off x="6556100" y="4687316"/>
            <a:ext cx="4972512" cy="1517088"/>
          </a:xfrm>
        </p:spPr>
        <p:txBody>
          <a:bodyPr>
            <a:normAutofit/>
          </a:bodyPr>
          <a:lstStyle/>
          <a:p>
            <a:r>
              <a:rPr lang="en-US" b="1"/>
              <a:t>By Seth M. Siegel</a:t>
            </a:r>
          </a:p>
        </p:txBody>
      </p:sp>
      <p:pic>
        <p:nvPicPr>
          <p:cNvPr id="4" name="Picture 3" descr="Jigsaw puzzles in plastic figures">
            <a:extLst>
              <a:ext uri="{FF2B5EF4-FFF2-40B4-BE49-F238E27FC236}">
                <a16:creationId xmlns:a16="http://schemas.microsoft.com/office/drawing/2014/main" id="{C0B46A3B-657E-0553-F3C3-0E38635358F7}"/>
              </a:ext>
            </a:extLst>
          </p:cNvPr>
          <p:cNvPicPr>
            <a:picLocks noChangeAspect="1"/>
          </p:cNvPicPr>
          <p:nvPr/>
        </p:nvPicPr>
        <p:blipFill rotWithShape="1">
          <a:blip r:embed="rId7"/>
          <a:srcRect l="21649" r="16798"/>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pic>
        <p:nvPicPr>
          <p:cNvPr id="5" name="Audio Recording May 15, 2023 at 5:29:10 PM">
            <a:hlinkClick r:id="" action="ppaction://media"/>
            <a:extLst>
              <a:ext uri="{FF2B5EF4-FFF2-40B4-BE49-F238E27FC236}">
                <a16:creationId xmlns:a16="http://schemas.microsoft.com/office/drawing/2014/main" id="{1150F854-C266-98F3-A191-919B3B933EE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pic>
        <p:nvPicPr>
          <p:cNvPr id="6" name="Audio Recording May 15, 2023 at 6:38:19 PM">
            <a:hlinkClick r:id="" action="ppaction://media"/>
            <a:extLst>
              <a:ext uri="{FF2B5EF4-FFF2-40B4-BE49-F238E27FC236}">
                <a16:creationId xmlns:a16="http://schemas.microsoft.com/office/drawing/2014/main" id="{765C64AC-AC75-3626-4DFA-7B96335D1F7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30521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2128"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4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audio>
              <p:cMediaNode vol="80000">
                <p:cTn id="20" fill="hold" display="0">
                  <p:stCondLst>
                    <p:cond delay="indefinite"/>
                  </p:stCondLst>
                  <p:endCondLst>
                    <p:cond evt="onStopAudio" delay="0">
                      <p:tgtEl>
                        <p:sldTgt/>
                      </p:tgtEl>
                    </p:cond>
                  </p:endCondLst>
                </p:cTn>
                <p:tgtEl>
                  <p:spTgt spid="6"/>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0D036-F1A9-7A9F-12BE-DCDB67151E39}"/>
              </a:ext>
            </a:extLst>
          </p:cNvPr>
          <p:cNvSpPr>
            <a:spLocks noGrp="1"/>
          </p:cNvSpPr>
          <p:nvPr>
            <p:ph type="title"/>
          </p:nvPr>
        </p:nvSpPr>
        <p:spPr>
          <a:xfrm>
            <a:off x="586478" y="1683756"/>
            <a:ext cx="3115265" cy="2396359"/>
          </a:xfrm>
        </p:spPr>
        <p:txBody>
          <a:bodyPr anchor="b">
            <a:normAutofit/>
          </a:bodyPr>
          <a:lstStyle/>
          <a:p>
            <a:pPr algn="ctr"/>
            <a:r>
              <a:rPr lang="en-US" sz="3400" dirty="0">
                <a:solidFill>
                  <a:srgbClr val="FFFFFF"/>
                </a:solidFill>
              </a:rPr>
              <a:t>Part 1:  Creation of a Water Focused Nation</a:t>
            </a:r>
            <a:br>
              <a:rPr lang="en-US" sz="3400" dirty="0">
                <a:solidFill>
                  <a:srgbClr val="FFFFFF"/>
                </a:solidFill>
              </a:rPr>
            </a:br>
            <a:r>
              <a:rPr lang="en-US" sz="2400" dirty="0">
                <a:solidFill>
                  <a:srgbClr val="FFFFFF"/>
                </a:solidFill>
              </a:rPr>
              <a:t>Ch. 1-3</a:t>
            </a:r>
          </a:p>
        </p:txBody>
      </p:sp>
      <p:graphicFrame>
        <p:nvGraphicFramePr>
          <p:cNvPr id="5" name="Content Placeholder 2">
            <a:extLst>
              <a:ext uri="{FF2B5EF4-FFF2-40B4-BE49-F238E27FC236}">
                <a16:creationId xmlns:a16="http://schemas.microsoft.com/office/drawing/2014/main" id="{9CFF3BF2-FBD2-E0D6-B4C4-007FD3BE73BA}"/>
              </a:ext>
            </a:extLst>
          </p:cNvPr>
          <p:cNvGraphicFramePr>
            <a:graphicFrameLocks noGrp="1"/>
          </p:cNvGraphicFramePr>
          <p:nvPr>
            <p:ph idx="1"/>
            <p:extLst>
              <p:ext uri="{D42A27DB-BD31-4B8C-83A1-F6EECF244321}">
                <p14:modId xmlns:p14="http://schemas.microsoft.com/office/powerpoint/2010/main" val="226576169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y 15, 2023 at 5:36:47 PM">
            <a:hlinkClick r:id="" action="ppaction://media"/>
            <a:extLst>
              <a:ext uri="{FF2B5EF4-FFF2-40B4-BE49-F238E27FC236}">
                <a16:creationId xmlns:a16="http://schemas.microsoft.com/office/drawing/2014/main" id="{DC59B437-E7FA-903D-E878-C2BAC03EFA7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55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CAF23-7D5F-BB4D-F8C4-C887CEB1281B}"/>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Part 1:  Creation of a Water Focused Nation</a:t>
            </a:r>
            <a:br>
              <a:rPr lang="en-US" sz="4000" dirty="0">
                <a:solidFill>
                  <a:srgbClr val="FFFFFF"/>
                </a:solidFill>
              </a:rPr>
            </a:br>
            <a:r>
              <a:rPr lang="en-US" sz="2400" dirty="0">
                <a:solidFill>
                  <a:srgbClr val="FFFFFF"/>
                </a:solidFill>
              </a:rPr>
              <a:t>Ch. 1-3</a:t>
            </a:r>
          </a:p>
        </p:txBody>
      </p:sp>
      <p:sp>
        <p:nvSpPr>
          <p:cNvPr id="3" name="Content Placeholder 2">
            <a:extLst>
              <a:ext uri="{FF2B5EF4-FFF2-40B4-BE49-F238E27FC236}">
                <a16:creationId xmlns:a16="http://schemas.microsoft.com/office/drawing/2014/main" id="{82FDFA45-DA42-6392-0DB7-C697A03842A4}"/>
              </a:ext>
            </a:extLst>
          </p:cNvPr>
          <p:cNvSpPr>
            <a:spLocks noGrp="1"/>
          </p:cNvSpPr>
          <p:nvPr>
            <p:ph idx="1"/>
          </p:nvPr>
        </p:nvSpPr>
        <p:spPr>
          <a:xfrm>
            <a:off x="4134810" y="10138"/>
            <a:ext cx="8054141" cy="6719275"/>
          </a:xfrm>
        </p:spPr>
        <p:txBody>
          <a:bodyPr anchor="ctr">
            <a:normAutofit/>
          </a:bodyPr>
          <a:lstStyle/>
          <a:p>
            <a:pPr marL="0" indent="0">
              <a:buNone/>
            </a:pPr>
            <a:r>
              <a:rPr lang="en-US" sz="2400" dirty="0"/>
              <a:t>Managing a National Water System</a:t>
            </a:r>
          </a:p>
          <a:p>
            <a:pPr>
              <a:buFontTx/>
              <a:buChar char="-"/>
            </a:pPr>
            <a:r>
              <a:rPr lang="en-US" sz="2400" dirty="0"/>
              <a:t>Water Law of 1959 appointed powerful water commissioner and Water Council which was placed under Minister of Agriculture.</a:t>
            </a:r>
          </a:p>
          <a:p>
            <a:pPr>
              <a:buFontTx/>
              <a:buChar char="-"/>
            </a:pPr>
            <a:r>
              <a:rPr lang="en-US" sz="2400" dirty="0"/>
              <a:t>Renamed Water Commission and moved to Minister of Infrastructure.</a:t>
            </a:r>
          </a:p>
          <a:p>
            <a:pPr>
              <a:buFontTx/>
              <a:buChar char="-"/>
            </a:pPr>
            <a:r>
              <a:rPr lang="en-US" sz="2400" dirty="0"/>
              <a:t>2006 Water Commission renamed Israel Water Authority and power was transferred to a technocratic level instead of a political one. </a:t>
            </a:r>
          </a:p>
          <a:p>
            <a:pPr>
              <a:buFontTx/>
              <a:buChar char="-"/>
            </a:pPr>
            <a:r>
              <a:rPr lang="en-US" sz="2400" dirty="0"/>
              <a:t>2008 customers began paying the real price for water (transporting) w/ water fees paying exclusively for the nation’s water needs. </a:t>
            </a:r>
          </a:p>
          <a:p>
            <a:pPr>
              <a:buFontTx/>
              <a:buChar char="-"/>
            </a:pPr>
            <a:r>
              <a:rPr lang="en-US" sz="2400" dirty="0"/>
              <a:t>Same time the Water Authority took away all management of water and sewer from municipalities and formed apolitical system of municipal utilities. </a:t>
            </a:r>
          </a:p>
          <a:p>
            <a:pPr>
              <a:buFontTx/>
              <a:buChar char="-"/>
            </a:pPr>
            <a:endParaRPr lang="en-US" sz="2000" dirty="0"/>
          </a:p>
        </p:txBody>
      </p:sp>
      <p:pic>
        <p:nvPicPr>
          <p:cNvPr id="4" name="Audio Recording May 15, 2023 at 5:38:27 PM">
            <a:hlinkClick r:id="" action="ppaction://media"/>
            <a:extLst>
              <a:ext uri="{FF2B5EF4-FFF2-40B4-BE49-F238E27FC236}">
                <a16:creationId xmlns:a16="http://schemas.microsoft.com/office/drawing/2014/main" id="{8C8C6AC6-A404-2425-B1EE-444812D6EB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9860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D9350-CCE6-BECB-A9E7-CDED7A1BB8AE}"/>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Part 1:  Creation of a Water Focused Nation</a:t>
            </a:r>
            <a:br>
              <a:rPr lang="en-US" sz="4000" dirty="0">
                <a:solidFill>
                  <a:srgbClr val="FFFFFF"/>
                </a:solidFill>
              </a:rPr>
            </a:br>
            <a:r>
              <a:rPr lang="en-US" sz="2400" dirty="0">
                <a:solidFill>
                  <a:srgbClr val="FFFFFF"/>
                </a:solidFill>
              </a:rPr>
              <a:t>Ch. 1-3</a:t>
            </a:r>
          </a:p>
        </p:txBody>
      </p:sp>
      <p:sp>
        <p:nvSpPr>
          <p:cNvPr id="3" name="Content Placeholder 2">
            <a:extLst>
              <a:ext uri="{FF2B5EF4-FFF2-40B4-BE49-F238E27FC236}">
                <a16:creationId xmlns:a16="http://schemas.microsoft.com/office/drawing/2014/main" id="{5C652709-C128-DC16-39EB-5B0543CB6B03}"/>
              </a:ext>
            </a:extLst>
          </p:cNvPr>
          <p:cNvSpPr>
            <a:spLocks noGrp="1"/>
          </p:cNvSpPr>
          <p:nvPr>
            <p:ph idx="1"/>
          </p:nvPr>
        </p:nvSpPr>
        <p:spPr>
          <a:xfrm>
            <a:off x="4367695" y="242888"/>
            <a:ext cx="7562368" cy="6372225"/>
          </a:xfrm>
        </p:spPr>
        <p:txBody>
          <a:bodyPr anchor="ctr">
            <a:normAutofit/>
          </a:bodyPr>
          <a:lstStyle/>
          <a:p>
            <a:pPr marL="0" indent="0">
              <a:buNone/>
            </a:pPr>
            <a:r>
              <a:rPr lang="en-US" sz="2400" dirty="0"/>
              <a:t>Israel’s plan to manage water and distribute evenly to the country.</a:t>
            </a:r>
          </a:p>
          <a:p>
            <a:pPr>
              <a:buFontTx/>
              <a:buChar char="-"/>
            </a:pPr>
            <a:r>
              <a:rPr lang="en-US" sz="2400" dirty="0"/>
              <a:t>Plan to construct a national water infrastructure began with the issuance of the White Paper, continued through the war and into the postwar period led by Simcha Bass.</a:t>
            </a:r>
          </a:p>
          <a:p>
            <a:pPr>
              <a:buFontTx/>
              <a:buChar char="-"/>
            </a:pPr>
            <a:r>
              <a:rPr lang="en-US" sz="2400" dirty="0"/>
              <a:t>This plan served to unify the nation while transforming the country.</a:t>
            </a:r>
          </a:p>
          <a:p>
            <a:pPr lvl="1">
              <a:buFontTx/>
              <a:buChar char="-"/>
            </a:pPr>
            <a:r>
              <a:rPr lang="en-US" dirty="0"/>
              <a:t>3 phase approach</a:t>
            </a:r>
          </a:p>
          <a:p>
            <a:pPr lvl="2">
              <a:buFontTx/>
              <a:buChar char="-"/>
            </a:pPr>
            <a:r>
              <a:rPr lang="en-US" sz="2400" dirty="0"/>
              <a:t>Deep drilling in the Negev</a:t>
            </a:r>
          </a:p>
          <a:p>
            <a:pPr lvl="2">
              <a:buFontTx/>
              <a:buChar char="-"/>
            </a:pPr>
            <a:r>
              <a:rPr lang="en-US" sz="2400" dirty="0"/>
              <a:t>Pumping water out of the Yarkon River to the Negev.</a:t>
            </a:r>
          </a:p>
          <a:p>
            <a:pPr lvl="2">
              <a:buFontTx/>
              <a:buChar char="-"/>
            </a:pPr>
            <a:r>
              <a:rPr lang="en-US" sz="2400" dirty="0"/>
              <a:t>Water be brought from north to south via underground infrastructure – National Water Carrier.</a:t>
            </a:r>
          </a:p>
          <a:p>
            <a:pPr lvl="1">
              <a:buFontTx/>
              <a:buChar char="-"/>
            </a:pPr>
            <a:endParaRPr lang="en-US" sz="2000" dirty="0"/>
          </a:p>
        </p:txBody>
      </p:sp>
      <p:pic>
        <p:nvPicPr>
          <p:cNvPr id="4" name="Audio Recording May 15, 2023 at 5:40:13 PM">
            <a:hlinkClick r:id="" action="ppaction://media"/>
            <a:extLst>
              <a:ext uri="{FF2B5EF4-FFF2-40B4-BE49-F238E27FC236}">
                <a16:creationId xmlns:a16="http://schemas.microsoft.com/office/drawing/2014/main" id="{368D716B-42C7-B796-5668-AEBF66D3E8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May 15, 2023 at 6:40:34 PM">
            <a:hlinkClick r:id="" action="ppaction://media"/>
            <a:extLst>
              <a:ext uri="{FF2B5EF4-FFF2-40B4-BE49-F238E27FC236}">
                <a16:creationId xmlns:a16="http://schemas.microsoft.com/office/drawing/2014/main" id="{301B0E64-6B6B-DCCF-66D0-E7A992A969DC}"/>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05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12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D1326-91F7-EC40-6ABD-318B5F93A2DA}"/>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Part 1:  Creation of a Water Focused Nation</a:t>
            </a:r>
            <a:br>
              <a:rPr lang="en-US" sz="4000" dirty="0">
                <a:solidFill>
                  <a:srgbClr val="FFFFFF"/>
                </a:solidFill>
              </a:rPr>
            </a:br>
            <a:r>
              <a:rPr lang="en-US" sz="2400" dirty="0">
                <a:solidFill>
                  <a:srgbClr val="FFFFFF"/>
                </a:solidFill>
              </a:rPr>
              <a:t>Ch. 1-3</a:t>
            </a:r>
          </a:p>
        </p:txBody>
      </p:sp>
      <p:sp>
        <p:nvSpPr>
          <p:cNvPr id="3" name="Content Placeholder 2">
            <a:extLst>
              <a:ext uri="{FF2B5EF4-FFF2-40B4-BE49-F238E27FC236}">
                <a16:creationId xmlns:a16="http://schemas.microsoft.com/office/drawing/2014/main" id="{B6EB4EF3-9815-F72B-8C8B-E1734007CDAD}"/>
              </a:ext>
            </a:extLst>
          </p:cNvPr>
          <p:cNvSpPr>
            <a:spLocks noGrp="1"/>
          </p:cNvSpPr>
          <p:nvPr>
            <p:ph idx="1"/>
          </p:nvPr>
        </p:nvSpPr>
        <p:spPr>
          <a:xfrm>
            <a:off x="4134810" y="10138"/>
            <a:ext cx="7809539" cy="6647837"/>
          </a:xfrm>
        </p:spPr>
        <p:txBody>
          <a:bodyPr anchor="ctr">
            <a:normAutofit/>
          </a:bodyPr>
          <a:lstStyle/>
          <a:p>
            <a:pPr marL="0" indent="0">
              <a:buNone/>
            </a:pPr>
            <a:r>
              <a:rPr lang="en-US" sz="3200" dirty="0"/>
              <a:t>National Water Carrier</a:t>
            </a:r>
          </a:p>
          <a:p>
            <a:pPr marL="0" indent="0">
              <a:buNone/>
            </a:pPr>
            <a:r>
              <a:rPr lang="en-US" sz="3200" dirty="0"/>
              <a:t>-Continued to be refined over the years by Blass.</a:t>
            </a:r>
          </a:p>
          <a:p>
            <a:pPr marL="0" indent="0">
              <a:buNone/>
            </a:pPr>
            <a:r>
              <a:rPr lang="en-US" sz="3200" dirty="0"/>
              <a:t>-Even used the diversion of the Colorado River as a model.</a:t>
            </a:r>
          </a:p>
          <a:p>
            <a:pPr marL="0" indent="0">
              <a:buNone/>
            </a:pPr>
            <a:r>
              <a:rPr lang="en-US" sz="3200" dirty="0"/>
              <a:t>-Plan for the National Water Carrier used to combat White Paper restrictions as well as persuade the UN with regards to the boundaries of the new nation.</a:t>
            </a:r>
          </a:p>
          <a:p>
            <a:pPr marL="0" indent="0">
              <a:buNone/>
            </a:pPr>
            <a:r>
              <a:rPr lang="en-US" sz="3200" dirty="0"/>
              <a:t>-Phase 2 &amp; 3 of the plan was paid for by reparations from German government. </a:t>
            </a:r>
          </a:p>
        </p:txBody>
      </p:sp>
      <p:pic>
        <p:nvPicPr>
          <p:cNvPr id="4" name="Audio Recording May 15, 2023 at 5:41:03 PM">
            <a:hlinkClick r:id="" action="ppaction://media"/>
            <a:extLst>
              <a:ext uri="{FF2B5EF4-FFF2-40B4-BE49-F238E27FC236}">
                <a16:creationId xmlns:a16="http://schemas.microsoft.com/office/drawing/2014/main" id="{F3784C77-59B1-0A40-6D21-E004BD6FA9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19089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93185C-8BB2-BAE7-5B72-6C0F2FD21895}"/>
              </a:ext>
            </a:extLst>
          </p:cNvPr>
          <p:cNvSpPr>
            <a:spLocks noGrp="1"/>
          </p:cNvSpPr>
          <p:nvPr>
            <p:ph type="title"/>
          </p:nvPr>
        </p:nvSpPr>
        <p:spPr>
          <a:xfrm>
            <a:off x="686834" y="591344"/>
            <a:ext cx="3200400" cy="5585619"/>
          </a:xfrm>
        </p:spPr>
        <p:txBody>
          <a:bodyPr>
            <a:normAutofit/>
          </a:bodyPr>
          <a:lstStyle/>
          <a:p>
            <a:pPr algn="ctr"/>
            <a:r>
              <a:rPr lang="en-US" sz="3700" dirty="0">
                <a:solidFill>
                  <a:srgbClr val="FFFFFF"/>
                </a:solidFill>
              </a:rPr>
              <a:t>Part II: The Transformation</a:t>
            </a:r>
            <a:br>
              <a:rPr lang="en-US" sz="3700" dirty="0">
                <a:solidFill>
                  <a:srgbClr val="FFFFFF"/>
                </a:solidFill>
              </a:rPr>
            </a:br>
            <a:r>
              <a:rPr lang="en-US" sz="2400" dirty="0">
                <a:solidFill>
                  <a:srgbClr val="FFFFFF"/>
                </a:solidFill>
              </a:rPr>
              <a:t>Ch. 4-7</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A370E40-EFA1-8229-7B19-4032240464A4}"/>
              </a:ext>
            </a:extLst>
          </p:cNvPr>
          <p:cNvSpPr>
            <a:spLocks noGrp="1"/>
          </p:cNvSpPr>
          <p:nvPr>
            <p:ph idx="1"/>
          </p:nvPr>
        </p:nvSpPr>
        <p:spPr>
          <a:xfrm>
            <a:off x="4167268" y="171450"/>
            <a:ext cx="8021684" cy="6682256"/>
          </a:xfrm>
        </p:spPr>
        <p:txBody>
          <a:bodyPr anchor="ctr">
            <a:normAutofit/>
          </a:bodyPr>
          <a:lstStyle/>
          <a:p>
            <a:pPr marL="0" indent="0">
              <a:buNone/>
            </a:pPr>
            <a:r>
              <a:rPr lang="en-US" sz="3200" dirty="0"/>
              <a:t>Ways Israel refined water management</a:t>
            </a:r>
          </a:p>
          <a:p>
            <a:pPr marL="0" indent="0">
              <a:buNone/>
            </a:pPr>
            <a:r>
              <a:rPr lang="en-US" sz="2300" dirty="0"/>
              <a:t>Made a move away from flood irrigation to drip</a:t>
            </a:r>
          </a:p>
          <a:p>
            <a:pPr lvl="1">
              <a:buFontTx/>
              <a:buChar char="-"/>
            </a:pPr>
            <a:r>
              <a:rPr lang="en-US" sz="2300" dirty="0"/>
              <a:t>Developed through partnership w/3 kibbutz communities (Netafim)</a:t>
            </a:r>
          </a:p>
          <a:p>
            <a:pPr lvl="1">
              <a:buFontTx/>
              <a:buChar char="-"/>
            </a:pPr>
            <a:r>
              <a:rPr lang="en-US" sz="2300" dirty="0"/>
              <a:t>Created a booming industry around drip irrigation processes/equipment</a:t>
            </a:r>
          </a:p>
          <a:p>
            <a:pPr lvl="1">
              <a:buFontTx/>
              <a:buChar char="-"/>
            </a:pPr>
            <a:r>
              <a:rPr lang="en-US" sz="2300" dirty="0"/>
              <a:t>Saved 40-70% of water wasted through flood irrigation (80% of world’s irrigated fields use flood irrigation)</a:t>
            </a:r>
          </a:p>
          <a:p>
            <a:pPr lvl="1">
              <a:buFontTx/>
              <a:buChar char="-"/>
            </a:pPr>
            <a:r>
              <a:rPr lang="en-US" sz="2300" dirty="0"/>
              <a:t>Reduced ag runoff making rivers, streams and lakes healthier</a:t>
            </a:r>
          </a:p>
          <a:p>
            <a:pPr lvl="1">
              <a:buFontTx/>
              <a:buChar char="-"/>
            </a:pPr>
            <a:r>
              <a:rPr lang="en-US" sz="2300" dirty="0"/>
              <a:t>Developed fertigation and </a:t>
            </a:r>
            <a:r>
              <a:rPr lang="en-US" sz="2300" dirty="0" err="1"/>
              <a:t>nutrigation</a:t>
            </a:r>
            <a:r>
              <a:rPr lang="en-US" sz="2300" dirty="0"/>
              <a:t> processes</a:t>
            </a:r>
          </a:p>
          <a:p>
            <a:pPr lvl="1">
              <a:buFontTx/>
              <a:buChar char="-"/>
            </a:pPr>
            <a:r>
              <a:rPr lang="en-US" sz="2300" dirty="0"/>
              <a:t>Created an irrigation on demand system</a:t>
            </a:r>
          </a:p>
          <a:p>
            <a:pPr marL="457200" lvl="1" indent="0">
              <a:buNone/>
            </a:pPr>
            <a:r>
              <a:rPr lang="en-US" sz="2300" dirty="0"/>
              <a:t>Began developing own seeds acclimated to water stressed environments.</a:t>
            </a:r>
          </a:p>
          <a:p>
            <a:pPr marL="457200" lvl="1" indent="0">
              <a:buNone/>
            </a:pPr>
            <a:r>
              <a:rPr lang="en-US" sz="2300" dirty="0"/>
              <a:t>-Led to idea of developing seeds that thrive on brackish water.</a:t>
            </a:r>
          </a:p>
          <a:p>
            <a:pPr marL="457200" lvl="1" indent="0">
              <a:buNone/>
            </a:pPr>
            <a:r>
              <a:rPr lang="en-US" sz="2300" dirty="0"/>
              <a:t>-Began using water found in fossil aquifers underneath the </a:t>
            </a:r>
            <a:r>
              <a:rPr lang="en-US" sz="2300" dirty="0" err="1"/>
              <a:t>Arava</a:t>
            </a:r>
            <a:r>
              <a:rPr lang="en-US" sz="2300" dirty="0"/>
              <a:t> desert after a process of dilution and desalination. </a:t>
            </a:r>
          </a:p>
          <a:p>
            <a:pPr lvl="1">
              <a:buFontTx/>
              <a:buChar char="-"/>
            </a:pPr>
            <a:endParaRPr lang="en-US" sz="1400" dirty="0"/>
          </a:p>
          <a:p>
            <a:pPr lvl="1">
              <a:buFontTx/>
              <a:buChar char="-"/>
            </a:pPr>
            <a:endParaRPr lang="en-US" sz="1400" dirty="0"/>
          </a:p>
        </p:txBody>
      </p:sp>
      <p:pic>
        <p:nvPicPr>
          <p:cNvPr id="4" name="Audio Recording May 15, 2023 at 5:43:19 PM">
            <a:hlinkClick r:id="" action="ppaction://media"/>
            <a:extLst>
              <a:ext uri="{FF2B5EF4-FFF2-40B4-BE49-F238E27FC236}">
                <a16:creationId xmlns:a16="http://schemas.microsoft.com/office/drawing/2014/main" id="{ADB9D776-9614-6A8F-51C9-D9D08966097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May 15, 2023 at 6:42:19 PM">
            <a:hlinkClick r:id="" action="ppaction://media"/>
            <a:extLst>
              <a:ext uri="{FF2B5EF4-FFF2-40B4-BE49-F238E27FC236}">
                <a16:creationId xmlns:a16="http://schemas.microsoft.com/office/drawing/2014/main" id="{D5D2E9FB-C382-5ABF-47EC-C75A4ED8EFC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6863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17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68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80807-3D52-BD4B-C65D-464EC3BF22B5}"/>
              </a:ext>
            </a:extLst>
          </p:cNvPr>
          <p:cNvSpPr>
            <a:spLocks noGrp="1"/>
          </p:cNvSpPr>
          <p:nvPr>
            <p:ph type="title"/>
          </p:nvPr>
        </p:nvSpPr>
        <p:spPr>
          <a:xfrm>
            <a:off x="686834" y="591344"/>
            <a:ext cx="3200400" cy="5585619"/>
          </a:xfrm>
        </p:spPr>
        <p:txBody>
          <a:bodyPr>
            <a:normAutofit/>
          </a:bodyPr>
          <a:lstStyle/>
          <a:p>
            <a:pPr algn="ctr"/>
            <a:r>
              <a:rPr lang="en-US" sz="3700" dirty="0">
                <a:solidFill>
                  <a:srgbClr val="FFFFFF"/>
                </a:solidFill>
              </a:rPr>
              <a:t>Part II: The Transformation</a:t>
            </a:r>
            <a:br>
              <a:rPr lang="en-US" sz="3700" dirty="0">
                <a:solidFill>
                  <a:srgbClr val="FFFFFF"/>
                </a:solidFill>
              </a:rPr>
            </a:br>
            <a:r>
              <a:rPr lang="en-US" sz="2400" dirty="0">
                <a:solidFill>
                  <a:srgbClr val="FFFFFF"/>
                </a:solidFill>
              </a:rPr>
              <a:t>Ch. 4-7</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538BE0B-7D79-D178-618F-36FF5CBDAED4}"/>
              </a:ext>
            </a:extLst>
          </p:cNvPr>
          <p:cNvSpPr>
            <a:spLocks noGrp="1"/>
          </p:cNvSpPr>
          <p:nvPr>
            <p:ph idx="1"/>
          </p:nvPr>
        </p:nvSpPr>
        <p:spPr>
          <a:xfrm>
            <a:off x="4167268" y="185737"/>
            <a:ext cx="8021684" cy="6667969"/>
          </a:xfrm>
        </p:spPr>
        <p:txBody>
          <a:bodyPr anchor="ctr">
            <a:normAutofit/>
          </a:bodyPr>
          <a:lstStyle/>
          <a:p>
            <a:pPr marL="0" indent="0">
              <a:buNone/>
            </a:pPr>
            <a:r>
              <a:rPr lang="en-US" sz="3200" dirty="0"/>
              <a:t>Began using wastewater for agriculture</a:t>
            </a:r>
          </a:p>
          <a:p>
            <a:pPr marL="0" indent="0">
              <a:buNone/>
            </a:pPr>
            <a:r>
              <a:rPr lang="en-US" sz="1600" dirty="0"/>
              <a:t>-</a:t>
            </a:r>
            <a:r>
              <a:rPr lang="en-US" sz="2000" dirty="0" err="1"/>
              <a:t>Shafdan</a:t>
            </a:r>
            <a:r>
              <a:rPr lang="en-US" sz="2000" dirty="0"/>
              <a:t> aquifer and SAT (Sand Aquifer Treatment)</a:t>
            </a:r>
          </a:p>
          <a:p>
            <a:pPr marL="0" indent="0">
              <a:buNone/>
            </a:pPr>
            <a:r>
              <a:rPr lang="en-US" sz="2000" dirty="0"/>
              <a:t>-Dedicated a pipeline from </a:t>
            </a:r>
            <a:r>
              <a:rPr lang="en-US" sz="2000" dirty="0" err="1"/>
              <a:t>Shafdan</a:t>
            </a:r>
            <a:r>
              <a:rPr lang="en-US" sz="2000" dirty="0"/>
              <a:t> to Negev</a:t>
            </a:r>
          </a:p>
          <a:p>
            <a:pPr marL="0" indent="0">
              <a:buNone/>
            </a:pPr>
            <a:r>
              <a:rPr lang="en-US" sz="2000" dirty="0"/>
              <a:t>-Used for everything but drinking</a:t>
            </a:r>
          </a:p>
          <a:p>
            <a:pPr marL="0" indent="0">
              <a:buNone/>
            </a:pPr>
            <a:r>
              <a:rPr lang="en-US" sz="2000" dirty="0"/>
              <a:t>-Wastewater infrastructure built with help from JNF</a:t>
            </a:r>
          </a:p>
          <a:p>
            <a:pPr marL="0" indent="0">
              <a:buNone/>
            </a:pPr>
            <a:r>
              <a:rPr lang="en-US" sz="2000" dirty="0"/>
              <a:t>-Created a consistent, reliable, predictable source of water</a:t>
            </a:r>
          </a:p>
          <a:p>
            <a:pPr marL="0" indent="0">
              <a:buNone/>
            </a:pPr>
            <a:r>
              <a:rPr lang="en-US" sz="2000" dirty="0"/>
              <a:t>-Quality is high and farmers are beginning to pay market price</a:t>
            </a:r>
          </a:p>
          <a:p>
            <a:pPr marL="0" indent="0">
              <a:buNone/>
            </a:pPr>
            <a:r>
              <a:rPr lang="en-US" sz="2000" dirty="0"/>
              <a:t> - Beginning to use it to restore instream flows in rivers and fight wildfires</a:t>
            </a:r>
          </a:p>
          <a:p>
            <a:pPr marL="0" indent="0">
              <a:buNone/>
            </a:pPr>
            <a:r>
              <a:rPr lang="en-US" sz="2000" dirty="0"/>
              <a:t>-Very efficient system</a:t>
            </a:r>
          </a:p>
          <a:p>
            <a:pPr marL="0" indent="0">
              <a:buNone/>
            </a:pPr>
            <a:r>
              <a:rPr lang="en-US" sz="2000" dirty="0"/>
              <a:t>	- Wastewater facilities operate at high rates of energy efficiency</a:t>
            </a:r>
          </a:p>
          <a:p>
            <a:pPr marL="0" indent="0">
              <a:buNone/>
            </a:pPr>
            <a:r>
              <a:rPr lang="en-US" sz="2000" dirty="0"/>
              <a:t>	- Natural gas by-products captured to help run operations.</a:t>
            </a:r>
          </a:p>
          <a:p>
            <a:pPr marL="0" indent="0">
              <a:buNone/>
            </a:pPr>
            <a:r>
              <a:rPr lang="en-US" sz="2000" dirty="0"/>
              <a:t>	 - </a:t>
            </a:r>
            <a:r>
              <a:rPr lang="en-US" sz="2000" dirty="0" err="1"/>
              <a:t>Aqwise</a:t>
            </a:r>
            <a:r>
              <a:rPr lang="en-US" sz="2000" dirty="0"/>
              <a:t> invented better ways to house bacteria/reduce sludge 	    and aerating sewage.</a:t>
            </a:r>
          </a:p>
          <a:p>
            <a:pPr marL="0" indent="0">
              <a:buNone/>
            </a:pPr>
            <a:r>
              <a:rPr lang="en-US" sz="2000" dirty="0"/>
              <a:t>	 - Resource recovery (ex. Cooking grease, toilet paper)</a:t>
            </a:r>
          </a:p>
          <a:p>
            <a:pPr marL="0" indent="0">
              <a:buNone/>
            </a:pPr>
            <a:r>
              <a:rPr lang="en-US" sz="2000" dirty="0"/>
              <a:t>	 - Concerns (salt and pharmaceuticals)</a:t>
            </a:r>
          </a:p>
          <a:p>
            <a:pPr marL="0" indent="0">
              <a:buNone/>
            </a:pPr>
            <a:endParaRPr lang="en-US" sz="1500" dirty="0"/>
          </a:p>
        </p:txBody>
      </p:sp>
      <p:pic>
        <p:nvPicPr>
          <p:cNvPr id="4" name="Audio Recording May 15, 2023 at 5:47:49 PM">
            <a:hlinkClick r:id="" action="ppaction://media"/>
            <a:extLst>
              <a:ext uri="{FF2B5EF4-FFF2-40B4-BE49-F238E27FC236}">
                <a16:creationId xmlns:a16="http://schemas.microsoft.com/office/drawing/2014/main" id="{D0346A92-ABD5-A03F-B57E-3ABC64F6B4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756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1EFE3-C0A3-DF91-F4F9-7040AF488211}"/>
              </a:ext>
            </a:extLst>
          </p:cNvPr>
          <p:cNvSpPr>
            <a:spLocks noGrp="1"/>
          </p:cNvSpPr>
          <p:nvPr>
            <p:ph type="title"/>
          </p:nvPr>
        </p:nvSpPr>
        <p:spPr>
          <a:xfrm>
            <a:off x="686834" y="591344"/>
            <a:ext cx="3200400" cy="5585619"/>
          </a:xfrm>
        </p:spPr>
        <p:txBody>
          <a:bodyPr>
            <a:normAutofit/>
          </a:bodyPr>
          <a:lstStyle/>
          <a:p>
            <a:pPr algn="ctr"/>
            <a:r>
              <a:rPr lang="en-US" sz="3700" dirty="0">
                <a:solidFill>
                  <a:srgbClr val="FFFFFF"/>
                </a:solidFill>
              </a:rPr>
              <a:t>Part II: The Transformation</a:t>
            </a:r>
            <a:br>
              <a:rPr lang="en-US" sz="3700" dirty="0">
                <a:solidFill>
                  <a:srgbClr val="FFFFFF"/>
                </a:solidFill>
              </a:rPr>
            </a:br>
            <a:r>
              <a:rPr lang="en-US" sz="2400" dirty="0">
                <a:solidFill>
                  <a:srgbClr val="FFFFFF"/>
                </a:solidFill>
              </a:rPr>
              <a:t>Ch. 4-7</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22040C-DF2B-F76C-BE96-1168100F9690}"/>
              </a:ext>
            </a:extLst>
          </p:cNvPr>
          <p:cNvSpPr>
            <a:spLocks noGrp="1"/>
          </p:cNvSpPr>
          <p:nvPr>
            <p:ph idx="1"/>
          </p:nvPr>
        </p:nvSpPr>
        <p:spPr>
          <a:xfrm>
            <a:off x="4275858" y="148431"/>
            <a:ext cx="7754217" cy="6552407"/>
          </a:xfrm>
        </p:spPr>
        <p:txBody>
          <a:bodyPr anchor="ctr">
            <a:normAutofit lnSpcReduction="10000"/>
          </a:bodyPr>
          <a:lstStyle/>
          <a:p>
            <a:pPr marL="0" indent="0">
              <a:buNone/>
            </a:pPr>
            <a:r>
              <a:rPr lang="en-US" dirty="0"/>
              <a:t>Desalination – Chasing the dream </a:t>
            </a:r>
          </a:p>
          <a:p>
            <a:pPr marL="0" indent="0">
              <a:buNone/>
            </a:pPr>
            <a:r>
              <a:rPr lang="en-US" sz="2400" dirty="0"/>
              <a:t>“Desalination has the feel of science, engineering and alchemy combined.”</a:t>
            </a:r>
          </a:p>
          <a:p>
            <a:pPr marL="0" indent="0">
              <a:buNone/>
            </a:pPr>
            <a:r>
              <a:rPr lang="en-US" sz="2400" dirty="0"/>
              <a:t> - Johnson, Eshkol and Gurion</a:t>
            </a:r>
          </a:p>
          <a:p>
            <a:pPr marL="0" indent="0">
              <a:buNone/>
            </a:pPr>
            <a:r>
              <a:rPr lang="en-US" sz="2400" dirty="0"/>
              <a:t>- Alexander </a:t>
            </a:r>
            <a:r>
              <a:rPr lang="en-US" sz="2400" dirty="0" err="1"/>
              <a:t>Zarchin</a:t>
            </a:r>
            <a:r>
              <a:rPr lang="en-US" sz="2400" dirty="0"/>
              <a:t> </a:t>
            </a:r>
          </a:p>
          <a:p>
            <a:pPr marL="0" indent="0">
              <a:buNone/>
            </a:pPr>
            <a:r>
              <a:rPr lang="en-US" sz="2400" dirty="0"/>
              <a:t>-MVC and MED</a:t>
            </a:r>
          </a:p>
          <a:p>
            <a:pPr marL="0" indent="0">
              <a:buNone/>
            </a:pPr>
            <a:r>
              <a:rPr lang="en-US" sz="2400" dirty="0"/>
              <a:t>-IDE Office privatized</a:t>
            </a:r>
            <a:br>
              <a:rPr lang="en-US" sz="2400" dirty="0"/>
            </a:br>
            <a:r>
              <a:rPr lang="en-US" sz="2400" dirty="0"/>
              <a:t>	Built plants in Canary Islands, Carlsbad California, China, India</a:t>
            </a:r>
          </a:p>
          <a:p>
            <a:pPr marL="0" indent="0">
              <a:buNone/>
            </a:pPr>
            <a:r>
              <a:rPr lang="en-US" sz="2400" dirty="0"/>
              <a:t>-Creation of Israel Desalination Society in 1995</a:t>
            </a:r>
          </a:p>
          <a:p>
            <a:pPr marL="0" indent="0">
              <a:buNone/>
            </a:pPr>
            <a:r>
              <a:rPr lang="en-US" sz="2400" dirty="0"/>
              <a:t>-Reverse Osmosis created by Sydney Loeb</a:t>
            </a:r>
          </a:p>
          <a:p>
            <a:pPr marL="0" indent="0">
              <a:buNone/>
            </a:pPr>
            <a:r>
              <a:rPr lang="en-US" sz="2400" dirty="0"/>
              <a:t>-Ashkelon plant opened in 2005 water (5 plants in all as of 2013)</a:t>
            </a:r>
          </a:p>
          <a:p>
            <a:pPr marL="0" indent="0">
              <a:buNone/>
            </a:pPr>
            <a:r>
              <a:rPr lang="en-US" sz="2400" dirty="0"/>
              <a:t>	50% cheaper</a:t>
            </a:r>
          </a:p>
          <a:p>
            <a:pPr marL="0" indent="0">
              <a:buNone/>
            </a:pPr>
            <a:r>
              <a:rPr lang="en-US" sz="2400" dirty="0"/>
              <a:t>	cleaner, lower in salinity/higher in clarity</a:t>
            </a:r>
          </a:p>
          <a:p>
            <a:pPr marL="0" indent="0">
              <a:buNone/>
            </a:pPr>
            <a:r>
              <a:rPr lang="en-US" sz="2400" dirty="0"/>
              <a:t>-Benefits include environmental, economical, infrastructure, public health, politically</a:t>
            </a:r>
          </a:p>
        </p:txBody>
      </p:sp>
      <p:pic>
        <p:nvPicPr>
          <p:cNvPr id="4" name="Audio Recording May 15, 2023 at 5:48:33 PM">
            <a:hlinkClick r:id="" action="ppaction://media"/>
            <a:extLst>
              <a:ext uri="{FF2B5EF4-FFF2-40B4-BE49-F238E27FC236}">
                <a16:creationId xmlns:a16="http://schemas.microsoft.com/office/drawing/2014/main" id="{0DF7DD1B-FDFC-0D5E-85C8-7A36A7654F8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5489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10C05-CC34-DB1B-F3BA-AA9C63C5FC67}"/>
              </a:ext>
            </a:extLst>
          </p:cNvPr>
          <p:cNvSpPr>
            <a:spLocks noGrp="1"/>
          </p:cNvSpPr>
          <p:nvPr>
            <p:ph type="title"/>
          </p:nvPr>
        </p:nvSpPr>
        <p:spPr>
          <a:xfrm>
            <a:off x="686834" y="591344"/>
            <a:ext cx="3200400" cy="5585619"/>
          </a:xfrm>
        </p:spPr>
        <p:txBody>
          <a:bodyPr>
            <a:normAutofit/>
          </a:bodyPr>
          <a:lstStyle/>
          <a:p>
            <a:pPr algn="ctr"/>
            <a:r>
              <a:rPr lang="en-US" sz="3700" dirty="0">
                <a:solidFill>
                  <a:srgbClr val="FFFFFF"/>
                </a:solidFill>
              </a:rPr>
              <a:t>Part II: The Transformation</a:t>
            </a:r>
            <a:br>
              <a:rPr lang="en-US" sz="3700" dirty="0">
                <a:solidFill>
                  <a:srgbClr val="FFFFFF"/>
                </a:solidFill>
              </a:rPr>
            </a:br>
            <a:r>
              <a:rPr lang="en-US" sz="2400" dirty="0">
                <a:solidFill>
                  <a:srgbClr val="FFFFFF"/>
                </a:solidFill>
              </a:rPr>
              <a:t>Ch 4-7</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5B220B-2956-9E3E-156E-D69773811615}"/>
              </a:ext>
            </a:extLst>
          </p:cNvPr>
          <p:cNvSpPr>
            <a:spLocks noGrp="1"/>
          </p:cNvSpPr>
          <p:nvPr>
            <p:ph idx="1"/>
          </p:nvPr>
        </p:nvSpPr>
        <p:spPr>
          <a:xfrm>
            <a:off x="4447308" y="591344"/>
            <a:ext cx="6906491" cy="5585619"/>
          </a:xfrm>
        </p:spPr>
        <p:txBody>
          <a:bodyPr anchor="ctr">
            <a:normAutofit/>
          </a:bodyPr>
          <a:lstStyle/>
          <a:p>
            <a:pPr marL="0" indent="0">
              <a:buNone/>
            </a:pPr>
            <a:r>
              <a:rPr lang="en-US" dirty="0"/>
              <a:t>Diversification of water sources led to other things such as</a:t>
            </a:r>
          </a:p>
          <a:p>
            <a:r>
              <a:rPr lang="en-US" dirty="0"/>
              <a:t>river restoration</a:t>
            </a:r>
          </a:p>
          <a:p>
            <a:r>
              <a:rPr lang="en-US" dirty="0"/>
              <a:t>parks building </a:t>
            </a:r>
          </a:p>
          <a:p>
            <a:r>
              <a:rPr lang="en-US" dirty="0"/>
              <a:t>creation of lakes</a:t>
            </a:r>
          </a:p>
          <a:p>
            <a:pPr marL="0" indent="0">
              <a:buNone/>
            </a:pPr>
            <a:r>
              <a:rPr lang="en-US" dirty="0"/>
              <a:t> </a:t>
            </a:r>
          </a:p>
          <a:p>
            <a:pPr marL="0" indent="0">
              <a:buNone/>
            </a:pPr>
            <a:endParaRPr lang="en-US" dirty="0"/>
          </a:p>
        </p:txBody>
      </p:sp>
      <p:pic>
        <p:nvPicPr>
          <p:cNvPr id="4" name="Audio Recording May 15, 2023 at 5:49:05 PM">
            <a:hlinkClick r:id="" action="ppaction://media"/>
            <a:extLst>
              <a:ext uri="{FF2B5EF4-FFF2-40B4-BE49-F238E27FC236}">
                <a16:creationId xmlns:a16="http://schemas.microsoft.com/office/drawing/2014/main" id="{A831E089-D297-F095-5C3F-3F0F11C01F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1846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0" name="Freeform: Shape 9">
            <a:extLst>
              <a:ext uri="{FF2B5EF4-FFF2-40B4-BE49-F238E27FC236}">
                <a16:creationId xmlns:a16="http://schemas.microsoft.com/office/drawing/2014/main" id="{3495F9CF-036E-4FA4-A4CB-DA479B20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0"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51BAAA5-9CDD-1226-7DA5-FC9ACA975604}"/>
              </a:ext>
            </a:extLst>
          </p:cNvPr>
          <p:cNvSpPr>
            <a:spLocks noGrp="1"/>
          </p:cNvSpPr>
          <p:nvPr>
            <p:ph type="title"/>
          </p:nvPr>
        </p:nvSpPr>
        <p:spPr>
          <a:xfrm>
            <a:off x="765051" y="662400"/>
            <a:ext cx="3409200" cy="5579420"/>
          </a:xfrm>
        </p:spPr>
        <p:txBody>
          <a:bodyPr anchor="t">
            <a:normAutofit/>
          </a:bodyPr>
          <a:lstStyle/>
          <a:p>
            <a:pPr algn="ctr"/>
            <a:r>
              <a:rPr lang="en-US" dirty="0"/>
              <a:t>Part III: The World Beyond Israel’s Borders</a:t>
            </a:r>
            <a:br>
              <a:rPr lang="en-US" dirty="0"/>
            </a:br>
            <a:r>
              <a:rPr lang="en-US" sz="2400" dirty="0"/>
              <a:t>Ch 8-11</a:t>
            </a:r>
          </a:p>
        </p:txBody>
      </p:sp>
      <p:sp>
        <p:nvSpPr>
          <p:cNvPr id="12" name="Freeform: Shape 11">
            <a:extLst>
              <a:ext uri="{FF2B5EF4-FFF2-40B4-BE49-F238E27FC236}">
                <a16:creationId xmlns:a16="http://schemas.microsoft.com/office/drawing/2014/main" id="{47AD4290-1EE1-44F4-95C2-68AB19DD2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093"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965DF831-063E-A7DD-FE22-C84F71FED633}"/>
              </a:ext>
            </a:extLst>
          </p:cNvPr>
          <p:cNvSpPr>
            <a:spLocks noGrp="1"/>
          </p:cNvSpPr>
          <p:nvPr>
            <p:ph idx="1"/>
          </p:nvPr>
        </p:nvSpPr>
        <p:spPr>
          <a:xfrm>
            <a:off x="4767180" y="142874"/>
            <a:ext cx="7199312" cy="6443663"/>
          </a:xfrm>
        </p:spPr>
        <p:txBody>
          <a:bodyPr anchor="t">
            <a:normAutofit lnSpcReduction="10000"/>
          </a:bodyPr>
          <a:lstStyle/>
          <a:p>
            <a:pPr marL="0" indent="0">
              <a:buNone/>
            </a:pPr>
            <a:r>
              <a:rPr lang="en-US" sz="2400" dirty="0">
                <a:solidFill>
                  <a:schemeClr val="tx1">
                    <a:alpha val="60000"/>
                  </a:schemeClr>
                </a:solidFill>
              </a:rPr>
              <a:t>Capitalizing on Israel’s water success</a:t>
            </a:r>
          </a:p>
          <a:p>
            <a:pPr marL="0" indent="0">
              <a:buNone/>
            </a:pPr>
            <a:r>
              <a:rPr lang="en-US" sz="2400" dirty="0" err="1">
                <a:solidFill>
                  <a:schemeClr val="tx1">
                    <a:alpha val="60000"/>
                  </a:schemeClr>
                </a:solidFill>
              </a:rPr>
              <a:t>Mekoret</a:t>
            </a:r>
            <a:r>
              <a:rPr lang="en-US" sz="2400" dirty="0">
                <a:solidFill>
                  <a:schemeClr val="tx1">
                    <a:alpha val="60000"/>
                  </a:schemeClr>
                </a:solidFill>
              </a:rPr>
              <a:t> (Israel’s National Water Utility)</a:t>
            </a:r>
          </a:p>
          <a:p>
            <a:pPr marL="0" indent="0">
              <a:buNone/>
            </a:pPr>
            <a:r>
              <a:rPr lang="en-US" sz="2400" dirty="0">
                <a:solidFill>
                  <a:schemeClr val="tx1">
                    <a:alpha val="60000"/>
                  </a:schemeClr>
                </a:solidFill>
              </a:rPr>
              <a:t>	Offered inventors/entrepreneurs seed money to 	work on problems plaguing production.</a:t>
            </a:r>
          </a:p>
          <a:p>
            <a:pPr marL="0" indent="0">
              <a:buNone/>
            </a:pPr>
            <a:r>
              <a:rPr lang="en-US" sz="2400" dirty="0">
                <a:solidFill>
                  <a:schemeClr val="tx1">
                    <a:alpha val="60000"/>
                  </a:schemeClr>
                </a:solidFill>
              </a:rPr>
              <a:t>	Keep intellectual property rights/form own 	companies</a:t>
            </a:r>
          </a:p>
          <a:p>
            <a:pPr marL="0" indent="0">
              <a:buNone/>
            </a:pPr>
            <a:r>
              <a:rPr lang="en-US" sz="2400" dirty="0">
                <a:solidFill>
                  <a:schemeClr val="tx1">
                    <a:alpha val="60000"/>
                  </a:schemeClr>
                </a:solidFill>
              </a:rPr>
              <a:t>Baruch “Booky” Oren/Oded </a:t>
            </a:r>
            <a:r>
              <a:rPr lang="en-US" sz="2400" dirty="0" err="1">
                <a:solidFill>
                  <a:schemeClr val="tx1">
                    <a:alpha val="60000"/>
                  </a:schemeClr>
                </a:solidFill>
              </a:rPr>
              <a:t>Distel</a:t>
            </a:r>
            <a:br>
              <a:rPr lang="en-US" sz="2400" dirty="0">
                <a:solidFill>
                  <a:schemeClr val="tx1">
                    <a:alpha val="60000"/>
                  </a:schemeClr>
                </a:solidFill>
              </a:rPr>
            </a:br>
            <a:r>
              <a:rPr lang="en-US" sz="2400" dirty="0">
                <a:solidFill>
                  <a:schemeClr val="tx1">
                    <a:alpha val="60000"/>
                  </a:schemeClr>
                </a:solidFill>
              </a:rPr>
              <a:t>	Convinced government to create agency to 	support exporting Israel’s water expertise and 	technology to the world</a:t>
            </a:r>
            <a:br>
              <a:rPr lang="en-US" sz="2400" dirty="0">
                <a:solidFill>
                  <a:schemeClr val="tx1">
                    <a:alpha val="60000"/>
                  </a:schemeClr>
                </a:solidFill>
              </a:rPr>
            </a:br>
            <a:r>
              <a:rPr lang="en-US" sz="2400" dirty="0">
                <a:solidFill>
                  <a:schemeClr val="tx1">
                    <a:alpha val="60000"/>
                  </a:schemeClr>
                </a:solidFill>
              </a:rPr>
              <a:t>		Office of Chief Scientist</a:t>
            </a:r>
            <a:br>
              <a:rPr lang="en-US" sz="2400" dirty="0">
                <a:solidFill>
                  <a:schemeClr val="tx1">
                    <a:alpha val="60000"/>
                  </a:schemeClr>
                </a:solidFill>
              </a:rPr>
            </a:br>
            <a:r>
              <a:rPr lang="en-US" sz="2400" dirty="0">
                <a:solidFill>
                  <a:schemeClr val="tx1">
                    <a:alpha val="60000"/>
                  </a:schemeClr>
                </a:solidFill>
              </a:rPr>
              <a:t>		Kibbutz businesses</a:t>
            </a:r>
            <a:br>
              <a:rPr lang="en-US" sz="2400" dirty="0">
                <a:solidFill>
                  <a:schemeClr val="tx1">
                    <a:alpha val="60000"/>
                  </a:schemeClr>
                </a:solidFill>
              </a:rPr>
            </a:br>
            <a:r>
              <a:rPr lang="en-US" sz="2400" dirty="0">
                <a:solidFill>
                  <a:schemeClr val="tx1">
                    <a:alpha val="60000"/>
                  </a:schemeClr>
                </a:solidFill>
              </a:rPr>
              <a:t>		Atlantium – UV lights to treat wastewater</a:t>
            </a:r>
            <a:br>
              <a:rPr lang="en-US" sz="2400" dirty="0">
                <a:solidFill>
                  <a:schemeClr val="tx1">
                    <a:alpha val="60000"/>
                  </a:schemeClr>
                </a:solidFill>
              </a:rPr>
            </a:br>
            <a:r>
              <a:rPr lang="en-US" sz="2400" dirty="0">
                <a:solidFill>
                  <a:schemeClr val="tx1">
                    <a:alpha val="60000"/>
                  </a:schemeClr>
                </a:solidFill>
              </a:rPr>
              <a:t>		</a:t>
            </a:r>
            <a:r>
              <a:rPr lang="en-US" sz="2400" dirty="0" err="1">
                <a:solidFill>
                  <a:schemeClr val="tx1">
                    <a:alpha val="60000"/>
                  </a:schemeClr>
                </a:solidFill>
              </a:rPr>
              <a:t>TakADu</a:t>
            </a:r>
            <a:r>
              <a:rPr lang="en-US" sz="2400" dirty="0">
                <a:solidFill>
                  <a:schemeClr val="tx1">
                    <a:alpha val="60000"/>
                  </a:schemeClr>
                </a:solidFill>
              </a:rPr>
              <a:t> – data to spot anomalies to find 			leaks/predict trends</a:t>
            </a:r>
            <a:br>
              <a:rPr lang="en-US" sz="2400" dirty="0">
                <a:solidFill>
                  <a:schemeClr val="tx1">
                    <a:alpha val="60000"/>
                  </a:schemeClr>
                </a:solidFill>
              </a:rPr>
            </a:br>
            <a:r>
              <a:rPr lang="en-US" sz="2400" dirty="0">
                <a:solidFill>
                  <a:schemeClr val="tx1">
                    <a:alpha val="60000"/>
                  </a:schemeClr>
                </a:solidFill>
              </a:rPr>
              <a:t>		</a:t>
            </a:r>
            <a:r>
              <a:rPr lang="en-US" sz="2400" dirty="0" err="1">
                <a:solidFill>
                  <a:schemeClr val="tx1">
                    <a:alpha val="60000"/>
                  </a:schemeClr>
                </a:solidFill>
              </a:rPr>
              <a:t>Hydrospin</a:t>
            </a:r>
            <a:r>
              <a:rPr lang="en-US" sz="2400" dirty="0">
                <a:solidFill>
                  <a:schemeClr val="tx1">
                    <a:alpha val="60000"/>
                  </a:schemeClr>
                </a:solidFill>
              </a:rPr>
              <a:t> – generator to monitor water 		at the source</a:t>
            </a:r>
          </a:p>
          <a:p>
            <a:pPr marL="0" indent="0">
              <a:buNone/>
            </a:pPr>
            <a:r>
              <a:rPr lang="en-US" sz="2400" dirty="0">
                <a:solidFill>
                  <a:schemeClr val="tx1">
                    <a:alpha val="60000"/>
                  </a:schemeClr>
                </a:solidFill>
              </a:rPr>
              <a:t>Israel’s water-related exports is a $2.2 billion industry.</a:t>
            </a:r>
          </a:p>
          <a:p>
            <a:pPr marL="0" indent="0">
              <a:buNone/>
            </a:pPr>
            <a:endParaRPr lang="en-US" sz="2400" dirty="0">
              <a:solidFill>
                <a:schemeClr val="tx1">
                  <a:alpha val="60000"/>
                </a:schemeClr>
              </a:solidFill>
            </a:endParaRPr>
          </a:p>
          <a:p>
            <a:pPr marL="0" indent="0">
              <a:buNone/>
            </a:pPr>
            <a:endParaRPr lang="en-US" sz="2000" dirty="0">
              <a:solidFill>
                <a:schemeClr val="tx1">
                  <a:alpha val="60000"/>
                </a:schemeClr>
              </a:solidFill>
            </a:endParaRPr>
          </a:p>
          <a:p>
            <a:pPr marL="0" indent="0">
              <a:buNone/>
            </a:pPr>
            <a:endParaRPr lang="en-US" sz="1700" dirty="0">
              <a:solidFill>
                <a:schemeClr val="tx1">
                  <a:alpha val="60000"/>
                </a:schemeClr>
              </a:solidFill>
            </a:endParaRPr>
          </a:p>
        </p:txBody>
      </p:sp>
      <p:pic>
        <p:nvPicPr>
          <p:cNvPr id="4" name="Audio Recording May 15, 2023 at 5:51:35 PM">
            <a:hlinkClick r:id="" action="ppaction://media"/>
            <a:extLst>
              <a:ext uri="{FF2B5EF4-FFF2-40B4-BE49-F238E27FC236}">
                <a16:creationId xmlns:a16="http://schemas.microsoft.com/office/drawing/2014/main" id="{B112DED4-CC6F-F39D-123C-6CD88D4B1A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0539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0" name="Freeform: Shape 9">
            <a:extLst>
              <a:ext uri="{FF2B5EF4-FFF2-40B4-BE49-F238E27FC236}">
                <a16:creationId xmlns:a16="http://schemas.microsoft.com/office/drawing/2014/main" id="{3495F9CF-036E-4FA4-A4CB-DA479B20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0"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FDD300-758A-4B6F-FED0-DA882C792495}"/>
              </a:ext>
            </a:extLst>
          </p:cNvPr>
          <p:cNvSpPr>
            <a:spLocks noGrp="1"/>
          </p:cNvSpPr>
          <p:nvPr>
            <p:ph type="title"/>
          </p:nvPr>
        </p:nvSpPr>
        <p:spPr>
          <a:xfrm>
            <a:off x="765051" y="662400"/>
            <a:ext cx="3409200" cy="5579420"/>
          </a:xfrm>
        </p:spPr>
        <p:txBody>
          <a:bodyPr anchor="t">
            <a:normAutofit/>
          </a:bodyPr>
          <a:lstStyle/>
          <a:p>
            <a:pPr algn="ctr"/>
            <a:r>
              <a:rPr lang="en-US" dirty="0"/>
              <a:t>Part III: The World Beyond Israel’s Borders</a:t>
            </a:r>
            <a:br>
              <a:rPr lang="en-US" dirty="0"/>
            </a:br>
            <a:r>
              <a:rPr lang="en-US" sz="2400" dirty="0"/>
              <a:t>Ch 8-11</a:t>
            </a:r>
          </a:p>
        </p:txBody>
      </p:sp>
      <p:sp>
        <p:nvSpPr>
          <p:cNvPr id="12" name="Freeform: Shape 11">
            <a:extLst>
              <a:ext uri="{FF2B5EF4-FFF2-40B4-BE49-F238E27FC236}">
                <a16:creationId xmlns:a16="http://schemas.microsoft.com/office/drawing/2014/main" id="{47AD4290-1EE1-44F4-95C2-68AB19DD2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093"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56D0496D-F0F9-BFF9-21AC-C6041BCE465F}"/>
              </a:ext>
            </a:extLst>
          </p:cNvPr>
          <p:cNvSpPr>
            <a:spLocks noGrp="1"/>
          </p:cNvSpPr>
          <p:nvPr>
            <p:ph idx="1"/>
          </p:nvPr>
        </p:nvSpPr>
        <p:spPr>
          <a:xfrm>
            <a:off x="4934267" y="100013"/>
            <a:ext cx="7038658" cy="6643687"/>
          </a:xfrm>
        </p:spPr>
        <p:txBody>
          <a:bodyPr anchor="t">
            <a:normAutofit/>
          </a:bodyPr>
          <a:lstStyle/>
          <a:p>
            <a:pPr marL="0" indent="0">
              <a:buNone/>
            </a:pPr>
            <a:r>
              <a:rPr lang="en-US" sz="3200" dirty="0">
                <a:solidFill>
                  <a:schemeClr val="tx1">
                    <a:alpha val="60000"/>
                  </a:schemeClr>
                </a:solidFill>
              </a:rPr>
              <a:t>Regionalism</a:t>
            </a:r>
          </a:p>
          <a:p>
            <a:pPr>
              <a:buFontTx/>
              <a:buChar char="-"/>
            </a:pPr>
            <a:r>
              <a:rPr lang="en-US" sz="2400" dirty="0">
                <a:solidFill>
                  <a:schemeClr val="tx1">
                    <a:alpha val="60000"/>
                  </a:schemeClr>
                </a:solidFill>
              </a:rPr>
              <a:t>Israel works with region to solve water issues not only for their country but for surrounding areas as well.</a:t>
            </a:r>
          </a:p>
          <a:p>
            <a:pPr marL="0" indent="0">
              <a:buNone/>
            </a:pPr>
            <a:r>
              <a:rPr lang="en-US" sz="2400" dirty="0">
                <a:solidFill>
                  <a:schemeClr val="tx1">
                    <a:alpha val="60000"/>
                  </a:schemeClr>
                </a:solidFill>
              </a:rPr>
              <a:t>	Jordan</a:t>
            </a:r>
            <a:br>
              <a:rPr lang="en-US" sz="2400" dirty="0">
                <a:solidFill>
                  <a:schemeClr val="tx1">
                    <a:alpha val="60000"/>
                  </a:schemeClr>
                </a:solidFill>
              </a:rPr>
            </a:br>
            <a:r>
              <a:rPr lang="en-US" sz="2400" dirty="0">
                <a:solidFill>
                  <a:schemeClr val="tx1">
                    <a:alpha val="60000"/>
                  </a:schemeClr>
                </a:solidFill>
              </a:rPr>
              <a:t>		Shares 14 billion gallons water/year</a:t>
            </a:r>
            <a:br>
              <a:rPr lang="en-US" sz="2400" dirty="0">
                <a:solidFill>
                  <a:schemeClr val="tx1">
                    <a:alpha val="60000"/>
                  </a:schemeClr>
                </a:solidFill>
              </a:rPr>
            </a:br>
            <a:r>
              <a:rPr lang="en-US" sz="2400" dirty="0">
                <a:solidFill>
                  <a:schemeClr val="tx1">
                    <a:alpha val="60000"/>
                  </a:schemeClr>
                </a:solidFill>
              </a:rPr>
              <a:t>		Stores water in Sea of Galilee</a:t>
            </a:r>
            <a:br>
              <a:rPr lang="en-US" sz="2400" dirty="0">
                <a:solidFill>
                  <a:schemeClr val="tx1">
                    <a:alpha val="60000"/>
                  </a:schemeClr>
                </a:solidFill>
              </a:rPr>
            </a:br>
            <a:r>
              <a:rPr lang="en-US" sz="2400" dirty="0">
                <a:solidFill>
                  <a:schemeClr val="tx1">
                    <a:alpha val="60000"/>
                  </a:schemeClr>
                </a:solidFill>
              </a:rPr>
              <a:t>	Palestinians (West Bank/Gaza)</a:t>
            </a:r>
            <a:br>
              <a:rPr lang="en-US" sz="2400" dirty="0">
                <a:solidFill>
                  <a:schemeClr val="tx1">
                    <a:alpha val="60000"/>
                  </a:schemeClr>
                </a:solidFill>
              </a:rPr>
            </a:br>
            <a:r>
              <a:rPr lang="en-US" sz="2400" dirty="0">
                <a:solidFill>
                  <a:schemeClr val="tx1">
                    <a:alpha val="60000"/>
                  </a:schemeClr>
                </a:solidFill>
              </a:rPr>
              <a:t>		Need cooperation to ensure no sewage 		contamination</a:t>
            </a:r>
            <a:br>
              <a:rPr lang="en-US" sz="2400" dirty="0">
                <a:solidFill>
                  <a:schemeClr val="tx1">
                    <a:alpha val="60000"/>
                  </a:schemeClr>
                </a:solidFill>
              </a:rPr>
            </a:br>
            <a:r>
              <a:rPr lang="en-US" sz="2400" dirty="0">
                <a:solidFill>
                  <a:schemeClr val="tx1">
                    <a:alpha val="60000"/>
                  </a:schemeClr>
                </a:solidFill>
              </a:rPr>
              <a:t>		Israel has provided most Palestinians in 		WB with clean water</a:t>
            </a:r>
            <a:br>
              <a:rPr lang="en-US" sz="2400" dirty="0">
                <a:solidFill>
                  <a:schemeClr val="tx1">
                    <a:alpha val="60000"/>
                  </a:schemeClr>
                </a:solidFill>
              </a:rPr>
            </a:br>
            <a:r>
              <a:rPr lang="en-US" sz="2400" dirty="0">
                <a:solidFill>
                  <a:schemeClr val="tx1">
                    <a:alpha val="60000"/>
                  </a:schemeClr>
                </a:solidFill>
              </a:rPr>
              <a:t>		Before 2008 the PA cooperated w/ Israel</a:t>
            </a:r>
            <a:br>
              <a:rPr lang="en-US" sz="2400" dirty="0">
                <a:solidFill>
                  <a:schemeClr val="tx1">
                    <a:alpha val="60000"/>
                  </a:schemeClr>
                </a:solidFill>
              </a:rPr>
            </a:br>
            <a:r>
              <a:rPr lang="en-US" sz="2400" dirty="0">
                <a:solidFill>
                  <a:schemeClr val="tx1">
                    <a:alpha val="60000"/>
                  </a:schemeClr>
                </a:solidFill>
              </a:rPr>
              <a:t>	Red Sea – Dead Sea Conveyance Project </a:t>
            </a:r>
          </a:p>
          <a:p>
            <a:pPr marL="0" indent="0">
              <a:buNone/>
            </a:pPr>
            <a:endParaRPr lang="en-US" sz="2000" dirty="0">
              <a:solidFill>
                <a:schemeClr val="tx1">
                  <a:alpha val="60000"/>
                </a:schemeClr>
              </a:solidFill>
            </a:endParaRPr>
          </a:p>
        </p:txBody>
      </p:sp>
      <p:pic>
        <p:nvPicPr>
          <p:cNvPr id="4" name="Audio Recording May 15, 2023 at 5:52:53 PM">
            <a:hlinkClick r:id="" action="ppaction://media"/>
            <a:extLst>
              <a:ext uri="{FF2B5EF4-FFF2-40B4-BE49-F238E27FC236}">
                <a16:creationId xmlns:a16="http://schemas.microsoft.com/office/drawing/2014/main" id="{22047483-B972-B38E-AF7D-31124B7A2E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8120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3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CE423-232C-D609-072B-9731CBF422AE}"/>
              </a:ext>
            </a:extLst>
          </p:cNvPr>
          <p:cNvSpPr>
            <a:spLocks noGrp="1"/>
          </p:cNvSpPr>
          <p:nvPr>
            <p:ph type="title"/>
          </p:nvPr>
        </p:nvSpPr>
        <p:spPr>
          <a:xfrm>
            <a:off x="6412091" y="501651"/>
            <a:ext cx="4395340" cy="1716255"/>
          </a:xfrm>
        </p:spPr>
        <p:txBody>
          <a:bodyPr vert="horz" lIns="228600" tIns="228600" rIns="228600" bIns="0" rtlCol="0" anchor="b">
            <a:normAutofit/>
          </a:bodyPr>
          <a:lstStyle/>
          <a:p>
            <a:r>
              <a:rPr lang="en-US" sz="5200"/>
              <a:t>Model for World in Crisis</a:t>
            </a:r>
          </a:p>
        </p:txBody>
      </p:sp>
      <p:sp>
        <p:nvSpPr>
          <p:cNvPr id="28" name="Rectangle 3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descr="Map&#10;&#10;Description automatically generated">
            <a:extLst>
              <a:ext uri="{FF2B5EF4-FFF2-40B4-BE49-F238E27FC236}">
                <a16:creationId xmlns:a16="http://schemas.microsoft.com/office/drawing/2014/main" id="{8FF5C0D1-CE36-84B5-0DB0-A1AB82B48C2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372152" y="299509"/>
            <a:ext cx="3035606" cy="6258983"/>
          </a:xfrm>
          <a:prstGeom prst="rect">
            <a:avLst/>
          </a:prstGeom>
        </p:spPr>
      </p:pic>
      <p:sp>
        <p:nvSpPr>
          <p:cNvPr id="25" name="Content Placeholder 24">
            <a:extLst>
              <a:ext uri="{FF2B5EF4-FFF2-40B4-BE49-F238E27FC236}">
                <a16:creationId xmlns:a16="http://schemas.microsoft.com/office/drawing/2014/main" id="{B539D1EC-26CD-99E7-63CC-58A69FB7345B}"/>
              </a:ext>
            </a:extLst>
          </p:cNvPr>
          <p:cNvSpPr>
            <a:spLocks noGrp="1"/>
          </p:cNvSpPr>
          <p:nvPr>
            <p:ph idx="1"/>
          </p:nvPr>
        </p:nvSpPr>
        <p:spPr>
          <a:xfrm>
            <a:off x="6392583" y="2645922"/>
            <a:ext cx="4434721" cy="3710427"/>
          </a:xfrm>
        </p:spPr>
        <p:txBody>
          <a:bodyPr anchor="t">
            <a:normAutofit/>
          </a:bodyPr>
          <a:lstStyle/>
          <a:p>
            <a:pPr>
              <a:buFontTx/>
              <a:buChar char="-"/>
            </a:pPr>
            <a:r>
              <a:rPr lang="en-US" sz="2000">
                <a:solidFill>
                  <a:schemeClr val="tx1">
                    <a:alpha val="80000"/>
                  </a:schemeClr>
                </a:solidFill>
              </a:rPr>
              <a:t>60% of Israel is desert.</a:t>
            </a:r>
          </a:p>
          <a:p>
            <a:pPr>
              <a:buFontTx/>
              <a:buChar char="-"/>
            </a:pPr>
            <a:r>
              <a:rPr lang="en-US" sz="2000">
                <a:solidFill>
                  <a:schemeClr val="tx1">
                    <a:alpha val="80000"/>
                  </a:schemeClr>
                </a:solidFill>
              </a:rPr>
              <a:t>Population has grown ten-fold</a:t>
            </a:r>
          </a:p>
          <a:p>
            <a:pPr>
              <a:buFontTx/>
              <a:buChar char="-"/>
            </a:pPr>
            <a:r>
              <a:rPr lang="en-US" sz="2000">
                <a:solidFill>
                  <a:schemeClr val="tx1">
                    <a:alpha val="80000"/>
                  </a:schemeClr>
                </a:solidFill>
              </a:rPr>
              <a:t>Annual rainfall has dropped 25%</a:t>
            </a:r>
          </a:p>
          <a:p>
            <a:pPr>
              <a:buFontTx/>
              <a:buChar char="-"/>
            </a:pPr>
            <a:r>
              <a:rPr lang="en-US" sz="2000">
                <a:solidFill>
                  <a:schemeClr val="tx1">
                    <a:alpha val="80000"/>
                  </a:schemeClr>
                </a:solidFill>
              </a:rPr>
              <a:t>Challenging climate/challenging landscape</a:t>
            </a:r>
          </a:p>
          <a:p>
            <a:pPr>
              <a:buFontTx/>
              <a:buChar char="-"/>
            </a:pPr>
            <a:r>
              <a:rPr lang="en-US" sz="2000">
                <a:solidFill>
                  <a:schemeClr val="tx1">
                    <a:alpha val="80000"/>
                  </a:schemeClr>
                </a:solidFill>
              </a:rPr>
              <a:t>Has a water surplus</a:t>
            </a:r>
          </a:p>
        </p:txBody>
      </p:sp>
      <p:cxnSp>
        <p:nvCxnSpPr>
          <p:cNvPr id="29"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232AE00-405A-E739-19C8-6043A0BD104F}"/>
              </a:ext>
            </a:extLst>
          </p:cNvPr>
          <p:cNvSpPr txBox="1"/>
          <p:nvPr/>
        </p:nvSpPr>
        <p:spPr>
          <a:xfrm>
            <a:off x="2220941" y="6358437"/>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mysmudgingblog.blogspot.com/2018/05/who-owns-land-israel-in-ques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3" name="Audio Recording May 15, 2023 at 5:29:55 PM">
            <a:hlinkClick r:id="" action="ppaction://media"/>
            <a:extLst>
              <a:ext uri="{FF2B5EF4-FFF2-40B4-BE49-F238E27FC236}">
                <a16:creationId xmlns:a16="http://schemas.microsoft.com/office/drawing/2014/main" id="{B6B62005-F28A-819E-7826-A765DD948A9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pic>
        <p:nvPicPr>
          <p:cNvPr id="4" name="Audio Recording May 15, 2023 at 6:38:45 PM">
            <a:hlinkClick r:id="" action="ppaction://media"/>
            <a:extLst>
              <a:ext uri="{FF2B5EF4-FFF2-40B4-BE49-F238E27FC236}">
                <a16:creationId xmlns:a16="http://schemas.microsoft.com/office/drawing/2014/main" id="{00FB65AA-3ADE-5FD0-9DBD-162C11E8D15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2959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8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5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0" name="Freeform: Shape 9">
            <a:extLst>
              <a:ext uri="{FF2B5EF4-FFF2-40B4-BE49-F238E27FC236}">
                <a16:creationId xmlns:a16="http://schemas.microsoft.com/office/drawing/2014/main" id="{3495F9CF-036E-4FA4-A4CB-DA479B206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0"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8AA087E-DD2A-6BD1-F852-99A94901FE11}"/>
              </a:ext>
            </a:extLst>
          </p:cNvPr>
          <p:cNvSpPr>
            <a:spLocks noGrp="1"/>
          </p:cNvSpPr>
          <p:nvPr>
            <p:ph type="title"/>
          </p:nvPr>
        </p:nvSpPr>
        <p:spPr>
          <a:xfrm>
            <a:off x="765051" y="662400"/>
            <a:ext cx="3409200" cy="5579420"/>
          </a:xfrm>
        </p:spPr>
        <p:txBody>
          <a:bodyPr anchor="t">
            <a:normAutofit/>
          </a:bodyPr>
          <a:lstStyle/>
          <a:p>
            <a:pPr algn="ctr"/>
            <a:r>
              <a:rPr lang="en-US" dirty="0"/>
              <a:t>Part III: The World Beyond Israel’s Borders</a:t>
            </a:r>
            <a:br>
              <a:rPr lang="en-US" dirty="0"/>
            </a:br>
            <a:r>
              <a:rPr lang="en-US" sz="2400" dirty="0"/>
              <a:t>Ch 8-11</a:t>
            </a:r>
          </a:p>
        </p:txBody>
      </p:sp>
      <p:sp>
        <p:nvSpPr>
          <p:cNvPr id="12" name="Freeform: Shape 11">
            <a:extLst>
              <a:ext uri="{FF2B5EF4-FFF2-40B4-BE49-F238E27FC236}">
                <a16:creationId xmlns:a16="http://schemas.microsoft.com/office/drawing/2014/main" id="{47AD4290-1EE1-44F4-95C2-68AB19DD2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0093" y="0"/>
            <a:ext cx="334174" cy="6858000"/>
          </a:xfrm>
          <a:custGeom>
            <a:avLst/>
            <a:gdLst>
              <a:gd name="connsiteX0" fmla="*/ 189795 w 334174"/>
              <a:gd name="connsiteY0" fmla="*/ 0 h 6858000"/>
              <a:gd name="connsiteX1" fmla="*/ 334174 w 334174"/>
              <a:gd name="connsiteY1" fmla="*/ 0 h 6858000"/>
              <a:gd name="connsiteX2" fmla="*/ 329135 w 334174"/>
              <a:gd name="connsiteY2" fmla="*/ 66675 h 6858000"/>
              <a:gd name="connsiteX3" fmla="*/ 320737 w 334174"/>
              <a:gd name="connsiteY3" fmla="*/ 122237 h 6858000"/>
              <a:gd name="connsiteX4" fmla="*/ 310660 w 334174"/>
              <a:gd name="connsiteY4" fmla="*/ 174625 h 6858000"/>
              <a:gd name="connsiteX5" fmla="*/ 293864 w 334174"/>
              <a:gd name="connsiteY5" fmla="*/ 217487 h 6858000"/>
              <a:gd name="connsiteX6" fmla="*/ 277068 w 334174"/>
              <a:gd name="connsiteY6" fmla="*/ 260350 h 6858000"/>
              <a:gd name="connsiteX7" fmla="*/ 256913 w 334174"/>
              <a:gd name="connsiteY7" fmla="*/ 296862 h 6858000"/>
              <a:gd name="connsiteX8" fmla="*/ 236758 w 334174"/>
              <a:gd name="connsiteY8" fmla="*/ 334962 h 6858000"/>
              <a:gd name="connsiteX9" fmla="*/ 218282 w 334174"/>
              <a:gd name="connsiteY9" fmla="*/ 369887 h 6858000"/>
              <a:gd name="connsiteX10" fmla="*/ 199806 w 334174"/>
              <a:gd name="connsiteY10" fmla="*/ 409575 h 6858000"/>
              <a:gd name="connsiteX11" fmla="*/ 183011 w 334174"/>
              <a:gd name="connsiteY11" fmla="*/ 450850 h 6858000"/>
              <a:gd name="connsiteX12" fmla="*/ 167894 w 334174"/>
              <a:gd name="connsiteY12" fmla="*/ 496887 h 6858000"/>
              <a:gd name="connsiteX13" fmla="*/ 156137 w 334174"/>
              <a:gd name="connsiteY13" fmla="*/ 546100 h 6858000"/>
              <a:gd name="connsiteX14" fmla="*/ 147738 w 334174"/>
              <a:gd name="connsiteY14" fmla="*/ 606425 h 6858000"/>
              <a:gd name="connsiteX15" fmla="*/ 144379 w 334174"/>
              <a:gd name="connsiteY15" fmla="*/ 673100 h 6858000"/>
              <a:gd name="connsiteX16" fmla="*/ 147738 w 334174"/>
              <a:gd name="connsiteY16" fmla="*/ 744537 h 6858000"/>
              <a:gd name="connsiteX17" fmla="*/ 156137 w 334174"/>
              <a:gd name="connsiteY17" fmla="*/ 801687 h 6858000"/>
              <a:gd name="connsiteX18" fmla="*/ 167894 w 334174"/>
              <a:gd name="connsiteY18" fmla="*/ 854075 h 6858000"/>
              <a:gd name="connsiteX19" fmla="*/ 183011 w 334174"/>
              <a:gd name="connsiteY19" fmla="*/ 901700 h 6858000"/>
              <a:gd name="connsiteX20" fmla="*/ 199806 w 334174"/>
              <a:gd name="connsiteY20" fmla="*/ 942975 h 6858000"/>
              <a:gd name="connsiteX21" fmla="*/ 219962 w 334174"/>
              <a:gd name="connsiteY21" fmla="*/ 981075 h 6858000"/>
              <a:gd name="connsiteX22" fmla="*/ 240117 w 334174"/>
              <a:gd name="connsiteY22" fmla="*/ 1017587 h 6858000"/>
              <a:gd name="connsiteX23" fmla="*/ 260272 w 334174"/>
              <a:gd name="connsiteY23" fmla="*/ 1055687 h 6858000"/>
              <a:gd name="connsiteX24" fmla="*/ 278747 w 334174"/>
              <a:gd name="connsiteY24" fmla="*/ 1095375 h 6858000"/>
              <a:gd name="connsiteX25" fmla="*/ 297223 w 334174"/>
              <a:gd name="connsiteY25" fmla="*/ 1136650 h 6858000"/>
              <a:gd name="connsiteX26" fmla="*/ 312339 w 334174"/>
              <a:gd name="connsiteY26" fmla="*/ 1182687 h 6858000"/>
              <a:gd name="connsiteX27" fmla="*/ 322417 w 334174"/>
              <a:gd name="connsiteY27" fmla="*/ 1235075 h 6858000"/>
              <a:gd name="connsiteX28" fmla="*/ 332494 w 334174"/>
              <a:gd name="connsiteY28" fmla="*/ 1295400 h 6858000"/>
              <a:gd name="connsiteX29" fmla="*/ 334174 w 334174"/>
              <a:gd name="connsiteY29" fmla="*/ 1363662 h 6858000"/>
              <a:gd name="connsiteX30" fmla="*/ 332494 w 334174"/>
              <a:gd name="connsiteY30" fmla="*/ 1431925 h 6858000"/>
              <a:gd name="connsiteX31" fmla="*/ 322417 w 334174"/>
              <a:gd name="connsiteY31" fmla="*/ 1492250 h 6858000"/>
              <a:gd name="connsiteX32" fmla="*/ 312339 w 334174"/>
              <a:gd name="connsiteY32" fmla="*/ 1544637 h 6858000"/>
              <a:gd name="connsiteX33" fmla="*/ 297223 w 334174"/>
              <a:gd name="connsiteY33" fmla="*/ 1589087 h 6858000"/>
              <a:gd name="connsiteX34" fmla="*/ 278747 w 334174"/>
              <a:gd name="connsiteY34" fmla="*/ 1631950 h 6858000"/>
              <a:gd name="connsiteX35" fmla="*/ 260272 w 334174"/>
              <a:gd name="connsiteY35" fmla="*/ 1671637 h 6858000"/>
              <a:gd name="connsiteX36" fmla="*/ 240117 w 334174"/>
              <a:gd name="connsiteY36" fmla="*/ 1708150 h 6858000"/>
              <a:gd name="connsiteX37" fmla="*/ 219962 w 334174"/>
              <a:gd name="connsiteY37" fmla="*/ 1743075 h 6858000"/>
              <a:gd name="connsiteX38" fmla="*/ 199806 w 334174"/>
              <a:gd name="connsiteY38" fmla="*/ 1782762 h 6858000"/>
              <a:gd name="connsiteX39" fmla="*/ 183011 w 334174"/>
              <a:gd name="connsiteY39" fmla="*/ 1824037 h 6858000"/>
              <a:gd name="connsiteX40" fmla="*/ 167894 w 334174"/>
              <a:gd name="connsiteY40" fmla="*/ 1870075 h 6858000"/>
              <a:gd name="connsiteX41" fmla="*/ 156137 w 334174"/>
              <a:gd name="connsiteY41" fmla="*/ 1922462 h 6858000"/>
              <a:gd name="connsiteX42" fmla="*/ 147738 w 334174"/>
              <a:gd name="connsiteY42" fmla="*/ 1982787 h 6858000"/>
              <a:gd name="connsiteX43" fmla="*/ 144379 w 334174"/>
              <a:gd name="connsiteY43" fmla="*/ 2051050 h 6858000"/>
              <a:gd name="connsiteX44" fmla="*/ 147738 w 334174"/>
              <a:gd name="connsiteY44" fmla="*/ 2119312 h 6858000"/>
              <a:gd name="connsiteX45" fmla="*/ 156137 w 334174"/>
              <a:gd name="connsiteY45" fmla="*/ 2179637 h 6858000"/>
              <a:gd name="connsiteX46" fmla="*/ 167894 w 334174"/>
              <a:gd name="connsiteY46" fmla="*/ 2232025 h 6858000"/>
              <a:gd name="connsiteX47" fmla="*/ 183011 w 334174"/>
              <a:gd name="connsiteY47" fmla="*/ 2278062 h 6858000"/>
              <a:gd name="connsiteX48" fmla="*/ 199806 w 334174"/>
              <a:gd name="connsiteY48" fmla="*/ 2319337 h 6858000"/>
              <a:gd name="connsiteX49" fmla="*/ 219962 w 334174"/>
              <a:gd name="connsiteY49" fmla="*/ 2359025 h 6858000"/>
              <a:gd name="connsiteX50" fmla="*/ 240117 w 334174"/>
              <a:gd name="connsiteY50" fmla="*/ 2395537 h 6858000"/>
              <a:gd name="connsiteX51" fmla="*/ 260272 w 334174"/>
              <a:gd name="connsiteY51" fmla="*/ 2433637 h 6858000"/>
              <a:gd name="connsiteX52" fmla="*/ 278747 w 334174"/>
              <a:gd name="connsiteY52" fmla="*/ 2471737 h 6858000"/>
              <a:gd name="connsiteX53" fmla="*/ 297223 w 334174"/>
              <a:gd name="connsiteY53" fmla="*/ 2513012 h 6858000"/>
              <a:gd name="connsiteX54" fmla="*/ 312339 w 334174"/>
              <a:gd name="connsiteY54" fmla="*/ 2560637 h 6858000"/>
              <a:gd name="connsiteX55" fmla="*/ 322417 w 334174"/>
              <a:gd name="connsiteY55" fmla="*/ 2613025 h 6858000"/>
              <a:gd name="connsiteX56" fmla="*/ 332494 w 334174"/>
              <a:gd name="connsiteY56" fmla="*/ 2671762 h 6858000"/>
              <a:gd name="connsiteX57" fmla="*/ 334174 w 334174"/>
              <a:gd name="connsiteY57" fmla="*/ 2741612 h 6858000"/>
              <a:gd name="connsiteX58" fmla="*/ 332494 w 334174"/>
              <a:gd name="connsiteY58" fmla="*/ 2809875 h 6858000"/>
              <a:gd name="connsiteX59" fmla="*/ 322417 w 334174"/>
              <a:gd name="connsiteY59" fmla="*/ 2868612 h 6858000"/>
              <a:gd name="connsiteX60" fmla="*/ 312339 w 334174"/>
              <a:gd name="connsiteY60" fmla="*/ 2922587 h 6858000"/>
              <a:gd name="connsiteX61" fmla="*/ 297223 w 334174"/>
              <a:gd name="connsiteY61" fmla="*/ 2967037 h 6858000"/>
              <a:gd name="connsiteX62" fmla="*/ 278747 w 334174"/>
              <a:gd name="connsiteY62" fmla="*/ 3009900 h 6858000"/>
              <a:gd name="connsiteX63" fmla="*/ 260272 w 334174"/>
              <a:gd name="connsiteY63" fmla="*/ 3046412 h 6858000"/>
              <a:gd name="connsiteX64" fmla="*/ 240117 w 334174"/>
              <a:gd name="connsiteY64" fmla="*/ 3084512 h 6858000"/>
              <a:gd name="connsiteX65" fmla="*/ 219962 w 334174"/>
              <a:gd name="connsiteY65" fmla="*/ 3121025 h 6858000"/>
              <a:gd name="connsiteX66" fmla="*/ 199806 w 334174"/>
              <a:gd name="connsiteY66" fmla="*/ 3160712 h 6858000"/>
              <a:gd name="connsiteX67" fmla="*/ 183011 w 334174"/>
              <a:gd name="connsiteY67" fmla="*/ 3201987 h 6858000"/>
              <a:gd name="connsiteX68" fmla="*/ 167894 w 334174"/>
              <a:gd name="connsiteY68" fmla="*/ 3248025 h 6858000"/>
              <a:gd name="connsiteX69" fmla="*/ 156137 w 334174"/>
              <a:gd name="connsiteY69" fmla="*/ 3300412 h 6858000"/>
              <a:gd name="connsiteX70" fmla="*/ 147738 w 334174"/>
              <a:gd name="connsiteY70" fmla="*/ 3360737 h 6858000"/>
              <a:gd name="connsiteX71" fmla="*/ 144379 w 334174"/>
              <a:gd name="connsiteY71" fmla="*/ 3427412 h 6858000"/>
              <a:gd name="connsiteX72" fmla="*/ 147738 w 334174"/>
              <a:gd name="connsiteY72" fmla="*/ 3497262 h 6858000"/>
              <a:gd name="connsiteX73" fmla="*/ 156137 w 334174"/>
              <a:gd name="connsiteY73" fmla="*/ 3557587 h 6858000"/>
              <a:gd name="connsiteX74" fmla="*/ 167894 w 334174"/>
              <a:gd name="connsiteY74" fmla="*/ 3609975 h 6858000"/>
              <a:gd name="connsiteX75" fmla="*/ 183011 w 334174"/>
              <a:gd name="connsiteY75" fmla="*/ 3656012 h 6858000"/>
              <a:gd name="connsiteX76" fmla="*/ 199806 w 334174"/>
              <a:gd name="connsiteY76" fmla="*/ 3697287 h 6858000"/>
              <a:gd name="connsiteX77" fmla="*/ 219962 w 334174"/>
              <a:gd name="connsiteY77" fmla="*/ 3736975 h 6858000"/>
              <a:gd name="connsiteX78" fmla="*/ 260272 w 334174"/>
              <a:gd name="connsiteY78" fmla="*/ 3811587 h 6858000"/>
              <a:gd name="connsiteX79" fmla="*/ 278747 w 334174"/>
              <a:gd name="connsiteY79" fmla="*/ 3848100 h 6858000"/>
              <a:gd name="connsiteX80" fmla="*/ 297223 w 334174"/>
              <a:gd name="connsiteY80" fmla="*/ 3890962 h 6858000"/>
              <a:gd name="connsiteX81" fmla="*/ 312339 w 334174"/>
              <a:gd name="connsiteY81" fmla="*/ 3935412 h 6858000"/>
              <a:gd name="connsiteX82" fmla="*/ 322417 w 334174"/>
              <a:gd name="connsiteY82" fmla="*/ 3987800 h 6858000"/>
              <a:gd name="connsiteX83" fmla="*/ 332494 w 334174"/>
              <a:gd name="connsiteY83" fmla="*/ 4048125 h 6858000"/>
              <a:gd name="connsiteX84" fmla="*/ 334174 w 334174"/>
              <a:gd name="connsiteY84" fmla="*/ 4116387 h 6858000"/>
              <a:gd name="connsiteX85" fmla="*/ 332494 w 334174"/>
              <a:gd name="connsiteY85" fmla="*/ 4186237 h 6858000"/>
              <a:gd name="connsiteX86" fmla="*/ 322417 w 334174"/>
              <a:gd name="connsiteY86" fmla="*/ 4244975 h 6858000"/>
              <a:gd name="connsiteX87" fmla="*/ 312339 w 334174"/>
              <a:gd name="connsiteY87" fmla="*/ 4297362 h 6858000"/>
              <a:gd name="connsiteX88" fmla="*/ 297223 w 334174"/>
              <a:gd name="connsiteY88" fmla="*/ 4343400 h 6858000"/>
              <a:gd name="connsiteX89" fmla="*/ 278747 w 334174"/>
              <a:gd name="connsiteY89" fmla="*/ 4386262 h 6858000"/>
              <a:gd name="connsiteX90" fmla="*/ 260272 w 334174"/>
              <a:gd name="connsiteY90" fmla="*/ 4424362 h 6858000"/>
              <a:gd name="connsiteX91" fmla="*/ 219962 w 334174"/>
              <a:gd name="connsiteY91" fmla="*/ 4498975 h 6858000"/>
              <a:gd name="connsiteX92" fmla="*/ 199806 w 334174"/>
              <a:gd name="connsiteY92" fmla="*/ 4537075 h 6858000"/>
              <a:gd name="connsiteX93" fmla="*/ 183011 w 334174"/>
              <a:gd name="connsiteY93" fmla="*/ 4579937 h 6858000"/>
              <a:gd name="connsiteX94" fmla="*/ 167894 w 334174"/>
              <a:gd name="connsiteY94" fmla="*/ 4625975 h 6858000"/>
              <a:gd name="connsiteX95" fmla="*/ 156137 w 334174"/>
              <a:gd name="connsiteY95" fmla="*/ 4678362 h 6858000"/>
              <a:gd name="connsiteX96" fmla="*/ 147738 w 334174"/>
              <a:gd name="connsiteY96" fmla="*/ 4738687 h 6858000"/>
              <a:gd name="connsiteX97" fmla="*/ 144379 w 334174"/>
              <a:gd name="connsiteY97" fmla="*/ 4806950 h 6858000"/>
              <a:gd name="connsiteX98" fmla="*/ 147738 w 334174"/>
              <a:gd name="connsiteY98" fmla="*/ 4875212 h 6858000"/>
              <a:gd name="connsiteX99" fmla="*/ 156137 w 334174"/>
              <a:gd name="connsiteY99" fmla="*/ 4935537 h 6858000"/>
              <a:gd name="connsiteX100" fmla="*/ 167894 w 334174"/>
              <a:gd name="connsiteY100" fmla="*/ 4987925 h 6858000"/>
              <a:gd name="connsiteX101" fmla="*/ 183011 w 334174"/>
              <a:gd name="connsiteY101" fmla="*/ 5033962 h 6858000"/>
              <a:gd name="connsiteX102" fmla="*/ 199806 w 334174"/>
              <a:gd name="connsiteY102" fmla="*/ 5075237 h 6858000"/>
              <a:gd name="connsiteX103" fmla="*/ 219962 w 334174"/>
              <a:gd name="connsiteY103" fmla="*/ 5114925 h 6858000"/>
              <a:gd name="connsiteX104" fmla="*/ 240117 w 334174"/>
              <a:gd name="connsiteY104" fmla="*/ 5149850 h 6858000"/>
              <a:gd name="connsiteX105" fmla="*/ 260272 w 334174"/>
              <a:gd name="connsiteY105" fmla="*/ 5186362 h 6858000"/>
              <a:gd name="connsiteX106" fmla="*/ 278747 w 334174"/>
              <a:gd name="connsiteY106" fmla="*/ 5226050 h 6858000"/>
              <a:gd name="connsiteX107" fmla="*/ 297223 w 334174"/>
              <a:gd name="connsiteY107" fmla="*/ 5268912 h 6858000"/>
              <a:gd name="connsiteX108" fmla="*/ 312339 w 334174"/>
              <a:gd name="connsiteY108" fmla="*/ 5313362 h 6858000"/>
              <a:gd name="connsiteX109" fmla="*/ 322417 w 334174"/>
              <a:gd name="connsiteY109" fmla="*/ 5365750 h 6858000"/>
              <a:gd name="connsiteX110" fmla="*/ 332494 w 334174"/>
              <a:gd name="connsiteY110" fmla="*/ 5426075 h 6858000"/>
              <a:gd name="connsiteX111" fmla="*/ 334174 w 334174"/>
              <a:gd name="connsiteY111" fmla="*/ 5494337 h 6858000"/>
              <a:gd name="connsiteX112" fmla="*/ 332494 w 334174"/>
              <a:gd name="connsiteY112" fmla="*/ 5562600 h 6858000"/>
              <a:gd name="connsiteX113" fmla="*/ 322417 w 334174"/>
              <a:gd name="connsiteY113" fmla="*/ 5622925 h 6858000"/>
              <a:gd name="connsiteX114" fmla="*/ 312339 w 334174"/>
              <a:gd name="connsiteY114" fmla="*/ 5675312 h 6858000"/>
              <a:gd name="connsiteX115" fmla="*/ 297223 w 334174"/>
              <a:gd name="connsiteY115" fmla="*/ 5721350 h 6858000"/>
              <a:gd name="connsiteX116" fmla="*/ 278747 w 334174"/>
              <a:gd name="connsiteY116" fmla="*/ 5762625 h 6858000"/>
              <a:gd name="connsiteX117" fmla="*/ 260272 w 334174"/>
              <a:gd name="connsiteY117" fmla="*/ 5802312 h 6858000"/>
              <a:gd name="connsiteX118" fmla="*/ 240117 w 334174"/>
              <a:gd name="connsiteY118" fmla="*/ 5840412 h 6858000"/>
              <a:gd name="connsiteX119" fmla="*/ 219962 w 334174"/>
              <a:gd name="connsiteY119" fmla="*/ 5876925 h 6858000"/>
              <a:gd name="connsiteX120" fmla="*/ 199806 w 334174"/>
              <a:gd name="connsiteY120" fmla="*/ 5915025 h 6858000"/>
              <a:gd name="connsiteX121" fmla="*/ 183011 w 334174"/>
              <a:gd name="connsiteY121" fmla="*/ 5956300 h 6858000"/>
              <a:gd name="connsiteX122" fmla="*/ 167894 w 334174"/>
              <a:gd name="connsiteY122" fmla="*/ 6003925 h 6858000"/>
              <a:gd name="connsiteX123" fmla="*/ 156137 w 334174"/>
              <a:gd name="connsiteY123" fmla="*/ 6056312 h 6858000"/>
              <a:gd name="connsiteX124" fmla="*/ 147738 w 334174"/>
              <a:gd name="connsiteY124" fmla="*/ 6113462 h 6858000"/>
              <a:gd name="connsiteX125" fmla="*/ 144379 w 334174"/>
              <a:gd name="connsiteY125" fmla="*/ 6183312 h 6858000"/>
              <a:gd name="connsiteX126" fmla="*/ 147738 w 334174"/>
              <a:gd name="connsiteY126" fmla="*/ 6251575 h 6858000"/>
              <a:gd name="connsiteX127" fmla="*/ 156137 w 334174"/>
              <a:gd name="connsiteY127" fmla="*/ 6311900 h 6858000"/>
              <a:gd name="connsiteX128" fmla="*/ 167894 w 334174"/>
              <a:gd name="connsiteY128" fmla="*/ 6361112 h 6858000"/>
              <a:gd name="connsiteX129" fmla="*/ 183011 w 334174"/>
              <a:gd name="connsiteY129" fmla="*/ 6407150 h 6858000"/>
              <a:gd name="connsiteX130" fmla="*/ 199806 w 334174"/>
              <a:gd name="connsiteY130" fmla="*/ 6448425 h 6858000"/>
              <a:gd name="connsiteX131" fmla="*/ 218282 w 334174"/>
              <a:gd name="connsiteY131" fmla="*/ 6488112 h 6858000"/>
              <a:gd name="connsiteX132" fmla="*/ 236758 w 334174"/>
              <a:gd name="connsiteY132" fmla="*/ 6523037 h 6858000"/>
              <a:gd name="connsiteX133" fmla="*/ 256913 w 334174"/>
              <a:gd name="connsiteY133" fmla="*/ 6561137 h 6858000"/>
              <a:gd name="connsiteX134" fmla="*/ 277068 w 334174"/>
              <a:gd name="connsiteY134" fmla="*/ 6597650 h 6858000"/>
              <a:gd name="connsiteX135" fmla="*/ 293864 w 334174"/>
              <a:gd name="connsiteY135" fmla="*/ 6640512 h 6858000"/>
              <a:gd name="connsiteX136" fmla="*/ 310660 w 334174"/>
              <a:gd name="connsiteY136" fmla="*/ 6683375 h 6858000"/>
              <a:gd name="connsiteX137" fmla="*/ 320737 w 334174"/>
              <a:gd name="connsiteY137" fmla="*/ 6735762 h 6858000"/>
              <a:gd name="connsiteX138" fmla="*/ 329135 w 334174"/>
              <a:gd name="connsiteY138" fmla="*/ 6791325 h 6858000"/>
              <a:gd name="connsiteX139" fmla="*/ 334174 w 334174"/>
              <a:gd name="connsiteY139" fmla="*/ 6858000 h 6858000"/>
              <a:gd name="connsiteX140" fmla="*/ 189795 w 334174"/>
              <a:gd name="connsiteY140" fmla="*/ 6858000 h 6858000"/>
              <a:gd name="connsiteX141" fmla="*/ 184756 w 334174"/>
              <a:gd name="connsiteY141" fmla="*/ 6791325 h 6858000"/>
              <a:gd name="connsiteX142" fmla="*/ 176358 w 334174"/>
              <a:gd name="connsiteY142" fmla="*/ 6735762 h 6858000"/>
              <a:gd name="connsiteX143" fmla="*/ 166281 w 334174"/>
              <a:gd name="connsiteY143" fmla="*/ 6683375 h 6858000"/>
              <a:gd name="connsiteX144" fmla="*/ 149485 w 334174"/>
              <a:gd name="connsiteY144" fmla="*/ 6640512 h 6858000"/>
              <a:gd name="connsiteX145" fmla="*/ 132689 w 334174"/>
              <a:gd name="connsiteY145" fmla="*/ 6597650 h 6858000"/>
              <a:gd name="connsiteX146" fmla="*/ 112534 w 334174"/>
              <a:gd name="connsiteY146" fmla="*/ 6561137 h 6858000"/>
              <a:gd name="connsiteX147" fmla="*/ 92379 w 334174"/>
              <a:gd name="connsiteY147" fmla="*/ 6523037 h 6858000"/>
              <a:gd name="connsiteX148" fmla="*/ 73903 w 334174"/>
              <a:gd name="connsiteY148" fmla="*/ 6488112 h 6858000"/>
              <a:gd name="connsiteX149" fmla="*/ 55427 w 334174"/>
              <a:gd name="connsiteY149" fmla="*/ 6448425 h 6858000"/>
              <a:gd name="connsiteX150" fmla="*/ 38632 w 334174"/>
              <a:gd name="connsiteY150" fmla="*/ 6407150 h 6858000"/>
              <a:gd name="connsiteX151" fmla="*/ 23515 w 334174"/>
              <a:gd name="connsiteY151" fmla="*/ 6361112 h 6858000"/>
              <a:gd name="connsiteX152" fmla="*/ 11758 w 334174"/>
              <a:gd name="connsiteY152" fmla="*/ 6311900 h 6858000"/>
              <a:gd name="connsiteX153" fmla="*/ 3359 w 334174"/>
              <a:gd name="connsiteY153" fmla="*/ 6251575 h 6858000"/>
              <a:gd name="connsiteX154" fmla="*/ 0 w 334174"/>
              <a:gd name="connsiteY154" fmla="*/ 6183312 h 6858000"/>
              <a:gd name="connsiteX155" fmla="*/ 3359 w 334174"/>
              <a:gd name="connsiteY155" fmla="*/ 6113462 h 6858000"/>
              <a:gd name="connsiteX156" fmla="*/ 11758 w 334174"/>
              <a:gd name="connsiteY156" fmla="*/ 6056312 h 6858000"/>
              <a:gd name="connsiteX157" fmla="*/ 23515 w 334174"/>
              <a:gd name="connsiteY157" fmla="*/ 6003925 h 6858000"/>
              <a:gd name="connsiteX158" fmla="*/ 38632 w 334174"/>
              <a:gd name="connsiteY158" fmla="*/ 5956300 h 6858000"/>
              <a:gd name="connsiteX159" fmla="*/ 55427 w 334174"/>
              <a:gd name="connsiteY159" fmla="*/ 5915025 h 6858000"/>
              <a:gd name="connsiteX160" fmla="*/ 75583 w 334174"/>
              <a:gd name="connsiteY160" fmla="*/ 5876925 h 6858000"/>
              <a:gd name="connsiteX161" fmla="*/ 95738 w 334174"/>
              <a:gd name="connsiteY161" fmla="*/ 5840412 h 6858000"/>
              <a:gd name="connsiteX162" fmla="*/ 115893 w 334174"/>
              <a:gd name="connsiteY162" fmla="*/ 5802312 h 6858000"/>
              <a:gd name="connsiteX163" fmla="*/ 134368 w 334174"/>
              <a:gd name="connsiteY163" fmla="*/ 5762625 h 6858000"/>
              <a:gd name="connsiteX164" fmla="*/ 152844 w 334174"/>
              <a:gd name="connsiteY164" fmla="*/ 5721350 h 6858000"/>
              <a:gd name="connsiteX165" fmla="*/ 167960 w 334174"/>
              <a:gd name="connsiteY165" fmla="*/ 5675312 h 6858000"/>
              <a:gd name="connsiteX166" fmla="*/ 178038 w 334174"/>
              <a:gd name="connsiteY166" fmla="*/ 5622925 h 6858000"/>
              <a:gd name="connsiteX167" fmla="*/ 188115 w 334174"/>
              <a:gd name="connsiteY167" fmla="*/ 5562600 h 6858000"/>
              <a:gd name="connsiteX168" fmla="*/ 189795 w 334174"/>
              <a:gd name="connsiteY168" fmla="*/ 5494337 h 6858000"/>
              <a:gd name="connsiteX169" fmla="*/ 188115 w 334174"/>
              <a:gd name="connsiteY169" fmla="*/ 5426075 h 6858000"/>
              <a:gd name="connsiteX170" fmla="*/ 178038 w 334174"/>
              <a:gd name="connsiteY170" fmla="*/ 5365750 h 6858000"/>
              <a:gd name="connsiteX171" fmla="*/ 167960 w 334174"/>
              <a:gd name="connsiteY171" fmla="*/ 5313362 h 6858000"/>
              <a:gd name="connsiteX172" fmla="*/ 152844 w 334174"/>
              <a:gd name="connsiteY172" fmla="*/ 5268912 h 6858000"/>
              <a:gd name="connsiteX173" fmla="*/ 134368 w 334174"/>
              <a:gd name="connsiteY173" fmla="*/ 5226050 h 6858000"/>
              <a:gd name="connsiteX174" fmla="*/ 115893 w 334174"/>
              <a:gd name="connsiteY174" fmla="*/ 5186362 h 6858000"/>
              <a:gd name="connsiteX175" fmla="*/ 95738 w 334174"/>
              <a:gd name="connsiteY175" fmla="*/ 5149850 h 6858000"/>
              <a:gd name="connsiteX176" fmla="*/ 75583 w 334174"/>
              <a:gd name="connsiteY176" fmla="*/ 5114925 h 6858000"/>
              <a:gd name="connsiteX177" fmla="*/ 55427 w 334174"/>
              <a:gd name="connsiteY177" fmla="*/ 5075237 h 6858000"/>
              <a:gd name="connsiteX178" fmla="*/ 38632 w 334174"/>
              <a:gd name="connsiteY178" fmla="*/ 5033962 h 6858000"/>
              <a:gd name="connsiteX179" fmla="*/ 23515 w 334174"/>
              <a:gd name="connsiteY179" fmla="*/ 4987925 h 6858000"/>
              <a:gd name="connsiteX180" fmla="*/ 11758 w 334174"/>
              <a:gd name="connsiteY180" fmla="*/ 4935537 h 6858000"/>
              <a:gd name="connsiteX181" fmla="*/ 3359 w 334174"/>
              <a:gd name="connsiteY181" fmla="*/ 4875212 h 6858000"/>
              <a:gd name="connsiteX182" fmla="*/ 0 w 334174"/>
              <a:gd name="connsiteY182" fmla="*/ 4806950 h 6858000"/>
              <a:gd name="connsiteX183" fmla="*/ 3359 w 334174"/>
              <a:gd name="connsiteY183" fmla="*/ 4738687 h 6858000"/>
              <a:gd name="connsiteX184" fmla="*/ 11758 w 334174"/>
              <a:gd name="connsiteY184" fmla="*/ 4678362 h 6858000"/>
              <a:gd name="connsiteX185" fmla="*/ 23515 w 334174"/>
              <a:gd name="connsiteY185" fmla="*/ 4625975 h 6858000"/>
              <a:gd name="connsiteX186" fmla="*/ 38632 w 334174"/>
              <a:gd name="connsiteY186" fmla="*/ 4579937 h 6858000"/>
              <a:gd name="connsiteX187" fmla="*/ 55427 w 334174"/>
              <a:gd name="connsiteY187" fmla="*/ 4537075 h 6858000"/>
              <a:gd name="connsiteX188" fmla="*/ 75583 w 334174"/>
              <a:gd name="connsiteY188" fmla="*/ 4498975 h 6858000"/>
              <a:gd name="connsiteX189" fmla="*/ 115893 w 334174"/>
              <a:gd name="connsiteY189" fmla="*/ 4424362 h 6858000"/>
              <a:gd name="connsiteX190" fmla="*/ 134368 w 334174"/>
              <a:gd name="connsiteY190" fmla="*/ 4386262 h 6858000"/>
              <a:gd name="connsiteX191" fmla="*/ 152844 w 334174"/>
              <a:gd name="connsiteY191" fmla="*/ 4343400 h 6858000"/>
              <a:gd name="connsiteX192" fmla="*/ 167960 w 334174"/>
              <a:gd name="connsiteY192" fmla="*/ 4297362 h 6858000"/>
              <a:gd name="connsiteX193" fmla="*/ 178038 w 334174"/>
              <a:gd name="connsiteY193" fmla="*/ 4244975 h 6858000"/>
              <a:gd name="connsiteX194" fmla="*/ 188115 w 334174"/>
              <a:gd name="connsiteY194" fmla="*/ 4186237 h 6858000"/>
              <a:gd name="connsiteX195" fmla="*/ 189795 w 334174"/>
              <a:gd name="connsiteY195" fmla="*/ 4116387 h 6858000"/>
              <a:gd name="connsiteX196" fmla="*/ 188115 w 334174"/>
              <a:gd name="connsiteY196" fmla="*/ 4048125 h 6858000"/>
              <a:gd name="connsiteX197" fmla="*/ 178038 w 334174"/>
              <a:gd name="connsiteY197" fmla="*/ 3987800 h 6858000"/>
              <a:gd name="connsiteX198" fmla="*/ 167960 w 334174"/>
              <a:gd name="connsiteY198" fmla="*/ 3935412 h 6858000"/>
              <a:gd name="connsiteX199" fmla="*/ 152844 w 334174"/>
              <a:gd name="connsiteY199" fmla="*/ 3890962 h 6858000"/>
              <a:gd name="connsiteX200" fmla="*/ 134368 w 334174"/>
              <a:gd name="connsiteY200" fmla="*/ 3848100 h 6858000"/>
              <a:gd name="connsiteX201" fmla="*/ 115893 w 334174"/>
              <a:gd name="connsiteY201" fmla="*/ 3811587 h 6858000"/>
              <a:gd name="connsiteX202" fmla="*/ 75583 w 334174"/>
              <a:gd name="connsiteY202" fmla="*/ 3736975 h 6858000"/>
              <a:gd name="connsiteX203" fmla="*/ 55427 w 334174"/>
              <a:gd name="connsiteY203" fmla="*/ 3697287 h 6858000"/>
              <a:gd name="connsiteX204" fmla="*/ 38632 w 334174"/>
              <a:gd name="connsiteY204" fmla="*/ 3656012 h 6858000"/>
              <a:gd name="connsiteX205" fmla="*/ 23515 w 334174"/>
              <a:gd name="connsiteY205" fmla="*/ 3609975 h 6858000"/>
              <a:gd name="connsiteX206" fmla="*/ 11758 w 334174"/>
              <a:gd name="connsiteY206" fmla="*/ 3557587 h 6858000"/>
              <a:gd name="connsiteX207" fmla="*/ 3359 w 334174"/>
              <a:gd name="connsiteY207" fmla="*/ 3497262 h 6858000"/>
              <a:gd name="connsiteX208" fmla="*/ 0 w 334174"/>
              <a:gd name="connsiteY208" fmla="*/ 3427412 h 6858000"/>
              <a:gd name="connsiteX209" fmla="*/ 3359 w 334174"/>
              <a:gd name="connsiteY209" fmla="*/ 3360737 h 6858000"/>
              <a:gd name="connsiteX210" fmla="*/ 11758 w 334174"/>
              <a:gd name="connsiteY210" fmla="*/ 3300412 h 6858000"/>
              <a:gd name="connsiteX211" fmla="*/ 23515 w 334174"/>
              <a:gd name="connsiteY211" fmla="*/ 3248025 h 6858000"/>
              <a:gd name="connsiteX212" fmla="*/ 38632 w 334174"/>
              <a:gd name="connsiteY212" fmla="*/ 3201987 h 6858000"/>
              <a:gd name="connsiteX213" fmla="*/ 55427 w 334174"/>
              <a:gd name="connsiteY213" fmla="*/ 3160712 h 6858000"/>
              <a:gd name="connsiteX214" fmla="*/ 75583 w 334174"/>
              <a:gd name="connsiteY214" fmla="*/ 3121025 h 6858000"/>
              <a:gd name="connsiteX215" fmla="*/ 95738 w 334174"/>
              <a:gd name="connsiteY215" fmla="*/ 3084512 h 6858000"/>
              <a:gd name="connsiteX216" fmla="*/ 115893 w 334174"/>
              <a:gd name="connsiteY216" fmla="*/ 3046412 h 6858000"/>
              <a:gd name="connsiteX217" fmla="*/ 134368 w 334174"/>
              <a:gd name="connsiteY217" fmla="*/ 3009900 h 6858000"/>
              <a:gd name="connsiteX218" fmla="*/ 152844 w 334174"/>
              <a:gd name="connsiteY218" fmla="*/ 2967037 h 6858000"/>
              <a:gd name="connsiteX219" fmla="*/ 167960 w 334174"/>
              <a:gd name="connsiteY219" fmla="*/ 2922587 h 6858000"/>
              <a:gd name="connsiteX220" fmla="*/ 178038 w 334174"/>
              <a:gd name="connsiteY220" fmla="*/ 2868612 h 6858000"/>
              <a:gd name="connsiteX221" fmla="*/ 188115 w 334174"/>
              <a:gd name="connsiteY221" fmla="*/ 2809875 h 6858000"/>
              <a:gd name="connsiteX222" fmla="*/ 189795 w 334174"/>
              <a:gd name="connsiteY222" fmla="*/ 2741612 h 6858000"/>
              <a:gd name="connsiteX223" fmla="*/ 188115 w 334174"/>
              <a:gd name="connsiteY223" fmla="*/ 2671762 h 6858000"/>
              <a:gd name="connsiteX224" fmla="*/ 178038 w 334174"/>
              <a:gd name="connsiteY224" fmla="*/ 2613025 h 6858000"/>
              <a:gd name="connsiteX225" fmla="*/ 167960 w 334174"/>
              <a:gd name="connsiteY225" fmla="*/ 2560637 h 6858000"/>
              <a:gd name="connsiteX226" fmla="*/ 152844 w 334174"/>
              <a:gd name="connsiteY226" fmla="*/ 2513012 h 6858000"/>
              <a:gd name="connsiteX227" fmla="*/ 134368 w 334174"/>
              <a:gd name="connsiteY227" fmla="*/ 2471737 h 6858000"/>
              <a:gd name="connsiteX228" fmla="*/ 115893 w 334174"/>
              <a:gd name="connsiteY228" fmla="*/ 2433637 h 6858000"/>
              <a:gd name="connsiteX229" fmla="*/ 95738 w 334174"/>
              <a:gd name="connsiteY229" fmla="*/ 2395537 h 6858000"/>
              <a:gd name="connsiteX230" fmla="*/ 75583 w 334174"/>
              <a:gd name="connsiteY230" fmla="*/ 2359025 h 6858000"/>
              <a:gd name="connsiteX231" fmla="*/ 55427 w 334174"/>
              <a:gd name="connsiteY231" fmla="*/ 2319337 h 6858000"/>
              <a:gd name="connsiteX232" fmla="*/ 38632 w 334174"/>
              <a:gd name="connsiteY232" fmla="*/ 2278062 h 6858000"/>
              <a:gd name="connsiteX233" fmla="*/ 23515 w 334174"/>
              <a:gd name="connsiteY233" fmla="*/ 2232025 h 6858000"/>
              <a:gd name="connsiteX234" fmla="*/ 11758 w 334174"/>
              <a:gd name="connsiteY234" fmla="*/ 2179637 h 6858000"/>
              <a:gd name="connsiteX235" fmla="*/ 3359 w 334174"/>
              <a:gd name="connsiteY235" fmla="*/ 2119312 h 6858000"/>
              <a:gd name="connsiteX236" fmla="*/ 0 w 334174"/>
              <a:gd name="connsiteY236" fmla="*/ 2051050 h 6858000"/>
              <a:gd name="connsiteX237" fmla="*/ 3359 w 334174"/>
              <a:gd name="connsiteY237" fmla="*/ 1982787 h 6858000"/>
              <a:gd name="connsiteX238" fmla="*/ 11758 w 334174"/>
              <a:gd name="connsiteY238" fmla="*/ 1922462 h 6858000"/>
              <a:gd name="connsiteX239" fmla="*/ 23515 w 334174"/>
              <a:gd name="connsiteY239" fmla="*/ 1870075 h 6858000"/>
              <a:gd name="connsiteX240" fmla="*/ 38632 w 334174"/>
              <a:gd name="connsiteY240" fmla="*/ 1824037 h 6858000"/>
              <a:gd name="connsiteX241" fmla="*/ 55427 w 334174"/>
              <a:gd name="connsiteY241" fmla="*/ 1782762 h 6858000"/>
              <a:gd name="connsiteX242" fmla="*/ 75583 w 334174"/>
              <a:gd name="connsiteY242" fmla="*/ 1743075 h 6858000"/>
              <a:gd name="connsiteX243" fmla="*/ 95738 w 334174"/>
              <a:gd name="connsiteY243" fmla="*/ 1708150 h 6858000"/>
              <a:gd name="connsiteX244" fmla="*/ 115893 w 334174"/>
              <a:gd name="connsiteY244" fmla="*/ 1671637 h 6858000"/>
              <a:gd name="connsiteX245" fmla="*/ 134368 w 334174"/>
              <a:gd name="connsiteY245" fmla="*/ 1631950 h 6858000"/>
              <a:gd name="connsiteX246" fmla="*/ 152844 w 334174"/>
              <a:gd name="connsiteY246" fmla="*/ 1589087 h 6858000"/>
              <a:gd name="connsiteX247" fmla="*/ 167960 w 334174"/>
              <a:gd name="connsiteY247" fmla="*/ 1544637 h 6858000"/>
              <a:gd name="connsiteX248" fmla="*/ 178038 w 334174"/>
              <a:gd name="connsiteY248" fmla="*/ 1492250 h 6858000"/>
              <a:gd name="connsiteX249" fmla="*/ 188115 w 334174"/>
              <a:gd name="connsiteY249" fmla="*/ 1431925 h 6858000"/>
              <a:gd name="connsiteX250" fmla="*/ 189795 w 334174"/>
              <a:gd name="connsiteY250" fmla="*/ 1363662 h 6858000"/>
              <a:gd name="connsiteX251" fmla="*/ 188115 w 334174"/>
              <a:gd name="connsiteY251" fmla="*/ 1295400 h 6858000"/>
              <a:gd name="connsiteX252" fmla="*/ 178038 w 334174"/>
              <a:gd name="connsiteY252" fmla="*/ 1235075 h 6858000"/>
              <a:gd name="connsiteX253" fmla="*/ 167960 w 334174"/>
              <a:gd name="connsiteY253" fmla="*/ 1182687 h 6858000"/>
              <a:gd name="connsiteX254" fmla="*/ 152844 w 334174"/>
              <a:gd name="connsiteY254" fmla="*/ 1136650 h 6858000"/>
              <a:gd name="connsiteX255" fmla="*/ 134368 w 334174"/>
              <a:gd name="connsiteY255" fmla="*/ 1095375 h 6858000"/>
              <a:gd name="connsiteX256" fmla="*/ 115893 w 334174"/>
              <a:gd name="connsiteY256" fmla="*/ 1055687 h 6858000"/>
              <a:gd name="connsiteX257" fmla="*/ 95738 w 334174"/>
              <a:gd name="connsiteY257" fmla="*/ 1017587 h 6858000"/>
              <a:gd name="connsiteX258" fmla="*/ 75583 w 334174"/>
              <a:gd name="connsiteY258" fmla="*/ 981075 h 6858000"/>
              <a:gd name="connsiteX259" fmla="*/ 55427 w 334174"/>
              <a:gd name="connsiteY259" fmla="*/ 942975 h 6858000"/>
              <a:gd name="connsiteX260" fmla="*/ 38632 w 334174"/>
              <a:gd name="connsiteY260" fmla="*/ 901700 h 6858000"/>
              <a:gd name="connsiteX261" fmla="*/ 23515 w 334174"/>
              <a:gd name="connsiteY261" fmla="*/ 854075 h 6858000"/>
              <a:gd name="connsiteX262" fmla="*/ 11758 w 334174"/>
              <a:gd name="connsiteY262" fmla="*/ 801687 h 6858000"/>
              <a:gd name="connsiteX263" fmla="*/ 3359 w 334174"/>
              <a:gd name="connsiteY263" fmla="*/ 744537 h 6858000"/>
              <a:gd name="connsiteX264" fmla="*/ 0 w 334174"/>
              <a:gd name="connsiteY264" fmla="*/ 673100 h 6858000"/>
              <a:gd name="connsiteX265" fmla="*/ 3359 w 334174"/>
              <a:gd name="connsiteY265" fmla="*/ 606425 h 6858000"/>
              <a:gd name="connsiteX266" fmla="*/ 11758 w 334174"/>
              <a:gd name="connsiteY266" fmla="*/ 546100 h 6858000"/>
              <a:gd name="connsiteX267" fmla="*/ 23515 w 334174"/>
              <a:gd name="connsiteY267" fmla="*/ 496887 h 6858000"/>
              <a:gd name="connsiteX268" fmla="*/ 38632 w 334174"/>
              <a:gd name="connsiteY268" fmla="*/ 450850 h 6858000"/>
              <a:gd name="connsiteX269" fmla="*/ 55427 w 334174"/>
              <a:gd name="connsiteY269" fmla="*/ 409575 h 6858000"/>
              <a:gd name="connsiteX270" fmla="*/ 73903 w 334174"/>
              <a:gd name="connsiteY270" fmla="*/ 369887 h 6858000"/>
              <a:gd name="connsiteX271" fmla="*/ 92379 w 334174"/>
              <a:gd name="connsiteY271" fmla="*/ 334962 h 6858000"/>
              <a:gd name="connsiteX272" fmla="*/ 112534 w 334174"/>
              <a:gd name="connsiteY272" fmla="*/ 296862 h 6858000"/>
              <a:gd name="connsiteX273" fmla="*/ 132689 w 334174"/>
              <a:gd name="connsiteY273" fmla="*/ 260350 h 6858000"/>
              <a:gd name="connsiteX274" fmla="*/ 149485 w 334174"/>
              <a:gd name="connsiteY274" fmla="*/ 217487 h 6858000"/>
              <a:gd name="connsiteX275" fmla="*/ 166281 w 334174"/>
              <a:gd name="connsiteY275" fmla="*/ 174625 h 6858000"/>
              <a:gd name="connsiteX276" fmla="*/ 176358 w 334174"/>
              <a:gd name="connsiteY276" fmla="*/ 122237 h 6858000"/>
              <a:gd name="connsiteX277" fmla="*/ 184756 w 334174"/>
              <a:gd name="connsiteY277" fmla="*/ 66675 h 6858000"/>
              <a:gd name="connsiteX278" fmla="*/ 189795 w 334174"/>
              <a:gd name="connsiteY27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334174" h="6858000">
                <a:moveTo>
                  <a:pt x="189795" y="0"/>
                </a:moveTo>
                <a:lnTo>
                  <a:pt x="334174" y="0"/>
                </a:lnTo>
                <a:lnTo>
                  <a:pt x="329135" y="66675"/>
                </a:lnTo>
                <a:lnTo>
                  <a:pt x="320737" y="122237"/>
                </a:lnTo>
                <a:lnTo>
                  <a:pt x="310660" y="174625"/>
                </a:lnTo>
                <a:lnTo>
                  <a:pt x="293864" y="217487"/>
                </a:lnTo>
                <a:lnTo>
                  <a:pt x="277068" y="260350"/>
                </a:lnTo>
                <a:lnTo>
                  <a:pt x="256913" y="296862"/>
                </a:lnTo>
                <a:lnTo>
                  <a:pt x="236758" y="334962"/>
                </a:lnTo>
                <a:lnTo>
                  <a:pt x="218282" y="369887"/>
                </a:lnTo>
                <a:lnTo>
                  <a:pt x="199806" y="409575"/>
                </a:lnTo>
                <a:lnTo>
                  <a:pt x="183011" y="450850"/>
                </a:lnTo>
                <a:lnTo>
                  <a:pt x="167894" y="496887"/>
                </a:lnTo>
                <a:lnTo>
                  <a:pt x="156137" y="546100"/>
                </a:lnTo>
                <a:lnTo>
                  <a:pt x="147738" y="606425"/>
                </a:lnTo>
                <a:lnTo>
                  <a:pt x="144379" y="673100"/>
                </a:lnTo>
                <a:lnTo>
                  <a:pt x="147738" y="744537"/>
                </a:lnTo>
                <a:lnTo>
                  <a:pt x="156137" y="801687"/>
                </a:lnTo>
                <a:lnTo>
                  <a:pt x="167894" y="854075"/>
                </a:lnTo>
                <a:lnTo>
                  <a:pt x="183011" y="901700"/>
                </a:lnTo>
                <a:lnTo>
                  <a:pt x="199806" y="942975"/>
                </a:lnTo>
                <a:lnTo>
                  <a:pt x="219962" y="981075"/>
                </a:lnTo>
                <a:lnTo>
                  <a:pt x="240117" y="1017587"/>
                </a:lnTo>
                <a:lnTo>
                  <a:pt x="260272" y="1055687"/>
                </a:lnTo>
                <a:lnTo>
                  <a:pt x="278747" y="1095375"/>
                </a:lnTo>
                <a:lnTo>
                  <a:pt x="297223" y="1136650"/>
                </a:lnTo>
                <a:lnTo>
                  <a:pt x="312339" y="1182687"/>
                </a:lnTo>
                <a:lnTo>
                  <a:pt x="322417" y="1235075"/>
                </a:lnTo>
                <a:lnTo>
                  <a:pt x="332494" y="1295400"/>
                </a:lnTo>
                <a:lnTo>
                  <a:pt x="334174" y="1363662"/>
                </a:lnTo>
                <a:lnTo>
                  <a:pt x="332494" y="1431925"/>
                </a:lnTo>
                <a:lnTo>
                  <a:pt x="322417" y="1492250"/>
                </a:lnTo>
                <a:lnTo>
                  <a:pt x="312339" y="1544637"/>
                </a:lnTo>
                <a:lnTo>
                  <a:pt x="297223" y="1589087"/>
                </a:lnTo>
                <a:lnTo>
                  <a:pt x="278747" y="1631950"/>
                </a:lnTo>
                <a:lnTo>
                  <a:pt x="260272" y="1671637"/>
                </a:lnTo>
                <a:lnTo>
                  <a:pt x="240117" y="1708150"/>
                </a:lnTo>
                <a:lnTo>
                  <a:pt x="219962" y="1743075"/>
                </a:lnTo>
                <a:lnTo>
                  <a:pt x="199806" y="1782762"/>
                </a:lnTo>
                <a:lnTo>
                  <a:pt x="183011" y="1824037"/>
                </a:lnTo>
                <a:lnTo>
                  <a:pt x="167894" y="1870075"/>
                </a:lnTo>
                <a:lnTo>
                  <a:pt x="156137" y="1922462"/>
                </a:lnTo>
                <a:lnTo>
                  <a:pt x="147738" y="1982787"/>
                </a:lnTo>
                <a:lnTo>
                  <a:pt x="144379" y="2051050"/>
                </a:lnTo>
                <a:lnTo>
                  <a:pt x="147738" y="2119312"/>
                </a:lnTo>
                <a:lnTo>
                  <a:pt x="156137" y="2179637"/>
                </a:lnTo>
                <a:lnTo>
                  <a:pt x="167894" y="2232025"/>
                </a:lnTo>
                <a:lnTo>
                  <a:pt x="183011" y="2278062"/>
                </a:lnTo>
                <a:lnTo>
                  <a:pt x="199806" y="2319337"/>
                </a:lnTo>
                <a:lnTo>
                  <a:pt x="219962" y="2359025"/>
                </a:lnTo>
                <a:lnTo>
                  <a:pt x="240117" y="2395537"/>
                </a:lnTo>
                <a:lnTo>
                  <a:pt x="260272" y="2433637"/>
                </a:lnTo>
                <a:lnTo>
                  <a:pt x="278747" y="2471737"/>
                </a:lnTo>
                <a:lnTo>
                  <a:pt x="297223" y="2513012"/>
                </a:lnTo>
                <a:lnTo>
                  <a:pt x="312339" y="2560637"/>
                </a:lnTo>
                <a:lnTo>
                  <a:pt x="322417" y="2613025"/>
                </a:lnTo>
                <a:lnTo>
                  <a:pt x="332494" y="2671762"/>
                </a:lnTo>
                <a:lnTo>
                  <a:pt x="334174" y="2741612"/>
                </a:lnTo>
                <a:lnTo>
                  <a:pt x="332494" y="2809875"/>
                </a:lnTo>
                <a:lnTo>
                  <a:pt x="322417" y="2868612"/>
                </a:lnTo>
                <a:lnTo>
                  <a:pt x="312339" y="2922587"/>
                </a:lnTo>
                <a:lnTo>
                  <a:pt x="297223" y="2967037"/>
                </a:lnTo>
                <a:lnTo>
                  <a:pt x="278747" y="3009900"/>
                </a:lnTo>
                <a:lnTo>
                  <a:pt x="260272" y="3046412"/>
                </a:lnTo>
                <a:lnTo>
                  <a:pt x="240117" y="3084512"/>
                </a:lnTo>
                <a:lnTo>
                  <a:pt x="219962" y="3121025"/>
                </a:lnTo>
                <a:lnTo>
                  <a:pt x="199806" y="3160712"/>
                </a:lnTo>
                <a:lnTo>
                  <a:pt x="183011" y="3201987"/>
                </a:lnTo>
                <a:lnTo>
                  <a:pt x="167894" y="3248025"/>
                </a:lnTo>
                <a:lnTo>
                  <a:pt x="156137" y="3300412"/>
                </a:lnTo>
                <a:lnTo>
                  <a:pt x="147738" y="3360737"/>
                </a:lnTo>
                <a:lnTo>
                  <a:pt x="144379" y="3427412"/>
                </a:lnTo>
                <a:lnTo>
                  <a:pt x="147738" y="3497262"/>
                </a:lnTo>
                <a:lnTo>
                  <a:pt x="156137" y="3557587"/>
                </a:lnTo>
                <a:lnTo>
                  <a:pt x="167894" y="3609975"/>
                </a:lnTo>
                <a:lnTo>
                  <a:pt x="183011" y="3656012"/>
                </a:lnTo>
                <a:lnTo>
                  <a:pt x="199806" y="3697287"/>
                </a:lnTo>
                <a:lnTo>
                  <a:pt x="219962" y="3736975"/>
                </a:lnTo>
                <a:lnTo>
                  <a:pt x="260272" y="3811587"/>
                </a:lnTo>
                <a:lnTo>
                  <a:pt x="278747" y="3848100"/>
                </a:lnTo>
                <a:lnTo>
                  <a:pt x="297223" y="3890962"/>
                </a:lnTo>
                <a:lnTo>
                  <a:pt x="312339" y="3935412"/>
                </a:lnTo>
                <a:lnTo>
                  <a:pt x="322417" y="3987800"/>
                </a:lnTo>
                <a:lnTo>
                  <a:pt x="332494" y="4048125"/>
                </a:lnTo>
                <a:lnTo>
                  <a:pt x="334174" y="4116387"/>
                </a:lnTo>
                <a:lnTo>
                  <a:pt x="332494" y="4186237"/>
                </a:lnTo>
                <a:lnTo>
                  <a:pt x="322417" y="4244975"/>
                </a:lnTo>
                <a:lnTo>
                  <a:pt x="312339" y="4297362"/>
                </a:lnTo>
                <a:lnTo>
                  <a:pt x="297223" y="4343400"/>
                </a:lnTo>
                <a:lnTo>
                  <a:pt x="278747" y="4386262"/>
                </a:lnTo>
                <a:lnTo>
                  <a:pt x="260272" y="4424362"/>
                </a:lnTo>
                <a:lnTo>
                  <a:pt x="219962" y="4498975"/>
                </a:lnTo>
                <a:lnTo>
                  <a:pt x="199806" y="4537075"/>
                </a:lnTo>
                <a:lnTo>
                  <a:pt x="183011" y="4579937"/>
                </a:lnTo>
                <a:lnTo>
                  <a:pt x="167894" y="4625975"/>
                </a:lnTo>
                <a:lnTo>
                  <a:pt x="156137" y="4678362"/>
                </a:lnTo>
                <a:lnTo>
                  <a:pt x="147738" y="4738687"/>
                </a:lnTo>
                <a:lnTo>
                  <a:pt x="144379" y="4806950"/>
                </a:lnTo>
                <a:lnTo>
                  <a:pt x="147738" y="4875212"/>
                </a:lnTo>
                <a:lnTo>
                  <a:pt x="156137" y="4935537"/>
                </a:lnTo>
                <a:lnTo>
                  <a:pt x="167894" y="4987925"/>
                </a:lnTo>
                <a:lnTo>
                  <a:pt x="183011" y="5033962"/>
                </a:lnTo>
                <a:lnTo>
                  <a:pt x="199806" y="5075237"/>
                </a:lnTo>
                <a:lnTo>
                  <a:pt x="219962" y="5114925"/>
                </a:lnTo>
                <a:lnTo>
                  <a:pt x="240117" y="5149850"/>
                </a:lnTo>
                <a:lnTo>
                  <a:pt x="260272" y="5186362"/>
                </a:lnTo>
                <a:lnTo>
                  <a:pt x="278747" y="5226050"/>
                </a:lnTo>
                <a:lnTo>
                  <a:pt x="297223" y="5268912"/>
                </a:lnTo>
                <a:lnTo>
                  <a:pt x="312339" y="5313362"/>
                </a:lnTo>
                <a:lnTo>
                  <a:pt x="322417" y="5365750"/>
                </a:lnTo>
                <a:lnTo>
                  <a:pt x="332494" y="5426075"/>
                </a:lnTo>
                <a:lnTo>
                  <a:pt x="334174" y="5494337"/>
                </a:lnTo>
                <a:lnTo>
                  <a:pt x="332494" y="5562600"/>
                </a:lnTo>
                <a:lnTo>
                  <a:pt x="322417" y="5622925"/>
                </a:lnTo>
                <a:lnTo>
                  <a:pt x="312339" y="5675312"/>
                </a:lnTo>
                <a:lnTo>
                  <a:pt x="297223" y="5721350"/>
                </a:lnTo>
                <a:lnTo>
                  <a:pt x="278747" y="5762625"/>
                </a:lnTo>
                <a:lnTo>
                  <a:pt x="260272" y="5802312"/>
                </a:lnTo>
                <a:lnTo>
                  <a:pt x="240117" y="5840412"/>
                </a:lnTo>
                <a:lnTo>
                  <a:pt x="219962" y="5876925"/>
                </a:lnTo>
                <a:lnTo>
                  <a:pt x="199806" y="5915025"/>
                </a:lnTo>
                <a:lnTo>
                  <a:pt x="183011" y="5956300"/>
                </a:lnTo>
                <a:lnTo>
                  <a:pt x="167894" y="6003925"/>
                </a:lnTo>
                <a:lnTo>
                  <a:pt x="156137" y="6056312"/>
                </a:lnTo>
                <a:lnTo>
                  <a:pt x="147738" y="6113462"/>
                </a:lnTo>
                <a:lnTo>
                  <a:pt x="144379" y="6183312"/>
                </a:lnTo>
                <a:lnTo>
                  <a:pt x="147738" y="6251575"/>
                </a:lnTo>
                <a:lnTo>
                  <a:pt x="156137" y="6311900"/>
                </a:lnTo>
                <a:lnTo>
                  <a:pt x="167894" y="6361112"/>
                </a:lnTo>
                <a:lnTo>
                  <a:pt x="183011" y="6407150"/>
                </a:lnTo>
                <a:lnTo>
                  <a:pt x="199806" y="6448425"/>
                </a:lnTo>
                <a:lnTo>
                  <a:pt x="218282" y="6488112"/>
                </a:lnTo>
                <a:lnTo>
                  <a:pt x="236758" y="6523037"/>
                </a:lnTo>
                <a:lnTo>
                  <a:pt x="256913" y="6561137"/>
                </a:lnTo>
                <a:lnTo>
                  <a:pt x="277068" y="6597650"/>
                </a:lnTo>
                <a:lnTo>
                  <a:pt x="293864" y="6640512"/>
                </a:lnTo>
                <a:lnTo>
                  <a:pt x="310660" y="6683375"/>
                </a:lnTo>
                <a:lnTo>
                  <a:pt x="320737" y="6735762"/>
                </a:lnTo>
                <a:lnTo>
                  <a:pt x="329135" y="6791325"/>
                </a:lnTo>
                <a:lnTo>
                  <a:pt x="334174"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lnTo>
                  <a:pt x="18979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76EC17A6-7971-EAFF-07B8-4C3570BB98C1}"/>
              </a:ext>
            </a:extLst>
          </p:cNvPr>
          <p:cNvSpPr>
            <a:spLocks noGrp="1"/>
          </p:cNvSpPr>
          <p:nvPr>
            <p:ph idx="1"/>
          </p:nvPr>
        </p:nvSpPr>
        <p:spPr>
          <a:xfrm>
            <a:off x="4934267" y="142875"/>
            <a:ext cx="6490970" cy="6096279"/>
          </a:xfrm>
        </p:spPr>
        <p:txBody>
          <a:bodyPr anchor="t">
            <a:normAutofit/>
          </a:bodyPr>
          <a:lstStyle/>
          <a:p>
            <a:pPr marL="0" indent="0">
              <a:buNone/>
            </a:pPr>
            <a:r>
              <a:rPr lang="en-US" sz="3200" dirty="0">
                <a:solidFill>
                  <a:schemeClr val="tx1">
                    <a:alpha val="60000"/>
                  </a:schemeClr>
                </a:solidFill>
              </a:rPr>
              <a:t>Globally</a:t>
            </a:r>
          </a:p>
          <a:p>
            <a:pPr marL="0" indent="0">
              <a:buNone/>
            </a:pPr>
            <a:r>
              <a:rPr lang="en-US" dirty="0">
                <a:solidFill>
                  <a:schemeClr val="tx1">
                    <a:alpha val="60000"/>
                  </a:schemeClr>
                </a:solidFill>
              </a:rPr>
              <a:t>Helped transform Israel’s relationship w/world and establish diplomatic relationships</a:t>
            </a:r>
          </a:p>
          <a:p>
            <a:pPr marL="0" indent="0">
              <a:buNone/>
            </a:pPr>
            <a:r>
              <a:rPr lang="en-US" dirty="0">
                <a:solidFill>
                  <a:schemeClr val="tx1">
                    <a:alpha val="60000"/>
                  </a:schemeClr>
                </a:solidFill>
              </a:rPr>
              <a:t>	150 countries have welcomed an Israeli role</a:t>
            </a:r>
          </a:p>
          <a:p>
            <a:pPr marL="0" indent="0">
              <a:buNone/>
            </a:pPr>
            <a:r>
              <a:rPr lang="en-US" dirty="0">
                <a:solidFill>
                  <a:schemeClr val="tx1">
                    <a:alpha val="60000"/>
                  </a:schemeClr>
                </a:solidFill>
              </a:rPr>
              <a:t>	China, India, South Africa, California</a:t>
            </a:r>
          </a:p>
        </p:txBody>
      </p:sp>
      <p:pic>
        <p:nvPicPr>
          <p:cNvPr id="4" name="Audio Recording May 15, 2023 at 5:53:41 PM">
            <a:hlinkClick r:id="" action="ppaction://media"/>
            <a:extLst>
              <a:ext uri="{FF2B5EF4-FFF2-40B4-BE49-F238E27FC236}">
                <a16:creationId xmlns:a16="http://schemas.microsoft.com/office/drawing/2014/main" id="{4D5B99D3-1734-3E1C-4C8F-4F351C3FB1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25841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7"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D81380A-FF1F-040D-6C50-EA99829BFA07}"/>
              </a:ext>
            </a:extLst>
          </p:cNvPr>
          <p:cNvSpPr>
            <a:spLocks noGrp="1"/>
          </p:cNvSpPr>
          <p:nvPr>
            <p:ph type="title"/>
          </p:nvPr>
        </p:nvSpPr>
        <p:spPr>
          <a:xfrm>
            <a:off x="1251677" y="619125"/>
            <a:ext cx="2652413" cy="5619749"/>
          </a:xfrm>
        </p:spPr>
        <p:txBody>
          <a:bodyPr anchor="ctr">
            <a:normAutofit/>
          </a:bodyPr>
          <a:lstStyle/>
          <a:p>
            <a:pPr algn="ctr"/>
            <a:r>
              <a:rPr lang="en-US" dirty="0">
                <a:solidFill>
                  <a:srgbClr val="000000"/>
                </a:solidFill>
              </a:rPr>
              <a:t>Part IV: How Israel Did It</a:t>
            </a:r>
            <a:br>
              <a:rPr lang="en-US" dirty="0">
                <a:solidFill>
                  <a:srgbClr val="000000"/>
                </a:solidFill>
              </a:rPr>
            </a:br>
            <a:r>
              <a:rPr lang="en-US" sz="2400" dirty="0">
                <a:solidFill>
                  <a:srgbClr val="000000"/>
                </a:solidFill>
              </a:rPr>
              <a:t>Ch. 12</a:t>
            </a:r>
            <a:endParaRPr lang="en-US" dirty="0">
              <a:solidFill>
                <a:srgbClr val="000000"/>
              </a:solidFill>
            </a:endParaRP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0EF42F47-8D0A-BD49-A814-1BE61C01B9B7}"/>
              </a:ext>
            </a:extLst>
          </p:cNvPr>
          <p:cNvSpPr>
            <a:spLocks noGrp="1"/>
          </p:cNvSpPr>
          <p:nvPr>
            <p:ph idx="1"/>
          </p:nvPr>
        </p:nvSpPr>
        <p:spPr>
          <a:xfrm>
            <a:off x="4916250" y="619125"/>
            <a:ext cx="6508987" cy="5619750"/>
          </a:xfrm>
        </p:spPr>
        <p:txBody>
          <a:bodyPr anchor="ctr">
            <a:normAutofit/>
          </a:bodyPr>
          <a:lstStyle/>
          <a:p>
            <a:pPr marL="0" indent="0">
              <a:buNone/>
            </a:pPr>
            <a:r>
              <a:rPr lang="en-US" sz="2700" dirty="0">
                <a:solidFill>
                  <a:schemeClr val="tx1">
                    <a:alpha val="60000"/>
                  </a:schemeClr>
                </a:solidFill>
              </a:rPr>
              <a:t>Summary of Book</a:t>
            </a:r>
          </a:p>
          <a:p>
            <a:pPr marL="0" indent="0">
              <a:buNone/>
            </a:pPr>
            <a:r>
              <a:rPr lang="en-US" sz="2700" dirty="0">
                <a:solidFill>
                  <a:schemeClr val="tx1">
                    <a:alpha val="60000"/>
                  </a:schemeClr>
                </a:solidFill>
              </a:rPr>
              <a:t>	Water belongs to the nation</a:t>
            </a:r>
          </a:p>
          <a:p>
            <a:pPr marL="0" indent="0">
              <a:buNone/>
            </a:pPr>
            <a:r>
              <a:rPr lang="en-US" sz="2700" dirty="0">
                <a:solidFill>
                  <a:schemeClr val="tx1">
                    <a:alpha val="60000"/>
                  </a:schemeClr>
                </a:solidFill>
              </a:rPr>
              <a:t>	Use water to unify the country</a:t>
            </a:r>
          </a:p>
          <a:p>
            <a:pPr marL="0" indent="0">
              <a:buNone/>
            </a:pPr>
            <a:r>
              <a:rPr lang="en-US" sz="2700" dirty="0">
                <a:solidFill>
                  <a:schemeClr val="tx1">
                    <a:alpha val="60000"/>
                  </a:schemeClr>
                </a:solidFill>
              </a:rPr>
              <a:t>	Create a water-respecting culture</a:t>
            </a:r>
          </a:p>
          <a:p>
            <a:pPr marL="0" indent="0">
              <a:buNone/>
            </a:pPr>
            <a:r>
              <a:rPr lang="en-US" sz="2700" dirty="0">
                <a:solidFill>
                  <a:schemeClr val="tx1">
                    <a:alpha val="60000"/>
                  </a:schemeClr>
                </a:solidFill>
              </a:rPr>
              <a:t>	Regulators not politicians</a:t>
            </a:r>
          </a:p>
          <a:p>
            <a:pPr marL="0" indent="0">
              <a:buNone/>
            </a:pPr>
            <a:r>
              <a:rPr lang="en-US" sz="2700" dirty="0">
                <a:solidFill>
                  <a:schemeClr val="tx1">
                    <a:alpha val="60000"/>
                  </a:schemeClr>
                </a:solidFill>
              </a:rPr>
              <a:t>	Pay full price for water</a:t>
            </a:r>
          </a:p>
          <a:p>
            <a:pPr marL="0" indent="0">
              <a:buNone/>
            </a:pPr>
            <a:r>
              <a:rPr lang="en-US" sz="2700" dirty="0">
                <a:solidFill>
                  <a:schemeClr val="tx1">
                    <a:alpha val="60000"/>
                  </a:schemeClr>
                </a:solidFill>
              </a:rPr>
              <a:t>	Use water fees for water</a:t>
            </a:r>
          </a:p>
          <a:p>
            <a:pPr marL="0" indent="0">
              <a:buNone/>
            </a:pPr>
            <a:r>
              <a:rPr lang="en-US" sz="2700" dirty="0">
                <a:solidFill>
                  <a:schemeClr val="tx1">
                    <a:alpha val="60000"/>
                  </a:schemeClr>
                </a:solidFill>
              </a:rPr>
              <a:t>	Encourage innovation and technology</a:t>
            </a:r>
          </a:p>
          <a:p>
            <a:pPr marL="0" indent="0">
              <a:buNone/>
            </a:pPr>
            <a:r>
              <a:rPr lang="en-US" sz="2700" dirty="0">
                <a:solidFill>
                  <a:schemeClr val="tx1">
                    <a:alpha val="60000"/>
                  </a:schemeClr>
                </a:solidFill>
              </a:rPr>
              <a:t>	Measure and monitor</a:t>
            </a:r>
          </a:p>
          <a:p>
            <a:pPr marL="0" indent="0">
              <a:buNone/>
            </a:pPr>
            <a:r>
              <a:rPr lang="en-US" sz="2700" dirty="0">
                <a:solidFill>
                  <a:schemeClr val="tx1">
                    <a:alpha val="60000"/>
                  </a:schemeClr>
                </a:solidFill>
              </a:rPr>
              <a:t>	Plan today for long into the future</a:t>
            </a:r>
          </a:p>
        </p:txBody>
      </p:sp>
      <p:pic>
        <p:nvPicPr>
          <p:cNvPr id="4" name="Audio Recording May 15, 2023 at 5:54:58 PM">
            <a:hlinkClick r:id="" action="ppaction://media"/>
            <a:extLst>
              <a:ext uri="{FF2B5EF4-FFF2-40B4-BE49-F238E27FC236}">
                <a16:creationId xmlns:a16="http://schemas.microsoft.com/office/drawing/2014/main" id="{50CFF120-96A4-B396-76AE-18AB99494E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May 15, 2023 at 6:43:09 PM">
            <a:hlinkClick r:id="" action="ppaction://media"/>
            <a:extLst>
              <a:ext uri="{FF2B5EF4-FFF2-40B4-BE49-F238E27FC236}">
                <a16:creationId xmlns:a16="http://schemas.microsoft.com/office/drawing/2014/main" id="{DC3B0C18-1573-2B5A-87D5-FDE5AFB59AF1}"/>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04032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95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D1602D3-0D41-71B7-5F49-7197736289E9}"/>
              </a:ext>
            </a:extLst>
          </p:cNvPr>
          <p:cNvSpPr>
            <a:spLocks noGrp="1"/>
          </p:cNvSpPr>
          <p:nvPr>
            <p:ph type="title"/>
          </p:nvPr>
        </p:nvSpPr>
        <p:spPr>
          <a:xfrm>
            <a:off x="1251677" y="619125"/>
            <a:ext cx="2652413" cy="5619749"/>
          </a:xfrm>
        </p:spPr>
        <p:txBody>
          <a:bodyPr anchor="ctr">
            <a:normAutofit/>
          </a:bodyPr>
          <a:lstStyle/>
          <a:p>
            <a:pPr algn="ctr"/>
            <a:br>
              <a:rPr lang="en-US" dirty="0">
                <a:solidFill>
                  <a:srgbClr val="000000"/>
                </a:solidFill>
              </a:rPr>
            </a:br>
            <a:r>
              <a:rPr lang="en-US" dirty="0">
                <a:solidFill>
                  <a:srgbClr val="000000"/>
                </a:solidFill>
              </a:rPr>
              <a:t>Part IV: How Israel Did It</a:t>
            </a:r>
            <a:br>
              <a:rPr lang="en-US" dirty="0">
                <a:solidFill>
                  <a:srgbClr val="000000"/>
                </a:solidFill>
              </a:rPr>
            </a:br>
            <a:r>
              <a:rPr lang="en-US" sz="2400" dirty="0">
                <a:solidFill>
                  <a:srgbClr val="000000"/>
                </a:solidFill>
              </a:rPr>
              <a:t>Ch. 12</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F27477E2-1273-30E7-D902-D48E4893867B}"/>
              </a:ext>
            </a:extLst>
          </p:cNvPr>
          <p:cNvSpPr>
            <a:spLocks noGrp="1"/>
          </p:cNvSpPr>
          <p:nvPr>
            <p:ph idx="1"/>
          </p:nvPr>
        </p:nvSpPr>
        <p:spPr>
          <a:xfrm>
            <a:off x="4916250" y="214313"/>
            <a:ext cx="6508987" cy="6024562"/>
          </a:xfrm>
        </p:spPr>
        <p:txBody>
          <a:bodyPr anchor="ctr">
            <a:normAutofit/>
          </a:bodyPr>
          <a:lstStyle/>
          <a:p>
            <a:pPr marL="0" indent="0">
              <a:buNone/>
            </a:pPr>
            <a:r>
              <a:rPr lang="en-US" dirty="0">
                <a:solidFill>
                  <a:schemeClr val="tx1">
                    <a:alpha val="60000"/>
                  </a:schemeClr>
                </a:solidFill>
              </a:rPr>
              <a:t>Pursuit of water</a:t>
            </a:r>
          </a:p>
          <a:p>
            <a:pPr marL="0" indent="0">
              <a:buNone/>
            </a:pPr>
            <a:r>
              <a:rPr lang="en-US" dirty="0">
                <a:solidFill>
                  <a:schemeClr val="tx1">
                    <a:alpha val="60000"/>
                  </a:schemeClr>
                </a:solidFill>
              </a:rPr>
              <a:t>Pumps and purifies natural water from aquifers, wells, rivers and Sea of Galilee</a:t>
            </a:r>
          </a:p>
          <a:p>
            <a:pPr marL="0" indent="0">
              <a:buNone/>
            </a:pPr>
            <a:r>
              <a:rPr lang="en-US" dirty="0">
                <a:solidFill>
                  <a:schemeClr val="tx1">
                    <a:alpha val="60000"/>
                  </a:schemeClr>
                </a:solidFill>
              </a:rPr>
              <a:t>Desalinates seawater</a:t>
            </a:r>
          </a:p>
          <a:p>
            <a:pPr marL="0" indent="0">
              <a:buNone/>
            </a:pPr>
            <a:r>
              <a:rPr lang="en-US" dirty="0">
                <a:solidFill>
                  <a:schemeClr val="tx1">
                    <a:alpha val="60000"/>
                  </a:schemeClr>
                </a:solidFill>
              </a:rPr>
              <a:t>Drills deep for brackish water</a:t>
            </a:r>
          </a:p>
          <a:p>
            <a:pPr marL="0" indent="0">
              <a:buNone/>
            </a:pPr>
            <a:r>
              <a:rPr lang="en-US" dirty="0">
                <a:solidFill>
                  <a:schemeClr val="tx1">
                    <a:alpha val="60000"/>
                  </a:schemeClr>
                </a:solidFill>
              </a:rPr>
              <a:t>Develops seeds that thrive on salty water</a:t>
            </a:r>
          </a:p>
          <a:p>
            <a:pPr marL="0" indent="0">
              <a:buNone/>
            </a:pPr>
            <a:r>
              <a:rPr lang="en-US" dirty="0">
                <a:solidFill>
                  <a:schemeClr val="tx1">
                    <a:alpha val="60000"/>
                  </a:schemeClr>
                </a:solidFill>
              </a:rPr>
              <a:t>Treats nearly all of its sewage to a high level of purity and reuses</a:t>
            </a:r>
          </a:p>
          <a:p>
            <a:pPr marL="0" indent="0">
              <a:buNone/>
            </a:pPr>
            <a:r>
              <a:rPr lang="en-US" dirty="0">
                <a:solidFill>
                  <a:schemeClr val="tx1">
                    <a:alpha val="60000"/>
                  </a:schemeClr>
                </a:solidFill>
              </a:rPr>
              <a:t>Captures and reuses rainwater</a:t>
            </a:r>
          </a:p>
          <a:p>
            <a:pPr marL="0" indent="0">
              <a:buNone/>
            </a:pPr>
            <a:r>
              <a:rPr lang="en-US" dirty="0">
                <a:solidFill>
                  <a:schemeClr val="tx1">
                    <a:alpha val="60000"/>
                  </a:schemeClr>
                </a:solidFill>
              </a:rPr>
              <a:t>Discourages water heavy landscaping in parks/homes</a:t>
            </a:r>
          </a:p>
          <a:p>
            <a:pPr marL="0" indent="0">
              <a:buNone/>
            </a:pPr>
            <a:endParaRPr lang="en-US" sz="2000" dirty="0">
              <a:solidFill>
                <a:schemeClr val="tx1">
                  <a:alpha val="60000"/>
                </a:schemeClr>
              </a:solidFill>
            </a:endParaRPr>
          </a:p>
          <a:p>
            <a:pPr marL="0" indent="0">
              <a:buNone/>
            </a:pPr>
            <a:endParaRPr lang="en-US" sz="2000" dirty="0">
              <a:solidFill>
                <a:schemeClr val="tx1">
                  <a:alpha val="60000"/>
                </a:schemeClr>
              </a:solidFill>
            </a:endParaRPr>
          </a:p>
        </p:txBody>
      </p:sp>
      <p:pic>
        <p:nvPicPr>
          <p:cNvPr id="4" name="Audio Recording May 15, 2023 at 5:55:42 PM">
            <a:hlinkClick r:id="" action="ppaction://media"/>
            <a:extLst>
              <a:ext uri="{FF2B5EF4-FFF2-40B4-BE49-F238E27FC236}">
                <a16:creationId xmlns:a16="http://schemas.microsoft.com/office/drawing/2014/main" id="{762FBFED-91BE-91B8-85FA-C88A75B421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May 15, 2023 at 6:43:42 PM">
            <a:hlinkClick r:id="" action="ppaction://media"/>
            <a:extLst>
              <a:ext uri="{FF2B5EF4-FFF2-40B4-BE49-F238E27FC236}">
                <a16:creationId xmlns:a16="http://schemas.microsoft.com/office/drawing/2014/main" id="{339C2783-AFDD-0BE4-4E46-0AE9D330518E}"/>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749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2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1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526DD0-5E46-40B7-AEF1-9B26256CF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grpSp>
        <p:nvGrpSpPr>
          <p:cNvPr id="10" name="Group 9">
            <a:extLst>
              <a:ext uri="{FF2B5EF4-FFF2-40B4-BE49-F238E27FC236}">
                <a16:creationId xmlns:a16="http://schemas.microsoft.com/office/drawing/2014/main" id="{B7E4032D-4110-4963-82B8-8A1B1BF4B6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273199" cy="6858000"/>
            <a:chOff x="1" y="0"/>
            <a:chExt cx="4273199" cy="6858000"/>
          </a:xfrm>
        </p:grpSpPr>
        <p:sp>
          <p:nvSpPr>
            <p:cNvPr id="11" name="Rectangle 10">
              <a:extLst>
                <a:ext uri="{FF2B5EF4-FFF2-40B4-BE49-F238E27FC236}">
                  <a16:creationId xmlns:a16="http://schemas.microsoft.com/office/drawing/2014/main" id="{66796880-E7D7-485E-A6D1-908B811A1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rgbClr val="FFFFFF"/>
            </a:solidFill>
            <a:ln w="0">
              <a:noFill/>
              <a:prstDash val="solid"/>
              <a:round/>
              <a:headEnd/>
              <a:tailEnd/>
            </a:ln>
          </p:spPr>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AC97B103-7494-4650-82C0-FC9F8D2723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4273199" cy="6858000"/>
            </a:xfrm>
            <a:prstGeom prst="rect">
              <a:avLst/>
            </a:prstGeom>
            <a:solidFill>
              <a:schemeClr val="accent1">
                <a:lumMod val="50000"/>
                <a:alpha val="25000"/>
              </a:schemeClr>
            </a:solidFill>
            <a:ln w="0">
              <a:noFill/>
              <a:prstDash val="solid"/>
              <a:round/>
              <a:headEnd/>
              <a:tailEnd/>
            </a:ln>
          </p:spPr>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5807FF31-46C1-6C7F-1422-9FA8ACAD5F2D}"/>
              </a:ext>
            </a:extLst>
          </p:cNvPr>
          <p:cNvSpPr>
            <a:spLocks noGrp="1"/>
          </p:cNvSpPr>
          <p:nvPr>
            <p:ph type="title"/>
          </p:nvPr>
        </p:nvSpPr>
        <p:spPr>
          <a:xfrm>
            <a:off x="1251677" y="619125"/>
            <a:ext cx="2652413" cy="5619749"/>
          </a:xfrm>
        </p:spPr>
        <p:txBody>
          <a:bodyPr anchor="ctr">
            <a:normAutofit/>
          </a:bodyPr>
          <a:lstStyle/>
          <a:p>
            <a:pPr algn="ctr"/>
            <a:r>
              <a:rPr lang="en-US" dirty="0">
                <a:solidFill>
                  <a:srgbClr val="000000"/>
                </a:solidFill>
              </a:rPr>
              <a:t>Part IV: How Israel Did It</a:t>
            </a:r>
            <a:br>
              <a:rPr lang="en-US" dirty="0">
                <a:solidFill>
                  <a:srgbClr val="000000"/>
                </a:solidFill>
              </a:rPr>
            </a:br>
            <a:r>
              <a:rPr lang="en-US" sz="2400" dirty="0">
                <a:solidFill>
                  <a:srgbClr val="000000"/>
                </a:solidFill>
              </a:rPr>
              <a:t>Ch. 12</a:t>
            </a:r>
          </a:p>
        </p:txBody>
      </p:sp>
      <p:grpSp>
        <p:nvGrpSpPr>
          <p:cNvPr id="14" name="Group 13">
            <a:extLst>
              <a:ext uri="{FF2B5EF4-FFF2-40B4-BE49-F238E27FC236}">
                <a16:creationId xmlns:a16="http://schemas.microsoft.com/office/drawing/2014/main" id="{5D133F51-4E9D-4F0B-A452-875C6A52B6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000000"/>
            </a:solidFill>
            <a:ln w="0">
              <a:noFill/>
              <a:prstDash val="solid"/>
              <a:round/>
              <a:headEnd/>
              <a:tailEnd/>
            </a:ln>
          </p:spPr>
        </p:sp>
        <p:sp>
          <p:nvSpPr>
            <p:cNvPr id="16" name="Freeform 6">
              <a:extLst>
                <a:ext uri="{FF2B5EF4-FFF2-40B4-BE49-F238E27FC236}">
                  <a16:creationId xmlns:a16="http://schemas.microsoft.com/office/drawing/2014/main" id="{DF21B6AB-8AF5-4823-92E3-F33B9EAEF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Content Placeholder 2">
            <a:extLst>
              <a:ext uri="{FF2B5EF4-FFF2-40B4-BE49-F238E27FC236}">
                <a16:creationId xmlns:a16="http://schemas.microsoft.com/office/drawing/2014/main" id="{BC254901-8304-DBD5-9C90-3ACE42BC533F}"/>
              </a:ext>
            </a:extLst>
          </p:cNvPr>
          <p:cNvSpPr>
            <a:spLocks noGrp="1"/>
          </p:cNvSpPr>
          <p:nvPr>
            <p:ph idx="1"/>
          </p:nvPr>
        </p:nvSpPr>
        <p:spPr>
          <a:xfrm>
            <a:off x="4916250" y="619125"/>
            <a:ext cx="6508987" cy="5619750"/>
          </a:xfrm>
        </p:spPr>
        <p:txBody>
          <a:bodyPr anchor="ctr">
            <a:normAutofit/>
          </a:bodyPr>
          <a:lstStyle/>
          <a:p>
            <a:pPr marL="0" indent="0">
              <a:buNone/>
            </a:pPr>
            <a:r>
              <a:rPr lang="en-US" dirty="0">
                <a:solidFill>
                  <a:schemeClr val="tx1">
                    <a:alpha val="60000"/>
                  </a:schemeClr>
                </a:solidFill>
              </a:rPr>
              <a:t>Seeds rain clouds to enhance rainfall</a:t>
            </a:r>
          </a:p>
          <a:p>
            <a:pPr marL="0" indent="0">
              <a:buNone/>
            </a:pPr>
            <a:r>
              <a:rPr lang="en-US" dirty="0">
                <a:solidFill>
                  <a:schemeClr val="tx1">
                    <a:alpha val="60000"/>
                  </a:schemeClr>
                </a:solidFill>
              </a:rPr>
              <a:t>Hyper water efficient appliances</a:t>
            </a:r>
          </a:p>
          <a:p>
            <a:pPr marL="0" indent="0">
              <a:buNone/>
            </a:pPr>
            <a:r>
              <a:rPr lang="en-US" dirty="0">
                <a:solidFill>
                  <a:schemeClr val="tx1">
                    <a:alpha val="60000"/>
                  </a:schemeClr>
                </a:solidFill>
              </a:rPr>
              <a:t>Emphasis on maintenance</a:t>
            </a:r>
          </a:p>
          <a:p>
            <a:pPr marL="0" indent="0">
              <a:buNone/>
            </a:pPr>
            <a:r>
              <a:rPr lang="en-US" dirty="0">
                <a:solidFill>
                  <a:schemeClr val="tx1">
                    <a:alpha val="60000"/>
                  </a:schemeClr>
                </a:solidFill>
              </a:rPr>
              <a:t>Educates schoolchildren</a:t>
            </a:r>
          </a:p>
          <a:p>
            <a:pPr marL="0" indent="0">
              <a:buNone/>
            </a:pPr>
            <a:r>
              <a:rPr lang="en-US" dirty="0">
                <a:solidFill>
                  <a:schemeClr val="tx1">
                    <a:alpha val="60000"/>
                  </a:schemeClr>
                </a:solidFill>
              </a:rPr>
              <a:t>Prices water to encourage efficiency</a:t>
            </a:r>
          </a:p>
          <a:p>
            <a:pPr marL="0" indent="0">
              <a:buNone/>
            </a:pPr>
            <a:r>
              <a:rPr lang="en-US" dirty="0">
                <a:solidFill>
                  <a:schemeClr val="tx1">
                    <a:alpha val="60000"/>
                  </a:schemeClr>
                </a:solidFill>
              </a:rPr>
              <a:t>Financial incentives for technologies that save water</a:t>
            </a:r>
          </a:p>
          <a:p>
            <a:pPr marL="0" indent="0">
              <a:buNone/>
            </a:pPr>
            <a:r>
              <a:rPr lang="en-US" dirty="0">
                <a:solidFill>
                  <a:schemeClr val="tx1">
                    <a:alpha val="60000"/>
                  </a:schemeClr>
                </a:solidFill>
              </a:rPr>
              <a:t>Experiments with ideas to reduce evaporation</a:t>
            </a:r>
          </a:p>
          <a:p>
            <a:pPr marL="0" indent="0">
              <a:buNone/>
            </a:pPr>
            <a:r>
              <a:rPr lang="en-US" dirty="0">
                <a:solidFill>
                  <a:schemeClr val="tx1">
                    <a:alpha val="60000"/>
                  </a:schemeClr>
                </a:solidFill>
              </a:rPr>
              <a:t>Water efficient crops</a:t>
            </a:r>
          </a:p>
          <a:p>
            <a:pPr marL="0" indent="0">
              <a:buNone/>
            </a:pPr>
            <a:r>
              <a:rPr lang="en-US" dirty="0">
                <a:solidFill>
                  <a:schemeClr val="tx1">
                    <a:alpha val="60000"/>
                  </a:schemeClr>
                </a:solidFill>
              </a:rPr>
              <a:t>Drip irrigation</a:t>
            </a:r>
          </a:p>
        </p:txBody>
      </p:sp>
      <p:pic>
        <p:nvPicPr>
          <p:cNvPr id="4" name="Audio Recording May 15, 2023 at 5:57:22 PM">
            <a:hlinkClick r:id="" action="ppaction://media"/>
            <a:extLst>
              <a:ext uri="{FF2B5EF4-FFF2-40B4-BE49-F238E27FC236}">
                <a16:creationId xmlns:a16="http://schemas.microsoft.com/office/drawing/2014/main" id="{B9C5E990-8F19-DBC0-637B-6B99D291D9E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May 15, 2023 at 6:44:26 PM">
            <a:hlinkClick r:id="" action="ppaction://media"/>
            <a:extLst>
              <a:ext uri="{FF2B5EF4-FFF2-40B4-BE49-F238E27FC236}">
                <a16:creationId xmlns:a16="http://schemas.microsoft.com/office/drawing/2014/main" id="{A8E49185-6619-929D-87A6-7E02505E41F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26418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3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EC1B7-3A77-6692-76CA-6049BD26B64B}"/>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Personally</a:t>
            </a:r>
          </a:p>
        </p:txBody>
      </p:sp>
      <p:sp>
        <p:nvSpPr>
          <p:cNvPr id="3" name="Content Placeholder 2">
            <a:extLst>
              <a:ext uri="{FF2B5EF4-FFF2-40B4-BE49-F238E27FC236}">
                <a16:creationId xmlns:a16="http://schemas.microsoft.com/office/drawing/2014/main" id="{5A9626B6-6573-FFE6-7733-62D63612A92D}"/>
              </a:ext>
            </a:extLst>
          </p:cNvPr>
          <p:cNvSpPr>
            <a:spLocks noGrp="1"/>
          </p:cNvSpPr>
          <p:nvPr>
            <p:ph idx="1"/>
          </p:nvPr>
        </p:nvSpPr>
        <p:spPr>
          <a:xfrm>
            <a:off x="1371599" y="2318197"/>
            <a:ext cx="9724031" cy="3683358"/>
          </a:xfrm>
        </p:spPr>
        <p:txBody>
          <a:bodyPr anchor="ctr">
            <a:normAutofit/>
          </a:bodyPr>
          <a:lstStyle/>
          <a:p>
            <a:pPr marL="0" indent="0">
              <a:buNone/>
            </a:pPr>
            <a:endParaRPr lang="en-US" sz="2000" dirty="0"/>
          </a:p>
          <a:p>
            <a:pPr marL="0" indent="0" algn="ctr">
              <a:buNone/>
            </a:pPr>
            <a:r>
              <a:rPr lang="en-US" b="1" i="1" dirty="0">
                <a:effectLst/>
                <a:latin typeface="proxima-nova"/>
              </a:rPr>
              <a:t>“The fields that used to lie empty and desolate in plain view</a:t>
            </a:r>
            <a:endParaRPr lang="en-US" b="0" i="0" dirty="0">
              <a:effectLst/>
              <a:latin typeface="proxima-nova"/>
            </a:endParaRPr>
          </a:p>
          <a:p>
            <a:pPr marL="0" indent="0" algn="ctr">
              <a:buNone/>
            </a:pPr>
            <a:r>
              <a:rPr lang="en-US" b="1" i="1" dirty="0">
                <a:effectLst/>
                <a:latin typeface="proxima-nova"/>
              </a:rPr>
              <a:t>of everyone will again be farmed. And when I bring you back,</a:t>
            </a:r>
            <a:endParaRPr lang="en-US" b="0" i="0" dirty="0">
              <a:effectLst/>
              <a:latin typeface="proxima-nova"/>
            </a:endParaRPr>
          </a:p>
          <a:p>
            <a:pPr marL="0" indent="0" algn="ctr">
              <a:buNone/>
            </a:pPr>
            <a:r>
              <a:rPr lang="en-US" b="1" i="1" dirty="0">
                <a:effectLst/>
                <a:latin typeface="proxima-nova"/>
              </a:rPr>
              <a:t>people will say, ‘This former wasteland is now like the Garden</a:t>
            </a:r>
            <a:endParaRPr lang="en-US" b="0" i="0" dirty="0">
              <a:effectLst/>
              <a:latin typeface="proxima-nova"/>
            </a:endParaRPr>
          </a:p>
          <a:p>
            <a:pPr marL="0" indent="0" algn="ctr">
              <a:buNone/>
            </a:pPr>
            <a:r>
              <a:rPr lang="en-US" b="1" i="1" dirty="0">
                <a:effectLst/>
                <a:latin typeface="proxima-nova"/>
              </a:rPr>
              <a:t>of Eden!’…’’ </a:t>
            </a:r>
            <a:r>
              <a:rPr lang="en-US" b="1" i="0" u="none" strike="noStrike" dirty="0">
                <a:effectLst/>
                <a:latin typeface="proxima-nova"/>
              </a:rPr>
              <a:t>Ezekiel 36:34-35</a:t>
            </a:r>
            <a:r>
              <a:rPr lang="en-US" b="1" i="0" dirty="0">
                <a:effectLst/>
                <a:latin typeface="proxima-nova"/>
              </a:rPr>
              <a:t> NLT</a:t>
            </a:r>
            <a:endParaRPr lang="en-US" b="0" i="0" dirty="0">
              <a:effectLst/>
              <a:latin typeface="proxima-nova"/>
            </a:endParaRPr>
          </a:p>
        </p:txBody>
      </p:sp>
      <p:pic>
        <p:nvPicPr>
          <p:cNvPr id="4" name="Audio Recording May 15, 2023 at 5:58:38 PM">
            <a:hlinkClick r:id="" action="ppaction://media"/>
            <a:extLst>
              <a:ext uri="{FF2B5EF4-FFF2-40B4-BE49-F238E27FC236}">
                <a16:creationId xmlns:a16="http://schemas.microsoft.com/office/drawing/2014/main" id="{86742BFD-D3EF-7EF0-87D0-ACA46467EE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pic>
        <p:nvPicPr>
          <p:cNvPr id="5" name="Audio Recording May 15, 2023 at 6:45:06 PM">
            <a:hlinkClick r:id="" action="ppaction://media"/>
            <a:extLst>
              <a:ext uri="{FF2B5EF4-FFF2-40B4-BE49-F238E27FC236}">
                <a16:creationId xmlns:a16="http://schemas.microsoft.com/office/drawing/2014/main" id="{E6BA5C3F-ED4E-1C24-5091-AFA0CC345082}"/>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94490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0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1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ACD39-2C5A-B33F-B8C5-4A8C41DCE456}"/>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rPr>
              <a:t>Conclusion</a:t>
            </a:r>
          </a:p>
        </p:txBody>
      </p:sp>
      <p:sp>
        <p:nvSpPr>
          <p:cNvPr id="3" name="Content Placeholder 2">
            <a:extLst>
              <a:ext uri="{FF2B5EF4-FFF2-40B4-BE49-F238E27FC236}">
                <a16:creationId xmlns:a16="http://schemas.microsoft.com/office/drawing/2014/main" id="{B599FBDB-BE32-1965-56EB-C26DBF73A934}"/>
              </a:ext>
            </a:extLst>
          </p:cNvPr>
          <p:cNvSpPr>
            <a:spLocks noGrp="1"/>
          </p:cNvSpPr>
          <p:nvPr>
            <p:ph idx="1"/>
          </p:nvPr>
        </p:nvSpPr>
        <p:spPr>
          <a:xfrm>
            <a:off x="1371599" y="2318197"/>
            <a:ext cx="9724031" cy="3683358"/>
          </a:xfrm>
        </p:spPr>
        <p:txBody>
          <a:bodyPr anchor="ctr">
            <a:normAutofit/>
          </a:bodyPr>
          <a:lstStyle/>
          <a:p>
            <a:pPr marL="0" indent="0">
              <a:buNone/>
            </a:pPr>
            <a:r>
              <a:rPr lang="en-US" sz="3200" dirty="0"/>
              <a:t>“Rising demand and limited quantities don’t have to restrict economic growth or lead to political instability. The lack of natural supply of water, or declining rainfall, need not determine a country’s destiny. If handled wisely, these limits can propel a country and create new opportunities.” </a:t>
            </a:r>
          </a:p>
          <a:p>
            <a:pPr marL="0" indent="0">
              <a:buNone/>
            </a:pPr>
            <a:endParaRPr lang="en-US" sz="2000" dirty="0"/>
          </a:p>
        </p:txBody>
      </p:sp>
      <p:pic>
        <p:nvPicPr>
          <p:cNvPr id="4" name="Audio Recording May 15, 2023 at 6:16:14 PM">
            <a:hlinkClick r:id="" action="ppaction://media"/>
            <a:extLst>
              <a:ext uri="{FF2B5EF4-FFF2-40B4-BE49-F238E27FC236}">
                <a16:creationId xmlns:a16="http://schemas.microsoft.com/office/drawing/2014/main" id="{2A6C51F2-E070-EFF6-1762-0C22E28B82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7569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F6D5A-CA95-912A-44B9-09D31316AC19}"/>
              </a:ext>
            </a:extLst>
          </p:cNvPr>
          <p:cNvSpPr>
            <a:spLocks noGrp="1"/>
          </p:cNvSpPr>
          <p:nvPr>
            <p:ph type="title"/>
          </p:nvPr>
        </p:nvSpPr>
        <p:spPr>
          <a:xfrm>
            <a:off x="686834" y="1153572"/>
            <a:ext cx="3200400" cy="4461163"/>
          </a:xfrm>
        </p:spPr>
        <p:txBody>
          <a:bodyPr>
            <a:normAutofit/>
          </a:bodyPr>
          <a:lstStyle/>
          <a:p>
            <a:r>
              <a:rPr lang="en-US">
                <a:solidFill>
                  <a:srgbClr val="FFFFFF"/>
                </a:solidFill>
              </a:rPr>
              <a:t>Israel’s Solution for a Water Starved World</a:t>
            </a:r>
          </a:p>
        </p:txBody>
      </p:sp>
      <p:sp>
        <p:nvSpPr>
          <p:cNvPr id="57" name="Arc 5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EE38CCC-7524-3832-DF9C-93AEDD7255D6}"/>
              </a:ext>
            </a:extLst>
          </p:cNvPr>
          <p:cNvSpPr>
            <a:spLocks noGrp="1"/>
          </p:cNvSpPr>
          <p:nvPr>
            <p:ph idx="1"/>
          </p:nvPr>
        </p:nvSpPr>
        <p:spPr>
          <a:xfrm>
            <a:off x="4447308" y="591344"/>
            <a:ext cx="6906491" cy="5585619"/>
          </a:xfrm>
        </p:spPr>
        <p:txBody>
          <a:bodyPr anchor="ctr">
            <a:normAutofit/>
          </a:bodyPr>
          <a:lstStyle/>
          <a:p>
            <a:r>
              <a:rPr lang="en-US" sz="3600" b="1" dirty="0"/>
              <a:t>Message of the Book:</a:t>
            </a:r>
          </a:p>
          <a:p>
            <a:pPr marL="457200" lvl="1" indent="0">
              <a:buNone/>
            </a:pPr>
            <a:r>
              <a:rPr lang="en-US" sz="3200" dirty="0"/>
              <a:t>”In the middle of the desert and in the world’s driest region, Israel has managed and innovated its way to a water surplus. Not only has this assured the continued growth of Israel’s economy with few resource constraints, but Israel also has been able to help its neighbors by sharing some of that surplus.”</a:t>
            </a:r>
          </a:p>
        </p:txBody>
      </p:sp>
      <p:pic>
        <p:nvPicPr>
          <p:cNvPr id="4" name="Audio Recording May 15, 2023 at 5:30:40 PM">
            <a:hlinkClick r:id="" action="ppaction://media"/>
            <a:extLst>
              <a:ext uri="{FF2B5EF4-FFF2-40B4-BE49-F238E27FC236}">
                <a16:creationId xmlns:a16="http://schemas.microsoft.com/office/drawing/2014/main" id="{763DC33F-8967-2EAA-14EB-D0E314A8475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3022600"/>
            <a:ext cx="812800" cy="812800"/>
          </a:xfrm>
          <a:prstGeom prst="rect">
            <a:avLst/>
          </a:prstGeom>
        </p:spPr>
      </p:pic>
      <p:pic>
        <p:nvPicPr>
          <p:cNvPr id="5" name="Audio Recording May 15, 2023 at 6:39:16 PM">
            <a:hlinkClick r:id="" action="ppaction://media"/>
            <a:extLst>
              <a:ext uri="{FF2B5EF4-FFF2-40B4-BE49-F238E27FC236}">
                <a16:creationId xmlns:a16="http://schemas.microsoft.com/office/drawing/2014/main" id="{AE7B72F7-6AC5-89A9-D74D-458BC772E5C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59214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5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0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9A5740D-527E-AE95-C60A-484074D98EEE}"/>
              </a:ext>
            </a:extLst>
          </p:cNvPr>
          <p:cNvSpPr>
            <a:spLocks noGrp="1"/>
          </p:cNvSpPr>
          <p:nvPr>
            <p:ph type="title"/>
          </p:nvPr>
        </p:nvSpPr>
        <p:spPr>
          <a:xfrm>
            <a:off x="838200" y="365125"/>
            <a:ext cx="5393361" cy="1325563"/>
          </a:xfrm>
        </p:spPr>
        <p:txBody>
          <a:bodyPr>
            <a:normAutofit/>
          </a:bodyPr>
          <a:lstStyle/>
          <a:p>
            <a:r>
              <a:rPr lang="en-US"/>
              <a:t>Overview of Book</a:t>
            </a:r>
          </a:p>
        </p:txBody>
      </p:sp>
      <p:pic>
        <p:nvPicPr>
          <p:cNvPr id="21" name="Picture 20">
            <a:extLst>
              <a:ext uri="{FF2B5EF4-FFF2-40B4-BE49-F238E27FC236}">
                <a16:creationId xmlns:a16="http://schemas.microsoft.com/office/drawing/2014/main" id="{3B11A8F7-1E47-9C5E-1989-98B20B312C26}"/>
              </a:ext>
            </a:extLst>
          </p:cNvPr>
          <p:cNvPicPr>
            <a:picLocks noChangeAspect="1"/>
          </p:cNvPicPr>
          <p:nvPr/>
        </p:nvPicPr>
        <p:blipFill rotWithShape="1">
          <a:blip r:embed="rId6"/>
          <a:srcRect l="6033" r="2721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0D21CB7-877B-93F9-C920-C78AB95F0224}"/>
              </a:ext>
            </a:extLst>
          </p:cNvPr>
          <p:cNvGraphicFramePr>
            <a:graphicFrameLocks noGrp="1"/>
          </p:cNvGraphicFramePr>
          <p:nvPr>
            <p:ph idx="1"/>
            <p:extLst>
              <p:ext uri="{D42A27DB-BD31-4B8C-83A1-F6EECF244321}">
                <p14:modId xmlns:p14="http://schemas.microsoft.com/office/powerpoint/2010/main" val="196435094"/>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 name="Audio Recording May 15, 2023 at 5:31:04 PM">
            <a:hlinkClick r:id="" action="ppaction://media"/>
            <a:extLst>
              <a:ext uri="{FF2B5EF4-FFF2-40B4-BE49-F238E27FC236}">
                <a16:creationId xmlns:a16="http://schemas.microsoft.com/office/drawing/2014/main" id="{57747A07-54BC-F069-D9CE-2DAE4F0660B2}"/>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689600" y="3022600"/>
            <a:ext cx="812800" cy="812800"/>
          </a:xfrm>
          <a:prstGeom prst="rect">
            <a:avLst/>
          </a:prstGeom>
        </p:spPr>
      </p:pic>
      <p:pic>
        <p:nvPicPr>
          <p:cNvPr id="4" name="Audio Recording May 15, 2023 at 6:39:32 PM">
            <a:hlinkClick r:id="" action="ppaction://media"/>
            <a:extLst>
              <a:ext uri="{FF2B5EF4-FFF2-40B4-BE49-F238E27FC236}">
                <a16:creationId xmlns:a16="http://schemas.microsoft.com/office/drawing/2014/main" id="{139CE9CB-578A-62CA-2197-CC7B9D112720}"/>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553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3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2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A6C96-D289-4046-338B-5535B0AB911F}"/>
              </a:ext>
            </a:extLst>
          </p:cNvPr>
          <p:cNvSpPr>
            <a:spLocks noGrp="1"/>
          </p:cNvSpPr>
          <p:nvPr>
            <p:ph type="title"/>
          </p:nvPr>
        </p:nvSpPr>
        <p:spPr>
          <a:xfrm>
            <a:off x="1106580" y="689704"/>
            <a:ext cx="9116060" cy="978230"/>
          </a:xfrm>
        </p:spPr>
        <p:txBody>
          <a:bodyPr anchor="ctr">
            <a:normAutofit/>
          </a:bodyPr>
          <a:lstStyle/>
          <a:p>
            <a:r>
              <a:rPr lang="en-US" sz="4000" dirty="0"/>
              <a:t>Israel’s Solution for a Water Starved World</a:t>
            </a:r>
          </a:p>
        </p:txBody>
      </p:sp>
      <p:sp>
        <p:nvSpPr>
          <p:cNvPr id="21" name="Content Placeholder 2">
            <a:extLst>
              <a:ext uri="{FF2B5EF4-FFF2-40B4-BE49-F238E27FC236}">
                <a16:creationId xmlns:a16="http://schemas.microsoft.com/office/drawing/2014/main" id="{D3E49AF1-BFFB-97C3-7FB0-840322564141}"/>
              </a:ext>
            </a:extLst>
          </p:cNvPr>
          <p:cNvSpPr>
            <a:spLocks noGrp="1"/>
          </p:cNvSpPr>
          <p:nvPr>
            <p:ph idx="1"/>
          </p:nvPr>
        </p:nvSpPr>
        <p:spPr>
          <a:xfrm>
            <a:off x="1285240" y="1734363"/>
            <a:ext cx="8074815" cy="4035501"/>
          </a:xfrm>
        </p:spPr>
        <p:txBody>
          <a:bodyPr anchor="t">
            <a:normAutofit/>
          </a:bodyPr>
          <a:lstStyle/>
          <a:p>
            <a:pPr marL="0" indent="0">
              <a:buNone/>
            </a:pPr>
            <a:r>
              <a:rPr lang="en-US" sz="1800" dirty="0"/>
              <a:t>Timeline</a:t>
            </a:r>
          </a:p>
          <a:p>
            <a:pPr marL="0" indent="0">
              <a:buNone/>
            </a:pPr>
            <a:r>
              <a:rPr lang="en-US" sz="1800" dirty="0">
                <a:highlight>
                  <a:srgbClr val="FFFF00"/>
                </a:highlight>
              </a:rPr>
              <a:t>1920 – British Mandate of Palestine (Israel, West Bank, Gaza)</a:t>
            </a:r>
          </a:p>
          <a:p>
            <a:pPr marL="0" indent="0">
              <a:buNone/>
            </a:pPr>
            <a:r>
              <a:rPr lang="en-US" sz="1800" dirty="0">
                <a:highlight>
                  <a:srgbClr val="FFFF00"/>
                </a:highlight>
              </a:rPr>
              <a:t>1937 – </a:t>
            </a:r>
            <a:r>
              <a:rPr lang="en-US" sz="1800" dirty="0" err="1">
                <a:highlight>
                  <a:srgbClr val="FFFF00"/>
                </a:highlight>
              </a:rPr>
              <a:t>Mekorot</a:t>
            </a:r>
            <a:r>
              <a:rPr lang="en-US" sz="1800" dirty="0">
                <a:highlight>
                  <a:srgbClr val="FFFF00"/>
                </a:highlight>
              </a:rPr>
              <a:t> (Israel’s national water utility) is founded</a:t>
            </a:r>
          </a:p>
          <a:p>
            <a:pPr marL="0" indent="0">
              <a:buNone/>
            </a:pPr>
            <a:r>
              <a:rPr lang="en-US" sz="1800" dirty="0"/>
              <a:t>1938 – Piped water is brought to the Jezreel Valley.</a:t>
            </a:r>
          </a:p>
          <a:p>
            <a:pPr marL="0" indent="0">
              <a:buNone/>
            </a:pPr>
            <a:r>
              <a:rPr lang="en-US" sz="1800" dirty="0">
                <a:highlight>
                  <a:srgbClr val="FFFF00"/>
                </a:highlight>
              </a:rPr>
              <a:t>May 1939 – British White Paper is issued.</a:t>
            </a:r>
          </a:p>
          <a:p>
            <a:pPr marL="0" indent="0">
              <a:buNone/>
            </a:pPr>
            <a:r>
              <a:rPr lang="en-US" sz="1800" dirty="0"/>
              <a:t>July 1939 – National Water Plan issued in response to White Paper.</a:t>
            </a:r>
          </a:p>
          <a:p>
            <a:pPr marL="0" indent="0">
              <a:buNone/>
            </a:pPr>
            <a:r>
              <a:rPr lang="en-US" sz="1800" dirty="0"/>
              <a:t>1947 – Drip drilling uncovers water in the Negev desert.</a:t>
            </a:r>
          </a:p>
          <a:p>
            <a:pPr marL="0" indent="0">
              <a:buNone/>
            </a:pPr>
            <a:r>
              <a:rPr lang="en-US" sz="1800" dirty="0">
                <a:highlight>
                  <a:srgbClr val="FFFF00"/>
                </a:highlight>
              </a:rPr>
              <a:t>May 14, 1948 – British Mandate for Palestine ends. State of Israel declared.</a:t>
            </a:r>
          </a:p>
          <a:p>
            <a:pPr marL="0" indent="0">
              <a:buNone/>
            </a:pPr>
            <a:r>
              <a:rPr lang="en-US" sz="1800" dirty="0"/>
              <a:t>July 1955 – Yarkon-Negev Pipeline opens bringing water to south desert farms.</a:t>
            </a:r>
          </a:p>
          <a:p>
            <a:pPr marL="0" indent="0">
              <a:buNone/>
            </a:pPr>
            <a:endParaRPr lang="en-US" sz="1300" dirty="0"/>
          </a:p>
        </p:txBody>
      </p:sp>
      <p:pic>
        <p:nvPicPr>
          <p:cNvPr id="3" name="Audio Recording May 15, 2023 at 5:32:11 PM">
            <a:hlinkClick r:id="" action="ppaction://media"/>
            <a:extLst>
              <a:ext uri="{FF2B5EF4-FFF2-40B4-BE49-F238E27FC236}">
                <a16:creationId xmlns:a16="http://schemas.microsoft.com/office/drawing/2014/main" id="{93E5702E-2446-7A6C-1D2D-54ADC7E827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12315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3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6A860-4748-7B87-6418-4696FB617C67}"/>
              </a:ext>
            </a:extLst>
          </p:cNvPr>
          <p:cNvSpPr>
            <a:spLocks noGrp="1"/>
          </p:cNvSpPr>
          <p:nvPr>
            <p:ph type="title"/>
          </p:nvPr>
        </p:nvSpPr>
        <p:spPr>
          <a:xfrm>
            <a:off x="1075767" y="1188637"/>
            <a:ext cx="2988234" cy="4480726"/>
          </a:xfrm>
        </p:spPr>
        <p:txBody>
          <a:bodyPr>
            <a:normAutofit/>
          </a:bodyPr>
          <a:lstStyle/>
          <a:p>
            <a:pPr algn="r"/>
            <a:r>
              <a:rPr lang="en-US" sz="4100"/>
              <a:t>Let There Be Water</a:t>
            </a:r>
            <a:br>
              <a:rPr lang="en-US" sz="4100"/>
            </a:br>
            <a:r>
              <a:rPr lang="en-US" sz="4100"/>
              <a:t>Israel’s Solution for a Water Starved World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C9A132-88C7-58F5-2644-C320F46A9128}"/>
              </a:ext>
            </a:extLst>
          </p:cNvPr>
          <p:cNvSpPr>
            <a:spLocks noGrp="1"/>
          </p:cNvSpPr>
          <p:nvPr>
            <p:ph idx="1"/>
          </p:nvPr>
        </p:nvSpPr>
        <p:spPr>
          <a:xfrm>
            <a:off x="4843465" y="928688"/>
            <a:ext cx="6172196" cy="4857749"/>
          </a:xfrm>
        </p:spPr>
        <p:txBody>
          <a:bodyPr anchor="ctr">
            <a:normAutofit/>
          </a:bodyPr>
          <a:lstStyle/>
          <a:p>
            <a:pPr marL="0" indent="0">
              <a:buNone/>
            </a:pPr>
            <a:r>
              <a:rPr lang="en-US" sz="1800" dirty="0">
                <a:highlight>
                  <a:srgbClr val="FFFF00"/>
                </a:highlight>
              </a:rPr>
              <a:t>Aug 1959 – Comprehensive water law passed. Creation of Israel Water Commission</a:t>
            </a:r>
          </a:p>
          <a:p>
            <a:pPr marL="0" indent="0">
              <a:buNone/>
            </a:pPr>
            <a:r>
              <a:rPr lang="en-US" sz="1800" dirty="0"/>
              <a:t>June 1-2 1964 – President LBJ and PM Levi Eshkol meet in first Israel state visit</a:t>
            </a:r>
          </a:p>
          <a:p>
            <a:pPr marL="0" indent="0">
              <a:buNone/>
            </a:pPr>
            <a:r>
              <a:rPr lang="en-US" sz="1800" dirty="0"/>
              <a:t>June 10, 1964 – National Water Carrier opens creating national water system</a:t>
            </a:r>
          </a:p>
          <a:p>
            <a:pPr marL="0" indent="0">
              <a:buNone/>
            </a:pPr>
            <a:r>
              <a:rPr lang="en-US" sz="1800" dirty="0">
                <a:highlight>
                  <a:srgbClr val="FFFF00"/>
                </a:highlight>
              </a:rPr>
              <a:t>1966 – Drip irrigation equipment offered for sale for first time</a:t>
            </a:r>
          </a:p>
          <a:p>
            <a:pPr marL="0" indent="0">
              <a:buNone/>
            </a:pPr>
            <a:r>
              <a:rPr lang="en-US" sz="1800" dirty="0"/>
              <a:t>1969- The </a:t>
            </a:r>
            <a:r>
              <a:rPr lang="en-US" sz="1800" dirty="0" err="1"/>
              <a:t>Shafdan</a:t>
            </a:r>
            <a:r>
              <a:rPr lang="en-US" sz="1800" dirty="0"/>
              <a:t> wastewater treatment plant opens</a:t>
            </a:r>
          </a:p>
          <a:p>
            <a:pPr marL="0" indent="0">
              <a:buNone/>
            </a:pPr>
            <a:r>
              <a:rPr lang="en-US" sz="1800" dirty="0"/>
              <a:t>1989 – Pipeline for treated water from </a:t>
            </a:r>
            <a:r>
              <a:rPr lang="en-US" sz="1800" dirty="0" err="1"/>
              <a:t>Shafdan</a:t>
            </a:r>
            <a:r>
              <a:rPr lang="en-US" sz="1800" dirty="0"/>
              <a:t> to Negev farms is opened</a:t>
            </a:r>
          </a:p>
          <a:p>
            <a:pPr marL="0" indent="0">
              <a:buNone/>
            </a:pPr>
            <a:r>
              <a:rPr lang="en-US" sz="1800" dirty="0"/>
              <a:t>1995 – Palestinian Water Authority is created</a:t>
            </a:r>
          </a:p>
          <a:p>
            <a:pPr marL="0" indent="0">
              <a:buNone/>
            </a:pPr>
            <a:r>
              <a:rPr lang="en-US" sz="1800" dirty="0"/>
              <a:t>2000 – Dual flush toilets made compulsory</a:t>
            </a:r>
          </a:p>
          <a:p>
            <a:pPr marL="0" indent="0">
              <a:buNone/>
            </a:pPr>
            <a:r>
              <a:rPr lang="en-US" sz="1800" dirty="0"/>
              <a:t>2005 – 2016 – 5 Large seawater desalination plants built</a:t>
            </a:r>
          </a:p>
          <a:p>
            <a:pPr marL="0" indent="0">
              <a:buNone/>
            </a:pPr>
            <a:r>
              <a:rPr lang="en-US" sz="1800" dirty="0">
                <a:highlight>
                  <a:srgbClr val="FFFF00"/>
                </a:highlight>
              </a:rPr>
              <a:t>2006 – Israel Water Authority Created</a:t>
            </a:r>
          </a:p>
        </p:txBody>
      </p:sp>
      <p:pic>
        <p:nvPicPr>
          <p:cNvPr id="4" name="Audio Recording May 15, 2023 at 5:32:45 PM">
            <a:hlinkClick r:id="" action="ppaction://media"/>
            <a:extLst>
              <a:ext uri="{FF2B5EF4-FFF2-40B4-BE49-F238E27FC236}">
                <a16:creationId xmlns:a16="http://schemas.microsoft.com/office/drawing/2014/main" id="{A2D78CE3-0483-F4ED-1000-45391A6966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17204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5307BA-AB04-D8EA-8C36-EE38CD4B1018}"/>
              </a:ext>
            </a:extLst>
          </p:cNvPr>
          <p:cNvSpPr>
            <a:spLocks noGrp="1"/>
          </p:cNvSpPr>
          <p:nvPr>
            <p:ph type="title"/>
          </p:nvPr>
        </p:nvSpPr>
        <p:spPr>
          <a:xfrm>
            <a:off x="1285240" y="596496"/>
            <a:ext cx="9358948" cy="1618489"/>
          </a:xfrm>
        </p:spPr>
        <p:txBody>
          <a:bodyPr anchor="ctr">
            <a:normAutofit/>
          </a:bodyPr>
          <a:lstStyle/>
          <a:p>
            <a:r>
              <a:rPr lang="en-US" sz="3400" dirty="0"/>
              <a:t>Let There Be Water</a:t>
            </a:r>
            <a:br>
              <a:rPr lang="en-US" sz="3400" dirty="0"/>
            </a:br>
            <a:r>
              <a:rPr lang="en-US" sz="3400" dirty="0"/>
              <a:t>Israel’s Solution for a Water Starved World</a:t>
            </a:r>
          </a:p>
        </p:txBody>
      </p:sp>
      <p:sp>
        <p:nvSpPr>
          <p:cNvPr id="3" name="Content Placeholder 2">
            <a:extLst>
              <a:ext uri="{FF2B5EF4-FFF2-40B4-BE49-F238E27FC236}">
                <a16:creationId xmlns:a16="http://schemas.microsoft.com/office/drawing/2014/main" id="{2CF126BF-B318-3BF3-2F1F-8ABA0BC6B0C7}"/>
              </a:ext>
            </a:extLst>
          </p:cNvPr>
          <p:cNvSpPr>
            <a:spLocks noGrp="1"/>
          </p:cNvSpPr>
          <p:nvPr>
            <p:ph idx="1"/>
          </p:nvPr>
        </p:nvSpPr>
        <p:spPr>
          <a:xfrm>
            <a:off x="961800" y="2214985"/>
            <a:ext cx="9196613" cy="3554880"/>
          </a:xfrm>
        </p:spPr>
        <p:txBody>
          <a:bodyPr anchor="t">
            <a:normAutofit/>
          </a:bodyPr>
          <a:lstStyle/>
          <a:p>
            <a:pPr marL="0" indent="0">
              <a:buNone/>
            </a:pPr>
            <a:r>
              <a:rPr lang="en-US" dirty="0">
                <a:highlight>
                  <a:srgbClr val="FFFF00"/>
                </a:highlight>
              </a:rPr>
              <a:t>2010 -  Water pricing at real price begins and municipal water utilities are established.</a:t>
            </a:r>
          </a:p>
          <a:p>
            <a:pPr marL="0" indent="0">
              <a:buNone/>
            </a:pPr>
            <a:r>
              <a:rPr lang="en-US" dirty="0"/>
              <a:t>Oct 2013 – Israeli government declares water independence from weather</a:t>
            </a:r>
          </a:p>
          <a:p>
            <a:pPr marL="0" indent="0">
              <a:buNone/>
            </a:pPr>
            <a:r>
              <a:rPr lang="en-US" dirty="0"/>
              <a:t>Dec 2013 – Red Sea – Dead Sea agreement is announced by Israel, Jordan, Palestinian Authority</a:t>
            </a:r>
          </a:p>
          <a:p>
            <a:pPr marL="0" indent="0">
              <a:buNone/>
            </a:pPr>
            <a:r>
              <a:rPr lang="en-US" dirty="0"/>
              <a:t>March 2014 – Israel - California water cooperation agreement announced</a:t>
            </a:r>
          </a:p>
        </p:txBody>
      </p:sp>
      <p:pic>
        <p:nvPicPr>
          <p:cNvPr id="4" name="Audio Recording May 15, 2023 at 5:33:09 PM">
            <a:hlinkClick r:id="" action="ppaction://media"/>
            <a:extLst>
              <a:ext uri="{FF2B5EF4-FFF2-40B4-BE49-F238E27FC236}">
                <a16:creationId xmlns:a16="http://schemas.microsoft.com/office/drawing/2014/main" id="{7091255C-F2F3-8B0A-378E-A1E45AEC86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3804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2741C-ACCF-5B92-6697-AA00F27E4E6B}"/>
              </a:ext>
            </a:extLst>
          </p:cNvPr>
          <p:cNvSpPr>
            <a:spLocks noGrp="1"/>
          </p:cNvSpPr>
          <p:nvPr>
            <p:ph type="title"/>
          </p:nvPr>
        </p:nvSpPr>
        <p:spPr>
          <a:xfrm>
            <a:off x="586478" y="1683756"/>
            <a:ext cx="3115265" cy="2396359"/>
          </a:xfrm>
        </p:spPr>
        <p:txBody>
          <a:bodyPr anchor="b">
            <a:normAutofit/>
          </a:bodyPr>
          <a:lstStyle/>
          <a:p>
            <a:pPr algn="ctr"/>
            <a:r>
              <a:rPr lang="en-US" sz="3400" dirty="0">
                <a:solidFill>
                  <a:srgbClr val="FFFFFF"/>
                </a:solidFill>
              </a:rPr>
              <a:t>Part 1:  Creation of a Water Focused Nation</a:t>
            </a:r>
            <a:br>
              <a:rPr lang="en-US" sz="3400" dirty="0">
                <a:solidFill>
                  <a:srgbClr val="FFFFFF"/>
                </a:solidFill>
              </a:rPr>
            </a:br>
            <a:r>
              <a:rPr lang="en-US" sz="2400" dirty="0">
                <a:solidFill>
                  <a:srgbClr val="FFFFFF"/>
                </a:solidFill>
              </a:rPr>
              <a:t>Ch. 1-3</a:t>
            </a:r>
          </a:p>
        </p:txBody>
      </p:sp>
      <p:graphicFrame>
        <p:nvGraphicFramePr>
          <p:cNvPr id="5" name="Content Placeholder 2">
            <a:extLst>
              <a:ext uri="{FF2B5EF4-FFF2-40B4-BE49-F238E27FC236}">
                <a16:creationId xmlns:a16="http://schemas.microsoft.com/office/drawing/2014/main" id="{1F7A4936-8120-5753-E5EA-9D4452B8F2D7}"/>
              </a:ext>
            </a:extLst>
          </p:cNvPr>
          <p:cNvGraphicFramePr>
            <a:graphicFrameLocks noGrp="1"/>
          </p:cNvGraphicFramePr>
          <p:nvPr>
            <p:ph idx="1"/>
            <p:extLst>
              <p:ext uri="{D42A27DB-BD31-4B8C-83A1-F6EECF244321}">
                <p14:modId xmlns:p14="http://schemas.microsoft.com/office/powerpoint/2010/main" val="143137032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Recording May 15, 2023 at 5:33:56 PM">
            <a:hlinkClick r:id="" action="ppaction://media"/>
            <a:extLst>
              <a:ext uri="{FF2B5EF4-FFF2-40B4-BE49-F238E27FC236}">
                <a16:creationId xmlns:a16="http://schemas.microsoft.com/office/drawing/2014/main" id="{39021FD0-0ECE-8857-2405-DE7876FC236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09522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0C631-55C5-134F-5DB6-3DBF5ED80057}"/>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Part 1:  Creation of a Water Focused Nation</a:t>
            </a:r>
            <a:br>
              <a:rPr lang="en-US" sz="4000" dirty="0">
                <a:solidFill>
                  <a:srgbClr val="FFFFFF"/>
                </a:solidFill>
              </a:rPr>
            </a:br>
            <a:r>
              <a:rPr lang="en-US" sz="2400" dirty="0">
                <a:solidFill>
                  <a:srgbClr val="FFFFFF"/>
                </a:solidFill>
              </a:rPr>
              <a:t>Ch. 1-3</a:t>
            </a:r>
          </a:p>
        </p:txBody>
      </p:sp>
      <p:sp>
        <p:nvSpPr>
          <p:cNvPr id="3" name="Content Placeholder 2">
            <a:extLst>
              <a:ext uri="{FF2B5EF4-FFF2-40B4-BE49-F238E27FC236}">
                <a16:creationId xmlns:a16="http://schemas.microsoft.com/office/drawing/2014/main" id="{321DF30D-9223-A8AB-11DB-833BE14BAC11}"/>
              </a:ext>
            </a:extLst>
          </p:cNvPr>
          <p:cNvSpPr>
            <a:spLocks noGrp="1"/>
          </p:cNvSpPr>
          <p:nvPr>
            <p:ph idx="1"/>
          </p:nvPr>
        </p:nvSpPr>
        <p:spPr>
          <a:xfrm>
            <a:off x="4037826" y="114300"/>
            <a:ext cx="8035111" cy="6586538"/>
          </a:xfrm>
        </p:spPr>
        <p:txBody>
          <a:bodyPr anchor="ctr">
            <a:normAutofit/>
          </a:bodyPr>
          <a:lstStyle/>
          <a:p>
            <a:pPr marL="0" indent="0">
              <a:buNone/>
            </a:pPr>
            <a:r>
              <a:rPr lang="en-US" sz="2400" dirty="0"/>
              <a:t>How did Israel become a water focused nation?</a:t>
            </a:r>
          </a:p>
          <a:p>
            <a:pPr marL="0" indent="0">
              <a:buNone/>
            </a:pPr>
            <a:r>
              <a:rPr lang="en-US" sz="2400" dirty="0"/>
              <a:t> - White Paper of 1939</a:t>
            </a:r>
          </a:p>
          <a:p>
            <a:pPr>
              <a:buFontTx/>
              <a:buChar char="-"/>
            </a:pPr>
            <a:r>
              <a:rPr lang="en-US" sz="2400" dirty="0"/>
              <a:t>Created a water respecting culture</a:t>
            </a:r>
          </a:p>
          <a:p>
            <a:pPr lvl="1">
              <a:buFontTx/>
              <a:buChar char="-"/>
            </a:pPr>
            <a:r>
              <a:rPr lang="en-US" dirty="0"/>
              <a:t>Taught in schools</a:t>
            </a:r>
          </a:p>
          <a:p>
            <a:pPr lvl="1">
              <a:buFontTx/>
              <a:buChar char="-"/>
            </a:pPr>
            <a:r>
              <a:rPr lang="en-US" dirty="0"/>
              <a:t>Permeates cultural scene – songs, plays, writings, currency, stamps, etc. </a:t>
            </a:r>
          </a:p>
          <a:p>
            <a:pPr lvl="1">
              <a:buFontTx/>
              <a:buChar char="-"/>
            </a:pPr>
            <a:r>
              <a:rPr lang="en-US" dirty="0"/>
              <a:t>National heroes were water engineers. </a:t>
            </a:r>
          </a:p>
          <a:p>
            <a:pPr lvl="1">
              <a:buFontTx/>
              <a:buChar char="-"/>
            </a:pPr>
            <a:r>
              <a:rPr lang="en-US" dirty="0"/>
              <a:t>Part of their religion </a:t>
            </a:r>
          </a:p>
          <a:p>
            <a:pPr lvl="2">
              <a:buFontTx/>
              <a:buChar char="-"/>
            </a:pPr>
            <a:r>
              <a:rPr lang="en-US" sz="2400" dirty="0"/>
              <a:t>Old Testament provides guidance on how to think about water and is a moisture infused document.</a:t>
            </a:r>
          </a:p>
          <a:p>
            <a:pPr lvl="3">
              <a:buFontTx/>
              <a:buChar char="-"/>
            </a:pPr>
            <a:r>
              <a:rPr lang="en-US" sz="2400" dirty="0"/>
              <a:t>Dew mentioned 35 times</a:t>
            </a:r>
          </a:p>
          <a:p>
            <a:pPr lvl="3">
              <a:buFontTx/>
              <a:buChar char="-"/>
            </a:pPr>
            <a:r>
              <a:rPr lang="en-US" sz="2400" dirty="0"/>
              <a:t>Flood appears 61 times</a:t>
            </a:r>
          </a:p>
          <a:p>
            <a:pPr lvl="3">
              <a:buFontTx/>
              <a:buChar char="-"/>
            </a:pPr>
            <a:r>
              <a:rPr lang="en-US" sz="2400" dirty="0"/>
              <a:t>Cloud shows up 130 times</a:t>
            </a:r>
          </a:p>
          <a:p>
            <a:pPr lvl="3">
              <a:buFontTx/>
              <a:buChar char="-"/>
            </a:pPr>
            <a:r>
              <a:rPr lang="en-US" sz="2400" dirty="0"/>
              <a:t>Water is found 600 times</a:t>
            </a:r>
          </a:p>
          <a:p>
            <a:pPr lvl="3">
              <a:buFontTx/>
              <a:buChar char="-"/>
            </a:pPr>
            <a:r>
              <a:rPr lang="en-US" sz="2400" dirty="0"/>
              <a:t>Rain mentioned nearly 100 times with special names for first/last rainfalls of the season</a:t>
            </a:r>
          </a:p>
          <a:p>
            <a:pPr lvl="1">
              <a:buFontTx/>
              <a:buChar char="-"/>
            </a:pPr>
            <a:endParaRPr lang="en-US" sz="2000" dirty="0"/>
          </a:p>
        </p:txBody>
      </p:sp>
      <p:pic>
        <p:nvPicPr>
          <p:cNvPr id="4" name="Audio Recording May 15, 2023 at 5:35:23 PM">
            <a:hlinkClick r:id="" action="ppaction://media"/>
            <a:extLst>
              <a:ext uri="{FF2B5EF4-FFF2-40B4-BE49-F238E27FC236}">
                <a16:creationId xmlns:a16="http://schemas.microsoft.com/office/drawing/2014/main" id="{8C9DECED-FF20-F4D9-4A7A-27A0871E2E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9987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A8D8D3CCF8024B8480588293B8CA66" ma:contentTypeVersion="13" ma:contentTypeDescription="Create a new document." ma:contentTypeScope="" ma:versionID="1cde21146b7019af230c1922064b678f">
  <xsd:schema xmlns:xsd="http://www.w3.org/2001/XMLSchema" xmlns:xs="http://www.w3.org/2001/XMLSchema" xmlns:p="http://schemas.microsoft.com/office/2006/metadata/properties" xmlns:ns2="dfdfdc2e-6562-4bca-b382-866d00cabfb3" xmlns:ns3="http://schemas.microsoft.com/sharepoint.v3" xmlns:ns4="89d2adfb-4844-4394-af2c-788461211bf0" targetNamespace="http://schemas.microsoft.com/office/2006/metadata/properties" ma:root="true" ma:fieldsID="ea920656b4b924b5f7b35d005ccdfee5" ns2:_="" ns3:_="" ns4:_="">
    <xsd:import namespace="dfdfdc2e-6562-4bca-b382-866d00cabfb3"/>
    <xsd:import namespace="http://schemas.microsoft.com/sharepoint.v3"/>
    <xsd:import namespace="89d2adfb-4844-4394-af2c-788461211bf0"/>
    <xsd:element name="properties">
      <xsd:complexType>
        <xsd:sequence>
          <xsd:element name="documentManagement">
            <xsd:complexType>
              <xsd:all>
                <xsd:element ref="ns2:_dlc_DocId" minOccurs="0"/>
                <xsd:element ref="ns2:_dlc_DocIdUrl" minOccurs="0"/>
                <xsd:element ref="ns2:_dlc_DocIdPersistId" minOccurs="0"/>
                <xsd:element ref="ns3:CategoryDescription" minOccurs="0"/>
                <xsd:element ref="ns2:Tags" minOccurs="0"/>
                <xsd:element ref="ns4:MediaServiceMetadata" minOccurs="0"/>
                <xsd:element ref="ns4:MediaServiceFastMetadata" minOccurs="0"/>
                <xsd:element ref="ns2:SharedWithUsers" minOccurs="0"/>
                <xsd:element ref="ns2:SharedWithDetails" minOccurs="0"/>
                <xsd:element ref="ns4:lcf76f155ced4ddcb4097134ff3c332f" minOccurs="0"/>
                <xsd:element ref="ns2:TaxCatchAll" minOccurs="0"/>
                <xsd:element ref="ns4:MediaServiceDateTaken" minOccurs="0"/>
                <xsd:element ref="ns4:MediaServiceGenerationTime" minOccurs="0"/>
                <xsd:element ref="ns4:MediaServiceEventHashCode" minOccurs="0"/>
                <xsd:element ref="ns4:MediaServiceLocation" minOccurs="0"/>
                <xsd:element ref="ns4:MediaServiceOCR"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dfdc2e-6562-4bca-b382-866d00cabf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gs" ma:index="12" nillable="true" ma:displayName="Tags" ma:internalName="Tags">
      <xsd:complexType>
        <xsd:complexContent>
          <xsd:extension base="dms:MultiChoiceFillIn">
            <xsd:sequence>
              <xsd:element name="Value" maxOccurs="unbounded" minOccurs="0" nillable="true">
                <xsd:simpleType>
                  <xsd:union memberTypes="dms:Text">
                    <xsd:simpleType>
                      <xsd:restriction base="dms:Choice">
                        <xsd:enumeration value="Vendor Provided"/>
                        <xsd:enumeration value="Linked to Other Documents"/>
                        <xsd:enumeration value="Archived"/>
                        <xsd:enumeration value="Audio Asset"/>
                        <xsd:enumeration value="Video Asset"/>
                      </xsd:restriction>
                    </xsd:simpleType>
                  </xsd:union>
                </xsd:simpleType>
              </xsd:element>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ebf9269-b98a-4f1c-81e3-ce52d651c105}" ma:internalName="TaxCatchAll" ma:showField="CatchAllData" ma:web="dfdfdc2e-6562-4bca-b382-866d00cabf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1"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d2adfb-4844-4394-af2c-788461211bf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809afe7-41e7-411a-ade2-84efccde1b3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dfdc2e-6562-4bca-b382-866d00cabfb3">2TD5W6UAR6Y6-443690059-201261</_dlc_DocId>
    <_dlc_DocIdUrl xmlns="dfdfdc2e-6562-4bca-b382-866d00cabfb3">
      <Url>https://colostate.sharepoint.com/sites/OEE-Resources/CoWC/_layouts/15/DocIdRedir.aspx?ID=2TD5W6UAR6Y6-443690059-201261</Url>
      <Description>2TD5W6UAR6Y6-443690059-201261</Description>
    </_dlc_DocIdUrl>
    <lcf76f155ced4ddcb4097134ff3c332f xmlns="89d2adfb-4844-4394-af2c-788461211bf0">
      <Terms xmlns="http://schemas.microsoft.com/office/infopath/2007/PartnerControls"/>
    </lcf76f155ced4ddcb4097134ff3c332f>
    <Tags xmlns="dfdfdc2e-6562-4bca-b382-866d00cabfb3" xsi:nil="true"/>
    <TaxCatchAll xmlns="dfdfdc2e-6562-4bca-b382-866d00cabfb3" xsi:nil="true"/>
    <CategoryDescription xmlns="http://schemas.microsoft.com/sharepoint.v3" xsi:nil="true"/>
  </documentManagement>
</p:properties>
</file>

<file path=customXml/itemProps1.xml><?xml version="1.0" encoding="utf-8"?>
<ds:datastoreItem xmlns:ds="http://schemas.openxmlformats.org/officeDocument/2006/customXml" ds:itemID="{00C9CDED-B2B5-4AD7-935C-E5CC586BDC37}"/>
</file>

<file path=customXml/itemProps2.xml><?xml version="1.0" encoding="utf-8"?>
<ds:datastoreItem xmlns:ds="http://schemas.openxmlformats.org/officeDocument/2006/customXml" ds:itemID="{CA2E080F-064C-4C4C-A6BC-4DA6FD588F7C}"/>
</file>

<file path=customXml/itemProps3.xml><?xml version="1.0" encoding="utf-8"?>
<ds:datastoreItem xmlns:ds="http://schemas.openxmlformats.org/officeDocument/2006/customXml" ds:itemID="{F68BBD7D-F6DC-4509-847E-0C88A45D7A34}"/>
</file>

<file path=customXml/itemProps4.xml><?xml version="1.0" encoding="utf-8"?>
<ds:datastoreItem xmlns:ds="http://schemas.openxmlformats.org/officeDocument/2006/customXml" ds:itemID="{CE2B14E7-C9D6-4FD4-979D-3A7087C936EF}"/>
</file>

<file path=docProps/app.xml><?xml version="1.0" encoding="utf-8"?>
<Properties xmlns="http://schemas.openxmlformats.org/officeDocument/2006/extended-properties" xmlns:vt="http://schemas.openxmlformats.org/officeDocument/2006/docPropsVTypes">
  <Template/>
  <TotalTime>45878</TotalTime>
  <Words>2749</Words>
  <Application>Microsoft Macintosh PowerPoint</Application>
  <PresentationFormat>Widescreen</PresentationFormat>
  <Paragraphs>245</Paragraphs>
  <Slides>25</Slides>
  <Notes>17</Notes>
  <HiddenSlides>0</HiddenSlides>
  <MMClips>35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Noto Sans</vt:lpstr>
      <vt:lpstr>proxima-nova</vt:lpstr>
      <vt:lpstr>Office Theme 2013 - 2022</vt:lpstr>
      <vt:lpstr>Let There Be Water</vt:lpstr>
      <vt:lpstr>Model for World in Crisis</vt:lpstr>
      <vt:lpstr>Israel’s Solution for a Water Starved World</vt:lpstr>
      <vt:lpstr>Overview of Book</vt:lpstr>
      <vt:lpstr>Israel’s Solution for a Water Starved World</vt:lpstr>
      <vt:lpstr>Let There Be Water Israel’s Solution for a Water Starved World</vt:lpstr>
      <vt:lpstr>Let There Be Water Israel’s Solution for a Water Starved World</vt:lpstr>
      <vt:lpstr>Part 1:  Creation of a Water Focused Nation Ch. 1-3</vt:lpstr>
      <vt:lpstr>Part 1:  Creation of a Water Focused Nation Ch. 1-3</vt:lpstr>
      <vt:lpstr>Part 1:  Creation of a Water Focused Nation Ch. 1-3</vt:lpstr>
      <vt:lpstr>Part 1:  Creation of a Water Focused Nation Ch. 1-3</vt:lpstr>
      <vt:lpstr>Part 1:  Creation of a Water Focused Nation Ch. 1-3</vt:lpstr>
      <vt:lpstr>Part 1:  Creation of a Water Focused Nation Ch. 1-3</vt:lpstr>
      <vt:lpstr>Part II: The Transformation Ch. 4-7</vt:lpstr>
      <vt:lpstr>Part II: The Transformation Ch. 4-7</vt:lpstr>
      <vt:lpstr>Part II: The Transformation Ch. 4-7</vt:lpstr>
      <vt:lpstr>Part II: The Transformation Ch 4-7</vt:lpstr>
      <vt:lpstr>Part III: The World Beyond Israel’s Borders Ch 8-11</vt:lpstr>
      <vt:lpstr>Part III: The World Beyond Israel’s Borders Ch 8-11</vt:lpstr>
      <vt:lpstr>Part III: The World Beyond Israel’s Borders Ch 8-11</vt:lpstr>
      <vt:lpstr>Part IV: How Israel Did It Ch. 12</vt:lpstr>
      <vt:lpstr> Part IV: How Israel Did It Ch. 12</vt:lpstr>
      <vt:lpstr>Part IV: How Israel Did It Ch. 12</vt:lpstr>
      <vt:lpstr>Personally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 There Be Water</dc:title>
  <dc:creator>Shirley Peel</dc:creator>
  <cp:lastModifiedBy>Shirley Peel</cp:lastModifiedBy>
  <cp:revision>6</cp:revision>
  <dcterms:created xsi:type="dcterms:W3CDTF">2022-12-11T18:17:59Z</dcterms:created>
  <dcterms:modified xsi:type="dcterms:W3CDTF">2023-05-16T00:46:10Z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0x01010037A8D8D3CCF8024B8480588293B8CA66</vt:lpwstr>
  </property>
  <property fmtid="{D5CDD505-2E9C-101B-9397-08002B2CF9AE}" pid="3" name="_dlc_DocIdItemGuid">
    <vt:lpwstr>cc0d6efa-7575-4e0d-831e-0cb59ed86423</vt:lpwstr>
  </property>
</Properties>
</file>