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B01199-C621-48D4-B3FD-0B68EFE6E2E5}">
  <a:tblStyle styleId="{6DB01199-C621-48D4-B3FD-0B68EFE6E2E5}"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127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26" Type="http://schemas.openxmlformats.org/officeDocument/2006/relationships/customXml" Target="../customXml/item4.xml"/><Relationship Id="rId21" Type="http://schemas.openxmlformats.org/officeDocument/2006/relationships/font" Target="fonts/CenturyGothic-italic.fntdata"/><Relationship Id="rId3"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5" Type="http://schemas.openxmlformats.org/officeDocument/2006/relationships/customXml" Target="../customXml/item3.xml"/><Relationship Id="rId20" Type="http://schemas.openxmlformats.org/officeDocument/2006/relationships/font" Target="fonts/CenturyGothic-bold.fntdata"/><Relationship Id="rId2"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1" Type="http://schemas.openxmlformats.org/officeDocument/2006/relationships/theme" Target="theme/theme2.xml"/><Relationship Id="rId6" Type="http://schemas.openxmlformats.org/officeDocument/2006/relationships/notesMaster" Target="notesMasters/notesMaster1.xml"/><Relationship Id="rId24" Type="http://schemas.openxmlformats.org/officeDocument/2006/relationships/customXml" Target="../customXml/item2.xml"/><Relationship Id="rId15" Type="http://schemas.openxmlformats.org/officeDocument/2006/relationships/slide" Target="slides/slide9.xml"/><Relationship Id="rId5" Type="http://schemas.openxmlformats.org/officeDocument/2006/relationships/slideMaster" Target="slideMasters/slideMaster1.xml"/><Relationship Id="rId23"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font" Target="fonts/CenturyGothic-regular.fntdata"/><Relationship Id="rId22" Type="http://schemas.openxmlformats.org/officeDocument/2006/relationships/font" Target="fonts/CenturyGothic-boldItalic.fntdata"/><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arimer.org/planning/wate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24b62a5840_0_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224b62a5840_0_1: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a:t>No discussion on this slide. It will be displayed at start, and as soon as Mark is ready, we go to next slide.</a:t>
            </a:r>
            <a:endParaRPr/>
          </a:p>
        </p:txBody>
      </p:sp>
      <p:sp>
        <p:nvSpPr>
          <p:cNvPr id="77" name="Google Shape;77;g224b62a5840_0_1: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4b62a5840_0_1014: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24b62a5840_0_1014: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203" name="Google Shape;203;g224b62a5840_0_1014: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24b62a5840_0_1107: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24b62a5840_0_1107: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211" name="Google Shape;211;g224b62a5840_0_1107: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4b62a5840_0_6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224b62a5840_0_68: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a:t>Mark: idea here is to give folks a general idea of scope and talk about how we needed to move from an informal organization to a scaled up enterprise organization in order to meet the growing demands of a large county.</a:t>
            </a:r>
            <a:endParaRPr/>
          </a:p>
        </p:txBody>
      </p:sp>
      <p:sp>
        <p:nvSpPr>
          <p:cNvPr id="88" name="Google Shape;88;g224b62a5840_0_68: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24b62a5840_0_1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224b62a5840_0_13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24b62a5840_0_403: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24b62a5840_0_403: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Approached the existing conditions report</a:t>
            </a:r>
            <a:endParaRPr/>
          </a:p>
          <a:p>
            <a:pPr indent="-165100" lvl="0" marL="165100" rtl="0" algn="l">
              <a:spcBef>
                <a:spcPts val="0"/>
              </a:spcBef>
              <a:spcAft>
                <a:spcPts val="0"/>
              </a:spcAft>
              <a:buClr>
                <a:schemeClr val="dk1"/>
              </a:buClr>
              <a:buSzPts val="1200"/>
              <a:buFont typeface="Arial"/>
              <a:buChar char="•"/>
            </a:pPr>
            <a:r>
              <a:rPr lang="en" sz="1200">
                <a:latin typeface="Calibri"/>
                <a:ea typeface="Calibri"/>
                <a:cs typeface="Calibri"/>
                <a:sym typeface="Calibri"/>
              </a:rPr>
              <a:t>Scope limited to water supplies and ag land – many other water topics not addresses</a:t>
            </a:r>
            <a:endParaRPr/>
          </a:p>
          <a:p>
            <a:pPr indent="-165100" lvl="0" marL="165100" rtl="0" algn="l">
              <a:spcBef>
                <a:spcPts val="0"/>
              </a:spcBef>
              <a:spcAft>
                <a:spcPts val="0"/>
              </a:spcAft>
              <a:buClr>
                <a:schemeClr val="dk1"/>
              </a:buClr>
              <a:buSzPts val="1200"/>
              <a:buFont typeface="Arial"/>
              <a:buChar char="•"/>
            </a:pPr>
            <a:r>
              <a:rPr lang="en" sz="1200">
                <a:latin typeface="Calibri"/>
                <a:ea typeface="Calibri"/>
                <a:cs typeface="Calibri"/>
                <a:sym typeface="Calibri"/>
              </a:rPr>
              <a:t>Budget dictated that we rely on existing data sources vs new data collection</a:t>
            </a:r>
            <a:endParaRPr/>
          </a:p>
          <a:p>
            <a:pPr indent="-165100" lvl="0" marL="165100" rtl="0" algn="l">
              <a:spcBef>
                <a:spcPts val="0"/>
              </a:spcBef>
              <a:spcAft>
                <a:spcPts val="0"/>
              </a:spcAft>
              <a:buClr>
                <a:schemeClr val="dk1"/>
              </a:buClr>
              <a:buSzPts val="1200"/>
              <a:buFont typeface="Arial"/>
              <a:buChar char="•"/>
            </a:pPr>
            <a:r>
              <a:rPr lang="en" sz="1200">
                <a:latin typeface="Calibri"/>
                <a:ea typeface="Calibri"/>
                <a:cs typeface="Calibri"/>
                <a:sym typeface="Calibri"/>
              </a:rPr>
              <a:t>Main sources included County comp plan, State of Colorado water databases, and publicly available plans from providers</a:t>
            </a:r>
            <a:endParaRPr/>
          </a:p>
          <a:p>
            <a:pPr indent="-88900" lvl="0" marL="16510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marR="0" rtl="0" algn="l">
              <a:lnSpc>
                <a:spcPct val="107000"/>
              </a:lnSpc>
              <a:spcBef>
                <a:spcPts val="0"/>
              </a:spcBef>
              <a:spcAft>
                <a:spcPts val="0"/>
              </a:spcAft>
              <a:buNone/>
            </a:pPr>
            <a:r>
              <a:rPr lang="en" sz="1200">
                <a:latin typeface="Calibri"/>
                <a:ea typeface="Calibri"/>
                <a:cs typeface="Calibri"/>
                <a:sym typeface="Calibri"/>
              </a:rPr>
              <a:t>The </a:t>
            </a:r>
            <a:r>
              <a:rPr lang="en" sz="1200" u="sng">
                <a:solidFill>
                  <a:srgbClr val="9E5330"/>
                </a:solidFill>
                <a:latin typeface="Calibri"/>
                <a:ea typeface="Calibri"/>
                <a:cs typeface="Calibri"/>
                <a:sym typeface="Calibri"/>
                <a:hlinkClick r:id="rId2">
                  <a:extLst>
                    <a:ext uri="{A12FA001-AC4F-418D-AE19-62706E023703}">
                      <ahyp:hlinkClr val="tx"/>
                    </a:ext>
                  </a:extLst>
                </a:hlinkClick>
              </a:rPr>
              <a:t>regional existing conditions report</a:t>
            </a:r>
            <a:r>
              <a:rPr lang="en" sz="1200">
                <a:latin typeface="Calibri"/>
                <a:ea typeface="Calibri"/>
                <a:cs typeface="Calibri"/>
                <a:sym typeface="Calibri"/>
              </a:rPr>
              <a:t> focused on water supplies and agricultural land. Most review comments were addressed through report revisions. Additional comments on the report include:</a:t>
            </a:r>
            <a:endParaRPr sz="1200">
              <a:latin typeface="Calibri"/>
              <a:ea typeface="Calibri"/>
              <a:cs typeface="Calibri"/>
              <a:sym typeface="Calibri"/>
            </a:endParaRPr>
          </a:p>
          <a:p>
            <a:pPr indent="-330200" lvl="0" marL="330200" marR="0" rtl="0" algn="l">
              <a:spcBef>
                <a:spcPts val="800"/>
              </a:spcBef>
              <a:spcAft>
                <a:spcPts val="0"/>
              </a:spcAft>
              <a:buClr>
                <a:schemeClr val="dk1"/>
              </a:buClr>
              <a:buSzPts val="1200"/>
              <a:buFont typeface="Noto Sans Symbols"/>
              <a:buChar char="∙"/>
            </a:pPr>
            <a:r>
              <a:rPr lang="en" sz="1200">
                <a:latin typeface="Calibri"/>
                <a:ea typeface="Calibri"/>
                <a:cs typeface="Calibri"/>
                <a:sym typeface="Calibri"/>
              </a:rPr>
              <a:t>It is important to see the entire region summarized in one place. More detail would be good too. </a:t>
            </a:r>
            <a:endParaRPr/>
          </a:p>
          <a:p>
            <a:pPr indent="-330200" lvl="0" marL="330200" marR="0" rtl="0" algn="l">
              <a:spcBef>
                <a:spcPts val="0"/>
              </a:spcBef>
              <a:spcAft>
                <a:spcPts val="0"/>
              </a:spcAft>
              <a:buClr>
                <a:schemeClr val="dk1"/>
              </a:buClr>
              <a:buSzPts val="1200"/>
              <a:buFont typeface="Noto Sans Symbols"/>
              <a:buChar char="∙"/>
            </a:pPr>
            <a:r>
              <a:rPr lang="en" sz="1200">
                <a:latin typeface="Calibri"/>
                <a:ea typeface="Calibri"/>
                <a:cs typeface="Calibri"/>
                <a:sym typeface="Calibri"/>
              </a:rPr>
              <a:t>It is important to note that water use in Larimer County includes the 4+ million annual visitors to Rocky Mountain National Park. </a:t>
            </a:r>
            <a:endParaRPr/>
          </a:p>
          <a:p>
            <a:pPr indent="0" lvl="0" marL="0" marR="0" rtl="0" algn="l">
              <a:lnSpc>
                <a:spcPct val="107000"/>
              </a:lnSpc>
              <a:spcBef>
                <a:spcPts val="0"/>
              </a:spcBef>
              <a:spcAft>
                <a:spcPts val="0"/>
              </a:spcAft>
              <a:buNone/>
            </a:pPr>
            <a:r>
              <a:rPr lang="en" sz="1200">
                <a:latin typeface="Calibri"/>
                <a:ea typeface="Calibri"/>
                <a:cs typeface="Calibri"/>
                <a:sym typeface="Calibri"/>
              </a:rPr>
              <a:t>Stakeholder input on future regional existing conditions work led by Larimer County included the following suggestions:</a:t>
            </a:r>
            <a:endParaRPr sz="1200">
              <a:latin typeface="Calibri"/>
              <a:ea typeface="Calibri"/>
              <a:cs typeface="Calibri"/>
              <a:sym typeface="Calibri"/>
            </a:endParaRPr>
          </a:p>
          <a:p>
            <a:pPr indent="-330200" lvl="0" marL="330200" marR="0" rtl="0" algn="l">
              <a:spcBef>
                <a:spcPts val="800"/>
              </a:spcBef>
              <a:spcAft>
                <a:spcPts val="0"/>
              </a:spcAft>
              <a:buClr>
                <a:schemeClr val="dk1"/>
              </a:buClr>
              <a:buSzPts val="1200"/>
              <a:buFont typeface="Noto Sans Symbols"/>
              <a:buChar char="∙"/>
            </a:pPr>
            <a:r>
              <a:rPr lang="en" sz="1200">
                <a:latin typeface="Calibri"/>
                <a:ea typeface="Calibri"/>
                <a:cs typeface="Calibri"/>
                <a:sym typeface="Calibri"/>
              </a:rPr>
              <a:t>A thorough assessment of water service providers for water waste ordinances, water shortage action plans, and past water use restrictions.</a:t>
            </a:r>
            <a:endParaRPr/>
          </a:p>
          <a:p>
            <a:pPr indent="-330200" lvl="0" marL="330200" marR="0" rtl="0" algn="l">
              <a:spcBef>
                <a:spcPts val="0"/>
              </a:spcBef>
              <a:spcAft>
                <a:spcPts val="0"/>
              </a:spcAft>
              <a:buClr>
                <a:schemeClr val="dk1"/>
              </a:buClr>
              <a:buSzPts val="1200"/>
              <a:buFont typeface="Noto Sans Symbols"/>
              <a:buChar char="∙"/>
            </a:pPr>
            <a:r>
              <a:rPr lang="en" sz="1200">
                <a:latin typeface="Calibri"/>
                <a:ea typeface="Calibri"/>
                <a:cs typeface="Calibri"/>
                <a:sym typeface="Calibri"/>
              </a:rPr>
              <a:t>A thorough assessment of system development and billing charges, as well as comparison of fees and charges across providers for example development types.</a:t>
            </a:r>
            <a:endParaRPr/>
          </a:p>
          <a:p>
            <a:pPr indent="-330200" lvl="0" marL="330200" marR="0" rtl="0" algn="l">
              <a:spcBef>
                <a:spcPts val="0"/>
              </a:spcBef>
              <a:spcAft>
                <a:spcPts val="0"/>
              </a:spcAft>
              <a:buClr>
                <a:schemeClr val="dk1"/>
              </a:buClr>
              <a:buSzPts val="1200"/>
              <a:buFont typeface="Noto Sans Symbols"/>
              <a:buChar char="∙"/>
            </a:pPr>
            <a:r>
              <a:rPr lang="en" sz="1200">
                <a:latin typeface="Calibri"/>
                <a:ea typeface="Calibri"/>
                <a:cs typeface="Calibri"/>
                <a:sym typeface="Calibri"/>
              </a:rPr>
              <a:t>Discuss local permitting requirements (e.g., for Larimer County, Fort Collins) and how those affect and potentially encumber regional water projects.</a:t>
            </a:r>
            <a:endParaRPr/>
          </a:p>
          <a:p>
            <a:pPr indent="-330200" lvl="0" marL="330200" marR="0" rtl="0" algn="l">
              <a:spcBef>
                <a:spcPts val="0"/>
              </a:spcBef>
              <a:spcAft>
                <a:spcPts val="0"/>
              </a:spcAft>
              <a:buClr>
                <a:schemeClr val="dk1"/>
              </a:buClr>
              <a:buSzPts val="1200"/>
              <a:buFont typeface="Noto Sans Symbols"/>
              <a:buChar char="∙"/>
            </a:pPr>
            <a:r>
              <a:rPr lang="en" sz="1200">
                <a:latin typeface="Calibri"/>
                <a:ea typeface="Calibri"/>
                <a:cs typeface="Calibri"/>
                <a:sym typeface="Calibri"/>
              </a:rPr>
              <a:t>Expand scope to include environmental and recreational flows, wastewater, water quality, drought, wildfire, reduced water rentals to the agricultural sector, stormwater, and cross-media connections (e.g., air, soils).</a:t>
            </a:r>
            <a:endParaRPr/>
          </a:p>
          <a:p>
            <a:pPr indent="-330200" lvl="0" marL="330200" marR="0" rtl="0" algn="l">
              <a:spcBef>
                <a:spcPts val="0"/>
              </a:spcBef>
              <a:spcAft>
                <a:spcPts val="0"/>
              </a:spcAft>
              <a:buClr>
                <a:schemeClr val="dk1"/>
              </a:buClr>
              <a:buSzPts val="1200"/>
              <a:buFont typeface="Noto Sans Symbols"/>
              <a:buChar char="∙"/>
            </a:pPr>
            <a:r>
              <a:rPr lang="en" sz="1200">
                <a:latin typeface="Calibri"/>
                <a:ea typeface="Calibri"/>
                <a:cs typeface="Calibri"/>
                <a:sym typeface="Calibri"/>
              </a:rPr>
              <a:t>Further analyze the risks and effects if the Colorado-Big Thompson system were to fail or be curtailed. </a:t>
            </a:r>
            <a:endParaRPr/>
          </a:p>
          <a:p>
            <a:pPr indent="-330200" lvl="0" marL="330200" marR="0" rtl="0" algn="l">
              <a:spcBef>
                <a:spcPts val="0"/>
              </a:spcBef>
              <a:spcAft>
                <a:spcPts val="0"/>
              </a:spcAft>
              <a:buClr>
                <a:schemeClr val="dk1"/>
              </a:buClr>
              <a:buSzPts val="1200"/>
              <a:buFont typeface="Noto Sans Symbols"/>
              <a:buChar char="∙"/>
            </a:pPr>
            <a:r>
              <a:rPr lang="en" sz="1200">
                <a:latin typeface="Calibri"/>
                <a:ea typeface="Calibri"/>
                <a:cs typeface="Calibri"/>
                <a:sym typeface="Calibri"/>
              </a:rPr>
              <a:t>Conduct a more extensive analysis of raw water providers (i.e., reservoir, irrigation, and ditch companies) and water associations. For example, the Water Association of the Rockies appears to be missing from the report. </a:t>
            </a:r>
            <a:endParaRPr/>
          </a:p>
          <a:p>
            <a:pPr indent="-88900" lvl="0" marL="16510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14" name="Google Shape;114;g224b62a5840_0_403: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24b62a5840_0_299: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224b62a5840_0_299: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88900" lvl="0" marL="165100" rtl="0" algn="l">
              <a:spcBef>
                <a:spcPts val="0"/>
              </a:spcBef>
              <a:spcAft>
                <a:spcPts val="0"/>
              </a:spcAft>
              <a:buClr>
                <a:schemeClr val="dk1"/>
              </a:buClr>
              <a:buSzPts val="1200"/>
              <a:buFont typeface="Arial"/>
              <a:buNone/>
            </a:pPr>
            <a:r>
              <a:t/>
            </a:r>
            <a:endParaRPr/>
          </a:p>
        </p:txBody>
      </p:sp>
      <p:sp>
        <p:nvSpPr>
          <p:cNvPr id="127" name="Google Shape;127;g224b62a5840_0_299: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24b62a5840_0_507: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24b62a5840_0_507: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a:t>Talking points</a:t>
            </a:r>
            <a:endParaRPr/>
          </a:p>
          <a:p>
            <a:pPr indent="-165100" lvl="0" marL="165100" rtl="0" algn="l">
              <a:spcBef>
                <a:spcPts val="0"/>
              </a:spcBef>
              <a:spcAft>
                <a:spcPts val="0"/>
              </a:spcAft>
              <a:buClr>
                <a:schemeClr val="dk1"/>
              </a:buClr>
              <a:buSzPts val="1200"/>
              <a:buFont typeface="Arial"/>
              <a:buChar char="•"/>
            </a:pPr>
            <a:r>
              <a:rPr lang="en"/>
              <a:t>One way the County can formally achieve the strategic plan goals is through the development and adoption of a water element…</a:t>
            </a:r>
            <a:endParaRPr/>
          </a:p>
          <a:p>
            <a:pPr indent="0" lvl="0" marL="0" rtl="0" algn="l">
              <a:spcBef>
                <a:spcPts val="0"/>
              </a:spcBef>
              <a:spcAft>
                <a:spcPts val="0"/>
              </a:spcAft>
              <a:buNone/>
            </a:pPr>
            <a:r>
              <a:t/>
            </a:r>
            <a:endParaRPr/>
          </a:p>
        </p:txBody>
      </p:sp>
      <p:sp>
        <p:nvSpPr>
          <p:cNvPr id="140" name="Google Shape;140;g224b62a5840_0_507: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24b62a5840_0_699: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24b62a5840_0_699: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165100" lvl="0" marL="165100" rtl="0" algn="l">
              <a:spcBef>
                <a:spcPts val="0"/>
              </a:spcBef>
              <a:spcAft>
                <a:spcPts val="0"/>
              </a:spcAft>
              <a:buClr>
                <a:schemeClr val="dk1"/>
              </a:buClr>
              <a:buSzPts val="1200"/>
              <a:buFont typeface="Arial"/>
              <a:buChar char="•"/>
            </a:pPr>
            <a:r>
              <a:rPr lang="en"/>
              <a:t>One outcome we wanted to highlight is metrics around land use and water in the County</a:t>
            </a:r>
            <a:endParaRPr/>
          </a:p>
          <a:p>
            <a:pPr indent="-165100" lvl="0" marL="165100" rtl="0" algn="l">
              <a:spcBef>
                <a:spcPts val="0"/>
              </a:spcBef>
              <a:spcAft>
                <a:spcPts val="0"/>
              </a:spcAft>
              <a:buClr>
                <a:schemeClr val="dk1"/>
              </a:buClr>
              <a:buSzPts val="1200"/>
              <a:buFont typeface="Arial"/>
              <a:buChar char="•"/>
            </a:pPr>
            <a:r>
              <a:rPr lang="en"/>
              <a:t>You have the full report in email, the executive summary as handout for reference</a:t>
            </a:r>
            <a:endParaRPr/>
          </a:p>
          <a:p>
            <a:pPr indent="-165100" lvl="0" marL="165100" rtl="0" algn="l">
              <a:spcBef>
                <a:spcPts val="0"/>
              </a:spcBef>
              <a:spcAft>
                <a:spcPts val="0"/>
              </a:spcAft>
              <a:buClr>
                <a:schemeClr val="dk1"/>
              </a:buClr>
              <a:buSzPts val="1200"/>
              <a:buFont typeface="Arial"/>
              <a:buChar char="•"/>
            </a:pPr>
            <a:r>
              <a:rPr lang="en"/>
              <a:t>County’s role in unincorporated areas clearer – land use authority etc.</a:t>
            </a:r>
            <a:endParaRPr/>
          </a:p>
          <a:p>
            <a:pPr indent="-165100" lvl="0" marL="165100" rtl="0" algn="l">
              <a:spcBef>
                <a:spcPts val="0"/>
              </a:spcBef>
              <a:spcAft>
                <a:spcPts val="0"/>
              </a:spcAft>
              <a:buClr>
                <a:schemeClr val="dk1"/>
              </a:buClr>
              <a:buSzPts val="1200"/>
              <a:buFont typeface="Arial"/>
              <a:buChar char="•"/>
            </a:pPr>
            <a:r>
              <a:rPr lang="en"/>
              <a:t>Does County also have role as regional convener on water topics?</a:t>
            </a:r>
            <a:endParaRPr/>
          </a:p>
          <a:p>
            <a:pPr indent="-165100" lvl="0" marL="165100" rtl="0" algn="l">
              <a:spcBef>
                <a:spcPts val="0"/>
              </a:spcBef>
              <a:spcAft>
                <a:spcPts val="0"/>
              </a:spcAft>
              <a:buClr>
                <a:schemeClr val="dk1"/>
              </a:buClr>
              <a:buSzPts val="1200"/>
              <a:buFont typeface="Arial"/>
              <a:buChar char="•"/>
            </a:pPr>
            <a:r>
              <a:rPr lang="en"/>
              <a:t>What we got from the comp plan – how much growth is expected and where</a:t>
            </a:r>
            <a:endParaRPr/>
          </a:p>
          <a:p>
            <a:pPr indent="-88900" lvl="0" marL="165100" rtl="0" algn="l">
              <a:spcBef>
                <a:spcPts val="0"/>
              </a:spcBef>
              <a:spcAft>
                <a:spcPts val="0"/>
              </a:spcAft>
              <a:buClr>
                <a:schemeClr val="dk1"/>
              </a:buClr>
              <a:buSzPts val="1200"/>
              <a:buFont typeface="Arial"/>
              <a:buNone/>
            </a:pPr>
            <a:r>
              <a:t/>
            </a:r>
            <a:endParaRPr/>
          </a:p>
        </p:txBody>
      </p:sp>
      <p:sp>
        <p:nvSpPr>
          <p:cNvPr id="152" name="Google Shape;152;g224b62a5840_0_699: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4b62a5840_0_803: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24b62a5840_0_803: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a:t>Amy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Talking points: </a:t>
            </a:r>
            <a:endParaRPr/>
          </a:p>
          <a:p>
            <a:pPr indent="-165100" lvl="0" marL="165100" rtl="0" algn="l">
              <a:spcBef>
                <a:spcPts val="0"/>
              </a:spcBef>
              <a:spcAft>
                <a:spcPts val="0"/>
              </a:spcAft>
              <a:buClr>
                <a:schemeClr val="dk1"/>
              </a:buClr>
              <a:buSzPts val="1200"/>
              <a:buFont typeface="Arial"/>
              <a:buChar char="•"/>
            </a:pPr>
            <a:r>
              <a:rPr lang="en"/>
              <a:t>Second outcome = key risks and vulnerabilities that arise from the data we analyzed</a:t>
            </a:r>
            <a:endParaRPr/>
          </a:p>
          <a:p>
            <a:pPr indent="-165100" lvl="0" marL="165100" rtl="0" algn="l">
              <a:spcBef>
                <a:spcPts val="0"/>
              </a:spcBef>
              <a:spcAft>
                <a:spcPts val="0"/>
              </a:spcAft>
              <a:buClr>
                <a:schemeClr val="dk1"/>
              </a:buClr>
              <a:buSzPts val="1200"/>
              <a:buFont typeface="Arial"/>
              <a:buChar char="•"/>
            </a:pPr>
            <a:r>
              <a:rPr lang="en"/>
              <a:t>Doesn’t capture all risks and vulnerabilities</a:t>
            </a:r>
            <a:endParaRPr/>
          </a:p>
          <a:p>
            <a:pPr indent="-165100" lvl="0" marL="165100" rtl="0" algn="l">
              <a:spcBef>
                <a:spcPts val="0"/>
              </a:spcBef>
              <a:spcAft>
                <a:spcPts val="0"/>
              </a:spcAft>
              <a:buClr>
                <a:schemeClr val="dk1"/>
              </a:buClr>
              <a:buSzPts val="1200"/>
              <a:buFont typeface="Arial"/>
              <a:buChar char="•"/>
            </a:pPr>
            <a:r>
              <a:rPr lang="en"/>
              <a:t>Reduced water availability from droughts, fires, climate change</a:t>
            </a:r>
            <a:endParaRPr/>
          </a:p>
          <a:p>
            <a:pPr indent="-165100" lvl="0" marL="165100" rtl="0" algn="l">
              <a:spcBef>
                <a:spcPts val="0"/>
              </a:spcBef>
              <a:spcAft>
                <a:spcPts val="0"/>
              </a:spcAft>
              <a:buClr>
                <a:schemeClr val="dk1"/>
              </a:buClr>
              <a:buSzPts val="1200"/>
              <a:buFont typeface="Arial"/>
              <a:buChar char="•"/>
            </a:pPr>
            <a:r>
              <a:rPr lang="en"/>
              <a:t>97% of Colorado river water could be curtailed under a compact call</a:t>
            </a:r>
            <a:endParaRPr/>
          </a:p>
          <a:p>
            <a:pPr indent="-165100" lvl="0" marL="165100" rtl="0" algn="l">
              <a:spcBef>
                <a:spcPts val="0"/>
              </a:spcBef>
              <a:spcAft>
                <a:spcPts val="0"/>
              </a:spcAft>
              <a:buClr>
                <a:schemeClr val="dk1"/>
              </a:buClr>
              <a:buSzPts val="1200"/>
              <a:buFont typeface="Arial"/>
              <a:buChar char="•"/>
            </a:pPr>
            <a:r>
              <a:rPr lang="en"/>
              <a:t>Relatively low reuse potential without graywater programs</a:t>
            </a:r>
            <a:endParaRPr/>
          </a:p>
          <a:p>
            <a:pPr indent="-165100" lvl="0" marL="165100" rtl="0" algn="l">
              <a:spcBef>
                <a:spcPts val="0"/>
              </a:spcBef>
              <a:spcAft>
                <a:spcPts val="0"/>
              </a:spcAft>
              <a:buClr>
                <a:schemeClr val="dk1"/>
              </a:buClr>
              <a:buSzPts val="1200"/>
              <a:buFont typeface="Arial"/>
              <a:buChar char="•"/>
            </a:pPr>
            <a:r>
              <a:rPr lang="en"/>
              <a:t>Already seeing service delivery limitations happening and expect that to continue</a:t>
            </a:r>
            <a:endParaRPr/>
          </a:p>
          <a:p>
            <a:pPr indent="0" lvl="0" marL="0" rtl="0" algn="l">
              <a:spcBef>
                <a:spcPts val="0"/>
              </a:spcBef>
              <a:spcAft>
                <a:spcPts val="0"/>
              </a:spcAft>
              <a:buNone/>
            </a:pPr>
            <a:r>
              <a:t/>
            </a:r>
            <a:endParaRPr/>
          </a:p>
        </p:txBody>
      </p:sp>
      <p:sp>
        <p:nvSpPr>
          <p:cNvPr id="162" name="Google Shape;162;g224b62a5840_0_803: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24b62a5840_0_912: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24b62a5840_0_912: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a:t>Amy</a:t>
            </a:r>
            <a:endParaRPr/>
          </a:p>
          <a:p>
            <a:pPr indent="0" lvl="0" marL="0" rtl="0" algn="l">
              <a:spcBef>
                <a:spcPts val="0"/>
              </a:spcBef>
              <a:spcAft>
                <a:spcPts val="0"/>
              </a:spcAft>
              <a:buNone/>
            </a:pPr>
            <a:r>
              <a:t/>
            </a:r>
            <a:endParaRPr/>
          </a:p>
          <a:p>
            <a:pPr indent="-165100" lvl="0" marL="165100" rtl="0" algn="l">
              <a:spcBef>
                <a:spcPts val="0"/>
              </a:spcBef>
              <a:spcAft>
                <a:spcPts val="0"/>
              </a:spcAft>
              <a:buClr>
                <a:schemeClr val="dk1"/>
              </a:buClr>
              <a:buSzPts val="1200"/>
              <a:buFont typeface="Arial"/>
              <a:buChar char="•"/>
            </a:pPr>
            <a:r>
              <a:rPr lang="en"/>
              <a:t>Talking points</a:t>
            </a:r>
            <a:endParaRPr/>
          </a:p>
          <a:p>
            <a:pPr indent="-177800" lvl="1" marL="622300" rtl="0" algn="l">
              <a:spcBef>
                <a:spcPts val="0"/>
              </a:spcBef>
              <a:spcAft>
                <a:spcPts val="0"/>
              </a:spcAft>
              <a:buClr>
                <a:schemeClr val="dk1"/>
              </a:buClr>
              <a:buSzPts val="1200"/>
              <a:buFont typeface="Arial"/>
              <a:buChar char="•"/>
            </a:pPr>
            <a:r>
              <a:rPr lang="en"/>
              <a:t>Almost all planned projects in LC are around improved raw water storage</a:t>
            </a:r>
            <a:endParaRPr/>
          </a:p>
          <a:p>
            <a:pPr indent="-177800" lvl="1" marL="622300" rtl="0" algn="l">
              <a:spcBef>
                <a:spcPts val="0"/>
              </a:spcBef>
              <a:spcAft>
                <a:spcPts val="0"/>
              </a:spcAft>
              <a:buClr>
                <a:schemeClr val="dk1"/>
              </a:buClr>
              <a:buSzPts val="1200"/>
              <a:buFont typeface="Arial"/>
              <a:buChar char="•"/>
            </a:pPr>
            <a:r>
              <a:rPr lang="en"/>
              <a:t>Muni providers have senior, diversified portfolios; Districts tend to be working to diversify from C-BT to include local supplies</a:t>
            </a:r>
            <a:endParaRPr/>
          </a:p>
          <a:p>
            <a:pPr indent="-177800" lvl="1" marL="622300" rtl="0" algn="l">
              <a:spcBef>
                <a:spcPts val="0"/>
              </a:spcBef>
              <a:spcAft>
                <a:spcPts val="0"/>
              </a:spcAft>
              <a:buClr>
                <a:schemeClr val="dk1"/>
              </a:buClr>
              <a:buSzPts val="1200"/>
              <a:buFont typeface="Arial"/>
              <a:buChar char="•"/>
            </a:pPr>
            <a:r>
              <a:rPr lang="en"/>
              <a:t>Complicated IGAs and contractual arrangements – good and bad</a:t>
            </a:r>
            <a:endParaRPr/>
          </a:p>
          <a:p>
            <a:pPr indent="-177800" lvl="1" marL="622300" rtl="0" algn="l">
              <a:spcBef>
                <a:spcPts val="0"/>
              </a:spcBef>
              <a:spcAft>
                <a:spcPts val="0"/>
              </a:spcAft>
              <a:buClr>
                <a:schemeClr val="dk1"/>
              </a:buClr>
              <a:buSzPts val="1200"/>
              <a:buFont typeface="Arial"/>
              <a:buChar char="•"/>
            </a:pPr>
            <a:r>
              <a:rPr lang="en"/>
              <a:t>Need much more infrastructure investment </a:t>
            </a:r>
            <a:endParaRPr/>
          </a:p>
          <a:p>
            <a:pPr indent="-177800" lvl="1" marL="622300" rtl="0" algn="l">
              <a:spcBef>
                <a:spcPts val="0"/>
              </a:spcBef>
              <a:spcAft>
                <a:spcPts val="0"/>
              </a:spcAft>
              <a:buClr>
                <a:schemeClr val="dk1"/>
              </a:buClr>
              <a:buSzPts val="1200"/>
              <a:buFont typeface="Arial"/>
              <a:buChar char="•"/>
            </a:pPr>
            <a:r>
              <a:rPr lang="en"/>
              <a:t>Need consistent, better, public info for all providers</a:t>
            </a:r>
            <a:endParaRPr/>
          </a:p>
        </p:txBody>
      </p:sp>
      <p:sp>
        <p:nvSpPr>
          <p:cNvPr id="186" name="Google Shape;186;g224b62a5840_0_912: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0" name="Shape 50"/>
        <p:cNvGrpSpPr/>
        <p:nvPr/>
      </p:nvGrpSpPr>
      <p:grpSpPr>
        <a:xfrm>
          <a:off x="0" y="0"/>
          <a:ext cx="0" cy="0"/>
          <a:chOff x="0" y="0"/>
          <a:chExt cx="0" cy="0"/>
        </a:xfrm>
      </p:grpSpPr>
      <p:sp>
        <p:nvSpPr>
          <p:cNvPr id="51" name="Google Shape;51;p13"/>
          <p:cNvSpPr txBox="1"/>
          <p:nvPr>
            <p:ph type="title"/>
          </p:nvPr>
        </p:nvSpPr>
        <p:spPr>
          <a:xfrm>
            <a:off x="484583" y="339539"/>
            <a:ext cx="7053600" cy="1050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lt2"/>
              </a:buClr>
              <a:buSzPts val="14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body"/>
          </p:nvPr>
        </p:nvSpPr>
        <p:spPr>
          <a:xfrm>
            <a:off x="827484" y="1539689"/>
            <a:ext cx="6710100" cy="31467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3" name="Google Shape;53;p13"/>
          <p:cNvSpPr txBox="1"/>
          <p:nvPr>
            <p:ph idx="10" type="dt"/>
          </p:nvPr>
        </p:nvSpPr>
        <p:spPr>
          <a:xfrm rot="5400000">
            <a:off x="7616654" y="1343101"/>
            <a:ext cx="7431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rot="5400000">
            <a:off x="6713603" y="2419050"/>
            <a:ext cx="2895000" cy="2286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7764405" y="221797"/>
            <a:ext cx="628800" cy="575700"/>
          </a:xfrm>
          <a:prstGeom prst="rect">
            <a:avLst/>
          </a:prstGeom>
          <a:noFill/>
          <a:ln>
            <a:noFill/>
          </a:ln>
        </p:spPr>
        <p:txBody>
          <a:bodyPr anchorCtr="0" anchor="b" bIns="34275" lIns="68575" spcFirstLastPara="1" rIns="68575" wrap="square" tIns="34275">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2">
    <p:spTree>
      <p:nvGrpSpPr>
        <p:cNvPr id="56" name="Shape 56"/>
        <p:cNvGrpSpPr/>
        <p:nvPr/>
      </p:nvGrpSpPr>
      <p:grpSpPr>
        <a:xfrm>
          <a:off x="0" y="0"/>
          <a:ext cx="0" cy="0"/>
          <a:chOff x="0" y="0"/>
          <a:chExt cx="0" cy="0"/>
        </a:xfrm>
      </p:grpSpPr>
      <p:sp>
        <p:nvSpPr>
          <p:cNvPr id="57" name="Google Shape;57;p14"/>
          <p:cNvSpPr txBox="1"/>
          <p:nvPr>
            <p:ph type="title"/>
          </p:nvPr>
        </p:nvSpPr>
        <p:spPr>
          <a:xfrm>
            <a:off x="484583" y="339539"/>
            <a:ext cx="7053600" cy="1050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lt2"/>
              </a:buClr>
              <a:buSzPts val="14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8" name="Google Shape;58;p14"/>
          <p:cNvSpPr txBox="1"/>
          <p:nvPr>
            <p:ph idx="1" type="body"/>
          </p:nvPr>
        </p:nvSpPr>
        <p:spPr>
          <a:xfrm>
            <a:off x="827484" y="1539689"/>
            <a:ext cx="6710100" cy="31467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9" name="Google Shape;59;p14"/>
          <p:cNvSpPr txBox="1"/>
          <p:nvPr>
            <p:ph idx="10" type="dt"/>
          </p:nvPr>
        </p:nvSpPr>
        <p:spPr>
          <a:xfrm rot="5400000">
            <a:off x="7616654" y="1343101"/>
            <a:ext cx="7431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4"/>
          <p:cNvSpPr txBox="1"/>
          <p:nvPr>
            <p:ph idx="11" type="ftr"/>
          </p:nvPr>
        </p:nvSpPr>
        <p:spPr>
          <a:xfrm rot="5400000">
            <a:off x="6713603" y="2419050"/>
            <a:ext cx="2895000" cy="2286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4"/>
          <p:cNvSpPr txBox="1"/>
          <p:nvPr>
            <p:ph idx="12" type="sldNum"/>
          </p:nvPr>
        </p:nvSpPr>
        <p:spPr>
          <a:xfrm>
            <a:off x="7764405" y="221797"/>
            <a:ext cx="628800" cy="575700"/>
          </a:xfrm>
          <a:prstGeom prst="rect">
            <a:avLst/>
          </a:prstGeom>
          <a:noFill/>
          <a:ln>
            <a:noFill/>
          </a:ln>
        </p:spPr>
        <p:txBody>
          <a:bodyPr anchorCtr="0" anchor="b" bIns="34275" lIns="68575" spcFirstLastPara="1" rIns="68575" wrap="square" tIns="34275">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p:spTree>
      <p:nvGrpSpPr>
        <p:cNvPr id="62" name="Shape 62"/>
        <p:cNvGrpSpPr/>
        <p:nvPr/>
      </p:nvGrpSpPr>
      <p:grpSpPr>
        <a:xfrm>
          <a:off x="0" y="0"/>
          <a:ext cx="0" cy="0"/>
          <a:chOff x="0" y="0"/>
          <a:chExt cx="0" cy="0"/>
        </a:xfrm>
      </p:grpSpPr>
      <p:sp>
        <p:nvSpPr>
          <p:cNvPr id="63" name="Google Shape;63;p15"/>
          <p:cNvSpPr txBox="1"/>
          <p:nvPr>
            <p:ph type="title"/>
          </p:nvPr>
        </p:nvSpPr>
        <p:spPr>
          <a:xfrm>
            <a:off x="33894" y="525516"/>
            <a:ext cx="7253400" cy="7950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A5B9B3"/>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accent3"/>
              </a:buClr>
              <a:buSzPts val="1800"/>
              <a:buChar char="●"/>
              <a:defRPr/>
            </a:lvl1pPr>
            <a:lvl2pPr indent="-342900" lvl="1" marL="914400" rtl="0" algn="l">
              <a:lnSpc>
                <a:spcPct val="90000"/>
              </a:lnSpc>
              <a:spcBef>
                <a:spcPts val="1200"/>
              </a:spcBef>
              <a:spcAft>
                <a:spcPts val="0"/>
              </a:spcAft>
              <a:buSzPts val="1800"/>
              <a:buChar char="○"/>
              <a:defRPr/>
            </a:lvl2pPr>
            <a:lvl3pPr indent="-342900" lvl="2" marL="1371600" rtl="0" algn="l">
              <a:lnSpc>
                <a:spcPct val="90000"/>
              </a:lnSpc>
              <a:spcBef>
                <a:spcPts val="1200"/>
              </a:spcBef>
              <a:spcAft>
                <a:spcPts val="0"/>
              </a:spcAft>
              <a:buSzPts val="1800"/>
              <a:buChar char="■"/>
              <a:defRPr/>
            </a:lvl3pPr>
            <a:lvl4pPr indent="-342900" lvl="3" marL="1828800" rtl="0" algn="l">
              <a:lnSpc>
                <a:spcPct val="90000"/>
              </a:lnSpc>
              <a:spcBef>
                <a:spcPts val="1200"/>
              </a:spcBef>
              <a:spcAft>
                <a:spcPts val="0"/>
              </a:spcAft>
              <a:buSzPts val="1800"/>
              <a:buChar char="●"/>
              <a:defRPr/>
            </a:lvl4pPr>
            <a:lvl5pPr indent="-342900" lvl="4" marL="2286000" rtl="0" algn="l">
              <a:lnSpc>
                <a:spcPct val="90000"/>
              </a:lnSpc>
              <a:spcBef>
                <a:spcPts val="1200"/>
              </a:spcBef>
              <a:spcAft>
                <a:spcPts val="0"/>
              </a:spcAft>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65" name="Google Shape;65;p15"/>
          <p:cNvSpPr txBox="1"/>
          <p:nvPr>
            <p:ph idx="10" type="dt"/>
          </p:nvPr>
        </p:nvSpPr>
        <p:spPr>
          <a:xfrm>
            <a:off x="628650" y="4767265"/>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5"/>
          <p:cNvSpPr txBox="1"/>
          <p:nvPr>
            <p:ph idx="11" type="ftr"/>
          </p:nvPr>
        </p:nvSpPr>
        <p:spPr>
          <a:xfrm>
            <a:off x="3028950" y="4767265"/>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5"/>
          <p:cNvSpPr txBox="1"/>
          <p:nvPr>
            <p:ph idx="12" type="sldNum"/>
          </p:nvPr>
        </p:nvSpPr>
        <p:spPr>
          <a:xfrm>
            <a:off x="6457950" y="4767265"/>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6"/>
            <a:ext cx="7886700" cy="2139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A5B9B3"/>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6"/>
          <p:cNvSpPr txBox="1"/>
          <p:nvPr>
            <p:ph idx="1" type="body"/>
          </p:nvPr>
        </p:nvSpPr>
        <p:spPr>
          <a:xfrm>
            <a:off x="623888" y="3442100"/>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SzPts val="1500"/>
              <a:buNone/>
              <a:defRPr sz="1500">
                <a:solidFill>
                  <a:srgbClr val="888888"/>
                </a:solidFill>
              </a:defRPr>
            </a:lvl2pPr>
            <a:lvl3pPr indent="-228600" lvl="2" marL="1371600" rtl="0" algn="l">
              <a:lnSpc>
                <a:spcPct val="90000"/>
              </a:lnSpc>
              <a:spcBef>
                <a:spcPts val="1200"/>
              </a:spcBef>
              <a:spcAft>
                <a:spcPts val="0"/>
              </a:spcAft>
              <a:buSzPts val="1350"/>
              <a:buNone/>
              <a:defRPr sz="1350">
                <a:solidFill>
                  <a:srgbClr val="888888"/>
                </a:solidFill>
              </a:defRPr>
            </a:lvl3pPr>
            <a:lvl4pPr indent="-228600" lvl="3" marL="1828800" rtl="0" algn="l">
              <a:lnSpc>
                <a:spcPct val="90000"/>
              </a:lnSpc>
              <a:spcBef>
                <a:spcPts val="1200"/>
              </a:spcBef>
              <a:spcAft>
                <a:spcPts val="0"/>
              </a:spcAft>
              <a:buSzPts val="1200"/>
              <a:buNone/>
              <a:defRPr sz="1200">
                <a:solidFill>
                  <a:srgbClr val="888888"/>
                </a:solidFill>
              </a:defRPr>
            </a:lvl4pPr>
            <a:lvl5pPr indent="-228600" lvl="4" marL="2286000" rtl="0" algn="l">
              <a:lnSpc>
                <a:spcPct val="90000"/>
              </a:lnSpc>
              <a:spcBef>
                <a:spcPts val="1200"/>
              </a:spcBef>
              <a:spcAft>
                <a:spcPts val="0"/>
              </a:spcAft>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5"/>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6"/>
          <p:cNvSpPr txBox="1"/>
          <p:nvPr>
            <p:ph idx="11" type="ftr"/>
          </p:nvPr>
        </p:nvSpPr>
        <p:spPr>
          <a:xfrm>
            <a:off x="3028950" y="4767265"/>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6"/>
          <p:cNvSpPr txBox="1"/>
          <p:nvPr>
            <p:ph idx="12" type="sldNum"/>
          </p:nvPr>
        </p:nvSpPr>
        <p:spPr>
          <a:xfrm>
            <a:off x="6457950" y="4767265"/>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https://www.lincolninst.edu/incorporating-water-comprehensive-plann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png"/><Relationship Id="rId12"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7.jpg"/><Relationship Id="rId7" Type="http://schemas.openxmlformats.org/officeDocument/2006/relationships/image" Target="../media/image12.jp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_ftnref1" TargetMode="External"/><Relationship Id="rId4" Type="http://schemas.openxmlformats.org/officeDocument/2006/relationships/hyperlink" Target="#_ftnref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b="0" l="0" r="0" t="0"/>
          <a:stretch/>
        </p:blipFill>
        <p:spPr>
          <a:xfrm>
            <a:off x="-885530" y="0"/>
            <a:ext cx="10029532" cy="5143500"/>
          </a:xfrm>
          <a:prstGeom prst="rect">
            <a:avLst/>
          </a:prstGeom>
          <a:noFill/>
          <a:ln>
            <a:noFill/>
          </a:ln>
        </p:spPr>
      </p:pic>
      <p:sp>
        <p:nvSpPr>
          <p:cNvPr id="80" name="Google Shape;80;p17"/>
          <p:cNvSpPr txBox="1"/>
          <p:nvPr>
            <p:ph type="ctrTitle"/>
          </p:nvPr>
        </p:nvSpPr>
        <p:spPr>
          <a:xfrm>
            <a:off x="590623" y="2352460"/>
            <a:ext cx="6619200" cy="24972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lt2"/>
              </a:buClr>
              <a:buSzPts val="5400"/>
              <a:buFont typeface="Century Gothic"/>
              <a:buNone/>
            </a:pPr>
            <a:r>
              <a:rPr b="1" lang="en">
                <a:solidFill>
                  <a:schemeClr val="lt1"/>
                </a:solidFill>
              </a:rPr>
              <a:t>Larimer County Colorado</a:t>
            </a:r>
            <a:endParaRPr>
              <a:solidFill>
                <a:schemeClr val="lt1"/>
              </a:solidFill>
            </a:endParaRPr>
          </a:p>
        </p:txBody>
      </p:sp>
      <p:sp>
        <p:nvSpPr>
          <p:cNvPr id="81" name="Google Shape;81;p17"/>
          <p:cNvSpPr/>
          <p:nvPr/>
        </p:nvSpPr>
        <p:spPr>
          <a:xfrm>
            <a:off x="2286000" y="2352460"/>
            <a:ext cx="4572000" cy="43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100">
              <a:solidFill>
                <a:schemeClr val="lt1"/>
              </a:solidFill>
              <a:latin typeface="Times New Roman"/>
              <a:ea typeface="Times New Roman"/>
              <a:cs typeface="Times New Roman"/>
              <a:sym typeface="Times New Roman"/>
            </a:endParaRPr>
          </a:p>
        </p:txBody>
      </p:sp>
      <p:sp>
        <p:nvSpPr>
          <p:cNvPr id="82" name="Google Shape;82;p17"/>
          <p:cNvSpPr/>
          <p:nvPr/>
        </p:nvSpPr>
        <p:spPr>
          <a:xfrm>
            <a:off x="2286000" y="2352460"/>
            <a:ext cx="4572000" cy="43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100">
              <a:solidFill>
                <a:schemeClr val="lt1"/>
              </a:solidFill>
              <a:latin typeface="Times New Roman"/>
              <a:ea typeface="Times New Roman"/>
              <a:cs typeface="Times New Roman"/>
              <a:sym typeface="Times New Roman"/>
            </a:endParaRPr>
          </a:p>
        </p:txBody>
      </p:sp>
      <p:pic>
        <p:nvPicPr>
          <p:cNvPr id="83" name="Google Shape;83;p17"/>
          <p:cNvPicPr preferRelativeResize="0"/>
          <p:nvPr/>
        </p:nvPicPr>
        <p:blipFill rotWithShape="1">
          <a:blip r:embed="rId4">
            <a:alphaModFix/>
          </a:blip>
          <a:srcRect b="0" l="0" r="0" t="0"/>
          <a:stretch/>
        </p:blipFill>
        <p:spPr>
          <a:xfrm>
            <a:off x="292883" y="366071"/>
            <a:ext cx="1918665" cy="1073011"/>
          </a:xfrm>
          <a:prstGeom prst="rect">
            <a:avLst/>
          </a:prstGeom>
          <a:noFill/>
          <a:ln>
            <a:noFill/>
          </a:ln>
        </p:spPr>
      </p:pic>
      <p:pic>
        <p:nvPicPr>
          <p:cNvPr id="84" name="Google Shape;84;p17"/>
          <p:cNvPicPr preferRelativeResize="0"/>
          <p:nvPr/>
        </p:nvPicPr>
        <p:blipFill rotWithShape="1">
          <a:blip r:embed="rId5">
            <a:alphaModFix/>
          </a:blip>
          <a:srcRect b="0" l="0" r="0" t="0"/>
          <a:stretch/>
        </p:blipFill>
        <p:spPr>
          <a:xfrm>
            <a:off x="5910282" y="366071"/>
            <a:ext cx="3064879" cy="22199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33894" y="394137"/>
            <a:ext cx="7253400" cy="596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5B9B3"/>
              </a:buClr>
              <a:buSzPts val="3000"/>
              <a:buFont typeface="Arial"/>
              <a:buNone/>
            </a:pPr>
            <a:r>
              <a:rPr lang="en"/>
              <a:t>WATER AND COMP PLANNING</a:t>
            </a:r>
            <a:endParaRPr/>
          </a:p>
        </p:txBody>
      </p:sp>
      <p:pic>
        <p:nvPicPr>
          <p:cNvPr id="206" name="Google Shape;206;p26"/>
          <p:cNvPicPr preferRelativeResize="0"/>
          <p:nvPr/>
        </p:nvPicPr>
        <p:blipFill rotWithShape="1">
          <a:blip r:embed="rId3">
            <a:alphaModFix/>
          </a:blip>
          <a:srcRect b="0" l="0" r="0" t="0"/>
          <a:stretch/>
        </p:blipFill>
        <p:spPr>
          <a:xfrm>
            <a:off x="349934" y="1454035"/>
            <a:ext cx="5849742" cy="2980277"/>
          </a:xfrm>
          <a:prstGeom prst="rect">
            <a:avLst/>
          </a:prstGeom>
          <a:noFill/>
          <a:ln>
            <a:noFill/>
          </a:ln>
        </p:spPr>
      </p:pic>
      <p:sp>
        <p:nvSpPr>
          <p:cNvPr id="207" name="Google Shape;207;p26"/>
          <p:cNvSpPr txBox="1"/>
          <p:nvPr/>
        </p:nvSpPr>
        <p:spPr>
          <a:xfrm>
            <a:off x="433138" y="4617984"/>
            <a:ext cx="8053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600">
                <a:solidFill>
                  <a:schemeClr val="dk1"/>
                </a:solidFill>
                <a:latin typeface="Times New Roman"/>
                <a:ea typeface="Times New Roman"/>
                <a:cs typeface="Times New Roman"/>
                <a:sym typeface="Times New Roman"/>
              </a:rPr>
              <a:t>Water-Related Questions to Answer in a Comprehensive Planning Process </a:t>
            </a:r>
            <a:endParaRPr/>
          </a:p>
          <a:p>
            <a:pPr indent="0" lvl="0" marL="0" marR="0" rtl="0" algn="l">
              <a:spcBef>
                <a:spcPts val="0"/>
              </a:spcBef>
              <a:spcAft>
                <a:spcPts val="0"/>
              </a:spcAft>
              <a:buNone/>
            </a:pPr>
            <a:r>
              <a:rPr lang="en" sz="1600">
                <a:solidFill>
                  <a:schemeClr val="dk1"/>
                </a:solidFill>
                <a:latin typeface="Times New Roman"/>
                <a:ea typeface="Times New Roman"/>
                <a:cs typeface="Times New Roman"/>
                <a:sym typeface="Times New Roman"/>
              </a:rPr>
              <a:t>(source: </a:t>
            </a:r>
            <a:r>
              <a:rPr lang="en" sz="1600" u="sng">
                <a:solidFill>
                  <a:srgbClr val="00788B"/>
                </a:solidFill>
                <a:latin typeface="Times New Roman"/>
                <a:ea typeface="Times New Roman"/>
                <a:cs typeface="Times New Roman"/>
                <a:sym typeface="Times New Roman"/>
                <a:hlinkClick r:id="rId4">
                  <a:extLst>
                    <a:ext uri="{A12FA001-AC4F-418D-AE19-62706E023703}">
                      <ahyp:hlinkClr val="tx"/>
                    </a:ext>
                  </a:extLst>
                </a:hlinkClick>
              </a:rPr>
              <a:t>Lincoln Institute, 2020</a:t>
            </a:r>
            <a:r>
              <a:rPr lang="en" sz="1600">
                <a:solidFill>
                  <a:schemeClr val="dk1"/>
                </a:solidFill>
                <a:latin typeface="Times New Roman"/>
                <a:ea typeface="Times New Roman"/>
                <a:cs typeface="Times New Roman"/>
                <a:sym typeface="Times New Roman"/>
              </a:rPr>
              <a:t>)</a:t>
            </a:r>
            <a:endParaRPr sz="16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type="title"/>
          </p:nvPr>
        </p:nvSpPr>
        <p:spPr>
          <a:xfrm>
            <a:off x="33894" y="394137"/>
            <a:ext cx="7253400" cy="596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A5B9B3"/>
              </a:buClr>
              <a:buSzPct val="107142"/>
              <a:buFont typeface="Arial"/>
              <a:buNone/>
            </a:pPr>
            <a:r>
              <a:rPr lang="en"/>
              <a:t>AG PRESERVATION AND IRRIGATION EFFICIENCY</a:t>
            </a:r>
            <a:endParaRPr/>
          </a:p>
        </p:txBody>
      </p:sp>
      <p:pic>
        <p:nvPicPr>
          <p:cNvPr id="214" name="Google Shape;214;p27"/>
          <p:cNvPicPr preferRelativeResize="0"/>
          <p:nvPr/>
        </p:nvPicPr>
        <p:blipFill rotWithShape="1">
          <a:blip r:embed="rId3">
            <a:alphaModFix/>
          </a:blip>
          <a:srcRect b="0" l="0" r="0" t="0"/>
          <a:stretch/>
        </p:blipFill>
        <p:spPr>
          <a:xfrm>
            <a:off x="1957408" y="1369219"/>
            <a:ext cx="3338217" cy="1733305"/>
          </a:xfrm>
          <a:prstGeom prst="rect">
            <a:avLst/>
          </a:prstGeom>
          <a:noFill/>
          <a:ln>
            <a:noFill/>
          </a:ln>
        </p:spPr>
      </p:pic>
      <p:pic>
        <p:nvPicPr>
          <p:cNvPr id="215" name="Google Shape;215;p27"/>
          <p:cNvPicPr preferRelativeResize="0"/>
          <p:nvPr/>
        </p:nvPicPr>
        <p:blipFill rotWithShape="1">
          <a:blip r:embed="rId4">
            <a:alphaModFix/>
          </a:blip>
          <a:srcRect b="0" l="0" r="0" t="0"/>
          <a:stretch/>
        </p:blipFill>
        <p:spPr>
          <a:xfrm>
            <a:off x="1957408" y="3151381"/>
            <a:ext cx="3331084" cy="1738060"/>
          </a:xfrm>
          <a:prstGeom prst="rect">
            <a:avLst/>
          </a:prstGeom>
          <a:noFill/>
          <a:ln>
            <a:noFill/>
          </a:ln>
        </p:spPr>
      </p:pic>
      <p:sp>
        <p:nvSpPr>
          <p:cNvPr id="216" name="Google Shape;216;p27"/>
          <p:cNvSpPr txBox="1"/>
          <p:nvPr/>
        </p:nvSpPr>
        <p:spPr>
          <a:xfrm>
            <a:off x="1886551" y="4938298"/>
            <a:ext cx="51591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Data sources: CWCB/DWR Irrigated Lands Analysis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solidFill>
                  <a:srgbClr val="FFFFFF"/>
                </a:solidFill>
              </a:rPr>
              <a:t>Larimer County Colorado</a:t>
            </a:r>
            <a:endParaRPr>
              <a:solidFill>
                <a:srgbClr val="FFFFFF"/>
              </a:solidFill>
            </a:endParaRPr>
          </a:p>
          <a:p>
            <a:pPr indent="0" lvl="0" marL="0" rtl="0" algn="ctr">
              <a:spcBef>
                <a:spcPts val="0"/>
              </a:spcBef>
              <a:spcAft>
                <a:spcPts val="0"/>
              </a:spcAft>
              <a:buNone/>
            </a:pPr>
            <a:r>
              <a:t/>
            </a:r>
            <a:endParaRPr/>
          </a:p>
        </p:txBody>
      </p:sp>
      <p:sp>
        <p:nvSpPr>
          <p:cNvPr id="222" name="Google Shape;222;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23" name="Google Shape;223;p28"/>
          <p:cNvSpPr txBox="1"/>
          <p:nvPr/>
        </p:nvSpPr>
        <p:spPr>
          <a:xfrm>
            <a:off x="2176600" y="3931301"/>
            <a:ext cx="2933400" cy="918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None/>
            </a:pPr>
            <a:r>
              <a:rPr b="1" lang="en" sz="5200">
                <a:solidFill>
                  <a:srgbClr val="FFFFFF"/>
                </a:solidFill>
              </a:rPr>
              <a:t>Larimer County Colorado</a:t>
            </a:r>
            <a:endParaRPr sz="5200">
              <a:solidFill>
                <a:srgbClr val="FFFFFF"/>
              </a:solidFill>
            </a:endParaRPr>
          </a:p>
        </p:txBody>
      </p:sp>
      <p:pic>
        <p:nvPicPr>
          <p:cNvPr id="224" name="Google Shape;224;p28"/>
          <p:cNvPicPr preferRelativeResize="0"/>
          <p:nvPr/>
        </p:nvPicPr>
        <p:blipFill>
          <a:blip r:embed="rId3">
            <a:alphaModFix/>
          </a:blip>
          <a:stretch>
            <a:fillRect/>
          </a:stretch>
        </p:blipFill>
        <p:spPr>
          <a:xfrm>
            <a:off x="311700" y="297125"/>
            <a:ext cx="5663652" cy="3329599"/>
          </a:xfrm>
          <a:prstGeom prst="rect">
            <a:avLst/>
          </a:prstGeom>
          <a:noFill/>
          <a:ln>
            <a:noFill/>
          </a:ln>
        </p:spPr>
      </p:pic>
      <p:pic>
        <p:nvPicPr>
          <p:cNvPr id="225" name="Google Shape;225;p28"/>
          <p:cNvPicPr preferRelativeResize="0"/>
          <p:nvPr/>
        </p:nvPicPr>
        <p:blipFill>
          <a:blip r:embed="rId4">
            <a:alphaModFix/>
          </a:blip>
          <a:stretch>
            <a:fillRect/>
          </a:stretch>
        </p:blipFill>
        <p:spPr>
          <a:xfrm>
            <a:off x="4722308" y="1670425"/>
            <a:ext cx="4439465" cy="3329599"/>
          </a:xfrm>
          <a:prstGeom prst="rect">
            <a:avLst/>
          </a:prstGeom>
          <a:noFill/>
          <a:ln>
            <a:noFill/>
          </a:ln>
        </p:spPr>
      </p:pic>
      <p:sp>
        <p:nvSpPr>
          <p:cNvPr id="226" name="Google Shape;226;p28"/>
          <p:cNvSpPr txBox="1"/>
          <p:nvPr/>
        </p:nvSpPr>
        <p:spPr>
          <a:xfrm>
            <a:off x="6107825" y="744575"/>
            <a:ext cx="2933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Forest Health is Watershed Health is the future of our County.</a:t>
            </a:r>
            <a:endParaRPr/>
          </a:p>
        </p:txBody>
      </p:sp>
      <p:sp>
        <p:nvSpPr>
          <p:cNvPr id="227" name="Google Shape;227;p28"/>
          <p:cNvSpPr txBox="1"/>
          <p:nvPr/>
        </p:nvSpPr>
        <p:spPr>
          <a:xfrm>
            <a:off x="549175" y="4092025"/>
            <a:ext cx="355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QUESTIONS ? Thank you</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1" name="Google Shape;91;p18"/>
          <p:cNvSpPr txBox="1"/>
          <p:nvPr>
            <p:ph type="title"/>
          </p:nvPr>
        </p:nvSpPr>
        <p:spPr>
          <a:xfrm>
            <a:off x="484583" y="339539"/>
            <a:ext cx="7053600" cy="1050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2"/>
              </a:buClr>
              <a:buSzPts val="3200"/>
              <a:buFont typeface="Century Gothic"/>
              <a:buNone/>
            </a:pPr>
            <a:r>
              <a:rPr lang="en" u="sng">
                <a:solidFill>
                  <a:schemeClr val="lt1"/>
                </a:solidFill>
              </a:rPr>
              <a:t>Introduction: Larimer County</a:t>
            </a:r>
            <a:endParaRPr u="sng">
              <a:solidFill>
                <a:schemeClr val="lt1"/>
              </a:solidFill>
            </a:endParaRPr>
          </a:p>
        </p:txBody>
      </p:sp>
      <p:sp>
        <p:nvSpPr>
          <p:cNvPr id="92" name="Google Shape;92;p18"/>
          <p:cNvSpPr txBox="1"/>
          <p:nvPr>
            <p:ph idx="1" type="body"/>
          </p:nvPr>
        </p:nvSpPr>
        <p:spPr>
          <a:xfrm>
            <a:off x="957775" y="1242900"/>
            <a:ext cx="7598400" cy="3721500"/>
          </a:xfrm>
          <a:prstGeom prst="rect">
            <a:avLst/>
          </a:prstGeom>
          <a:noFill/>
          <a:ln>
            <a:noFill/>
          </a:ln>
        </p:spPr>
        <p:txBody>
          <a:bodyPr anchorCtr="0" anchor="t" bIns="34275" lIns="68575" spcFirstLastPara="1" rIns="68575" wrap="square" tIns="34275">
            <a:normAutofit/>
          </a:bodyPr>
          <a:lstStyle/>
          <a:p>
            <a:pPr indent="-247650" lvl="0" marL="254000" rtl="0" algn="l">
              <a:spcBef>
                <a:spcPts val="0"/>
              </a:spcBef>
              <a:spcAft>
                <a:spcPts val="0"/>
              </a:spcAft>
              <a:buClr>
                <a:schemeClr val="lt1"/>
              </a:buClr>
              <a:buSzPts val="1900"/>
              <a:buChar char="●"/>
            </a:pPr>
            <a:r>
              <a:rPr lang="en" sz="2400">
                <a:solidFill>
                  <a:schemeClr val="lt1"/>
                </a:solidFill>
              </a:rPr>
              <a:t>6</a:t>
            </a:r>
            <a:r>
              <a:rPr baseline="30000" lang="en" sz="2400">
                <a:solidFill>
                  <a:schemeClr val="lt1"/>
                </a:solidFill>
              </a:rPr>
              <a:t>th</a:t>
            </a:r>
            <a:r>
              <a:rPr lang="en" sz="2400">
                <a:solidFill>
                  <a:schemeClr val="lt1"/>
                </a:solidFill>
              </a:rPr>
              <a:t> Largest County in Colorado </a:t>
            </a:r>
            <a:br>
              <a:rPr lang="en" sz="2400">
                <a:solidFill>
                  <a:schemeClr val="lt1"/>
                </a:solidFill>
              </a:rPr>
            </a:br>
            <a:r>
              <a:rPr lang="en" sz="2400">
                <a:solidFill>
                  <a:schemeClr val="lt1"/>
                </a:solidFill>
              </a:rPr>
              <a:t>2,640 sq. miles, Over 50% Public Lands</a:t>
            </a:r>
            <a:endParaRPr sz="2400">
              <a:solidFill>
                <a:schemeClr val="lt1"/>
              </a:solidFill>
            </a:endParaRPr>
          </a:p>
          <a:p>
            <a:pPr indent="-279400" lvl="0" marL="254000" rtl="0" algn="l">
              <a:spcBef>
                <a:spcPts val="0"/>
              </a:spcBef>
              <a:spcAft>
                <a:spcPts val="0"/>
              </a:spcAft>
              <a:buClr>
                <a:schemeClr val="lt1"/>
              </a:buClr>
              <a:buSzPts val="2400"/>
              <a:buChar char="●"/>
            </a:pPr>
            <a:r>
              <a:rPr lang="en" sz="2400">
                <a:solidFill>
                  <a:schemeClr val="lt1"/>
                </a:solidFill>
              </a:rPr>
              <a:t>~370,000 Residents, ~2,000 FTE’s</a:t>
            </a:r>
            <a:endParaRPr sz="2400">
              <a:solidFill>
                <a:schemeClr val="lt1"/>
              </a:solidFill>
            </a:endParaRPr>
          </a:p>
          <a:p>
            <a:pPr indent="-247650" lvl="0" marL="254000" rtl="0" algn="l">
              <a:spcBef>
                <a:spcPts val="800"/>
              </a:spcBef>
              <a:spcAft>
                <a:spcPts val="0"/>
              </a:spcAft>
              <a:buClr>
                <a:schemeClr val="lt1"/>
              </a:buClr>
              <a:buSzPts val="1900"/>
              <a:buChar char="●"/>
            </a:pPr>
            <a:r>
              <a:rPr lang="en" sz="2400">
                <a:solidFill>
                  <a:schemeClr val="lt1"/>
                </a:solidFill>
              </a:rPr>
              <a:t>Fort Collins, Loveland, Estes Park </a:t>
            </a:r>
            <a:endParaRPr sz="2400">
              <a:solidFill>
                <a:schemeClr val="lt1"/>
              </a:solidFill>
            </a:endParaRPr>
          </a:p>
          <a:p>
            <a:pPr indent="-247650" lvl="0" marL="254000" rtl="0" algn="l">
              <a:spcBef>
                <a:spcPts val="800"/>
              </a:spcBef>
              <a:spcAft>
                <a:spcPts val="0"/>
              </a:spcAft>
              <a:buClr>
                <a:schemeClr val="lt1"/>
              </a:buClr>
              <a:buSzPts val="1900"/>
              <a:buChar char="●"/>
            </a:pPr>
            <a:r>
              <a:rPr lang="en" sz="2400">
                <a:solidFill>
                  <a:schemeClr val="lt1"/>
                </a:solidFill>
              </a:rPr>
              <a:t>Rocky Mountain National Park (4.6M annual visitors)</a:t>
            </a:r>
            <a:endParaRPr>
              <a:solidFill>
                <a:schemeClr val="lt1"/>
              </a:solidFill>
            </a:endParaRPr>
          </a:p>
          <a:p>
            <a:pPr indent="-247650" lvl="0" marL="254000" rtl="0" algn="l">
              <a:spcBef>
                <a:spcPts val="800"/>
              </a:spcBef>
              <a:spcAft>
                <a:spcPts val="0"/>
              </a:spcAft>
              <a:buClr>
                <a:schemeClr val="lt1"/>
              </a:buClr>
              <a:buSzPts val="1900"/>
              <a:buChar char="●"/>
            </a:pPr>
            <a:r>
              <a:rPr lang="en" sz="2400">
                <a:solidFill>
                  <a:schemeClr val="lt1"/>
                </a:solidFill>
              </a:rPr>
              <a:t>3 Commissioners;  7 elected offices; 30+ depts</a:t>
            </a:r>
            <a:endParaRPr>
              <a:solidFill>
                <a:schemeClr val="lt1"/>
              </a:solidFill>
            </a:endParaRPr>
          </a:p>
          <a:p>
            <a:pPr indent="-279400" lvl="0" marL="254000" rtl="0" algn="l">
              <a:spcBef>
                <a:spcPts val="800"/>
              </a:spcBef>
              <a:spcAft>
                <a:spcPts val="0"/>
              </a:spcAft>
              <a:buClr>
                <a:schemeClr val="lt1"/>
              </a:buClr>
              <a:buSzPts val="2400"/>
              <a:buChar char="●"/>
            </a:pPr>
            <a:r>
              <a:rPr lang="en" sz="2400">
                <a:solidFill>
                  <a:schemeClr val="lt1"/>
                </a:solidFill>
              </a:rPr>
              <a:t>Colorado Conundrum (TABOR)</a:t>
            </a:r>
            <a:endParaRPr sz="24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rotWithShape="1">
          <a:blip r:embed="rId3">
            <a:alphaModFix/>
          </a:blip>
          <a:srcRect b="0" l="0" r="5285" t="0"/>
          <a:stretch/>
        </p:blipFill>
        <p:spPr>
          <a:xfrm>
            <a:off x="2283412" y="177113"/>
            <a:ext cx="2421187" cy="1440994"/>
          </a:xfrm>
          <a:prstGeom prst="rect">
            <a:avLst/>
          </a:prstGeom>
          <a:noFill/>
          <a:ln>
            <a:noFill/>
          </a:ln>
        </p:spPr>
      </p:pic>
      <p:pic>
        <p:nvPicPr>
          <p:cNvPr id="98" name="Google Shape;98;p19"/>
          <p:cNvPicPr preferRelativeResize="0"/>
          <p:nvPr/>
        </p:nvPicPr>
        <p:blipFill rotWithShape="1">
          <a:blip r:embed="rId4">
            <a:alphaModFix/>
          </a:blip>
          <a:srcRect b="0" l="0" r="0" t="0"/>
          <a:stretch/>
        </p:blipFill>
        <p:spPr>
          <a:xfrm>
            <a:off x="-49577" y="232143"/>
            <a:ext cx="2745431" cy="1547664"/>
          </a:xfrm>
          <a:prstGeom prst="rect">
            <a:avLst/>
          </a:prstGeom>
          <a:noFill/>
          <a:ln>
            <a:noFill/>
          </a:ln>
        </p:spPr>
      </p:pic>
      <p:pic>
        <p:nvPicPr>
          <p:cNvPr id="99" name="Google Shape;99;p19"/>
          <p:cNvPicPr preferRelativeResize="0"/>
          <p:nvPr/>
        </p:nvPicPr>
        <p:blipFill rotWithShape="1">
          <a:blip r:embed="rId5">
            <a:alphaModFix/>
          </a:blip>
          <a:srcRect b="0" l="5535" r="0" t="5722"/>
          <a:stretch/>
        </p:blipFill>
        <p:spPr>
          <a:xfrm>
            <a:off x="6344775" y="3133837"/>
            <a:ext cx="2684925" cy="2009663"/>
          </a:xfrm>
          <a:prstGeom prst="rect">
            <a:avLst/>
          </a:prstGeom>
          <a:noFill/>
          <a:ln>
            <a:noFill/>
          </a:ln>
        </p:spPr>
      </p:pic>
      <p:sp>
        <p:nvSpPr>
          <p:cNvPr id="100" name="Google Shape;100;p19"/>
          <p:cNvSpPr txBox="1"/>
          <p:nvPr/>
        </p:nvSpPr>
        <p:spPr>
          <a:xfrm>
            <a:off x="5932575" y="3133825"/>
            <a:ext cx="2883000" cy="369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b="1" lang="en" sz="1500">
                <a:solidFill>
                  <a:schemeClr val="lt1"/>
                </a:solidFill>
                <a:highlight>
                  <a:schemeClr val="dk1"/>
                </a:highlight>
                <a:latin typeface="Century Gothic"/>
                <a:ea typeface="Century Gothic"/>
                <a:cs typeface="Century Gothic"/>
                <a:sym typeface="Century Gothic"/>
              </a:rPr>
              <a:t>Poudre River Flash Flood 2021</a:t>
            </a:r>
            <a:endParaRPr b="1" sz="1500">
              <a:solidFill>
                <a:schemeClr val="lt1"/>
              </a:solidFill>
              <a:highlight>
                <a:schemeClr val="dk1"/>
              </a:highlight>
              <a:latin typeface="Century Gothic"/>
              <a:ea typeface="Century Gothic"/>
              <a:cs typeface="Century Gothic"/>
              <a:sym typeface="Century Gothic"/>
            </a:endParaRPr>
          </a:p>
        </p:txBody>
      </p:sp>
      <p:pic>
        <p:nvPicPr>
          <p:cNvPr id="101" name="Google Shape;101;p19"/>
          <p:cNvPicPr preferRelativeResize="0"/>
          <p:nvPr/>
        </p:nvPicPr>
        <p:blipFill rotWithShape="1">
          <a:blip r:embed="rId6">
            <a:alphaModFix/>
          </a:blip>
          <a:srcRect b="0" l="0" r="0" t="0"/>
          <a:stretch/>
        </p:blipFill>
        <p:spPr>
          <a:xfrm>
            <a:off x="3" y="2404721"/>
            <a:ext cx="3696038" cy="2645118"/>
          </a:xfrm>
          <a:prstGeom prst="rect">
            <a:avLst/>
          </a:prstGeom>
          <a:noFill/>
          <a:ln>
            <a:noFill/>
          </a:ln>
        </p:spPr>
      </p:pic>
      <p:pic>
        <p:nvPicPr>
          <p:cNvPr id="102" name="Google Shape;102;p19"/>
          <p:cNvPicPr preferRelativeResize="0"/>
          <p:nvPr/>
        </p:nvPicPr>
        <p:blipFill rotWithShape="1">
          <a:blip r:embed="rId7">
            <a:alphaModFix/>
          </a:blip>
          <a:srcRect b="0" l="0" r="0" t="5186"/>
          <a:stretch/>
        </p:blipFill>
        <p:spPr>
          <a:xfrm>
            <a:off x="2864344" y="2440013"/>
            <a:ext cx="2987550" cy="1883738"/>
          </a:xfrm>
          <a:prstGeom prst="rect">
            <a:avLst/>
          </a:prstGeom>
          <a:noFill/>
          <a:ln>
            <a:noFill/>
          </a:ln>
        </p:spPr>
      </p:pic>
      <p:sp>
        <p:nvSpPr>
          <p:cNvPr id="103" name="Google Shape;103;p19"/>
          <p:cNvSpPr txBox="1"/>
          <p:nvPr/>
        </p:nvSpPr>
        <p:spPr>
          <a:xfrm>
            <a:off x="236875" y="2718325"/>
            <a:ext cx="35973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b="1" lang="en" sz="1800">
                <a:solidFill>
                  <a:schemeClr val="lt1"/>
                </a:solidFill>
                <a:highlight>
                  <a:schemeClr val="dk1"/>
                </a:highlight>
                <a:latin typeface="Century Gothic"/>
                <a:ea typeface="Century Gothic"/>
                <a:cs typeface="Century Gothic"/>
                <a:sym typeface="Century Gothic"/>
              </a:rPr>
              <a:t>Northern Colorado 2013 Flood</a:t>
            </a:r>
            <a:endParaRPr b="1" sz="1800">
              <a:solidFill>
                <a:schemeClr val="lt1"/>
              </a:solidFill>
              <a:highlight>
                <a:schemeClr val="dk1"/>
              </a:highlight>
              <a:latin typeface="Century Gothic"/>
              <a:ea typeface="Century Gothic"/>
              <a:cs typeface="Century Gothic"/>
              <a:sym typeface="Century Gothic"/>
            </a:endParaRPr>
          </a:p>
        </p:txBody>
      </p:sp>
      <p:pic>
        <p:nvPicPr>
          <p:cNvPr id="104" name="Google Shape;104;p19"/>
          <p:cNvPicPr preferRelativeResize="0"/>
          <p:nvPr/>
        </p:nvPicPr>
        <p:blipFill rotWithShape="1">
          <a:blip r:embed="rId8">
            <a:alphaModFix/>
          </a:blip>
          <a:srcRect b="-4909" l="-4909" r="0" t="0"/>
          <a:stretch/>
        </p:blipFill>
        <p:spPr>
          <a:xfrm>
            <a:off x="4839638" y="1199263"/>
            <a:ext cx="2684925" cy="1901649"/>
          </a:xfrm>
          <a:prstGeom prst="rect">
            <a:avLst/>
          </a:prstGeom>
          <a:noFill/>
          <a:ln>
            <a:noFill/>
          </a:ln>
        </p:spPr>
      </p:pic>
      <p:pic>
        <p:nvPicPr>
          <p:cNvPr id="105" name="Google Shape;105;p19"/>
          <p:cNvPicPr preferRelativeResize="0"/>
          <p:nvPr/>
        </p:nvPicPr>
        <p:blipFill>
          <a:blip r:embed="rId9">
            <a:alphaModFix/>
          </a:blip>
          <a:stretch>
            <a:fillRect/>
          </a:stretch>
        </p:blipFill>
        <p:spPr>
          <a:xfrm>
            <a:off x="4906688" y="0"/>
            <a:ext cx="1861313" cy="1395992"/>
          </a:xfrm>
          <a:prstGeom prst="rect">
            <a:avLst/>
          </a:prstGeom>
          <a:noFill/>
          <a:ln>
            <a:noFill/>
          </a:ln>
        </p:spPr>
      </p:pic>
      <p:pic>
        <p:nvPicPr>
          <p:cNvPr id="106" name="Google Shape;106;p19"/>
          <p:cNvPicPr preferRelativeResize="0"/>
          <p:nvPr/>
        </p:nvPicPr>
        <p:blipFill>
          <a:blip r:embed="rId10">
            <a:alphaModFix/>
          </a:blip>
          <a:stretch>
            <a:fillRect/>
          </a:stretch>
        </p:blipFill>
        <p:spPr>
          <a:xfrm>
            <a:off x="6632350" y="442744"/>
            <a:ext cx="2511650" cy="1883738"/>
          </a:xfrm>
          <a:prstGeom prst="rect">
            <a:avLst/>
          </a:prstGeom>
          <a:noFill/>
          <a:ln>
            <a:noFill/>
          </a:ln>
        </p:spPr>
      </p:pic>
      <p:sp>
        <p:nvSpPr>
          <p:cNvPr id="107" name="Google Shape;107;p19"/>
          <p:cNvSpPr txBox="1"/>
          <p:nvPr/>
        </p:nvSpPr>
        <p:spPr>
          <a:xfrm>
            <a:off x="5729025" y="177125"/>
            <a:ext cx="2811000" cy="646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b="1" lang="en" sz="1500">
                <a:solidFill>
                  <a:schemeClr val="lt1"/>
                </a:solidFill>
                <a:highlight>
                  <a:schemeClr val="dk1"/>
                </a:highlight>
                <a:latin typeface="Century Gothic"/>
                <a:ea typeface="Century Gothic"/>
                <a:cs typeface="Century Gothic"/>
                <a:sym typeface="Century Gothic"/>
              </a:rPr>
              <a:t>Cameron</a:t>
            </a:r>
            <a:r>
              <a:rPr b="1" lang="en" sz="1800">
                <a:solidFill>
                  <a:schemeClr val="lt1"/>
                </a:solidFill>
                <a:highlight>
                  <a:schemeClr val="dk1"/>
                </a:highlight>
                <a:latin typeface="Century Gothic"/>
                <a:ea typeface="Century Gothic"/>
                <a:cs typeface="Century Gothic"/>
                <a:sym typeface="Century Gothic"/>
              </a:rPr>
              <a:t> </a:t>
            </a:r>
            <a:r>
              <a:rPr b="1" lang="en" sz="1500">
                <a:solidFill>
                  <a:schemeClr val="lt1"/>
                </a:solidFill>
                <a:highlight>
                  <a:schemeClr val="dk1"/>
                </a:highlight>
                <a:latin typeface="Century Gothic"/>
                <a:ea typeface="Century Gothic"/>
                <a:cs typeface="Century Gothic"/>
                <a:sym typeface="Century Gothic"/>
              </a:rPr>
              <a:t>Peak Fire 2020</a:t>
            </a:r>
            <a:endParaRPr b="1" sz="1500">
              <a:solidFill>
                <a:schemeClr val="lt1"/>
              </a:solidFill>
              <a:highlight>
                <a:schemeClr val="dk1"/>
              </a:highlight>
              <a:latin typeface="Century Gothic"/>
              <a:ea typeface="Century Gothic"/>
              <a:cs typeface="Century Gothic"/>
              <a:sym typeface="Century Gothic"/>
            </a:endParaRPr>
          </a:p>
          <a:p>
            <a:pPr indent="-260350" lvl="0" marL="342900" rtl="0" algn="l">
              <a:spcBef>
                <a:spcPts val="0"/>
              </a:spcBef>
              <a:spcAft>
                <a:spcPts val="0"/>
              </a:spcAft>
              <a:buClr>
                <a:schemeClr val="lt1"/>
              </a:buClr>
              <a:buSzPts val="1500"/>
              <a:buFont typeface="Century Gothic"/>
              <a:buChar char="-"/>
            </a:pPr>
            <a:r>
              <a:rPr b="1" lang="en" sz="1500">
                <a:solidFill>
                  <a:schemeClr val="lt1"/>
                </a:solidFill>
                <a:highlight>
                  <a:schemeClr val="dk1"/>
                </a:highlight>
                <a:latin typeface="Century Gothic"/>
                <a:ea typeface="Century Gothic"/>
                <a:cs typeface="Century Gothic"/>
                <a:sym typeface="Century Gothic"/>
              </a:rPr>
              <a:t>Largest fire in CO History</a:t>
            </a:r>
            <a:endParaRPr b="1" sz="1500">
              <a:solidFill>
                <a:schemeClr val="lt1"/>
              </a:solidFill>
              <a:highlight>
                <a:schemeClr val="dk1"/>
              </a:highlight>
              <a:latin typeface="Century Gothic"/>
              <a:ea typeface="Century Gothic"/>
              <a:cs typeface="Century Gothic"/>
              <a:sym typeface="Century Gothic"/>
            </a:endParaRPr>
          </a:p>
        </p:txBody>
      </p:sp>
      <p:sp>
        <p:nvSpPr>
          <p:cNvPr id="108" name="Google Shape;108;p19"/>
          <p:cNvSpPr txBox="1"/>
          <p:nvPr/>
        </p:nvSpPr>
        <p:spPr>
          <a:xfrm>
            <a:off x="293751" y="128350"/>
            <a:ext cx="2929800" cy="600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500">
                <a:solidFill>
                  <a:schemeClr val="lt1"/>
                </a:solidFill>
                <a:highlight>
                  <a:schemeClr val="dk1"/>
                </a:highlight>
                <a:latin typeface="Century Gothic"/>
                <a:ea typeface="Century Gothic"/>
                <a:cs typeface="Century Gothic"/>
                <a:sym typeface="Century Gothic"/>
              </a:rPr>
              <a:t>High Park Fire 2012</a:t>
            </a:r>
            <a:endParaRPr b="1" sz="1500">
              <a:solidFill>
                <a:schemeClr val="lt1"/>
              </a:solidFill>
              <a:highlight>
                <a:schemeClr val="dk1"/>
              </a:highlight>
              <a:latin typeface="Century Gothic"/>
              <a:ea typeface="Century Gothic"/>
              <a:cs typeface="Century Gothic"/>
              <a:sym typeface="Century Gothic"/>
            </a:endParaRPr>
          </a:p>
          <a:p>
            <a:pPr indent="-260350" lvl="0" marL="342900" rtl="0" algn="l">
              <a:spcBef>
                <a:spcPts val="0"/>
              </a:spcBef>
              <a:spcAft>
                <a:spcPts val="0"/>
              </a:spcAft>
              <a:buClr>
                <a:schemeClr val="lt1"/>
              </a:buClr>
              <a:buSzPts val="1500"/>
              <a:buFont typeface="Century Gothic"/>
              <a:buChar char="-"/>
            </a:pPr>
            <a:r>
              <a:rPr b="1" lang="en" sz="1500">
                <a:solidFill>
                  <a:schemeClr val="lt1"/>
                </a:solidFill>
                <a:highlight>
                  <a:schemeClr val="dk1"/>
                </a:highlight>
                <a:latin typeface="Century Gothic"/>
                <a:ea typeface="Century Gothic"/>
                <a:cs typeface="Century Gothic"/>
                <a:sym typeface="Century Gothic"/>
              </a:rPr>
              <a:t>fast moving &amp; destructive</a:t>
            </a:r>
            <a:endParaRPr b="1" sz="1500">
              <a:solidFill>
                <a:schemeClr val="lt1"/>
              </a:solidFill>
              <a:highlight>
                <a:schemeClr val="dk1"/>
              </a:highlight>
              <a:latin typeface="Century Gothic"/>
              <a:ea typeface="Century Gothic"/>
              <a:cs typeface="Century Gothic"/>
              <a:sym typeface="Century Gothic"/>
            </a:endParaRPr>
          </a:p>
        </p:txBody>
      </p:sp>
      <p:pic>
        <p:nvPicPr>
          <p:cNvPr id="109" name="Google Shape;109;p19"/>
          <p:cNvPicPr preferRelativeResize="0"/>
          <p:nvPr/>
        </p:nvPicPr>
        <p:blipFill rotWithShape="1">
          <a:blip r:embed="rId11">
            <a:alphaModFix/>
          </a:blip>
          <a:srcRect b="11087" l="0" r="0" t="0"/>
          <a:stretch/>
        </p:blipFill>
        <p:spPr>
          <a:xfrm>
            <a:off x="1722881" y="1085250"/>
            <a:ext cx="1861314" cy="1241232"/>
          </a:xfrm>
          <a:prstGeom prst="rect">
            <a:avLst/>
          </a:prstGeom>
          <a:noFill/>
          <a:ln>
            <a:noFill/>
          </a:ln>
        </p:spPr>
      </p:pic>
      <p:pic>
        <p:nvPicPr>
          <p:cNvPr id="110" name="Google Shape;110;p19"/>
          <p:cNvPicPr preferRelativeResize="0"/>
          <p:nvPr/>
        </p:nvPicPr>
        <p:blipFill>
          <a:blip r:embed="rId12">
            <a:alphaModFix/>
          </a:blip>
          <a:stretch>
            <a:fillRect/>
          </a:stretch>
        </p:blipFill>
        <p:spPr>
          <a:xfrm>
            <a:off x="3584195" y="3979351"/>
            <a:ext cx="2348381" cy="12987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20"/>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20"/>
          <p:cNvSpPr txBox="1"/>
          <p:nvPr>
            <p:ph type="title"/>
          </p:nvPr>
        </p:nvSpPr>
        <p:spPr>
          <a:xfrm>
            <a:off x="484393" y="3832817"/>
            <a:ext cx="8179500" cy="503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 sz="3900">
                <a:solidFill>
                  <a:schemeClr val="dk1"/>
                </a:solidFill>
                <a:latin typeface="Arial"/>
                <a:ea typeface="Arial"/>
                <a:cs typeface="Arial"/>
                <a:sym typeface="Arial"/>
              </a:rPr>
              <a:t>EXISTING CONDITIONS REPORT</a:t>
            </a:r>
            <a:endParaRPr/>
          </a:p>
        </p:txBody>
      </p:sp>
      <p:sp>
        <p:nvSpPr>
          <p:cNvPr id="118" name="Google Shape;118;p20"/>
          <p:cNvSpPr txBox="1"/>
          <p:nvPr>
            <p:ph idx="1" type="body"/>
          </p:nvPr>
        </p:nvSpPr>
        <p:spPr>
          <a:xfrm>
            <a:off x="484393" y="4391882"/>
            <a:ext cx="8179500" cy="3438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1200"/>
              </a:spcAft>
              <a:buClr>
                <a:schemeClr val="dk1"/>
              </a:buClr>
              <a:buSzPct val="100000"/>
              <a:buNone/>
            </a:pPr>
            <a:r>
              <a:rPr lang="en" sz="2400">
                <a:solidFill>
                  <a:schemeClr val="dk1"/>
                </a:solidFill>
              </a:rPr>
              <a:t>Posted on larimer.org/planning/water</a:t>
            </a:r>
            <a:endParaRPr/>
          </a:p>
        </p:txBody>
      </p:sp>
      <p:sp>
        <p:nvSpPr>
          <p:cNvPr id="119" name="Google Shape;119;p20"/>
          <p:cNvSpPr/>
          <p:nvPr/>
        </p:nvSpPr>
        <p:spPr>
          <a:xfrm>
            <a:off x="-1" y="0"/>
            <a:ext cx="9144000" cy="36168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20"/>
          <p:cNvSpPr/>
          <p:nvPr/>
        </p:nvSpPr>
        <p:spPr>
          <a:xfrm>
            <a:off x="1503421" y="480068"/>
            <a:ext cx="6137100" cy="29109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1" name="Google Shape;121;p20"/>
          <p:cNvPicPr preferRelativeResize="0"/>
          <p:nvPr/>
        </p:nvPicPr>
        <p:blipFill rotWithShape="1">
          <a:blip r:embed="rId3">
            <a:alphaModFix/>
          </a:blip>
          <a:srcRect b="8310" l="0" r="0" t="-851"/>
          <a:stretch/>
        </p:blipFill>
        <p:spPr>
          <a:xfrm>
            <a:off x="1826544" y="471387"/>
            <a:ext cx="5490910" cy="2934309"/>
          </a:xfrm>
          <a:prstGeom prst="rect">
            <a:avLst/>
          </a:prstGeom>
          <a:noFill/>
          <a:ln>
            <a:noFill/>
          </a:ln>
        </p:spPr>
      </p:pic>
      <p:sp>
        <p:nvSpPr>
          <p:cNvPr id="122" name="Google Shape;122;p20"/>
          <p:cNvSpPr/>
          <p:nvPr/>
        </p:nvSpPr>
        <p:spPr>
          <a:xfrm>
            <a:off x="1977888" y="573985"/>
            <a:ext cx="1212600" cy="28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20"/>
          <p:cNvSpPr txBox="1"/>
          <p:nvPr/>
        </p:nvSpPr>
        <p:spPr>
          <a:xfrm>
            <a:off x="1967946" y="597575"/>
            <a:ext cx="1451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Arial"/>
                <a:ea typeface="Arial"/>
                <a:cs typeface="Arial"/>
                <a:sym typeface="Arial"/>
              </a:rPr>
              <a:t>June 2022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3894" y="525516"/>
            <a:ext cx="7253400" cy="795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A5B9B3"/>
              </a:buClr>
              <a:buSzPct val="107142"/>
              <a:buFont typeface="Arial"/>
              <a:buNone/>
            </a:pPr>
            <a:r>
              <a:rPr lang="en"/>
              <a:t>IN JUNE 2022 - COMPLETED FOUNDATIONAL WORK</a:t>
            </a:r>
            <a:endParaRPr/>
          </a:p>
        </p:txBody>
      </p:sp>
      <p:grpSp>
        <p:nvGrpSpPr>
          <p:cNvPr id="130" name="Google Shape;130;p21"/>
          <p:cNvGrpSpPr/>
          <p:nvPr/>
        </p:nvGrpSpPr>
        <p:grpSpPr>
          <a:xfrm>
            <a:off x="819796" y="1857575"/>
            <a:ext cx="8031780" cy="714176"/>
            <a:chOff x="1167918" y="2343319"/>
            <a:chExt cx="8031780" cy="952234"/>
          </a:xfrm>
        </p:grpSpPr>
        <p:sp>
          <p:nvSpPr>
            <p:cNvPr id="131" name="Google Shape;131;p21"/>
            <p:cNvSpPr/>
            <p:nvPr/>
          </p:nvSpPr>
          <p:spPr>
            <a:xfrm>
              <a:off x="1167918" y="2343319"/>
              <a:ext cx="4237018" cy="952233"/>
            </a:xfrm>
            <a:custGeom>
              <a:rect b="b" l="l" r="r" t="t"/>
              <a:pathLst>
                <a:path extrusionOk="0" h="952233" w="4237018">
                  <a:moveTo>
                    <a:pt x="0" y="0"/>
                  </a:moveTo>
                  <a:lnTo>
                    <a:pt x="3760902" y="0"/>
                  </a:lnTo>
                  <a:lnTo>
                    <a:pt x="4237018" y="476117"/>
                  </a:lnTo>
                  <a:lnTo>
                    <a:pt x="3760902" y="952233"/>
                  </a:lnTo>
                  <a:lnTo>
                    <a:pt x="0" y="952233"/>
                  </a:lnTo>
                  <a:lnTo>
                    <a:pt x="0" y="0"/>
                  </a:lnTo>
                  <a:close/>
                </a:path>
              </a:pathLst>
            </a:custGeom>
            <a:solidFill>
              <a:srgbClr val="064838"/>
            </a:solidFill>
            <a:ln cap="flat" cmpd="sng" w="12700">
              <a:solidFill>
                <a:schemeClr val="lt1"/>
              </a:solidFill>
              <a:prstDash val="solid"/>
              <a:miter lim="800000"/>
              <a:headEnd len="sm" w="sm" type="none"/>
              <a:tailEnd len="sm" w="sm" type="none"/>
            </a:ln>
          </p:spPr>
          <p:txBody>
            <a:bodyPr anchorCtr="0" anchor="ctr" bIns="64000" lIns="128000" spcFirstLastPara="1" rIns="270050" wrap="square" tIns="64000">
              <a:noAutofit/>
            </a:bodyPr>
            <a:lstStyle/>
            <a:p>
              <a:pPr indent="0" lvl="0" marL="0" marR="0" rtl="0" algn="ctr">
                <a:lnSpc>
                  <a:spcPct val="90000"/>
                </a:lnSpc>
                <a:spcBef>
                  <a:spcPts val="0"/>
                </a:spcBef>
                <a:spcAft>
                  <a:spcPts val="0"/>
                </a:spcAft>
                <a:buClr>
                  <a:schemeClr val="lt1"/>
                </a:buClr>
                <a:buSzPts val="2400"/>
                <a:buFont typeface="Arial"/>
                <a:buNone/>
              </a:pPr>
              <a:r>
                <a:rPr b="1" lang="en" sz="2400">
                  <a:solidFill>
                    <a:schemeClr val="lt1"/>
                  </a:solidFill>
                  <a:latin typeface="Arial"/>
                  <a:ea typeface="Arial"/>
                  <a:cs typeface="Arial"/>
                  <a:sym typeface="Arial"/>
                </a:rPr>
                <a:t> Existing Conditions Assessment </a:t>
              </a:r>
              <a:endParaRPr sz="2400">
                <a:solidFill>
                  <a:schemeClr val="lt1"/>
                </a:solidFill>
                <a:latin typeface="Arial"/>
                <a:ea typeface="Arial"/>
                <a:cs typeface="Arial"/>
                <a:sym typeface="Arial"/>
              </a:endParaRPr>
            </a:p>
          </p:txBody>
        </p:sp>
        <p:sp>
          <p:nvSpPr>
            <p:cNvPr id="132" name="Google Shape;132;p21"/>
            <p:cNvSpPr/>
            <p:nvPr/>
          </p:nvSpPr>
          <p:spPr>
            <a:xfrm>
              <a:off x="4962680" y="2343320"/>
              <a:ext cx="4237018" cy="952233"/>
            </a:xfrm>
            <a:custGeom>
              <a:rect b="b" l="l" r="r" t="t"/>
              <a:pathLst>
                <a:path extrusionOk="0" h="952233" w="4237018">
                  <a:moveTo>
                    <a:pt x="0" y="0"/>
                  </a:moveTo>
                  <a:lnTo>
                    <a:pt x="3760902" y="0"/>
                  </a:lnTo>
                  <a:lnTo>
                    <a:pt x="4237018" y="476117"/>
                  </a:lnTo>
                  <a:lnTo>
                    <a:pt x="3760902" y="952233"/>
                  </a:lnTo>
                  <a:lnTo>
                    <a:pt x="0" y="952233"/>
                  </a:lnTo>
                  <a:lnTo>
                    <a:pt x="476117" y="476117"/>
                  </a:lnTo>
                  <a:lnTo>
                    <a:pt x="0" y="0"/>
                  </a:lnTo>
                  <a:close/>
                </a:path>
              </a:pathLst>
            </a:custGeom>
            <a:solidFill>
              <a:srgbClr val="064838"/>
            </a:solidFill>
            <a:ln cap="flat" cmpd="sng" w="12700">
              <a:solidFill>
                <a:schemeClr val="lt1"/>
              </a:solidFill>
              <a:prstDash val="solid"/>
              <a:miter lim="800000"/>
              <a:headEnd len="sm" w="sm" type="none"/>
              <a:tailEnd len="sm" w="sm" type="none"/>
            </a:ln>
          </p:spPr>
          <p:txBody>
            <a:bodyPr anchorCtr="0" anchor="ctr" bIns="64000" lIns="572125" spcFirstLastPara="1" rIns="508100" wrap="square" tIns="64000">
              <a:noAutofit/>
            </a:bodyPr>
            <a:lstStyle/>
            <a:p>
              <a:pPr indent="0" lvl="0" marL="0" marR="0" rtl="0" algn="ctr">
                <a:lnSpc>
                  <a:spcPct val="90000"/>
                </a:lnSpc>
                <a:spcBef>
                  <a:spcPts val="0"/>
                </a:spcBef>
                <a:spcAft>
                  <a:spcPts val="0"/>
                </a:spcAft>
                <a:buClr>
                  <a:schemeClr val="lt1"/>
                </a:buClr>
                <a:buSzPts val="2400"/>
                <a:buFont typeface="Arial"/>
                <a:buNone/>
              </a:pPr>
              <a:r>
                <a:rPr b="1" lang="en" sz="2400">
                  <a:solidFill>
                    <a:schemeClr val="lt1"/>
                  </a:solidFill>
                  <a:latin typeface="Arial"/>
                  <a:ea typeface="Arial"/>
                  <a:cs typeface="Arial"/>
                  <a:sym typeface="Arial"/>
                </a:rPr>
                <a:t>Initial Vision and Goal Setting </a:t>
              </a:r>
              <a:endParaRPr sz="2400">
                <a:solidFill>
                  <a:schemeClr val="lt1"/>
                </a:solidFill>
                <a:latin typeface="Arial"/>
                <a:ea typeface="Arial"/>
                <a:cs typeface="Arial"/>
                <a:sym typeface="Arial"/>
              </a:endParaRPr>
            </a:p>
          </p:txBody>
        </p:sp>
      </p:grpSp>
      <p:sp>
        <p:nvSpPr>
          <p:cNvPr id="133" name="Google Shape;133;p21"/>
          <p:cNvSpPr txBox="1"/>
          <p:nvPr/>
        </p:nvSpPr>
        <p:spPr>
          <a:xfrm>
            <a:off x="279901" y="2658839"/>
            <a:ext cx="4292100" cy="1816200"/>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chemeClr val="accent3"/>
              </a:buClr>
              <a:buSzPts val="1600"/>
              <a:buFont typeface="Arial"/>
              <a:buChar char="•"/>
            </a:pPr>
            <a:r>
              <a:rPr b="0" i="0" lang="en" sz="1600" u="none" cap="none" strike="noStrike">
                <a:solidFill>
                  <a:schemeClr val="dk1"/>
                </a:solidFill>
                <a:latin typeface="Arial"/>
                <a:ea typeface="Arial"/>
                <a:cs typeface="Arial"/>
                <a:sym typeface="Arial"/>
              </a:rPr>
              <a:t>Assessed existing conditions related to water supplies and agricultural land and identified risks and vulnerabilities</a:t>
            </a:r>
            <a:br>
              <a:rPr b="0" i="0" lang="en"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accent3"/>
              </a:buClr>
              <a:buSzPts val="1600"/>
              <a:buFont typeface="Arial"/>
              <a:buChar char="•"/>
            </a:pPr>
            <a:r>
              <a:rPr b="1" i="0" lang="en" sz="1600" u="none" cap="none" strike="noStrike">
                <a:solidFill>
                  <a:schemeClr val="dk1"/>
                </a:solidFill>
                <a:latin typeface="Arial"/>
                <a:ea typeface="Arial"/>
                <a:cs typeface="Arial"/>
                <a:sym typeface="Arial"/>
              </a:rPr>
              <a:t>Deliverable: </a:t>
            </a:r>
            <a:r>
              <a:rPr b="0" i="0" lang="en" sz="1600" u="none" cap="none" strike="noStrike">
                <a:solidFill>
                  <a:schemeClr val="dk1"/>
                </a:solidFill>
                <a:latin typeface="Arial"/>
                <a:ea typeface="Arial"/>
                <a:cs typeface="Arial"/>
                <a:sym typeface="Arial"/>
              </a:rPr>
              <a:t>Regional Existing Conditions Report</a:t>
            </a:r>
            <a:endParaRPr/>
          </a:p>
        </p:txBody>
      </p:sp>
      <p:sp>
        <p:nvSpPr>
          <p:cNvPr id="134" name="Google Shape;134;p21"/>
          <p:cNvSpPr txBox="1"/>
          <p:nvPr/>
        </p:nvSpPr>
        <p:spPr>
          <a:xfrm>
            <a:off x="4284220" y="2658839"/>
            <a:ext cx="4236900" cy="2555100"/>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chemeClr val="accent3"/>
              </a:buClr>
              <a:buSzPts val="1600"/>
              <a:buFont typeface="Arial"/>
              <a:buChar char="•"/>
            </a:pPr>
            <a:r>
              <a:rPr b="0" i="0" lang="en" sz="1600" u="none" cap="none" strike="noStrike">
                <a:solidFill>
                  <a:schemeClr val="dk1"/>
                </a:solidFill>
                <a:latin typeface="Arial"/>
                <a:ea typeface="Arial"/>
                <a:cs typeface="Arial"/>
                <a:sym typeface="Arial"/>
              </a:rPr>
              <a:t>Held work sessions and invited stakeholder input</a:t>
            </a:r>
            <a:br>
              <a:rPr b="0" i="0" lang="en"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accent3"/>
              </a:buClr>
              <a:buSzPts val="1600"/>
              <a:buFont typeface="Arial"/>
              <a:buChar char="•"/>
            </a:pPr>
            <a:r>
              <a:rPr b="1" i="0" lang="en" sz="1600" u="none" cap="none" strike="noStrike">
                <a:solidFill>
                  <a:schemeClr val="dk1"/>
                </a:solidFill>
                <a:latin typeface="Arial"/>
                <a:ea typeface="Arial"/>
                <a:cs typeface="Arial"/>
                <a:sym typeface="Arial"/>
              </a:rPr>
              <a:t>Deliverables:</a:t>
            </a:r>
            <a:r>
              <a:rPr b="0" i="0" lang="en" sz="1600" u="none" cap="none" strike="noStrike">
                <a:solidFill>
                  <a:schemeClr val="dk1"/>
                </a:solidFill>
                <a:latin typeface="Arial"/>
                <a:ea typeface="Arial"/>
                <a:cs typeface="Arial"/>
                <a:sym typeface="Arial"/>
              </a:rPr>
              <a:t> Updated Regional Existing Conditions Report and memo that documents outcomes, key findings, action items and recommendations for developing the water element</a:t>
            </a:r>
            <a:endParaRPr/>
          </a:p>
          <a:p>
            <a:pPr indent="0" lvl="1" marL="45720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35" name="Google Shape;135;p21"/>
          <p:cNvSpPr/>
          <p:nvPr/>
        </p:nvSpPr>
        <p:spPr>
          <a:xfrm>
            <a:off x="0" y="0"/>
            <a:ext cx="7921500" cy="525600"/>
          </a:xfrm>
          <a:prstGeom prst="rect">
            <a:avLst/>
          </a:prstGeom>
          <a:solidFill>
            <a:srgbClr val="A5B9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21"/>
          <p:cNvSpPr txBox="1"/>
          <p:nvPr/>
        </p:nvSpPr>
        <p:spPr>
          <a:xfrm>
            <a:off x="755549" y="4653703"/>
            <a:ext cx="8350500" cy="86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 sz="1600">
                <a:solidFill>
                  <a:srgbClr val="3F3F3F"/>
                </a:solidFill>
                <a:latin typeface="Arial"/>
                <a:ea typeface="Arial"/>
                <a:cs typeface="Arial"/>
                <a:sym typeface="Arial"/>
              </a:rPr>
              <a:t>A combination of county and grants funded this work – Department of Local Affairs,  Sonoran Institute, Community Development and Natural Resources Depts. ($45K)</a:t>
            </a:r>
            <a:endParaRPr/>
          </a:p>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3894" y="394137"/>
            <a:ext cx="7253400" cy="596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A5B9B3"/>
              </a:buClr>
              <a:buSzPct val="107142"/>
              <a:buFont typeface="Arial"/>
              <a:buNone/>
            </a:pPr>
            <a:r>
              <a:rPr lang="en"/>
              <a:t>WATER MASTER PLAN </a:t>
            </a:r>
            <a:br>
              <a:rPr lang="en"/>
            </a:br>
            <a:r>
              <a:rPr lang="en"/>
              <a:t>CRS §30-28-106 WATER ELEMENTS IN MASTER PLANS</a:t>
            </a:r>
            <a:endParaRPr/>
          </a:p>
        </p:txBody>
      </p:sp>
      <p:sp>
        <p:nvSpPr>
          <p:cNvPr id="143" name="Google Shape;143;p22"/>
          <p:cNvSpPr txBox="1"/>
          <p:nvPr>
            <p:ph idx="4294967295" type="body"/>
          </p:nvPr>
        </p:nvSpPr>
        <p:spPr>
          <a:xfrm>
            <a:off x="583158" y="1454517"/>
            <a:ext cx="7886700" cy="493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 sz="1800">
                <a:solidFill>
                  <a:schemeClr val="dk1"/>
                </a:solidFill>
              </a:rPr>
              <a:t>Water elements are not required. If a community includes a water element, the community must:</a:t>
            </a:r>
            <a:endParaRPr/>
          </a:p>
          <a:p>
            <a:pPr indent="0" lvl="0" marL="0" rtl="0" algn="l">
              <a:lnSpc>
                <a:spcPct val="100000"/>
              </a:lnSpc>
              <a:spcBef>
                <a:spcPts val="600"/>
              </a:spcBef>
              <a:spcAft>
                <a:spcPts val="0"/>
              </a:spcAft>
              <a:buClr>
                <a:schemeClr val="accent3"/>
              </a:buClr>
              <a:buSzPts val="1800"/>
              <a:buNone/>
            </a:pPr>
            <a:r>
              <a:t/>
            </a:r>
            <a:endParaRPr sz="1800">
              <a:solidFill>
                <a:schemeClr val="dk1"/>
              </a:solidFill>
            </a:endParaRPr>
          </a:p>
          <a:p>
            <a:pPr indent="0" lvl="0" marL="0" rtl="0" algn="l">
              <a:lnSpc>
                <a:spcPct val="100000"/>
              </a:lnSpc>
              <a:spcBef>
                <a:spcPts val="600"/>
              </a:spcBef>
              <a:spcAft>
                <a:spcPts val="0"/>
              </a:spcAft>
              <a:buClr>
                <a:schemeClr val="accent3"/>
              </a:buClr>
              <a:buSzPts val="1800"/>
              <a:buNone/>
            </a:pPr>
            <a:r>
              <a:t/>
            </a:r>
            <a:endParaRPr sz="1800">
              <a:solidFill>
                <a:schemeClr val="dk1"/>
              </a:solidFill>
            </a:endParaRPr>
          </a:p>
          <a:p>
            <a:pPr indent="0" lvl="0" marL="0" rtl="0" algn="l">
              <a:lnSpc>
                <a:spcPct val="100000"/>
              </a:lnSpc>
              <a:spcBef>
                <a:spcPts val="600"/>
              </a:spcBef>
              <a:spcAft>
                <a:spcPts val="0"/>
              </a:spcAft>
              <a:buClr>
                <a:schemeClr val="accent3"/>
              </a:buClr>
              <a:buSzPts val="1800"/>
              <a:buNone/>
            </a:pPr>
            <a:r>
              <a:t/>
            </a:r>
            <a:endParaRPr sz="1800">
              <a:solidFill>
                <a:schemeClr val="dk1"/>
              </a:solidFill>
            </a:endParaRPr>
          </a:p>
          <a:p>
            <a:pPr indent="0" lvl="0" marL="0" rtl="0" algn="l">
              <a:lnSpc>
                <a:spcPct val="100000"/>
              </a:lnSpc>
              <a:spcBef>
                <a:spcPts val="600"/>
              </a:spcBef>
              <a:spcAft>
                <a:spcPts val="0"/>
              </a:spcAft>
              <a:buClr>
                <a:schemeClr val="accent3"/>
              </a:buClr>
              <a:buSzPts val="1800"/>
              <a:buNone/>
            </a:pPr>
            <a:r>
              <a:t/>
            </a:r>
            <a:endParaRPr sz="1800">
              <a:solidFill>
                <a:schemeClr val="dk1"/>
              </a:solidFill>
            </a:endParaRPr>
          </a:p>
        </p:txBody>
      </p:sp>
      <p:sp>
        <p:nvSpPr>
          <p:cNvPr id="144" name="Google Shape;144;p22"/>
          <p:cNvSpPr/>
          <p:nvPr/>
        </p:nvSpPr>
        <p:spPr>
          <a:xfrm>
            <a:off x="645994" y="2207479"/>
            <a:ext cx="2193567" cy="1316140"/>
          </a:xfrm>
          <a:custGeom>
            <a:rect b="b" l="l" r="r" t="t"/>
            <a:pathLst>
              <a:path extrusionOk="0" h="1149467" w="1915779">
                <a:moveTo>
                  <a:pt x="0" y="0"/>
                </a:moveTo>
                <a:lnTo>
                  <a:pt x="1915779" y="0"/>
                </a:lnTo>
                <a:lnTo>
                  <a:pt x="1915779" y="1149467"/>
                </a:lnTo>
                <a:lnTo>
                  <a:pt x="0" y="1149467"/>
                </a:lnTo>
                <a:lnTo>
                  <a:pt x="0" y="0"/>
                </a:lnTo>
                <a:close/>
              </a:path>
            </a:pathLst>
          </a:custGeom>
          <a:solidFill>
            <a:srgbClr val="064838"/>
          </a:solidFill>
          <a:ln cap="flat" cmpd="sng" w="12700">
            <a:solidFill>
              <a:schemeClr val="lt1"/>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lang="en" sz="1400">
                <a:solidFill>
                  <a:schemeClr val="lt1"/>
                </a:solidFill>
                <a:latin typeface="Arial"/>
                <a:ea typeface="Arial"/>
                <a:cs typeface="Arial"/>
                <a:sym typeface="Arial"/>
              </a:rPr>
              <a:t>Consult with the public water systems that supply water to ensure coordination on water supply and facility planning.</a:t>
            </a:r>
            <a:endParaRPr/>
          </a:p>
        </p:txBody>
      </p:sp>
      <p:sp>
        <p:nvSpPr>
          <p:cNvPr id="145" name="Google Shape;145;p22"/>
          <p:cNvSpPr/>
          <p:nvPr/>
        </p:nvSpPr>
        <p:spPr>
          <a:xfrm>
            <a:off x="3297336" y="2207479"/>
            <a:ext cx="2193567" cy="1316140"/>
          </a:xfrm>
          <a:custGeom>
            <a:rect b="b" l="l" r="r" t="t"/>
            <a:pathLst>
              <a:path extrusionOk="0" h="1149467" w="1915779">
                <a:moveTo>
                  <a:pt x="0" y="0"/>
                </a:moveTo>
                <a:lnTo>
                  <a:pt x="1915779" y="0"/>
                </a:lnTo>
                <a:lnTo>
                  <a:pt x="1915779" y="1149467"/>
                </a:lnTo>
                <a:lnTo>
                  <a:pt x="0" y="1149467"/>
                </a:lnTo>
                <a:lnTo>
                  <a:pt x="0" y="0"/>
                </a:lnTo>
                <a:close/>
              </a:path>
            </a:pathLst>
          </a:custGeom>
          <a:solidFill>
            <a:srgbClr val="064838"/>
          </a:solidFill>
          <a:ln cap="flat" cmpd="sng" w="12700">
            <a:solidFill>
              <a:schemeClr val="lt1"/>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lang="en" sz="1400">
                <a:solidFill>
                  <a:schemeClr val="lt1"/>
                </a:solidFill>
                <a:latin typeface="Arial"/>
                <a:ea typeface="Arial"/>
                <a:cs typeface="Arial"/>
                <a:sym typeface="Arial"/>
              </a:rPr>
              <a:t>Identify water supplies and facilities sufficient to meet the needs of the public and private infrastructure reasonably anticipated or identified in the planning process.</a:t>
            </a:r>
            <a:endParaRPr/>
          </a:p>
        </p:txBody>
      </p:sp>
      <p:sp>
        <p:nvSpPr>
          <p:cNvPr id="146" name="Google Shape;146;p22"/>
          <p:cNvSpPr/>
          <p:nvPr/>
        </p:nvSpPr>
        <p:spPr>
          <a:xfrm>
            <a:off x="5948677" y="2207479"/>
            <a:ext cx="2193567" cy="1316140"/>
          </a:xfrm>
          <a:custGeom>
            <a:rect b="b" l="l" r="r" t="t"/>
            <a:pathLst>
              <a:path extrusionOk="0" h="1149467" w="1915779">
                <a:moveTo>
                  <a:pt x="0" y="0"/>
                </a:moveTo>
                <a:lnTo>
                  <a:pt x="1915779" y="0"/>
                </a:lnTo>
                <a:lnTo>
                  <a:pt x="1915779" y="1149467"/>
                </a:lnTo>
                <a:lnTo>
                  <a:pt x="0" y="1149467"/>
                </a:lnTo>
                <a:lnTo>
                  <a:pt x="0" y="0"/>
                </a:lnTo>
                <a:close/>
              </a:path>
            </a:pathLst>
          </a:custGeom>
          <a:solidFill>
            <a:srgbClr val="064838"/>
          </a:solidFill>
          <a:ln cap="flat" cmpd="sng" w="12700">
            <a:solidFill>
              <a:schemeClr val="lt1"/>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lang="en" sz="1400">
                <a:solidFill>
                  <a:schemeClr val="lt1"/>
                </a:solidFill>
                <a:latin typeface="Arial"/>
                <a:ea typeface="Arial"/>
                <a:cs typeface="Arial"/>
                <a:sym typeface="Arial"/>
              </a:rPr>
              <a:t>Include water conservation policies, ideally tied to the Colorado Water Plan.</a:t>
            </a:r>
            <a:endParaRPr/>
          </a:p>
        </p:txBody>
      </p:sp>
      <p:sp>
        <p:nvSpPr>
          <p:cNvPr id="147" name="Google Shape;147;p22"/>
          <p:cNvSpPr txBox="1"/>
          <p:nvPr/>
        </p:nvSpPr>
        <p:spPr>
          <a:xfrm>
            <a:off x="645994" y="3782485"/>
            <a:ext cx="80931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Arial"/>
                <a:ea typeface="Arial"/>
                <a:cs typeface="Arial"/>
                <a:sym typeface="Arial"/>
              </a:rPr>
              <a:t>This law allows policies to be implemented that require water conservation to be a condition of development approvals, including subdivisions, planned unit developments, special use permits, and zoning changes.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 name="Google Shape;148;p22"/>
          <p:cNvSpPr/>
          <p:nvPr/>
        </p:nvSpPr>
        <p:spPr>
          <a:xfrm>
            <a:off x="0" y="0"/>
            <a:ext cx="7921500" cy="525600"/>
          </a:xfrm>
          <a:prstGeom prst="rect">
            <a:avLst/>
          </a:prstGeom>
          <a:solidFill>
            <a:srgbClr val="A5B9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33894" y="394137"/>
            <a:ext cx="7253400" cy="596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5B9B3"/>
              </a:buClr>
              <a:buSzPts val="3000"/>
              <a:buFont typeface="Arial"/>
              <a:buNone/>
            </a:pPr>
            <a:r>
              <a:rPr lang="en"/>
              <a:t>GROWTH IN LARIMER COUNTY</a:t>
            </a:r>
            <a:endParaRPr/>
          </a:p>
        </p:txBody>
      </p:sp>
      <p:sp>
        <p:nvSpPr>
          <p:cNvPr id="155" name="Google Shape;155;p23"/>
          <p:cNvSpPr/>
          <p:nvPr/>
        </p:nvSpPr>
        <p:spPr>
          <a:xfrm>
            <a:off x="628650" y="2309813"/>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56" name="Google Shape;156;p23"/>
          <p:cNvSpPr/>
          <p:nvPr/>
        </p:nvSpPr>
        <p:spPr>
          <a:xfrm>
            <a:off x="476250" y="4381149"/>
            <a:ext cx="8039100" cy="57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0" baseline="30000" i="0" lang="en"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[1]</a:t>
            </a:r>
            <a:r>
              <a:rPr b="0" i="0" lang="en" sz="1100" u="none" cap="none" strike="noStrike">
                <a:solidFill>
                  <a:schemeClr val="dk1"/>
                </a:solidFill>
                <a:latin typeface="Calibri"/>
                <a:ea typeface="Calibri"/>
                <a:cs typeface="Calibri"/>
                <a:sym typeface="Calibri"/>
              </a:rPr>
              <a:t> Per the Larimer County Comprehensive Plan, Urban Expansion Areas are areas located within Growth Management Areas where municipal development and services are anticipated (Logan Simpson et. al., 2019).</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baseline="30000" i="0" lang="en" sz="1100" u="sng" cap="none" strike="noStrike">
                <a:solidFill>
                  <a:schemeClr val="dk1"/>
                </a:solidFill>
                <a:latin typeface="Calibri"/>
                <a:ea typeface="Calibri"/>
                <a:cs typeface="Calibri"/>
                <a:sym typeface="Calibri"/>
                <a:hlinkClick r:id="rId4">
                  <a:extLst>
                    <a:ext uri="{A12FA001-AC4F-418D-AE19-62706E023703}">
                      <ahyp:hlinkClr val="tx"/>
                    </a:ext>
                  </a:extLst>
                </a:hlinkClick>
              </a:rPr>
              <a:t>[2]</a:t>
            </a:r>
            <a:r>
              <a:rPr b="0" i="0" lang="en" sz="1100" u="none" cap="none" strike="noStrike">
                <a:solidFill>
                  <a:schemeClr val="dk1"/>
                </a:solidFill>
                <a:latin typeface="Calibri"/>
                <a:ea typeface="Calibri"/>
                <a:cs typeface="Calibri"/>
                <a:sym typeface="Calibri"/>
              </a:rPr>
              <a:t> Urban/Rural Interface areas are areas adjacent to municipal planning boundaries that could be incorporated into Growth Management Areas or developed in unincorporated Larimer County (Logan Simpson et. al., 2019).</a:t>
            </a:r>
            <a:endParaRPr b="0" i="0" sz="1100" u="none" cap="none" strike="noStrike">
              <a:solidFill>
                <a:schemeClr val="dk1"/>
              </a:solidFill>
              <a:latin typeface="Arial"/>
              <a:ea typeface="Arial"/>
              <a:cs typeface="Arial"/>
              <a:sym typeface="Arial"/>
            </a:endParaRPr>
          </a:p>
        </p:txBody>
      </p:sp>
      <p:graphicFrame>
        <p:nvGraphicFramePr>
          <p:cNvPr id="157" name="Google Shape;157;p23"/>
          <p:cNvGraphicFramePr/>
          <p:nvPr/>
        </p:nvGraphicFramePr>
        <p:xfrm>
          <a:off x="480764" y="1710833"/>
          <a:ext cx="3000000" cy="3000000"/>
        </p:xfrm>
        <a:graphic>
          <a:graphicData uri="http://schemas.openxmlformats.org/drawingml/2006/table">
            <a:tbl>
              <a:tblPr bandRow="1">
                <a:noFill/>
                <a:tableStyleId>{6DB01199-C621-48D4-B3FD-0B68EFE6E2E5}</a:tableStyleId>
              </a:tblPr>
              <a:tblGrid>
                <a:gridCol w="1514775"/>
                <a:gridCol w="1453525"/>
                <a:gridCol w="5214175"/>
              </a:tblGrid>
              <a:tr h="1363450">
                <a:tc>
                  <a:txBody>
                    <a:bodyPr/>
                    <a:lstStyle/>
                    <a:p>
                      <a:pPr indent="0" lvl="0" marL="0" marR="0" rtl="0" algn="l">
                        <a:lnSpc>
                          <a:spcPct val="100000"/>
                        </a:lnSpc>
                        <a:spcBef>
                          <a:spcPts val="0"/>
                        </a:spcBef>
                        <a:spcAft>
                          <a:spcPts val="0"/>
                        </a:spcAft>
                        <a:buClr>
                          <a:schemeClr val="dk1"/>
                        </a:buClr>
                        <a:buSzPts val="1200"/>
                        <a:buFont typeface="Arial"/>
                        <a:buNone/>
                      </a:pPr>
                      <a:r>
                        <a:rPr b="1" lang="en" sz="1200" u="none" cap="none" strike="noStrike">
                          <a:solidFill>
                            <a:schemeClr val="dk1"/>
                          </a:solidFill>
                        </a:rPr>
                        <a:t>Population Growth</a:t>
                      </a:r>
                      <a:endParaRPr sz="1100"/>
                    </a:p>
                    <a:p>
                      <a:pPr indent="0" lvl="0" marL="0" marR="0" rtl="0" algn="l">
                        <a:spcBef>
                          <a:spcPts val="0"/>
                        </a:spcBef>
                        <a:spcAft>
                          <a:spcPts val="0"/>
                        </a:spcAft>
                        <a:buNone/>
                      </a:pPr>
                      <a:r>
                        <a:t/>
                      </a:r>
                      <a:endParaRPr b="1" sz="1100"/>
                    </a:p>
                  </a:txBody>
                  <a:tcPr marT="34300" marB="34300" marR="91450" marL="91450"/>
                </a:tc>
                <a:tc>
                  <a:txBody>
                    <a:bodyPr/>
                    <a:lstStyle/>
                    <a:p>
                      <a:pPr indent="0" lvl="0" marL="0" marR="0" rtl="0" algn="l">
                        <a:lnSpc>
                          <a:spcPct val="150000"/>
                        </a:lnSpc>
                        <a:spcBef>
                          <a:spcPts val="0"/>
                        </a:spcBef>
                        <a:spcAft>
                          <a:spcPts val="0"/>
                        </a:spcAft>
                        <a:buNone/>
                      </a:pPr>
                      <a:r>
                        <a:rPr b="1" lang="en" sz="1100">
                          <a:solidFill>
                            <a:schemeClr val="dk1"/>
                          </a:solidFill>
                        </a:rPr>
                        <a:t>56%</a:t>
                      </a:r>
                      <a:endParaRPr sz="1100"/>
                    </a:p>
                    <a:p>
                      <a:pPr indent="0" lvl="0" marL="0" marR="0" rtl="0" algn="l">
                        <a:lnSpc>
                          <a:spcPct val="150000"/>
                        </a:lnSpc>
                        <a:spcBef>
                          <a:spcPts val="0"/>
                        </a:spcBef>
                        <a:spcAft>
                          <a:spcPts val="0"/>
                        </a:spcAft>
                        <a:buNone/>
                      </a:pPr>
                      <a:r>
                        <a:rPr b="1" lang="en" sz="1100">
                          <a:solidFill>
                            <a:schemeClr val="dk1"/>
                          </a:solidFill>
                        </a:rPr>
                        <a:t>343,853</a:t>
                      </a:r>
                      <a:endParaRPr sz="1100"/>
                    </a:p>
                    <a:p>
                      <a:pPr indent="0" lvl="0" marL="0" marR="0" rtl="0" algn="l">
                        <a:lnSpc>
                          <a:spcPct val="150000"/>
                        </a:lnSpc>
                        <a:spcBef>
                          <a:spcPts val="0"/>
                        </a:spcBef>
                        <a:spcAft>
                          <a:spcPts val="0"/>
                        </a:spcAft>
                        <a:buNone/>
                      </a:pPr>
                      <a:r>
                        <a:rPr b="1" lang="en" sz="1100">
                          <a:solidFill>
                            <a:schemeClr val="dk1"/>
                          </a:solidFill>
                        </a:rPr>
                        <a:t>535,756</a:t>
                      </a:r>
                      <a:endParaRPr sz="1100"/>
                    </a:p>
                    <a:p>
                      <a:pPr indent="0" lvl="0" marL="0" marR="0" rtl="0" algn="l">
                        <a:lnSpc>
                          <a:spcPct val="150000"/>
                        </a:lnSpc>
                        <a:spcBef>
                          <a:spcPts val="0"/>
                        </a:spcBef>
                        <a:spcAft>
                          <a:spcPts val="0"/>
                        </a:spcAft>
                        <a:buNone/>
                      </a:pPr>
                      <a:r>
                        <a:rPr b="1" lang="en" sz="1100">
                          <a:solidFill>
                            <a:schemeClr val="dk1"/>
                          </a:solidFill>
                        </a:rPr>
                        <a:t>12%</a:t>
                      </a:r>
                      <a:endParaRPr sz="1100"/>
                    </a:p>
                    <a:p>
                      <a:pPr indent="0" lvl="0" marL="0" marR="0" rtl="0" algn="l">
                        <a:lnSpc>
                          <a:spcPct val="150000"/>
                        </a:lnSpc>
                        <a:spcBef>
                          <a:spcPts val="0"/>
                        </a:spcBef>
                        <a:spcAft>
                          <a:spcPts val="0"/>
                        </a:spcAft>
                        <a:buNone/>
                      </a:pPr>
                      <a:r>
                        <a:rPr b="1" lang="en" sz="1100">
                          <a:solidFill>
                            <a:schemeClr val="dk1"/>
                          </a:solidFill>
                        </a:rPr>
                        <a:t>66,639</a:t>
                      </a:r>
                      <a:endParaRPr sz="1100"/>
                    </a:p>
                    <a:p>
                      <a:pPr indent="0" lvl="0" marL="0" marR="0" rtl="0" algn="l">
                        <a:lnSpc>
                          <a:spcPct val="150000"/>
                        </a:lnSpc>
                        <a:spcBef>
                          <a:spcPts val="0"/>
                        </a:spcBef>
                        <a:spcAft>
                          <a:spcPts val="0"/>
                        </a:spcAft>
                        <a:buNone/>
                      </a:pPr>
                      <a:r>
                        <a:rPr b="1" lang="en" sz="1100">
                          <a:solidFill>
                            <a:schemeClr val="dk1"/>
                          </a:solidFill>
                        </a:rPr>
                        <a:t>74,554</a:t>
                      </a:r>
                      <a:endParaRPr sz="1100"/>
                    </a:p>
                    <a:p>
                      <a:pPr indent="0" lvl="0" marL="0" marR="0" rtl="0" algn="l">
                        <a:lnSpc>
                          <a:spcPct val="150000"/>
                        </a:lnSpc>
                        <a:spcBef>
                          <a:spcPts val="0"/>
                        </a:spcBef>
                        <a:spcAft>
                          <a:spcPts val="0"/>
                        </a:spcAft>
                        <a:buClr>
                          <a:schemeClr val="dk1"/>
                        </a:buClr>
                        <a:buSzPts val="1100"/>
                        <a:buFont typeface="Arial"/>
                        <a:buNone/>
                      </a:pPr>
                      <a:r>
                        <a:rPr b="1" lang="en" sz="1100">
                          <a:solidFill>
                            <a:schemeClr val="dk1"/>
                          </a:solidFill>
                        </a:rPr>
                        <a:t>96%</a:t>
                      </a:r>
                      <a:endParaRPr b="1" sz="1100">
                        <a:solidFill>
                          <a:schemeClr val="dk1"/>
                        </a:solidFill>
                        <a:latin typeface="Calibri"/>
                        <a:ea typeface="Calibri"/>
                        <a:cs typeface="Calibri"/>
                        <a:sym typeface="Calibri"/>
                      </a:endParaRPr>
                    </a:p>
                  </a:txBody>
                  <a:tcPr marT="34300" marB="34300" marR="91450" marL="91450"/>
                </a:tc>
                <a:tc>
                  <a:txBody>
                    <a:bodyPr/>
                    <a:lstStyle/>
                    <a:p>
                      <a:pPr indent="0" lvl="0" marL="0" marR="0" rtl="0" algn="l">
                        <a:lnSpc>
                          <a:spcPct val="150000"/>
                        </a:lnSpc>
                        <a:spcBef>
                          <a:spcPts val="0"/>
                        </a:spcBef>
                        <a:spcAft>
                          <a:spcPts val="0"/>
                        </a:spcAft>
                        <a:buNone/>
                      </a:pPr>
                      <a:r>
                        <a:rPr b="0" lang="en" sz="1100">
                          <a:solidFill>
                            <a:schemeClr val="dk1"/>
                          </a:solidFill>
                        </a:rPr>
                        <a:t>Projected growth in total population from 2017 to 2040 </a:t>
                      </a:r>
                      <a:endParaRPr sz="1100"/>
                    </a:p>
                    <a:p>
                      <a:pPr indent="0" lvl="0" marL="0" marR="0" rtl="0" algn="l">
                        <a:lnSpc>
                          <a:spcPct val="150000"/>
                        </a:lnSpc>
                        <a:spcBef>
                          <a:spcPts val="0"/>
                        </a:spcBef>
                        <a:spcAft>
                          <a:spcPts val="0"/>
                        </a:spcAft>
                        <a:buNone/>
                      </a:pPr>
                      <a:r>
                        <a:rPr b="0" lang="en" sz="1100">
                          <a:solidFill>
                            <a:schemeClr val="dk1"/>
                          </a:solidFill>
                        </a:rPr>
                        <a:t>Total population in 2017</a:t>
                      </a:r>
                      <a:endParaRPr sz="1100"/>
                    </a:p>
                    <a:p>
                      <a:pPr indent="0" lvl="0" marL="0" marR="0" rtl="0" algn="l">
                        <a:lnSpc>
                          <a:spcPct val="150000"/>
                        </a:lnSpc>
                        <a:spcBef>
                          <a:spcPts val="0"/>
                        </a:spcBef>
                        <a:spcAft>
                          <a:spcPts val="0"/>
                        </a:spcAft>
                        <a:buNone/>
                      </a:pPr>
                      <a:r>
                        <a:rPr b="0" lang="en" sz="1100">
                          <a:solidFill>
                            <a:schemeClr val="dk1"/>
                          </a:solidFill>
                        </a:rPr>
                        <a:t>Projected total population in 2040</a:t>
                      </a:r>
                      <a:endParaRPr sz="1100"/>
                    </a:p>
                    <a:p>
                      <a:pPr indent="0" lvl="0" marL="0" marR="0" rtl="0" algn="l">
                        <a:lnSpc>
                          <a:spcPct val="150000"/>
                        </a:lnSpc>
                        <a:spcBef>
                          <a:spcPts val="0"/>
                        </a:spcBef>
                        <a:spcAft>
                          <a:spcPts val="0"/>
                        </a:spcAft>
                        <a:buNone/>
                      </a:pPr>
                      <a:r>
                        <a:rPr b="0" lang="en" sz="1100">
                          <a:solidFill>
                            <a:schemeClr val="dk1"/>
                          </a:solidFill>
                        </a:rPr>
                        <a:t>Projected growth in unincorporated areas from 2017 to 2040</a:t>
                      </a:r>
                      <a:endParaRPr sz="1100"/>
                    </a:p>
                    <a:p>
                      <a:pPr indent="0" lvl="0" marL="0" marR="0" rtl="0" algn="l">
                        <a:lnSpc>
                          <a:spcPct val="150000"/>
                        </a:lnSpc>
                        <a:spcBef>
                          <a:spcPts val="0"/>
                        </a:spcBef>
                        <a:spcAft>
                          <a:spcPts val="0"/>
                        </a:spcAft>
                        <a:buNone/>
                      </a:pPr>
                      <a:r>
                        <a:rPr b="0" lang="en" sz="1100">
                          <a:solidFill>
                            <a:schemeClr val="dk1"/>
                          </a:solidFill>
                        </a:rPr>
                        <a:t>Unincorporated population in 2017</a:t>
                      </a:r>
                      <a:endParaRPr sz="1100"/>
                    </a:p>
                    <a:p>
                      <a:pPr indent="0" lvl="0" marL="0" marR="0" rtl="0" algn="l">
                        <a:lnSpc>
                          <a:spcPct val="150000"/>
                        </a:lnSpc>
                        <a:spcBef>
                          <a:spcPts val="0"/>
                        </a:spcBef>
                        <a:spcAft>
                          <a:spcPts val="0"/>
                        </a:spcAft>
                        <a:buNone/>
                      </a:pPr>
                      <a:r>
                        <a:rPr b="0" lang="en" sz="1100">
                          <a:solidFill>
                            <a:schemeClr val="dk1"/>
                          </a:solidFill>
                        </a:rPr>
                        <a:t>Projected unincorporated population in 2040</a:t>
                      </a:r>
                      <a:endParaRPr sz="1100"/>
                    </a:p>
                    <a:p>
                      <a:pPr indent="0" lvl="0" marL="0" marR="0" rtl="0" algn="l">
                        <a:lnSpc>
                          <a:spcPct val="150000"/>
                        </a:lnSpc>
                        <a:spcBef>
                          <a:spcPts val="0"/>
                        </a:spcBef>
                        <a:spcAft>
                          <a:spcPts val="0"/>
                        </a:spcAft>
                        <a:buClr>
                          <a:schemeClr val="dk1"/>
                        </a:buClr>
                        <a:buSzPts val="1100"/>
                        <a:buFont typeface="Arial"/>
                        <a:buNone/>
                      </a:pPr>
                      <a:r>
                        <a:rPr b="0" lang="en" sz="1100">
                          <a:solidFill>
                            <a:schemeClr val="dk1"/>
                          </a:solidFill>
                        </a:rPr>
                        <a:t>Growth that will be absorbed by municipalities through 2040</a:t>
                      </a:r>
                      <a:endParaRPr b="0" sz="1100">
                        <a:solidFill>
                          <a:schemeClr val="dk1"/>
                        </a:solidFill>
                        <a:latin typeface="Calibri"/>
                        <a:ea typeface="Calibri"/>
                        <a:cs typeface="Calibri"/>
                        <a:sym typeface="Calibri"/>
                      </a:endParaRPr>
                    </a:p>
                  </a:txBody>
                  <a:tcPr marT="34300" marB="34300" marR="91450" marL="91450"/>
                </a:tc>
              </a:tr>
              <a:tr h="433850">
                <a:tc>
                  <a:txBody>
                    <a:bodyPr/>
                    <a:lstStyle/>
                    <a:p>
                      <a:pPr indent="0" lvl="0" marL="0" marR="0" rtl="0" algn="l">
                        <a:lnSpc>
                          <a:spcPct val="100000"/>
                        </a:lnSpc>
                        <a:spcBef>
                          <a:spcPts val="0"/>
                        </a:spcBef>
                        <a:spcAft>
                          <a:spcPts val="0"/>
                        </a:spcAft>
                        <a:buClr>
                          <a:schemeClr val="dk1"/>
                        </a:buClr>
                        <a:buSzPts val="1200"/>
                        <a:buFont typeface="Arial"/>
                        <a:buNone/>
                      </a:pPr>
                      <a:r>
                        <a:rPr b="1" lang="en" sz="1200"/>
                        <a:t>Development Units</a:t>
                      </a:r>
                      <a:endParaRPr sz="1100"/>
                    </a:p>
                  </a:txBody>
                  <a:tcPr marT="34300" marB="34300" marR="91450" marL="91450"/>
                </a:tc>
                <a:tc>
                  <a:txBody>
                    <a:bodyPr/>
                    <a:lstStyle/>
                    <a:p>
                      <a:pPr indent="0" lvl="0" marL="0" marR="0" rtl="0" algn="l">
                        <a:lnSpc>
                          <a:spcPct val="150000"/>
                        </a:lnSpc>
                        <a:spcBef>
                          <a:spcPts val="0"/>
                        </a:spcBef>
                        <a:spcAft>
                          <a:spcPts val="0"/>
                        </a:spcAft>
                        <a:buNone/>
                      </a:pPr>
                      <a:r>
                        <a:rPr b="1" lang="en" sz="1100">
                          <a:solidFill>
                            <a:schemeClr val="dk1"/>
                          </a:solidFill>
                        </a:rPr>
                        <a:t>39,384 acres</a:t>
                      </a:r>
                      <a:endParaRPr sz="1100"/>
                    </a:p>
                    <a:p>
                      <a:pPr indent="0" lvl="0" marL="0" marR="0" rtl="0" algn="l">
                        <a:lnSpc>
                          <a:spcPct val="150000"/>
                        </a:lnSpc>
                        <a:spcBef>
                          <a:spcPts val="0"/>
                        </a:spcBef>
                        <a:spcAft>
                          <a:spcPts val="0"/>
                        </a:spcAft>
                        <a:buNone/>
                      </a:pPr>
                      <a:r>
                        <a:rPr b="1" lang="en" sz="1100">
                          <a:solidFill>
                            <a:schemeClr val="dk1"/>
                          </a:solidFill>
                        </a:rPr>
                        <a:t>23,245 acres</a:t>
                      </a:r>
                      <a:endParaRPr b="1" sz="1100">
                        <a:solidFill>
                          <a:schemeClr val="dk1"/>
                        </a:solidFill>
                        <a:latin typeface="Calibri"/>
                        <a:ea typeface="Calibri"/>
                        <a:cs typeface="Calibri"/>
                        <a:sym typeface="Calibri"/>
                      </a:endParaRPr>
                    </a:p>
                  </a:txBody>
                  <a:tcPr marT="34300" marB="34300" marR="91450" marL="91450"/>
                </a:tc>
                <a:tc>
                  <a:txBody>
                    <a:bodyPr/>
                    <a:lstStyle/>
                    <a:p>
                      <a:pPr indent="0" lvl="0" marL="0" marR="0" rtl="0" algn="l">
                        <a:lnSpc>
                          <a:spcPct val="150000"/>
                        </a:lnSpc>
                        <a:spcBef>
                          <a:spcPts val="0"/>
                        </a:spcBef>
                        <a:spcAft>
                          <a:spcPts val="0"/>
                        </a:spcAft>
                        <a:buNone/>
                      </a:pPr>
                      <a:r>
                        <a:rPr lang="en" sz="1100">
                          <a:solidFill>
                            <a:schemeClr val="dk1"/>
                          </a:solidFill>
                        </a:rPr>
                        <a:t>Land designated as urban expansion areas </a:t>
                      </a:r>
                      <a:r>
                        <a:rPr baseline="30000" lang="en" sz="1100">
                          <a:solidFill>
                            <a:schemeClr val="dk1"/>
                          </a:solidFill>
                        </a:rPr>
                        <a:t>[1]</a:t>
                      </a:r>
                      <a:endParaRPr sz="1100"/>
                    </a:p>
                    <a:p>
                      <a:pPr indent="0" lvl="0" marL="0" marR="0" rtl="0" algn="l">
                        <a:lnSpc>
                          <a:spcPct val="150000"/>
                        </a:lnSpc>
                        <a:spcBef>
                          <a:spcPts val="0"/>
                        </a:spcBef>
                        <a:spcAft>
                          <a:spcPts val="0"/>
                        </a:spcAft>
                        <a:buNone/>
                      </a:pPr>
                      <a:r>
                        <a:rPr lang="en" sz="1100">
                          <a:solidFill>
                            <a:schemeClr val="dk1"/>
                          </a:solidFill>
                        </a:rPr>
                        <a:t>Land designated as urban/rural interface areas </a:t>
                      </a:r>
                      <a:r>
                        <a:rPr baseline="30000" lang="en" sz="1100">
                          <a:solidFill>
                            <a:schemeClr val="dk1"/>
                          </a:solidFill>
                        </a:rPr>
                        <a:t>[2]</a:t>
                      </a:r>
                      <a:endParaRPr baseline="30000" sz="1100">
                        <a:solidFill>
                          <a:schemeClr val="dk1"/>
                        </a:solidFill>
                        <a:latin typeface="Calibri"/>
                        <a:ea typeface="Calibri"/>
                        <a:cs typeface="Calibri"/>
                        <a:sym typeface="Calibri"/>
                      </a:endParaRPr>
                    </a:p>
                  </a:txBody>
                  <a:tcPr marT="34300" marB="34300" marR="91450" marL="91450"/>
                </a:tc>
              </a:tr>
            </a:tbl>
          </a:graphicData>
        </a:graphic>
      </p:graphicFrame>
      <p:sp>
        <p:nvSpPr>
          <p:cNvPr id="158" name="Google Shape;158;p23"/>
          <p:cNvSpPr txBox="1"/>
          <p:nvPr/>
        </p:nvSpPr>
        <p:spPr>
          <a:xfrm>
            <a:off x="2753032" y="1671789"/>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33894" y="394137"/>
            <a:ext cx="7253400" cy="596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A5B9B3"/>
              </a:buClr>
              <a:buSzPct val="107142"/>
              <a:buFont typeface="Arial"/>
              <a:buNone/>
            </a:pPr>
            <a:r>
              <a:rPr lang="en"/>
              <a:t>COUNTY-WIDE RISKS AND VULNERABILITIES</a:t>
            </a:r>
            <a:endParaRPr/>
          </a:p>
        </p:txBody>
      </p:sp>
      <p:grpSp>
        <p:nvGrpSpPr>
          <p:cNvPr id="165" name="Google Shape;165;p24"/>
          <p:cNvGrpSpPr/>
          <p:nvPr/>
        </p:nvGrpSpPr>
        <p:grpSpPr>
          <a:xfrm>
            <a:off x="643059" y="1713716"/>
            <a:ext cx="3732300" cy="2881350"/>
            <a:chOff x="0" y="32754"/>
            <a:chExt cx="3732300" cy="3841800"/>
          </a:xfrm>
        </p:grpSpPr>
        <p:sp>
          <p:nvSpPr>
            <p:cNvPr id="166" name="Google Shape;166;p24"/>
            <p:cNvSpPr/>
            <p:nvPr/>
          </p:nvSpPr>
          <p:spPr>
            <a:xfrm>
              <a:off x="0" y="32754"/>
              <a:ext cx="3732300" cy="86100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txBox="1"/>
            <p:nvPr/>
          </p:nvSpPr>
          <p:spPr>
            <a:xfrm>
              <a:off x="42036" y="74790"/>
              <a:ext cx="3648300" cy="7770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Reduced water availability and poor water quality from natural hazards </a:t>
              </a:r>
              <a:endParaRPr/>
            </a:p>
          </p:txBody>
        </p:sp>
        <p:sp>
          <p:nvSpPr>
            <p:cNvPr id="168" name="Google Shape;168;p24"/>
            <p:cNvSpPr/>
            <p:nvPr/>
          </p:nvSpPr>
          <p:spPr>
            <a:xfrm>
              <a:off x="0" y="1026354"/>
              <a:ext cx="3732300" cy="861000"/>
            </a:xfrm>
            <a:prstGeom prst="roundRect">
              <a:avLst>
                <a:gd fmla="val 16667" name="adj"/>
              </a:avLst>
            </a:prstGeom>
            <a:solidFill>
              <a:srgbClr val="9E502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txBox="1"/>
            <p:nvPr/>
          </p:nvSpPr>
          <p:spPr>
            <a:xfrm>
              <a:off x="42036" y="1068390"/>
              <a:ext cx="3648300" cy="7770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Curtailment of Colorado River water</a:t>
              </a:r>
              <a:endParaRPr/>
            </a:p>
          </p:txBody>
        </p:sp>
        <p:sp>
          <p:nvSpPr>
            <p:cNvPr id="170" name="Google Shape;170;p24"/>
            <p:cNvSpPr/>
            <p:nvPr/>
          </p:nvSpPr>
          <p:spPr>
            <a:xfrm>
              <a:off x="0" y="2019954"/>
              <a:ext cx="3732300" cy="861000"/>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txBox="1"/>
            <p:nvPr/>
          </p:nvSpPr>
          <p:spPr>
            <a:xfrm>
              <a:off x="42036" y="2061990"/>
              <a:ext cx="3648300" cy="7770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Information gaps (e.g., non-tributary groundwater wells are generally not monitored and reported)</a:t>
              </a:r>
              <a:endParaRPr/>
            </a:p>
          </p:txBody>
        </p:sp>
        <p:sp>
          <p:nvSpPr>
            <p:cNvPr id="172" name="Google Shape;172;p24"/>
            <p:cNvSpPr/>
            <p:nvPr/>
          </p:nvSpPr>
          <p:spPr>
            <a:xfrm>
              <a:off x="0" y="3013554"/>
              <a:ext cx="3732300" cy="861000"/>
            </a:xfrm>
            <a:prstGeom prst="roundRect">
              <a:avLst>
                <a:gd fmla="val 16667"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txBox="1"/>
            <p:nvPr/>
          </p:nvSpPr>
          <p:spPr>
            <a:xfrm>
              <a:off x="42036" y="3055590"/>
              <a:ext cx="3648300" cy="7770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Development of additional water rights and diversions</a:t>
              </a:r>
              <a:endParaRPr/>
            </a:p>
          </p:txBody>
        </p:sp>
      </p:grpSp>
      <p:grpSp>
        <p:nvGrpSpPr>
          <p:cNvPr id="174" name="Google Shape;174;p24"/>
          <p:cNvGrpSpPr/>
          <p:nvPr/>
        </p:nvGrpSpPr>
        <p:grpSpPr>
          <a:xfrm>
            <a:off x="4935795" y="1711978"/>
            <a:ext cx="3732300" cy="2881350"/>
            <a:chOff x="0" y="32754"/>
            <a:chExt cx="3732300" cy="3841800"/>
          </a:xfrm>
        </p:grpSpPr>
        <p:sp>
          <p:nvSpPr>
            <p:cNvPr id="175" name="Google Shape;175;p24"/>
            <p:cNvSpPr/>
            <p:nvPr/>
          </p:nvSpPr>
          <p:spPr>
            <a:xfrm>
              <a:off x="0" y="32754"/>
              <a:ext cx="3732300" cy="86100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txBox="1"/>
            <p:nvPr/>
          </p:nvSpPr>
          <p:spPr>
            <a:xfrm>
              <a:off x="42036" y="74790"/>
              <a:ext cx="3648300" cy="7770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Reduced water availability from climate change</a:t>
              </a:r>
              <a:endParaRPr/>
            </a:p>
          </p:txBody>
        </p:sp>
        <p:sp>
          <p:nvSpPr>
            <p:cNvPr id="177" name="Google Shape;177;p24"/>
            <p:cNvSpPr/>
            <p:nvPr/>
          </p:nvSpPr>
          <p:spPr>
            <a:xfrm>
              <a:off x="0" y="1026354"/>
              <a:ext cx="3732300" cy="861000"/>
            </a:xfrm>
            <a:prstGeom prst="roundRect">
              <a:avLst>
                <a:gd fmla="val 16667" name="adj"/>
              </a:avLst>
            </a:prstGeom>
            <a:solidFill>
              <a:srgbClr val="9E502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txBox="1"/>
            <p:nvPr/>
          </p:nvSpPr>
          <p:spPr>
            <a:xfrm>
              <a:off x="42036" y="1068390"/>
              <a:ext cx="3648300" cy="7770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Relatively low water reuse potential</a:t>
              </a:r>
              <a:endParaRPr/>
            </a:p>
          </p:txBody>
        </p:sp>
        <p:sp>
          <p:nvSpPr>
            <p:cNvPr id="179" name="Google Shape;179;p24"/>
            <p:cNvSpPr/>
            <p:nvPr/>
          </p:nvSpPr>
          <p:spPr>
            <a:xfrm>
              <a:off x="0" y="2019954"/>
              <a:ext cx="3732300" cy="861000"/>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txBox="1"/>
            <p:nvPr/>
          </p:nvSpPr>
          <p:spPr>
            <a:xfrm>
              <a:off x="42036" y="2061990"/>
              <a:ext cx="3648300" cy="7770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Diminishing agricultural lands</a:t>
              </a:r>
              <a:endParaRPr/>
            </a:p>
          </p:txBody>
        </p:sp>
        <p:sp>
          <p:nvSpPr>
            <p:cNvPr id="181" name="Google Shape;181;p24"/>
            <p:cNvSpPr/>
            <p:nvPr/>
          </p:nvSpPr>
          <p:spPr>
            <a:xfrm>
              <a:off x="0" y="3013554"/>
              <a:ext cx="3732300" cy="861000"/>
            </a:xfrm>
            <a:prstGeom prst="roundRect">
              <a:avLst>
                <a:gd fmla="val 16667"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txBox="1"/>
            <p:nvPr/>
          </p:nvSpPr>
          <p:spPr>
            <a:xfrm>
              <a:off x="42036" y="3055590"/>
              <a:ext cx="3648300" cy="7770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Water delivery limitations by some providers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33894" y="394137"/>
            <a:ext cx="7253400" cy="596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A5B9B3"/>
              </a:buClr>
              <a:buSzPct val="107142"/>
              <a:buFont typeface="Arial"/>
              <a:buNone/>
            </a:pPr>
            <a:r>
              <a:rPr lang="en"/>
              <a:t>WATER SYSTEM RISKS AND VULNERABILITIES</a:t>
            </a:r>
            <a:endParaRPr/>
          </a:p>
        </p:txBody>
      </p:sp>
      <p:grpSp>
        <p:nvGrpSpPr>
          <p:cNvPr id="189" name="Google Shape;189;p25"/>
          <p:cNvGrpSpPr/>
          <p:nvPr/>
        </p:nvGrpSpPr>
        <p:grpSpPr>
          <a:xfrm>
            <a:off x="903026" y="1651027"/>
            <a:ext cx="7338000" cy="3153600"/>
            <a:chOff x="0" y="27649"/>
            <a:chExt cx="7338000" cy="4204800"/>
          </a:xfrm>
        </p:grpSpPr>
        <p:sp>
          <p:nvSpPr>
            <p:cNvPr id="190" name="Google Shape;190;p25"/>
            <p:cNvSpPr/>
            <p:nvPr/>
          </p:nvSpPr>
          <p:spPr>
            <a:xfrm>
              <a:off x="0" y="27649"/>
              <a:ext cx="7338000" cy="74880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txBox="1"/>
            <p:nvPr/>
          </p:nvSpPr>
          <p:spPr>
            <a:xfrm>
              <a:off x="36553" y="64202"/>
              <a:ext cx="7264800" cy="6756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Heavy reliance on Colorado-Big Thompson water </a:t>
              </a:r>
              <a:endParaRPr/>
            </a:p>
          </p:txBody>
        </p:sp>
        <p:sp>
          <p:nvSpPr>
            <p:cNvPr id="192" name="Google Shape;192;p25"/>
            <p:cNvSpPr/>
            <p:nvPr/>
          </p:nvSpPr>
          <p:spPr>
            <a:xfrm>
              <a:off x="0" y="891649"/>
              <a:ext cx="7338000" cy="748800"/>
            </a:xfrm>
            <a:prstGeom prst="roundRect">
              <a:avLst>
                <a:gd fmla="val 16667" name="adj"/>
              </a:avLst>
            </a:prstGeom>
            <a:solidFill>
              <a:srgbClr val="9E502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txBox="1"/>
            <p:nvPr/>
          </p:nvSpPr>
          <p:spPr>
            <a:xfrm>
              <a:off x="36553" y="928202"/>
              <a:ext cx="7264800" cy="6756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Need for more raw water storage</a:t>
              </a:r>
              <a:endParaRPr/>
            </a:p>
          </p:txBody>
        </p:sp>
        <p:sp>
          <p:nvSpPr>
            <p:cNvPr id="194" name="Google Shape;194;p25"/>
            <p:cNvSpPr/>
            <p:nvPr/>
          </p:nvSpPr>
          <p:spPr>
            <a:xfrm>
              <a:off x="0" y="1755649"/>
              <a:ext cx="7338000" cy="748800"/>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txBox="1"/>
            <p:nvPr/>
          </p:nvSpPr>
          <p:spPr>
            <a:xfrm>
              <a:off x="36553" y="1792202"/>
              <a:ext cx="7264800" cy="6756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Community water systems are more connected than may be apparent, creating both system resiliencies and cascading risks </a:t>
              </a:r>
              <a:endParaRPr/>
            </a:p>
          </p:txBody>
        </p:sp>
        <p:sp>
          <p:nvSpPr>
            <p:cNvPr id="196" name="Google Shape;196;p25"/>
            <p:cNvSpPr/>
            <p:nvPr/>
          </p:nvSpPr>
          <p:spPr>
            <a:xfrm>
              <a:off x="0" y="2619649"/>
              <a:ext cx="7338000" cy="748800"/>
            </a:xfrm>
            <a:prstGeom prst="roundRect">
              <a:avLst>
                <a:gd fmla="val 16667"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txBox="1"/>
            <p:nvPr/>
          </p:nvSpPr>
          <p:spPr>
            <a:xfrm>
              <a:off x="36553" y="2656202"/>
              <a:ext cx="7264800" cy="6756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Aging and insufficient infrastructure</a:t>
              </a:r>
              <a:endParaRPr/>
            </a:p>
          </p:txBody>
        </p:sp>
        <p:sp>
          <p:nvSpPr>
            <p:cNvPr id="198" name="Google Shape;198;p25"/>
            <p:cNvSpPr/>
            <p:nvPr/>
          </p:nvSpPr>
          <p:spPr>
            <a:xfrm>
              <a:off x="0" y="3483649"/>
              <a:ext cx="7338000" cy="748800"/>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txBox="1"/>
            <p:nvPr/>
          </p:nvSpPr>
          <p:spPr>
            <a:xfrm>
              <a:off x="36553" y="3520202"/>
              <a:ext cx="7264800" cy="6756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 sz="1600">
                  <a:solidFill>
                    <a:schemeClr val="lt1"/>
                  </a:solidFill>
                  <a:latin typeface="Arial"/>
                  <a:ea typeface="Arial"/>
                  <a:cs typeface="Arial"/>
                  <a:sym typeface="Arial"/>
                </a:rPr>
                <a:t>Information and planning gaps</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A8D8D3CCF8024B8480588293B8CA66" ma:contentTypeVersion="13" ma:contentTypeDescription="Create a new document." ma:contentTypeScope="" ma:versionID="1cde21146b7019af230c1922064b678f">
  <xsd:schema xmlns:xsd="http://www.w3.org/2001/XMLSchema" xmlns:xs="http://www.w3.org/2001/XMLSchema" xmlns:p="http://schemas.microsoft.com/office/2006/metadata/properties" xmlns:ns2="dfdfdc2e-6562-4bca-b382-866d00cabfb3" xmlns:ns3="http://schemas.microsoft.com/sharepoint.v3" xmlns:ns4="89d2adfb-4844-4394-af2c-788461211bf0" targetNamespace="http://schemas.microsoft.com/office/2006/metadata/properties" ma:root="true" ma:fieldsID="ea920656b4b924b5f7b35d005ccdfee5" ns2:_="" ns3:_="" ns4:_="">
    <xsd:import namespace="dfdfdc2e-6562-4bca-b382-866d00cabfb3"/>
    <xsd:import namespace="http://schemas.microsoft.com/sharepoint.v3"/>
    <xsd:import namespace="89d2adfb-4844-4394-af2c-788461211bf0"/>
    <xsd:element name="properties">
      <xsd:complexType>
        <xsd:sequence>
          <xsd:element name="documentManagement">
            <xsd:complexType>
              <xsd:all>
                <xsd:element ref="ns2:_dlc_DocId" minOccurs="0"/>
                <xsd:element ref="ns2:_dlc_DocIdUrl" minOccurs="0"/>
                <xsd:element ref="ns2:_dlc_DocIdPersistId" minOccurs="0"/>
                <xsd:element ref="ns3:CategoryDescription" minOccurs="0"/>
                <xsd:element ref="ns2:Tags" minOccurs="0"/>
                <xsd:element ref="ns4:MediaServiceMetadata" minOccurs="0"/>
                <xsd:element ref="ns4:MediaServiceFastMetadata" minOccurs="0"/>
                <xsd:element ref="ns2:SharedWithUsers" minOccurs="0"/>
                <xsd:element ref="ns2:SharedWithDetails" minOccurs="0"/>
                <xsd:element ref="ns4:lcf76f155ced4ddcb4097134ff3c332f" minOccurs="0"/>
                <xsd:element ref="ns2:TaxCatchAll" minOccurs="0"/>
                <xsd:element ref="ns4:MediaServiceDateTaken" minOccurs="0"/>
                <xsd:element ref="ns4:MediaServiceGenerationTime" minOccurs="0"/>
                <xsd:element ref="ns4:MediaServiceEventHashCode"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dfdc2e-6562-4bca-b382-866d00cabf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gs" ma:index="12" nillable="true" ma:displayName="Tags" ma:internalName="Tags">
      <xsd:complexType>
        <xsd:complexContent>
          <xsd:extension base="dms:MultiChoiceFillIn">
            <xsd:sequence>
              <xsd:element name="Value" maxOccurs="unbounded" minOccurs="0" nillable="true">
                <xsd:simpleType>
                  <xsd:union memberTypes="dms:Text">
                    <xsd:simpleType>
                      <xsd:restriction base="dms:Choice">
                        <xsd:enumeration value="Vendor Provided"/>
                        <xsd:enumeration value="Linked to Other Documents"/>
                        <xsd:enumeration value="Archived"/>
                        <xsd:enumeration value="Audio Asset"/>
                        <xsd:enumeration value="Video Asset"/>
                      </xsd:restriction>
                    </xsd:simpleType>
                  </xsd:union>
                </xsd:simpleType>
              </xsd:element>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ebf9269-b98a-4f1c-81e3-ce52d651c105}" ma:internalName="TaxCatchAll" ma:showField="CatchAllData" ma:web="dfdfdc2e-6562-4bca-b382-866d00cabf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1"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2adfb-4844-4394-af2c-788461211bf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89d2adfb-4844-4394-af2c-788461211bf0">
      <Terms xmlns="http://schemas.microsoft.com/office/infopath/2007/PartnerControls"/>
    </lcf76f155ced4ddcb4097134ff3c332f>
    <Tags xmlns="dfdfdc2e-6562-4bca-b382-866d00cabfb3" xsi:nil="true"/>
    <TaxCatchAll xmlns="dfdfdc2e-6562-4bca-b382-866d00cabfb3" xsi:nil="true"/>
    <CategoryDescription xmlns="http://schemas.microsoft.com/sharepoint.v3" xsi:nil="true"/>
    <_dlc_DocId xmlns="dfdfdc2e-6562-4bca-b382-866d00cabfb3">2TD5W6UAR6Y6-443690059-413376</_dlc_DocId>
    <_dlc_DocIdUrl xmlns="dfdfdc2e-6562-4bca-b382-866d00cabfb3">
      <Url>https://colostate.sharepoint.com/sites/OEE-Resources/CoWC/_layouts/15/DocIdRedir.aspx?ID=2TD5W6UAR6Y6-443690059-413376</Url>
      <Description>2TD5W6UAR6Y6-443690059-413376</Description>
    </_dlc_DocIdUrl>
  </documentManagement>
</p:properties>
</file>

<file path=customXml/itemProps1.xml><?xml version="1.0" encoding="utf-8"?>
<ds:datastoreItem xmlns:ds="http://schemas.openxmlformats.org/officeDocument/2006/customXml" ds:itemID="{0334ED88-A7F0-4C18-B76F-963A6BB64120}"/>
</file>

<file path=customXml/itemProps2.xml><?xml version="1.0" encoding="utf-8"?>
<ds:datastoreItem xmlns:ds="http://schemas.openxmlformats.org/officeDocument/2006/customXml" ds:itemID="{C45B051B-EA5C-4842-BB67-4EB977E09A97}"/>
</file>

<file path=customXml/itemProps3.xml><?xml version="1.0" encoding="utf-8"?>
<ds:datastoreItem xmlns:ds="http://schemas.openxmlformats.org/officeDocument/2006/customXml" ds:itemID="{0F978790-61BA-41CD-AA7E-6C2266CBA79F}"/>
</file>

<file path=customXml/itemProps4.xml><?xml version="1.0" encoding="utf-8"?>
<ds:datastoreItem xmlns:ds="http://schemas.openxmlformats.org/officeDocument/2006/customXml" ds:itemID="{18163304-071A-40B9-B9B3-9001EECAC4E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0x01010037A8D8D3CCF8024B8480588293B8CA66</vt:lpwstr>
  </property>
  <property fmtid="{D5CDD505-2E9C-101B-9397-08002B2CF9AE}" pid="3" name="_dlc_DocIdItemGuid">
    <vt:lpwstr>7606d379-ff0c-407f-8139-7f777f654b78</vt:lpwstr>
  </property>
  <property fmtid="{D5CDD505-2E9C-101B-9397-08002B2CF9AE}" pid="4" name="MediaServiceImageTags">
    <vt:lpwstr/>
  </property>
</Properties>
</file>