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drawings/drawing1.xml" ContentType="application/vnd.openxmlformats-officedocument.drawingml.chartshapes+xml"/>
  <Override PartName="/ppt/drawings/drawing2.xml" ContentType="application/vnd.openxmlformats-officedocument.drawingml.chartshap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37.xml" ContentType="application/vnd.openxmlformats-officedocument.presentationml.notesSlide+xml"/>
  <Override PartName="/ppt/notesMasters/notesMaster1.xml" ContentType="application/vnd.openxmlformats-officedocument.presentationml.notesMaster+xml"/>
  <Override PartName="/ppt/charts/style1.xml" ContentType="application/vnd.ms-office.chartstyle+xml"/>
  <Override PartName="/ppt/charts/chart5.xml" ContentType="application/vnd.openxmlformats-officedocument.drawingml.chart+xml"/>
  <Override PartName="/ppt/theme/theme1.xml" ContentType="application/vnd.openxmlformats-officedocument.theme+xml"/>
  <Override PartName="/ppt/charts/style3.xml" ContentType="application/vnd.ms-office.chartstyl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Lst>
  <p:notesMasterIdLst>
    <p:notesMasterId r:id="rId5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30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Lst>
  <p:sldSz cx="9144000" cy="6858000" type="screen4x3"/>
  <p:notesSz cx="7010400" cy="9296400"/>
  <p:embeddedFontLst>
    <p:embeddedFont>
      <p:font typeface="Arial Black" panose="020B0A04020102020204" pitchFamily="34" charset="0"/>
      <p:regular r:id="rId53"/>
      <p:bold r:id="rId54"/>
    </p:embeddedFont>
    <p:embeddedFont>
      <p:font typeface="Calibri" panose="020F0502020204030204" pitchFamily="34" charset="0"/>
      <p:regular r:id="rId55"/>
      <p:bold r:id="rId56"/>
      <p:italic r:id="rId57"/>
      <p:boldItalic r:id="rId58"/>
    </p:embeddedFont>
    <p:embeddedFont>
      <p:font typeface="Century" panose="02040604050505020304" pitchFamily="18" charset="0"/>
      <p:regular r:id="rId59"/>
    </p:embeddedFont>
    <p:embeddedFont>
      <p:font typeface="Rockwell" panose="02060603020205020403" pitchFamily="18" charset="0"/>
      <p:regular r:id="rId60"/>
      <p:bold r:id="rId61"/>
      <p:italic r:id="rId62"/>
      <p:boldItalic r:id="rId63"/>
    </p:embeddedFont>
    <p:embeddedFont>
      <p:font typeface="Trebuchet MS" panose="020B060302020202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iNskCyEqB4DelriagTVgKwVr2e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3518" y="67"/>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customXml" Target="../customXml/item1.xml"/><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customschemas.google.com/relationships/presentationmetadata" Target="meta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presProps" Target="presProps.xml"/><Relationship Id="rId75"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 Id="rId76" Type="http://schemas.openxmlformats.org/officeDocument/2006/relationships/customXml" Target="../customXml/item3.xml"/><Relationship Id="rId7" Type="http://schemas.openxmlformats.org/officeDocument/2006/relationships/slide" Target="slides/slide5.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jnl\Documents\2017%20WY\Presentation\Sept%2014%20meeting\Charts.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4.8928509932608222E-2"/>
          <c:y val="1.6166657036454975E-2"/>
          <c:w val="0.93608620685880983"/>
          <c:h val="0.90065735705849048"/>
        </c:manualLayout>
      </c:layout>
      <c:barChart>
        <c:barDir val="col"/>
        <c:grouping val="clustered"/>
        <c:varyColors val="0"/>
        <c:ser>
          <c:idx val="0"/>
          <c:order val="0"/>
          <c:invertIfNegative val="0"/>
          <c:cat>
            <c:numRef>
              <c:f>Sheet1!$AE$6:$AE$72</c:f>
              <c:numCache>
                <c:formatCode>General</c:formatCode>
                <c:ptCount val="67"/>
                <c:pt idx="0">
                  <c:v>1957</c:v>
                </c:pt>
                <c:pt idx="1">
                  <c:v>1958</c:v>
                </c:pt>
                <c:pt idx="2">
                  <c:v>1959</c:v>
                </c:pt>
                <c:pt idx="3">
                  <c:v>1960</c:v>
                </c:pt>
                <c:pt idx="4">
                  <c:v>1961</c:v>
                </c:pt>
                <c:pt idx="5">
                  <c:v>1962</c:v>
                </c:pt>
                <c:pt idx="6">
                  <c:v>1963</c:v>
                </c:pt>
                <c:pt idx="7">
                  <c:v>1963.9999999999943</c:v>
                </c:pt>
                <c:pt idx="8">
                  <c:v>1964.9999999999934</c:v>
                </c:pt>
                <c:pt idx="9">
                  <c:v>1965.9999999999925</c:v>
                </c:pt>
                <c:pt idx="10">
                  <c:v>1966.9999999999916</c:v>
                </c:pt>
                <c:pt idx="11">
                  <c:v>1967.9999999999907</c:v>
                </c:pt>
                <c:pt idx="12">
                  <c:v>1968.9999999999898</c:v>
                </c:pt>
                <c:pt idx="13">
                  <c:v>1969.9999999999889</c:v>
                </c:pt>
                <c:pt idx="14">
                  <c:v>1970.9999999999879</c:v>
                </c:pt>
                <c:pt idx="15">
                  <c:v>1971.999999999987</c:v>
                </c:pt>
                <c:pt idx="16">
                  <c:v>1972.9999999999861</c:v>
                </c:pt>
                <c:pt idx="17">
                  <c:v>1973.9999999999852</c:v>
                </c:pt>
                <c:pt idx="18">
                  <c:v>1974.9999999999843</c:v>
                </c:pt>
                <c:pt idx="19">
                  <c:v>1975.9999999999834</c:v>
                </c:pt>
                <c:pt idx="20">
                  <c:v>1976.9999999999825</c:v>
                </c:pt>
                <c:pt idx="21">
                  <c:v>1977.9999999999816</c:v>
                </c:pt>
                <c:pt idx="22">
                  <c:v>1978.9999999999807</c:v>
                </c:pt>
                <c:pt idx="23">
                  <c:v>1979.9999999999798</c:v>
                </c:pt>
                <c:pt idx="24">
                  <c:v>1980.9999999999789</c:v>
                </c:pt>
                <c:pt idx="25">
                  <c:v>1981.9999999999779</c:v>
                </c:pt>
                <c:pt idx="26">
                  <c:v>1982.999999999977</c:v>
                </c:pt>
                <c:pt idx="27">
                  <c:v>1983.9999999999761</c:v>
                </c:pt>
                <c:pt idx="28">
                  <c:v>1984.9999999999752</c:v>
                </c:pt>
                <c:pt idx="29">
                  <c:v>1985.9999999999743</c:v>
                </c:pt>
                <c:pt idx="30">
                  <c:v>1986.9999999999734</c:v>
                </c:pt>
                <c:pt idx="31">
                  <c:v>1987.9999999999725</c:v>
                </c:pt>
                <c:pt idx="32">
                  <c:v>1988.9999999999716</c:v>
                </c:pt>
                <c:pt idx="33">
                  <c:v>1989.9999999999707</c:v>
                </c:pt>
                <c:pt idx="34">
                  <c:v>1990.9999999999698</c:v>
                </c:pt>
                <c:pt idx="35">
                  <c:v>1991.9999999999688</c:v>
                </c:pt>
                <c:pt idx="36">
                  <c:v>1992.9999999999679</c:v>
                </c:pt>
                <c:pt idx="37">
                  <c:v>1993.999999999967</c:v>
                </c:pt>
                <c:pt idx="38">
                  <c:v>1994.99999999997</c:v>
                </c:pt>
                <c:pt idx="39">
                  <c:v>1995.99999999997</c:v>
                </c:pt>
                <c:pt idx="40">
                  <c:v>1996.99999999997</c:v>
                </c:pt>
                <c:pt idx="41">
                  <c:v>1997.99999999997</c:v>
                </c:pt>
                <c:pt idx="42">
                  <c:v>1998.99999999997</c:v>
                </c:pt>
                <c:pt idx="43">
                  <c:v>1999.99999999997</c:v>
                </c:pt>
                <c:pt idx="44">
                  <c:v>2000.99999999997</c:v>
                </c:pt>
                <c:pt idx="45">
                  <c:v>2001.99999999997</c:v>
                </c:pt>
                <c:pt idx="46">
                  <c:v>2002.99999999997</c:v>
                </c:pt>
                <c:pt idx="47">
                  <c:v>2003.99999999997</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pt idx="63">
                  <c:v>2020</c:v>
                </c:pt>
                <c:pt idx="64">
                  <c:v>2021</c:v>
                </c:pt>
                <c:pt idx="65">
                  <c:v>2022</c:v>
                </c:pt>
                <c:pt idx="66">
                  <c:v>2023</c:v>
                </c:pt>
              </c:numCache>
            </c:numRef>
          </c:cat>
          <c:val>
            <c:numRef>
              <c:f>Sheet1!$AF$6:$AF$72</c:f>
              <c:numCache>
                <c:formatCode>General</c:formatCode>
                <c:ptCount val="67"/>
                <c:pt idx="0">
                  <c:v>1320</c:v>
                </c:pt>
                <c:pt idx="1">
                  <c:v>735</c:v>
                </c:pt>
                <c:pt idx="2">
                  <c:v>442</c:v>
                </c:pt>
                <c:pt idx="3">
                  <c:v>341</c:v>
                </c:pt>
                <c:pt idx="4">
                  <c:v>560</c:v>
                </c:pt>
                <c:pt idx="5">
                  <c:v>670</c:v>
                </c:pt>
                <c:pt idx="6">
                  <c:v>364</c:v>
                </c:pt>
                <c:pt idx="7">
                  <c:v>195</c:v>
                </c:pt>
                <c:pt idx="8">
                  <c:v>1360</c:v>
                </c:pt>
                <c:pt idx="9">
                  <c:v>219</c:v>
                </c:pt>
                <c:pt idx="10">
                  <c:v>364</c:v>
                </c:pt>
                <c:pt idx="11">
                  <c:v>345</c:v>
                </c:pt>
                <c:pt idx="12">
                  <c:v>1090</c:v>
                </c:pt>
                <c:pt idx="13">
                  <c:v>606</c:v>
                </c:pt>
                <c:pt idx="14">
                  <c:v>705</c:v>
                </c:pt>
                <c:pt idx="15">
                  <c:v>408</c:v>
                </c:pt>
                <c:pt idx="16">
                  <c:v>840</c:v>
                </c:pt>
                <c:pt idx="17">
                  <c:v>632</c:v>
                </c:pt>
                <c:pt idx="18">
                  <c:v>456</c:v>
                </c:pt>
                <c:pt idx="19">
                  <c:v>170</c:v>
                </c:pt>
                <c:pt idx="20">
                  <c:v>149</c:v>
                </c:pt>
                <c:pt idx="21">
                  <c:v>1140</c:v>
                </c:pt>
                <c:pt idx="22">
                  <c:v>1200</c:v>
                </c:pt>
                <c:pt idx="23">
                  <c:v>1390</c:v>
                </c:pt>
                <c:pt idx="24">
                  <c:v>717</c:v>
                </c:pt>
                <c:pt idx="25">
                  <c:v>936</c:v>
                </c:pt>
                <c:pt idx="26">
                  <c:v>2286</c:v>
                </c:pt>
                <c:pt idx="27">
                  <c:v>1342</c:v>
                </c:pt>
                <c:pt idx="28">
                  <c:v>1190</c:v>
                </c:pt>
                <c:pt idx="29">
                  <c:v>1122</c:v>
                </c:pt>
                <c:pt idx="30">
                  <c:v>730</c:v>
                </c:pt>
                <c:pt idx="31">
                  <c:v>835</c:v>
                </c:pt>
                <c:pt idx="32">
                  <c:v>520</c:v>
                </c:pt>
                <c:pt idx="33">
                  <c:v>1121</c:v>
                </c:pt>
                <c:pt idx="34">
                  <c:v>939</c:v>
                </c:pt>
                <c:pt idx="35">
                  <c:v>584</c:v>
                </c:pt>
                <c:pt idx="36">
                  <c:v>1266</c:v>
                </c:pt>
                <c:pt idx="37">
                  <c:v>754</c:v>
                </c:pt>
                <c:pt idx="38">
                  <c:v>1640</c:v>
                </c:pt>
                <c:pt idx="39">
                  <c:v>1089</c:v>
                </c:pt>
                <c:pt idx="40">
                  <c:v>1528</c:v>
                </c:pt>
                <c:pt idx="41">
                  <c:v>781</c:v>
                </c:pt>
                <c:pt idx="42">
                  <c:v>2459</c:v>
                </c:pt>
                <c:pt idx="43">
                  <c:v>789</c:v>
                </c:pt>
                <c:pt idx="44">
                  <c:v>570</c:v>
                </c:pt>
                <c:pt idx="45">
                  <c:v>415</c:v>
                </c:pt>
                <c:pt idx="46">
                  <c:v>1515</c:v>
                </c:pt>
                <c:pt idx="47">
                  <c:v>686</c:v>
                </c:pt>
                <c:pt idx="48">
                  <c:v>1209</c:v>
                </c:pt>
                <c:pt idx="49">
                  <c:v>594</c:v>
                </c:pt>
                <c:pt idx="50">
                  <c:v>632</c:v>
                </c:pt>
                <c:pt idx="51">
                  <c:v>845</c:v>
                </c:pt>
                <c:pt idx="52">
                  <c:v>860</c:v>
                </c:pt>
                <c:pt idx="53">
                  <c:v>1510</c:v>
                </c:pt>
                <c:pt idx="54">
                  <c:v>1760</c:v>
                </c:pt>
                <c:pt idx="55">
                  <c:v>404</c:v>
                </c:pt>
                <c:pt idx="56">
                  <c:v>916</c:v>
                </c:pt>
                <c:pt idx="57">
                  <c:v>1350</c:v>
                </c:pt>
                <c:pt idx="58">
                  <c:v>1180</c:v>
                </c:pt>
                <c:pt idx="59">
                  <c:v>1100</c:v>
                </c:pt>
                <c:pt idx="60">
                  <c:v>1120</c:v>
                </c:pt>
                <c:pt idx="61">
                  <c:v>635</c:v>
                </c:pt>
                <c:pt idx="62">
                  <c:v>1100</c:v>
                </c:pt>
                <c:pt idx="63">
                  <c:v>1020</c:v>
                </c:pt>
                <c:pt idx="64">
                  <c:v>1210</c:v>
                </c:pt>
                <c:pt idx="65">
                  <c:v>1120</c:v>
                </c:pt>
                <c:pt idx="66">
                  <c:v>895</c:v>
                </c:pt>
              </c:numCache>
            </c:numRef>
          </c:val>
          <c:extLst>
            <c:ext xmlns:c16="http://schemas.microsoft.com/office/drawing/2014/chart" uri="{C3380CC4-5D6E-409C-BE32-E72D297353CC}">
              <c16:uniqueId val="{00000000-1CB3-4030-9FEC-393784B00282}"/>
            </c:ext>
          </c:extLst>
        </c:ser>
        <c:dLbls>
          <c:showLegendKey val="0"/>
          <c:showVal val="0"/>
          <c:showCatName val="0"/>
          <c:showSerName val="0"/>
          <c:showPercent val="0"/>
          <c:showBubbleSize val="0"/>
        </c:dLbls>
        <c:gapWidth val="174"/>
        <c:axId val="1911096544"/>
        <c:axId val="1"/>
      </c:barChart>
      <c:catAx>
        <c:axId val="1911096544"/>
        <c:scaling>
          <c:orientation val="minMax"/>
        </c:scaling>
        <c:delete val="0"/>
        <c:axPos val="b"/>
        <c:numFmt formatCode="General" sourceLinked="1"/>
        <c:majorTickMark val="out"/>
        <c:minorTickMark val="none"/>
        <c:tickLblPos val="nextTo"/>
        <c:txPr>
          <a:bodyPr rot="-2700000" vert="horz"/>
          <a:lstStyle/>
          <a:p>
            <a:pPr>
              <a:defRPr/>
            </a:pPr>
            <a:endParaRPr lang="en-US"/>
          </a:p>
        </c:txPr>
        <c:crossAx val="1"/>
        <c:crosses val="autoZero"/>
        <c:auto val="0"/>
        <c:lblAlgn val="ctr"/>
        <c:lblOffset val="100"/>
        <c:noMultiLvlLbl val="0"/>
      </c:catAx>
      <c:valAx>
        <c:axId val="1"/>
        <c:scaling>
          <c:orientation val="minMax"/>
          <c:max val="2500"/>
        </c:scaling>
        <c:delete val="0"/>
        <c:axPos val="l"/>
        <c:majorGridlines/>
        <c:title>
          <c:tx>
            <c:rich>
              <a:bodyPr/>
              <a:lstStyle/>
              <a:p>
                <a:pPr>
                  <a:defRPr sz="1600" b="1" i="0" u="none" strike="noStrike" baseline="0">
                    <a:solidFill>
                      <a:srgbClr val="000000"/>
                    </a:solidFill>
                    <a:latin typeface="Calibri"/>
                    <a:ea typeface="Calibri"/>
                    <a:cs typeface="Calibri"/>
                  </a:defRPr>
                </a:pPr>
                <a:r>
                  <a:rPr lang="en-US" sz="1600" dirty="0"/>
                  <a:t>CFS</a:t>
                </a:r>
              </a:p>
            </c:rich>
          </c:tx>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911096544"/>
        <c:crosses val="autoZero"/>
        <c:crossBetween val="between"/>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dirty="0"/>
              <a:t>Hydrograph of Big Thompson Supply </a:t>
            </a:r>
          </a:p>
          <a:p>
            <a:pPr>
              <a:defRPr/>
            </a:pPr>
            <a:r>
              <a:rPr lang="en-US" sz="2400" dirty="0"/>
              <a:t> BTABESCO + BTNFDRCO</a:t>
            </a:r>
          </a:p>
        </c:rich>
      </c:tx>
      <c:overlay val="0"/>
    </c:title>
    <c:autoTitleDeleted val="0"/>
    <c:plotArea>
      <c:layout>
        <c:manualLayout>
          <c:layoutTarget val="inner"/>
          <c:xMode val="edge"/>
          <c:yMode val="edge"/>
          <c:x val="0.1230233692006185"/>
          <c:y val="0.15953432859974917"/>
          <c:w val="0.84876156725843221"/>
          <c:h val="0.7279168417708104"/>
        </c:manualLayout>
      </c:layout>
      <c:lineChart>
        <c:grouping val="standard"/>
        <c:varyColors val="0"/>
        <c:ser>
          <c:idx val="0"/>
          <c:order val="0"/>
          <c:tx>
            <c:strRef>
              <c:f>'Total Supply'!$B$5</c:f>
              <c:strCache>
                <c:ptCount val="1"/>
                <c:pt idx="0">
                  <c:v>DCFS 2002</c:v>
                </c:pt>
              </c:strCache>
            </c:strRef>
          </c:tx>
          <c:marker>
            <c:symbol val="none"/>
          </c:marker>
          <c:cat>
            <c:numRef>
              <c:f>'Total Supply'!$A$6:$A$370</c:f>
              <c:numCache>
                <c:formatCode>d\-mmm</c:formatCode>
                <c:ptCount val="365"/>
                <c:pt idx="0">
                  <c:v>43040</c:v>
                </c:pt>
                <c:pt idx="1">
                  <c:v>43041</c:v>
                </c:pt>
                <c:pt idx="2">
                  <c:v>43042</c:v>
                </c:pt>
                <c:pt idx="3">
                  <c:v>43043</c:v>
                </c:pt>
                <c:pt idx="4">
                  <c:v>43044</c:v>
                </c:pt>
                <c:pt idx="5">
                  <c:v>43045</c:v>
                </c:pt>
                <c:pt idx="6">
                  <c:v>43046</c:v>
                </c:pt>
                <c:pt idx="7">
                  <c:v>43047</c:v>
                </c:pt>
                <c:pt idx="8">
                  <c:v>43048</c:v>
                </c:pt>
                <c:pt idx="9">
                  <c:v>43049</c:v>
                </c:pt>
                <c:pt idx="10">
                  <c:v>43050</c:v>
                </c:pt>
                <c:pt idx="11">
                  <c:v>43051</c:v>
                </c:pt>
                <c:pt idx="12">
                  <c:v>43052</c:v>
                </c:pt>
                <c:pt idx="13">
                  <c:v>43053</c:v>
                </c:pt>
                <c:pt idx="14">
                  <c:v>43054</c:v>
                </c:pt>
                <c:pt idx="15">
                  <c:v>43055</c:v>
                </c:pt>
                <c:pt idx="16">
                  <c:v>43056</c:v>
                </c:pt>
                <c:pt idx="17">
                  <c:v>43057</c:v>
                </c:pt>
                <c:pt idx="18">
                  <c:v>43058</c:v>
                </c:pt>
                <c:pt idx="19">
                  <c:v>43059</c:v>
                </c:pt>
                <c:pt idx="20">
                  <c:v>43060</c:v>
                </c:pt>
                <c:pt idx="21">
                  <c:v>43061</c:v>
                </c:pt>
                <c:pt idx="22">
                  <c:v>43062</c:v>
                </c:pt>
                <c:pt idx="23">
                  <c:v>43063</c:v>
                </c:pt>
                <c:pt idx="24">
                  <c:v>43064</c:v>
                </c:pt>
                <c:pt idx="25">
                  <c:v>43065</c:v>
                </c:pt>
                <c:pt idx="26">
                  <c:v>43066</c:v>
                </c:pt>
                <c:pt idx="27">
                  <c:v>43067</c:v>
                </c:pt>
                <c:pt idx="28">
                  <c:v>43068</c:v>
                </c:pt>
                <c:pt idx="29">
                  <c:v>43069</c:v>
                </c:pt>
                <c:pt idx="30">
                  <c:v>43070</c:v>
                </c:pt>
                <c:pt idx="31">
                  <c:v>43071</c:v>
                </c:pt>
                <c:pt idx="32">
                  <c:v>43072</c:v>
                </c:pt>
                <c:pt idx="33">
                  <c:v>43073</c:v>
                </c:pt>
                <c:pt idx="34">
                  <c:v>43074</c:v>
                </c:pt>
                <c:pt idx="35">
                  <c:v>43075</c:v>
                </c:pt>
                <c:pt idx="36">
                  <c:v>43076</c:v>
                </c:pt>
                <c:pt idx="37">
                  <c:v>43077</c:v>
                </c:pt>
                <c:pt idx="38">
                  <c:v>43078</c:v>
                </c:pt>
                <c:pt idx="39">
                  <c:v>43079</c:v>
                </c:pt>
                <c:pt idx="40">
                  <c:v>43080</c:v>
                </c:pt>
                <c:pt idx="41">
                  <c:v>43081</c:v>
                </c:pt>
                <c:pt idx="42">
                  <c:v>43082</c:v>
                </c:pt>
                <c:pt idx="43">
                  <c:v>43083</c:v>
                </c:pt>
                <c:pt idx="44">
                  <c:v>43084</c:v>
                </c:pt>
                <c:pt idx="45">
                  <c:v>43085</c:v>
                </c:pt>
                <c:pt idx="46">
                  <c:v>43086</c:v>
                </c:pt>
                <c:pt idx="47">
                  <c:v>43087</c:v>
                </c:pt>
                <c:pt idx="48">
                  <c:v>43088</c:v>
                </c:pt>
                <c:pt idx="49">
                  <c:v>43089</c:v>
                </c:pt>
                <c:pt idx="50">
                  <c:v>43090</c:v>
                </c:pt>
                <c:pt idx="51">
                  <c:v>43091</c:v>
                </c:pt>
                <c:pt idx="52">
                  <c:v>43092</c:v>
                </c:pt>
                <c:pt idx="53">
                  <c:v>43093</c:v>
                </c:pt>
                <c:pt idx="54">
                  <c:v>43094</c:v>
                </c:pt>
                <c:pt idx="55">
                  <c:v>43095</c:v>
                </c:pt>
                <c:pt idx="56">
                  <c:v>43096</c:v>
                </c:pt>
                <c:pt idx="57">
                  <c:v>43097</c:v>
                </c:pt>
                <c:pt idx="58">
                  <c:v>43098</c:v>
                </c:pt>
                <c:pt idx="59">
                  <c:v>43099</c:v>
                </c:pt>
                <c:pt idx="60">
                  <c:v>43100</c:v>
                </c:pt>
                <c:pt idx="61">
                  <c:v>43101</c:v>
                </c:pt>
                <c:pt idx="62">
                  <c:v>43102</c:v>
                </c:pt>
                <c:pt idx="63">
                  <c:v>43103</c:v>
                </c:pt>
                <c:pt idx="64">
                  <c:v>43104</c:v>
                </c:pt>
                <c:pt idx="65">
                  <c:v>43105</c:v>
                </c:pt>
                <c:pt idx="66">
                  <c:v>43106</c:v>
                </c:pt>
                <c:pt idx="67">
                  <c:v>43107</c:v>
                </c:pt>
                <c:pt idx="68">
                  <c:v>43108</c:v>
                </c:pt>
                <c:pt idx="69">
                  <c:v>43109</c:v>
                </c:pt>
                <c:pt idx="70">
                  <c:v>43110</c:v>
                </c:pt>
                <c:pt idx="71">
                  <c:v>43111</c:v>
                </c:pt>
                <c:pt idx="72">
                  <c:v>43112</c:v>
                </c:pt>
                <c:pt idx="73">
                  <c:v>43113</c:v>
                </c:pt>
                <c:pt idx="74">
                  <c:v>43114</c:v>
                </c:pt>
                <c:pt idx="75">
                  <c:v>43115</c:v>
                </c:pt>
                <c:pt idx="76">
                  <c:v>43116</c:v>
                </c:pt>
                <c:pt idx="77">
                  <c:v>43117</c:v>
                </c:pt>
                <c:pt idx="78">
                  <c:v>43118</c:v>
                </c:pt>
                <c:pt idx="79">
                  <c:v>43119</c:v>
                </c:pt>
                <c:pt idx="80">
                  <c:v>43120</c:v>
                </c:pt>
                <c:pt idx="81">
                  <c:v>43121</c:v>
                </c:pt>
                <c:pt idx="82">
                  <c:v>43122</c:v>
                </c:pt>
                <c:pt idx="83">
                  <c:v>43123</c:v>
                </c:pt>
                <c:pt idx="84">
                  <c:v>43124</c:v>
                </c:pt>
                <c:pt idx="85">
                  <c:v>43125</c:v>
                </c:pt>
                <c:pt idx="86">
                  <c:v>43126</c:v>
                </c:pt>
                <c:pt idx="87">
                  <c:v>43127</c:v>
                </c:pt>
                <c:pt idx="88">
                  <c:v>43128</c:v>
                </c:pt>
                <c:pt idx="89">
                  <c:v>43129</c:v>
                </c:pt>
                <c:pt idx="90">
                  <c:v>43130</c:v>
                </c:pt>
                <c:pt idx="91">
                  <c:v>43131</c:v>
                </c:pt>
                <c:pt idx="92">
                  <c:v>43132</c:v>
                </c:pt>
                <c:pt idx="93">
                  <c:v>43133</c:v>
                </c:pt>
                <c:pt idx="94">
                  <c:v>43134</c:v>
                </c:pt>
                <c:pt idx="95">
                  <c:v>43135</c:v>
                </c:pt>
                <c:pt idx="96">
                  <c:v>43136</c:v>
                </c:pt>
                <c:pt idx="97">
                  <c:v>43137</c:v>
                </c:pt>
                <c:pt idx="98">
                  <c:v>43138</c:v>
                </c:pt>
                <c:pt idx="99">
                  <c:v>43139</c:v>
                </c:pt>
                <c:pt idx="100">
                  <c:v>43140</c:v>
                </c:pt>
                <c:pt idx="101">
                  <c:v>43141</c:v>
                </c:pt>
                <c:pt idx="102">
                  <c:v>43142</c:v>
                </c:pt>
                <c:pt idx="103">
                  <c:v>43143</c:v>
                </c:pt>
                <c:pt idx="104">
                  <c:v>43144</c:v>
                </c:pt>
                <c:pt idx="105">
                  <c:v>43145</c:v>
                </c:pt>
                <c:pt idx="106">
                  <c:v>43146</c:v>
                </c:pt>
                <c:pt idx="107">
                  <c:v>43147</c:v>
                </c:pt>
                <c:pt idx="108">
                  <c:v>43148</c:v>
                </c:pt>
                <c:pt idx="109">
                  <c:v>43149</c:v>
                </c:pt>
                <c:pt idx="110">
                  <c:v>43150</c:v>
                </c:pt>
                <c:pt idx="111">
                  <c:v>43151</c:v>
                </c:pt>
                <c:pt idx="112">
                  <c:v>43152</c:v>
                </c:pt>
                <c:pt idx="113">
                  <c:v>43153</c:v>
                </c:pt>
                <c:pt idx="114">
                  <c:v>43154</c:v>
                </c:pt>
                <c:pt idx="115">
                  <c:v>43155</c:v>
                </c:pt>
                <c:pt idx="116">
                  <c:v>43156</c:v>
                </c:pt>
                <c:pt idx="117">
                  <c:v>43157</c:v>
                </c:pt>
                <c:pt idx="118">
                  <c:v>43158</c:v>
                </c:pt>
                <c:pt idx="119">
                  <c:v>43159</c:v>
                </c:pt>
                <c:pt idx="120">
                  <c:v>43160</c:v>
                </c:pt>
                <c:pt idx="121">
                  <c:v>43161</c:v>
                </c:pt>
                <c:pt idx="122">
                  <c:v>43162</c:v>
                </c:pt>
                <c:pt idx="123">
                  <c:v>43163</c:v>
                </c:pt>
                <c:pt idx="124">
                  <c:v>43164</c:v>
                </c:pt>
                <c:pt idx="125">
                  <c:v>43165</c:v>
                </c:pt>
                <c:pt idx="126">
                  <c:v>43166</c:v>
                </c:pt>
                <c:pt idx="127">
                  <c:v>43167</c:v>
                </c:pt>
                <c:pt idx="128">
                  <c:v>43168</c:v>
                </c:pt>
                <c:pt idx="129">
                  <c:v>43169</c:v>
                </c:pt>
                <c:pt idx="130">
                  <c:v>43170</c:v>
                </c:pt>
                <c:pt idx="131">
                  <c:v>43171</c:v>
                </c:pt>
                <c:pt idx="132">
                  <c:v>43172</c:v>
                </c:pt>
                <c:pt idx="133">
                  <c:v>43173</c:v>
                </c:pt>
                <c:pt idx="134">
                  <c:v>43174</c:v>
                </c:pt>
                <c:pt idx="135">
                  <c:v>43175</c:v>
                </c:pt>
                <c:pt idx="136">
                  <c:v>43176</c:v>
                </c:pt>
                <c:pt idx="137">
                  <c:v>43177</c:v>
                </c:pt>
                <c:pt idx="138">
                  <c:v>43178</c:v>
                </c:pt>
                <c:pt idx="139">
                  <c:v>43179</c:v>
                </c:pt>
                <c:pt idx="140">
                  <c:v>43180</c:v>
                </c:pt>
                <c:pt idx="141">
                  <c:v>43181</c:v>
                </c:pt>
                <c:pt idx="142">
                  <c:v>43182</c:v>
                </c:pt>
                <c:pt idx="143">
                  <c:v>43183</c:v>
                </c:pt>
                <c:pt idx="144">
                  <c:v>43184</c:v>
                </c:pt>
                <c:pt idx="145">
                  <c:v>43185</c:v>
                </c:pt>
                <c:pt idx="146">
                  <c:v>43186</c:v>
                </c:pt>
                <c:pt idx="147">
                  <c:v>43187</c:v>
                </c:pt>
                <c:pt idx="148">
                  <c:v>43188</c:v>
                </c:pt>
                <c:pt idx="149">
                  <c:v>43189</c:v>
                </c:pt>
                <c:pt idx="150">
                  <c:v>43190</c:v>
                </c:pt>
                <c:pt idx="151">
                  <c:v>43191</c:v>
                </c:pt>
                <c:pt idx="152">
                  <c:v>43192</c:v>
                </c:pt>
                <c:pt idx="153">
                  <c:v>43193</c:v>
                </c:pt>
                <c:pt idx="154">
                  <c:v>43194</c:v>
                </c:pt>
                <c:pt idx="155">
                  <c:v>43195</c:v>
                </c:pt>
                <c:pt idx="156">
                  <c:v>43196</c:v>
                </c:pt>
                <c:pt idx="157">
                  <c:v>43197</c:v>
                </c:pt>
                <c:pt idx="158">
                  <c:v>43198</c:v>
                </c:pt>
                <c:pt idx="159">
                  <c:v>43199</c:v>
                </c:pt>
                <c:pt idx="160">
                  <c:v>43200</c:v>
                </c:pt>
                <c:pt idx="161">
                  <c:v>43201</c:v>
                </c:pt>
                <c:pt idx="162">
                  <c:v>43202</c:v>
                </c:pt>
                <c:pt idx="163">
                  <c:v>43203</c:v>
                </c:pt>
                <c:pt idx="164">
                  <c:v>43204</c:v>
                </c:pt>
                <c:pt idx="165">
                  <c:v>43205</c:v>
                </c:pt>
                <c:pt idx="166">
                  <c:v>43206</c:v>
                </c:pt>
                <c:pt idx="167">
                  <c:v>43207</c:v>
                </c:pt>
                <c:pt idx="168">
                  <c:v>43208</c:v>
                </c:pt>
                <c:pt idx="169">
                  <c:v>43209</c:v>
                </c:pt>
                <c:pt idx="170">
                  <c:v>43210</c:v>
                </c:pt>
                <c:pt idx="171">
                  <c:v>43211</c:v>
                </c:pt>
                <c:pt idx="172">
                  <c:v>43212</c:v>
                </c:pt>
                <c:pt idx="173">
                  <c:v>43213</c:v>
                </c:pt>
                <c:pt idx="174">
                  <c:v>43214</c:v>
                </c:pt>
                <c:pt idx="175">
                  <c:v>43215</c:v>
                </c:pt>
                <c:pt idx="176">
                  <c:v>43216</c:v>
                </c:pt>
                <c:pt idx="177">
                  <c:v>43217</c:v>
                </c:pt>
                <c:pt idx="178">
                  <c:v>43218</c:v>
                </c:pt>
                <c:pt idx="179">
                  <c:v>43219</c:v>
                </c:pt>
                <c:pt idx="180">
                  <c:v>43220</c:v>
                </c:pt>
                <c:pt idx="181">
                  <c:v>43221</c:v>
                </c:pt>
                <c:pt idx="182">
                  <c:v>43222</c:v>
                </c:pt>
                <c:pt idx="183">
                  <c:v>43223</c:v>
                </c:pt>
                <c:pt idx="184">
                  <c:v>43224</c:v>
                </c:pt>
                <c:pt idx="185">
                  <c:v>43225</c:v>
                </c:pt>
                <c:pt idx="186">
                  <c:v>43226</c:v>
                </c:pt>
                <c:pt idx="187">
                  <c:v>43227</c:v>
                </c:pt>
                <c:pt idx="188">
                  <c:v>43228</c:v>
                </c:pt>
                <c:pt idx="189">
                  <c:v>43229</c:v>
                </c:pt>
                <c:pt idx="190">
                  <c:v>43230</c:v>
                </c:pt>
                <c:pt idx="191">
                  <c:v>43231</c:v>
                </c:pt>
                <c:pt idx="192">
                  <c:v>43232</c:v>
                </c:pt>
                <c:pt idx="193">
                  <c:v>43233</c:v>
                </c:pt>
                <c:pt idx="194">
                  <c:v>43234</c:v>
                </c:pt>
                <c:pt idx="195">
                  <c:v>43235</c:v>
                </c:pt>
                <c:pt idx="196">
                  <c:v>43236</c:v>
                </c:pt>
                <c:pt idx="197">
                  <c:v>43237</c:v>
                </c:pt>
                <c:pt idx="198">
                  <c:v>43238</c:v>
                </c:pt>
                <c:pt idx="199">
                  <c:v>43239</c:v>
                </c:pt>
                <c:pt idx="200">
                  <c:v>43240</c:v>
                </c:pt>
                <c:pt idx="201">
                  <c:v>43241</c:v>
                </c:pt>
                <c:pt idx="202">
                  <c:v>43242</c:v>
                </c:pt>
                <c:pt idx="203">
                  <c:v>43243</c:v>
                </c:pt>
                <c:pt idx="204">
                  <c:v>43244</c:v>
                </c:pt>
                <c:pt idx="205">
                  <c:v>43245</c:v>
                </c:pt>
                <c:pt idx="206">
                  <c:v>43246</c:v>
                </c:pt>
                <c:pt idx="207">
                  <c:v>43247</c:v>
                </c:pt>
                <c:pt idx="208">
                  <c:v>43248</c:v>
                </c:pt>
                <c:pt idx="209">
                  <c:v>43249</c:v>
                </c:pt>
                <c:pt idx="210">
                  <c:v>43250</c:v>
                </c:pt>
                <c:pt idx="211">
                  <c:v>43251</c:v>
                </c:pt>
                <c:pt idx="212">
                  <c:v>43252</c:v>
                </c:pt>
                <c:pt idx="213">
                  <c:v>43253</c:v>
                </c:pt>
                <c:pt idx="214">
                  <c:v>43254</c:v>
                </c:pt>
                <c:pt idx="215">
                  <c:v>43255</c:v>
                </c:pt>
                <c:pt idx="216">
                  <c:v>43256</c:v>
                </c:pt>
                <c:pt idx="217">
                  <c:v>43257</c:v>
                </c:pt>
                <c:pt idx="218">
                  <c:v>43258</c:v>
                </c:pt>
                <c:pt idx="219">
                  <c:v>43259</c:v>
                </c:pt>
                <c:pt idx="220">
                  <c:v>43260</c:v>
                </c:pt>
                <c:pt idx="221">
                  <c:v>43261</c:v>
                </c:pt>
                <c:pt idx="222">
                  <c:v>43262</c:v>
                </c:pt>
                <c:pt idx="223">
                  <c:v>43263</c:v>
                </c:pt>
                <c:pt idx="224">
                  <c:v>43264</c:v>
                </c:pt>
                <c:pt idx="225">
                  <c:v>43265</c:v>
                </c:pt>
                <c:pt idx="226">
                  <c:v>43266</c:v>
                </c:pt>
                <c:pt idx="227">
                  <c:v>43267</c:v>
                </c:pt>
                <c:pt idx="228">
                  <c:v>43268</c:v>
                </c:pt>
                <c:pt idx="229">
                  <c:v>43269</c:v>
                </c:pt>
                <c:pt idx="230">
                  <c:v>43270</c:v>
                </c:pt>
                <c:pt idx="231">
                  <c:v>43271</c:v>
                </c:pt>
                <c:pt idx="232">
                  <c:v>43272</c:v>
                </c:pt>
                <c:pt idx="233">
                  <c:v>43273</c:v>
                </c:pt>
                <c:pt idx="234">
                  <c:v>43274</c:v>
                </c:pt>
                <c:pt idx="235">
                  <c:v>43275</c:v>
                </c:pt>
                <c:pt idx="236">
                  <c:v>43276</c:v>
                </c:pt>
                <c:pt idx="237">
                  <c:v>43277</c:v>
                </c:pt>
                <c:pt idx="238">
                  <c:v>43278</c:v>
                </c:pt>
                <c:pt idx="239">
                  <c:v>43279</c:v>
                </c:pt>
                <c:pt idx="240">
                  <c:v>43280</c:v>
                </c:pt>
                <c:pt idx="241">
                  <c:v>43281</c:v>
                </c:pt>
                <c:pt idx="242">
                  <c:v>43282</c:v>
                </c:pt>
                <c:pt idx="243">
                  <c:v>43283</c:v>
                </c:pt>
                <c:pt idx="244">
                  <c:v>43284</c:v>
                </c:pt>
                <c:pt idx="245">
                  <c:v>43285</c:v>
                </c:pt>
                <c:pt idx="246">
                  <c:v>43286</c:v>
                </c:pt>
                <c:pt idx="247">
                  <c:v>43287</c:v>
                </c:pt>
                <c:pt idx="248">
                  <c:v>43288</c:v>
                </c:pt>
                <c:pt idx="249">
                  <c:v>43289</c:v>
                </c:pt>
                <c:pt idx="250">
                  <c:v>43290</c:v>
                </c:pt>
                <c:pt idx="251">
                  <c:v>43291</c:v>
                </c:pt>
                <c:pt idx="252">
                  <c:v>43292</c:v>
                </c:pt>
                <c:pt idx="253">
                  <c:v>43293</c:v>
                </c:pt>
                <c:pt idx="254">
                  <c:v>43294</c:v>
                </c:pt>
                <c:pt idx="255">
                  <c:v>43295</c:v>
                </c:pt>
                <c:pt idx="256">
                  <c:v>43296</c:v>
                </c:pt>
                <c:pt idx="257">
                  <c:v>43297</c:v>
                </c:pt>
                <c:pt idx="258">
                  <c:v>43298</c:v>
                </c:pt>
                <c:pt idx="259">
                  <c:v>43299</c:v>
                </c:pt>
                <c:pt idx="260">
                  <c:v>43300</c:v>
                </c:pt>
                <c:pt idx="261">
                  <c:v>43301</c:v>
                </c:pt>
                <c:pt idx="262">
                  <c:v>43302</c:v>
                </c:pt>
                <c:pt idx="263">
                  <c:v>43303</c:v>
                </c:pt>
                <c:pt idx="264">
                  <c:v>43304</c:v>
                </c:pt>
                <c:pt idx="265">
                  <c:v>43305</c:v>
                </c:pt>
                <c:pt idx="266">
                  <c:v>43306</c:v>
                </c:pt>
                <c:pt idx="267">
                  <c:v>43307</c:v>
                </c:pt>
                <c:pt idx="268">
                  <c:v>43308</c:v>
                </c:pt>
                <c:pt idx="269">
                  <c:v>43309</c:v>
                </c:pt>
                <c:pt idx="270">
                  <c:v>43310</c:v>
                </c:pt>
                <c:pt idx="271">
                  <c:v>43311</c:v>
                </c:pt>
                <c:pt idx="272">
                  <c:v>43312</c:v>
                </c:pt>
                <c:pt idx="273">
                  <c:v>43313</c:v>
                </c:pt>
                <c:pt idx="274">
                  <c:v>43314</c:v>
                </c:pt>
                <c:pt idx="275">
                  <c:v>43315</c:v>
                </c:pt>
                <c:pt idx="276">
                  <c:v>43316</c:v>
                </c:pt>
                <c:pt idx="277">
                  <c:v>43317</c:v>
                </c:pt>
                <c:pt idx="278">
                  <c:v>43318</c:v>
                </c:pt>
                <c:pt idx="279">
                  <c:v>43319</c:v>
                </c:pt>
                <c:pt idx="280">
                  <c:v>43320</c:v>
                </c:pt>
                <c:pt idx="281">
                  <c:v>43321</c:v>
                </c:pt>
                <c:pt idx="282">
                  <c:v>43322</c:v>
                </c:pt>
                <c:pt idx="283">
                  <c:v>43323</c:v>
                </c:pt>
                <c:pt idx="284">
                  <c:v>43324</c:v>
                </c:pt>
                <c:pt idx="285">
                  <c:v>43325</c:v>
                </c:pt>
                <c:pt idx="286">
                  <c:v>43326</c:v>
                </c:pt>
                <c:pt idx="287">
                  <c:v>43327</c:v>
                </c:pt>
                <c:pt idx="288">
                  <c:v>43328</c:v>
                </c:pt>
                <c:pt idx="289">
                  <c:v>43329</c:v>
                </c:pt>
                <c:pt idx="290">
                  <c:v>43330</c:v>
                </c:pt>
                <c:pt idx="291">
                  <c:v>43331</c:v>
                </c:pt>
                <c:pt idx="292">
                  <c:v>43332</c:v>
                </c:pt>
                <c:pt idx="293">
                  <c:v>43333</c:v>
                </c:pt>
                <c:pt idx="294">
                  <c:v>43334</c:v>
                </c:pt>
                <c:pt idx="295">
                  <c:v>43335</c:v>
                </c:pt>
                <c:pt idx="296">
                  <c:v>43336</c:v>
                </c:pt>
                <c:pt idx="297">
                  <c:v>43337</c:v>
                </c:pt>
                <c:pt idx="298">
                  <c:v>43338</c:v>
                </c:pt>
                <c:pt idx="299">
                  <c:v>43339</c:v>
                </c:pt>
                <c:pt idx="300">
                  <c:v>43340</c:v>
                </c:pt>
                <c:pt idx="301">
                  <c:v>43341</c:v>
                </c:pt>
                <c:pt idx="302">
                  <c:v>43342</c:v>
                </c:pt>
                <c:pt idx="303">
                  <c:v>43343</c:v>
                </c:pt>
                <c:pt idx="304">
                  <c:v>43344</c:v>
                </c:pt>
                <c:pt idx="305">
                  <c:v>43345</c:v>
                </c:pt>
                <c:pt idx="306">
                  <c:v>43346</c:v>
                </c:pt>
                <c:pt idx="307">
                  <c:v>43347</c:v>
                </c:pt>
                <c:pt idx="308">
                  <c:v>43348</c:v>
                </c:pt>
                <c:pt idx="309">
                  <c:v>43349</c:v>
                </c:pt>
                <c:pt idx="310">
                  <c:v>43350</c:v>
                </c:pt>
                <c:pt idx="311">
                  <c:v>43351</c:v>
                </c:pt>
                <c:pt idx="312">
                  <c:v>43352</c:v>
                </c:pt>
                <c:pt idx="313">
                  <c:v>43353</c:v>
                </c:pt>
                <c:pt idx="314">
                  <c:v>43354</c:v>
                </c:pt>
                <c:pt idx="315">
                  <c:v>43355</c:v>
                </c:pt>
                <c:pt idx="316">
                  <c:v>43356</c:v>
                </c:pt>
                <c:pt idx="317">
                  <c:v>43357</c:v>
                </c:pt>
                <c:pt idx="318">
                  <c:v>43358</c:v>
                </c:pt>
                <c:pt idx="319">
                  <c:v>43359</c:v>
                </c:pt>
                <c:pt idx="320">
                  <c:v>43360</c:v>
                </c:pt>
                <c:pt idx="321">
                  <c:v>43361</c:v>
                </c:pt>
                <c:pt idx="322">
                  <c:v>43362</c:v>
                </c:pt>
                <c:pt idx="323">
                  <c:v>43363</c:v>
                </c:pt>
                <c:pt idx="324">
                  <c:v>43364</c:v>
                </c:pt>
                <c:pt idx="325">
                  <c:v>43365</c:v>
                </c:pt>
                <c:pt idx="326">
                  <c:v>43366</c:v>
                </c:pt>
                <c:pt idx="327">
                  <c:v>43367</c:v>
                </c:pt>
                <c:pt idx="328">
                  <c:v>43368</c:v>
                </c:pt>
                <c:pt idx="329">
                  <c:v>43369</c:v>
                </c:pt>
                <c:pt idx="330">
                  <c:v>43370</c:v>
                </c:pt>
                <c:pt idx="331">
                  <c:v>43371</c:v>
                </c:pt>
                <c:pt idx="332">
                  <c:v>43372</c:v>
                </c:pt>
                <c:pt idx="333">
                  <c:v>43373</c:v>
                </c:pt>
                <c:pt idx="334">
                  <c:v>43374</c:v>
                </c:pt>
                <c:pt idx="335">
                  <c:v>43375</c:v>
                </c:pt>
                <c:pt idx="336">
                  <c:v>43376</c:v>
                </c:pt>
                <c:pt idx="337">
                  <c:v>43377</c:v>
                </c:pt>
                <c:pt idx="338">
                  <c:v>43378</c:v>
                </c:pt>
                <c:pt idx="339">
                  <c:v>43379</c:v>
                </c:pt>
                <c:pt idx="340">
                  <c:v>43380</c:v>
                </c:pt>
                <c:pt idx="341">
                  <c:v>43381</c:v>
                </c:pt>
                <c:pt idx="342">
                  <c:v>43382</c:v>
                </c:pt>
                <c:pt idx="343">
                  <c:v>43383</c:v>
                </c:pt>
                <c:pt idx="344">
                  <c:v>43384</c:v>
                </c:pt>
                <c:pt idx="345">
                  <c:v>43385</c:v>
                </c:pt>
                <c:pt idx="346">
                  <c:v>43386</c:v>
                </c:pt>
                <c:pt idx="347">
                  <c:v>43387</c:v>
                </c:pt>
                <c:pt idx="348">
                  <c:v>43388</c:v>
                </c:pt>
                <c:pt idx="349">
                  <c:v>43389</c:v>
                </c:pt>
                <c:pt idx="350">
                  <c:v>43390</c:v>
                </c:pt>
                <c:pt idx="351">
                  <c:v>43391</c:v>
                </c:pt>
                <c:pt idx="352">
                  <c:v>43392</c:v>
                </c:pt>
                <c:pt idx="353">
                  <c:v>43393</c:v>
                </c:pt>
                <c:pt idx="354">
                  <c:v>43394</c:v>
                </c:pt>
                <c:pt idx="355">
                  <c:v>43395</c:v>
                </c:pt>
                <c:pt idx="356">
                  <c:v>43396</c:v>
                </c:pt>
                <c:pt idx="357">
                  <c:v>43397</c:v>
                </c:pt>
                <c:pt idx="358">
                  <c:v>43398</c:v>
                </c:pt>
                <c:pt idx="359">
                  <c:v>43399</c:v>
                </c:pt>
                <c:pt idx="360">
                  <c:v>43400</c:v>
                </c:pt>
                <c:pt idx="361">
                  <c:v>43401</c:v>
                </c:pt>
                <c:pt idx="362">
                  <c:v>43402</c:v>
                </c:pt>
                <c:pt idx="363">
                  <c:v>43403</c:v>
                </c:pt>
                <c:pt idx="364">
                  <c:v>43404</c:v>
                </c:pt>
              </c:numCache>
            </c:numRef>
          </c:cat>
          <c:val>
            <c:numRef>
              <c:f>'Total Supply'!$B$6:$B$370</c:f>
              <c:numCache>
                <c:formatCode>0</c:formatCode>
                <c:ptCount val="365"/>
                <c:pt idx="0">
                  <c:v>32</c:v>
                </c:pt>
                <c:pt idx="1">
                  <c:v>33</c:v>
                </c:pt>
                <c:pt idx="2">
                  <c:v>31</c:v>
                </c:pt>
                <c:pt idx="3">
                  <c:v>28.9</c:v>
                </c:pt>
                <c:pt idx="4">
                  <c:v>31</c:v>
                </c:pt>
                <c:pt idx="5">
                  <c:v>31</c:v>
                </c:pt>
                <c:pt idx="6">
                  <c:v>32</c:v>
                </c:pt>
                <c:pt idx="7">
                  <c:v>37</c:v>
                </c:pt>
                <c:pt idx="8">
                  <c:v>25.1</c:v>
                </c:pt>
                <c:pt idx="9">
                  <c:v>26.2</c:v>
                </c:pt>
                <c:pt idx="10">
                  <c:v>32</c:v>
                </c:pt>
                <c:pt idx="11">
                  <c:v>34</c:v>
                </c:pt>
                <c:pt idx="12">
                  <c:v>31</c:v>
                </c:pt>
                <c:pt idx="13">
                  <c:v>28</c:v>
                </c:pt>
                <c:pt idx="14">
                  <c:v>26</c:v>
                </c:pt>
                <c:pt idx="15">
                  <c:v>26</c:v>
                </c:pt>
                <c:pt idx="16">
                  <c:v>26</c:v>
                </c:pt>
                <c:pt idx="17">
                  <c:v>27</c:v>
                </c:pt>
                <c:pt idx="18">
                  <c:v>25</c:v>
                </c:pt>
                <c:pt idx="19">
                  <c:v>25</c:v>
                </c:pt>
                <c:pt idx="20">
                  <c:v>24</c:v>
                </c:pt>
                <c:pt idx="21">
                  <c:v>25</c:v>
                </c:pt>
                <c:pt idx="22">
                  <c:v>25</c:v>
                </c:pt>
                <c:pt idx="23">
                  <c:v>21</c:v>
                </c:pt>
                <c:pt idx="24">
                  <c:v>24</c:v>
                </c:pt>
                <c:pt idx="25">
                  <c:v>24</c:v>
                </c:pt>
                <c:pt idx="26">
                  <c:v>22</c:v>
                </c:pt>
                <c:pt idx="27">
                  <c:v>23</c:v>
                </c:pt>
                <c:pt idx="28">
                  <c:v>23</c:v>
                </c:pt>
                <c:pt idx="29">
                  <c:v>24</c:v>
                </c:pt>
                <c:pt idx="30">
                  <c:v>24</c:v>
                </c:pt>
                <c:pt idx="31">
                  <c:v>23</c:v>
                </c:pt>
                <c:pt idx="32">
                  <c:v>23</c:v>
                </c:pt>
                <c:pt idx="33">
                  <c:v>23</c:v>
                </c:pt>
                <c:pt idx="34">
                  <c:v>23</c:v>
                </c:pt>
                <c:pt idx="35">
                  <c:v>22</c:v>
                </c:pt>
                <c:pt idx="36">
                  <c:v>22</c:v>
                </c:pt>
                <c:pt idx="37">
                  <c:v>22</c:v>
                </c:pt>
                <c:pt idx="38">
                  <c:v>22</c:v>
                </c:pt>
                <c:pt idx="39">
                  <c:v>21</c:v>
                </c:pt>
                <c:pt idx="40">
                  <c:v>21</c:v>
                </c:pt>
                <c:pt idx="41">
                  <c:v>21</c:v>
                </c:pt>
                <c:pt idx="42">
                  <c:v>21</c:v>
                </c:pt>
                <c:pt idx="43">
                  <c:v>21</c:v>
                </c:pt>
                <c:pt idx="44">
                  <c:v>20</c:v>
                </c:pt>
                <c:pt idx="45">
                  <c:v>20</c:v>
                </c:pt>
                <c:pt idx="46">
                  <c:v>20</c:v>
                </c:pt>
                <c:pt idx="47">
                  <c:v>19</c:v>
                </c:pt>
                <c:pt idx="48">
                  <c:v>19</c:v>
                </c:pt>
                <c:pt idx="49">
                  <c:v>19</c:v>
                </c:pt>
                <c:pt idx="50">
                  <c:v>19</c:v>
                </c:pt>
                <c:pt idx="51">
                  <c:v>19</c:v>
                </c:pt>
                <c:pt idx="52">
                  <c:v>18</c:v>
                </c:pt>
                <c:pt idx="53">
                  <c:v>18</c:v>
                </c:pt>
                <c:pt idx="54">
                  <c:v>18</c:v>
                </c:pt>
                <c:pt idx="55">
                  <c:v>18</c:v>
                </c:pt>
                <c:pt idx="56">
                  <c:v>18</c:v>
                </c:pt>
                <c:pt idx="57">
                  <c:v>18</c:v>
                </c:pt>
                <c:pt idx="58">
                  <c:v>18</c:v>
                </c:pt>
                <c:pt idx="59">
                  <c:v>18</c:v>
                </c:pt>
                <c:pt idx="60">
                  <c:v>18</c:v>
                </c:pt>
                <c:pt idx="61">
                  <c:v>17</c:v>
                </c:pt>
                <c:pt idx="62">
                  <c:v>17</c:v>
                </c:pt>
                <c:pt idx="63">
                  <c:v>17</c:v>
                </c:pt>
                <c:pt idx="64">
                  <c:v>17</c:v>
                </c:pt>
                <c:pt idx="65">
                  <c:v>17</c:v>
                </c:pt>
                <c:pt idx="66">
                  <c:v>17</c:v>
                </c:pt>
                <c:pt idx="67">
                  <c:v>17</c:v>
                </c:pt>
                <c:pt idx="68">
                  <c:v>17</c:v>
                </c:pt>
                <c:pt idx="69">
                  <c:v>17</c:v>
                </c:pt>
                <c:pt idx="70">
                  <c:v>17</c:v>
                </c:pt>
                <c:pt idx="71">
                  <c:v>18</c:v>
                </c:pt>
                <c:pt idx="72">
                  <c:v>18</c:v>
                </c:pt>
                <c:pt idx="73">
                  <c:v>18</c:v>
                </c:pt>
                <c:pt idx="74">
                  <c:v>18</c:v>
                </c:pt>
                <c:pt idx="75">
                  <c:v>18</c:v>
                </c:pt>
                <c:pt idx="76">
                  <c:v>17</c:v>
                </c:pt>
                <c:pt idx="77">
                  <c:v>17</c:v>
                </c:pt>
                <c:pt idx="78">
                  <c:v>17</c:v>
                </c:pt>
                <c:pt idx="79">
                  <c:v>17</c:v>
                </c:pt>
                <c:pt idx="80">
                  <c:v>18</c:v>
                </c:pt>
                <c:pt idx="81">
                  <c:v>18</c:v>
                </c:pt>
                <c:pt idx="82">
                  <c:v>18</c:v>
                </c:pt>
                <c:pt idx="83">
                  <c:v>18</c:v>
                </c:pt>
                <c:pt idx="84">
                  <c:v>18</c:v>
                </c:pt>
                <c:pt idx="85">
                  <c:v>18</c:v>
                </c:pt>
                <c:pt idx="86">
                  <c:v>18</c:v>
                </c:pt>
                <c:pt idx="87">
                  <c:v>18</c:v>
                </c:pt>
                <c:pt idx="88">
                  <c:v>18</c:v>
                </c:pt>
                <c:pt idx="89">
                  <c:v>17</c:v>
                </c:pt>
                <c:pt idx="90">
                  <c:v>17</c:v>
                </c:pt>
                <c:pt idx="91">
                  <c:v>17</c:v>
                </c:pt>
                <c:pt idx="92">
                  <c:v>17</c:v>
                </c:pt>
                <c:pt idx="93">
                  <c:v>16</c:v>
                </c:pt>
                <c:pt idx="94">
                  <c:v>16</c:v>
                </c:pt>
                <c:pt idx="95">
                  <c:v>16</c:v>
                </c:pt>
                <c:pt idx="96">
                  <c:v>16</c:v>
                </c:pt>
                <c:pt idx="97">
                  <c:v>16</c:v>
                </c:pt>
                <c:pt idx="98">
                  <c:v>16</c:v>
                </c:pt>
                <c:pt idx="99">
                  <c:v>16</c:v>
                </c:pt>
                <c:pt idx="100">
                  <c:v>16</c:v>
                </c:pt>
                <c:pt idx="101">
                  <c:v>16</c:v>
                </c:pt>
                <c:pt idx="102">
                  <c:v>17</c:v>
                </c:pt>
                <c:pt idx="103">
                  <c:v>17</c:v>
                </c:pt>
                <c:pt idx="104">
                  <c:v>17</c:v>
                </c:pt>
                <c:pt idx="105">
                  <c:v>17</c:v>
                </c:pt>
                <c:pt idx="106">
                  <c:v>18</c:v>
                </c:pt>
                <c:pt idx="107">
                  <c:v>18</c:v>
                </c:pt>
                <c:pt idx="108">
                  <c:v>18</c:v>
                </c:pt>
                <c:pt idx="109">
                  <c:v>18</c:v>
                </c:pt>
                <c:pt idx="110">
                  <c:v>19</c:v>
                </c:pt>
                <c:pt idx="111">
                  <c:v>19</c:v>
                </c:pt>
                <c:pt idx="112">
                  <c:v>19</c:v>
                </c:pt>
                <c:pt idx="113">
                  <c:v>19</c:v>
                </c:pt>
                <c:pt idx="114">
                  <c:v>19</c:v>
                </c:pt>
                <c:pt idx="115">
                  <c:v>19</c:v>
                </c:pt>
                <c:pt idx="116">
                  <c:v>19</c:v>
                </c:pt>
                <c:pt idx="117">
                  <c:v>19</c:v>
                </c:pt>
                <c:pt idx="118">
                  <c:v>19</c:v>
                </c:pt>
                <c:pt idx="119">
                  <c:v>19</c:v>
                </c:pt>
                <c:pt idx="120">
                  <c:v>18</c:v>
                </c:pt>
                <c:pt idx="121">
                  <c:v>18</c:v>
                </c:pt>
                <c:pt idx="122">
                  <c:v>18</c:v>
                </c:pt>
                <c:pt idx="123">
                  <c:v>17</c:v>
                </c:pt>
                <c:pt idx="124">
                  <c:v>17</c:v>
                </c:pt>
                <c:pt idx="125">
                  <c:v>17</c:v>
                </c:pt>
                <c:pt idx="126">
                  <c:v>18</c:v>
                </c:pt>
                <c:pt idx="127">
                  <c:v>18</c:v>
                </c:pt>
                <c:pt idx="128">
                  <c:v>18</c:v>
                </c:pt>
                <c:pt idx="129">
                  <c:v>18</c:v>
                </c:pt>
                <c:pt idx="130">
                  <c:v>19</c:v>
                </c:pt>
                <c:pt idx="131">
                  <c:v>19</c:v>
                </c:pt>
                <c:pt idx="132">
                  <c:v>19</c:v>
                </c:pt>
                <c:pt idx="133">
                  <c:v>19</c:v>
                </c:pt>
                <c:pt idx="134">
                  <c:v>20</c:v>
                </c:pt>
                <c:pt idx="135">
                  <c:v>19</c:v>
                </c:pt>
                <c:pt idx="136">
                  <c:v>19</c:v>
                </c:pt>
                <c:pt idx="137">
                  <c:v>19</c:v>
                </c:pt>
                <c:pt idx="138">
                  <c:v>20</c:v>
                </c:pt>
                <c:pt idx="139">
                  <c:v>20</c:v>
                </c:pt>
                <c:pt idx="140">
                  <c:v>20</c:v>
                </c:pt>
                <c:pt idx="141">
                  <c:v>20</c:v>
                </c:pt>
                <c:pt idx="142">
                  <c:v>19</c:v>
                </c:pt>
                <c:pt idx="143">
                  <c:v>19</c:v>
                </c:pt>
                <c:pt idx="144">
                  <c:v>19</c:v>
                </c:pt>
                <c:pt idx="145">
                  <c:v>19</c:v>
                </c:pt>
                <c:pt idx="146">
                  <c:v>19</c:v>
                </c:pt>
                <c:pt idx="147">
                  <c:v>19</c:v>
                </c:pt>
                <c:pt idx="148">
                  <c:v>19</c:v>
                </c:pt>
                <c:pt idx="149">
                  <c:v>19</c:v>
                </c:pt>
                <c:pt idx="150">
                  <c:v>19</c:v>
                </c:pt>
                <c:pt idx="151">
                  <c:v>19</c:v>
                </c:pt>
                <c:pt idx="152">
                  <c:v>19</c:v>
                </c:pt>
                <c:pt idx="153">
                  <c:v>19</c:v>
                </c:pt>
                <c:pt idx="154">
                  <c:v>19</c:v>
                </c:pt>
                <c:pt idx="155">
                  <c:v>23</c:v>
                </c:pt>
                <c:pt idx="156">
                  <c:v>26</c:v>
                </c:pt>
                <c:pt idx="157">
                  <c:v>29</c:v>
                </c:pt>
                <c:pt idx="158">
                  <c:v>28</c:v>
                </c:pt>
                <c:pt idx="159">
                  <c:v>29</c:v>
                </c:pt>
                <c:pt idx="160">
                  <c:v>32</c:v>
                </c:pt>
                <c:pt idx="161">
                  <c:v>33.800000000000004</c:v>
                </c:pt>
                <c:pt idx="162">
                  <c:v>30</c:v>
                </c:pt>
                <c:pt idx="163">
                  <c:v>32.4</c:v>
                </c:pt>
                <c:pt idx="164">
                  <c:v>39.200000000000003</c:v>
                </c:pt>
                <c:pt idx="165">
                  <c:v>46.7</c:v>
                </c:pt>
                <c:pt idx="166">
                  <c:v>47.2</c:v>
                </c:pt>
                <c:pt idx="167">
                  <c:v>38.800000000000004</c:v>
                </c:pt>
                <c:pt idx="168">
                  <c:v>38.6</c:v>
                </c:pt>
                <c:pt idx="169">
                  <c:v>38.5</c:v>
                </c:pt>
                <c:pt idx="170">
                  <c:v>35.1</c:v>
                </c:pt>
                <c:pt idx="171">
                  <c:v>32.800000000000004</c:v>
                </c:pt>
                <c:pt idx="172">
                  <c:v>32.1</c:v>
                </c:pt>
                <c:pt idx="173">
                  <c:v>33</c:v>
                </c:pt>
                <c:pt idx="174">
                  <c:v>32</c:v>
                </c:pt>
                <c:pt idx="175">
                  <c:v>33.700000000000003</c:v>
                </c:pt>
                <c:pt idx="176">
                  <c:v>36.800000000000004</c:v>
                </c:pt>
                <c:pt idx="177">
                  <c:v>43.6</c:v>
                </c:pt>
                <c:pt idx="178">
                  <c:v>37.1</c:v>
                </c:pt>
                <c:pt idx="179">
                  <c:v>32.800000000000004</c:v>
                </c:pt>
                <c:pt idx="180">
                  <c:v>39.200000000000003</c:v>
                </c:pt>
                <c:pt idx="181">
                  <c:v>54.6</c:v>
                </c:pt>
                <c:pt idx="182">
                  <c:v>52.8</c:v>
                </c:pt>
                <c:pt idx="183">
                  <c:v>47.3</c:v>
                </c:pt>
                <c:pt idx="184">
                  <c:v>47.2</c:v>
                </c:pt>
                <c:pt idx="185">
                  <c:v>47.5</c:v>
                </c:pt>
                <c:pt idx="186">
                  <c:v>56.7</c:v>
                </c:pt>
                <c:pt idx="187">
                  <c:v>78.7</c:v>
                </c:pt>
                <c:pt idx="188">
                  <c:v>99</c:v>
                </c:pt>
                <c:pt idx="189">
                  <c:v>75.3</c:v>
                </c:pt>
                <c:pt idx="190">
                  <c:v>66.7</c:v>
                </c:pt>
                <c:pt idx="191">
                  <c:v>61.6</c:v>
                </c:pt>
                <c:pt idx="192">
                  <c:v>71</c:v>
                </c:pt>
                <c:pt idx="193">
                  <c:v>62.2</c:v>
                </c:pt>
                <c:pt idx="194">
                  <c:v>79</c:v>
                </c:pt>
                <c:pt idx="195">
                  <c:v>84</c:v>
                </c:pt>
                <c:pt idx="196">
                  <c:v>97</c:v>
                </c:pt>
                <c:pt idx="197">
                  <c:v>89</c:v>
                </c:pt>
                <c:pt idx="198">
                  <c:v>109</c:v>
                </c:pt>
                <c:pt idx="199">
                  <c:v>139</c:v>
                </c:pt>
                <c:pt idx="200">
                  <c:v>195</c:v>
                </c:pt>
                <c:pt idx="201">
                  <c:v>231</c:v>
                </c:pt>
                <c:pt idx="202">
                  <c:v>190</c:v>
                </c:pt>
                <c:pt idx="203">
                  <c:v>130</c:v>
                </c:pt>
                <c:pt idx="204">
                  <c:v>131</c:v>
                </c:pt>
                <c:pt idx="205">
                  <c:v>117</c:v>
                </c:pt>
                <c:pt idx="206">
                  <c:v>127</c:v>
                </c:pt>
                <c:pt idx="207">
                  <c:v>137</c:v>
                </c:pt>
                <c:pt idx="208">
                  <c:v>152</c:v>
                </c:pt>
                <c:pt idx="209">
                  <c:v>200</c:v>
                </c:pt>
                <c:pt idx="210">
                  <c:v>299</c:v>
                </c:pt>
                <c:pt idx="211">
                  <c:v>401</c:v>
                </c:pt>
                <c:pt idx="212">
                  <c:v>354</c:v>
                </c:pt>
                <c:pt idx="213">
                  <c:v>333</c:v>
                </c:pt>
                <c:pt idx="214">
                  <c:v>327</c:v>
                </c:pt>
                <c:pt idx="215">
                  <c:v>332</c:v>
                </c:pt>
                <c:pt idx="216">
                  <c:v>282</c:v>
                </c:pt>
                <c:pt idx="217">
                  <c:v>268</c:v>
                </c:pt>
                <c:pt idx="218">
                  <c:v>285</c:v>
                </c:pt>
                <c:pt idx="219">
                  <c:v>295</c:v>
                </c:pt>
                <c:pt idx="220">
                  <c:v>307</c:v>
                </c:pt>
                <c:pt idx="221">
                  <c:v>300</c:v>
                </c:pt>
                <c:pt idx="222">
                  <c:v>266</c:v>
                </c:pt>
                <c:pt idx="223">
                  <c:v>230</c:v>
                </c:pt>
                <c:pt idx="224">
                  <c:v>213</c:v>
                </c:pt>
                <c:pt idx="225">
                  <c:v>212</c:v>
                </c:pt>
                <c:pt idx="226">
                  <c:v>212</c:v>
                </c:pt>
                <c:pt idx="227">
                  <c:v>192</c:v>
                </c:pt>
                <c:pt idx="228">
                  <c:v>185</c:v>
                </c:pt>
                <c:pt idx="229">
                  <c:v>183</c:v>
                </c:pt>
                <c:pt idx="230">
                  <c:v>172</c:v>
                </c:pt>
                <c:pt idx="231">
                  <c:v>190</c:v>
                </c:pt>
                <c:pt idx="232">
                  <c:v>197</c:v>
                </c:pt>
                <c:pt idx="233">
                  <c:v>192</c:v>
                </c:pt>
                <c:pt idx="234">
                  <c:v>184</c:v>
                </c:pt>
                <c:pt idx="235">
                  <c:v>168</c:v>
                </c:pt>
                <c:pt idx="236">
                  <c:v>159</c:v>
                </c:pt>
                <c:pt idx="237">
                  <c:v>151</c:v>
                </c:pt>
                <c:pt idx="238">
                  <c:v>144</c:v>
                </c:pt>
                <c:pt idx="239">
                  <c:v>138</c:v>
                </c:pt>
                <c:pt idx="240">
                  <c:v>130</c:v>
                </c:pt>
                <c:pt idx="241">
                  <c:v>124</c:v>
                </c:pt>
                <c:pt idx="242">
                  <c:v>118</c:v>
                </c:pt>
                <c:pt idx="243">
                  <c:v>114</c:v>
                </c:pt>
                <c:pt idx="244">
                  <c:v>110</c:v>
                </c:pt>
                <c:pt idx="245">
                  <c:v>110</c:v>
                </c:pt>
                <c:pt idx="246">
                  <c:v>113</c:v>
                </c:pt>
                <c:pt idx="247">
                  <c:v>130</c:v>
                </c:pt>
                <c:pt idx="248">
                  <c:v>124</c:v>
                </c:pt>
                <c:pt idx="249">
                  <c:v>118</c:v>
                </c:pt>
                <c:pt idx="250">
                  <c:v>117</c:v>
                </c:pt>
                <c:pt idx="251">
                  <c:v>114</c:v>
                </c:pt>
                <c:pt idx="252">
                  <c:v>116</c:v>
                </c:pt>
                <c:pt idx="253">
                  <c:v>102</c:v>
                </c:pt>
                <c:pt idx="254">
                  <c:v>91</c:v>
                </c:pt>
                <c:pt idx="255">
                  <c:v>85</c:v>
                </c:pt>
                <c:pt idx="256">
                  <c:v>80</c:v>
                </c:pt>
                <c:pt idx="257">
                  <c:v>77</c:v>
                </c:pt>
                <c:pt idx="258">
                  <c:v>74</c:v>
                </c:pt>
                <c:pt idx="259">
                  <c:v>71</c:v>
                </c:pt>
                <c:pt idx="260">
                  <c:v>68</c:v>
                </c:pt>
                <c:pt idx="261">
                  <c:v>68</c:v>
                </c:pt>
                <c:pt idx="262">
                  <c:v>92</c:v>
                </c:pt>
                <c:pt idx="263">
                  <c:v>88</c:v>
                </c:pt>
                <c:pt idx="264">
                  <c:v>88</c:v>
                </c:pt>
                <c:pt idx="265">
                  <c:v>89</c:v>
                </c:pt>
                <c:pt idx="266">
                  <c:v>80</c:v>
                </c:pt>
                <c:pt idx="267">
                  <c:v>89</c:v>
                </c:pt>
                <c:pt idx="268">
                  <c:v>76</c:v>
                </c:pt>
                <c:pt idx="269">
                  <c:v>67</c:v>
                </c:pt>
                <c:pt idx="270">
                  <c:v>61</c:v>
                </c:pt>
                <c:pt idx="271">
                  <c:v>55</c:v>
                </c:pt>
                <c:pt idx="272">
                  <c:v>51.5</c:v>
                </c:pt>
                <c:pt idx="273">
                  <c:v>50.5</c:v>
                </c:pt>
                <c:pt idx="274">
                  <c:v>50.9</c:v>
                </c:pt>
                <c:pt idx="275">
                  <c:v>58</c:v>
                </c:pt>
                <c:pt idx="276">
                  <c:v>61</c:v>
                </c:pt>
                <c:pt idx="277">
                  <c:v>66</c:v>
                </c:pt>
                <c:pt idx="278">
                  <c:v>89</c:v>
                </c:pt>
                <c:pt idx="279">
                  <c:v>81</c:v>
                </c:pt>
                <c:pt idx="280">
                  <c:v>97</c:v>
                </c:pt>
                <c:pt idx="281">
                  <c:v>92</c:v>
                </c:pt>
                <c:pt idx="282">
                  <c:v>74</c:v>
                </c:pt>
                <c:pt idx="283">
                  <c:v>63</c:v>
                </c:pt>
                <c:pt idx="284">
                  <c:v>56</c:v>
                </c:pt>
                <c:pt idx="285">
                  <c:v>55</c:v>
                </c:pt>
                <c:pt idx="286">
                  <c:v>48</c:v>
                </c:pt>
                <c:pt idx="287">
                  <c:v>43.4</c:v>
                </c:pt>
                <c:pt idx="288">
                  <c:v>41.4</c:v>
                </c:pt>
                <c:pt idx="289">
                  <c:v>38.700000000000003</c:v>
                </c:pt>
                <c:pt idx="290">
                  <c:v>36.5</c:v>
                </c:pt>
                <c:pt idx="291">
                  <c:v>35.200000000000003</c:v>
                </c:pt>
                <c:pt idx="292">
                  <c:v>35.200000000000003</c:v>
                </c:pt>
                <c:pt idx="293">
                  <c:v>36.6</c:v>
                </c:pt>
                <c:pt idx="294">
                  <c:v>40.4</c:v>
                </c:pt>
                <c:pt idx="295">
                  <c:v>37.700000000000003</c:v>
                </c:pt>
                <c:pt idx="296">
                  <c:v>37.200000000000003</c:v>
                </c:pt>
                <c:pt idx="297">
                  <c:v>35.700000000000003</c:v>
                </c:pt>
                <c:pt idx="298">
                  <c:v>32.9</c:v>
                </c:pt>
                <c:pt idx="299">
                  <c:v>33.700000000000003</c:v>
                </c:pt>
                <c:pt idx="300">
                  <c:v>34</c:v>
                </c:pt>
                <c:pt idx="301">
                  <c:v>35.1</c:v>
                </c:pt>
                <c:pt idx="302">
                  <c:v>40</c:v>
                </c:pt>
                <c:pt idx="303">
                  <c:v>33.4</c:v>
                </c:pt>
                <c:pt idx="304">
                  <c:v>31.9</c:v>
                </c:pt>
                <c:pt idx="305">
                  <c:v>28.5</c:v>
                </c:pt>
                <c:pt idx="306">
                  <c:v>27.1</c:v>
                </c:pt>
                <c:pt idx="307">
                  <c:v>27</c:v>
                </c:pt>
                <c:pt idx="308">
                  <c:v>25.5</c:v>
                </c:pt>
                <c:pt idx="309">
                  <c:v>24.6</c:v>
                </c:pt>
                <c:pt idx="310">
                  <c:v>25</c:v>
                </c:pt>
                <c:pt idx="311">
                  <c:v>27.2</c:v>
                </c:pt>
                <c:pt idx="312">
                  <c:v>33</c:v>
                </c:pt>
                <c:pt idx="313">
                  <c:v>44</c:v>
                </c:pt>
                <c:pt idx="314">
                  <c:v>44</c:v>
                </c:pt>
                <c:pt idx="315">
                  <c:v>70</c:v>
                </c:pt>
                <c:pt idx="316">
                  <c:v>64</c:v>
                </c:pt>
                <c:pt idx="317">
                  <c:v>55</c:v>
                </c:pt>
                <c:pt idx="318">
                  <c:v>48</c:v>
                </c:pt>
                <c:pt idx="319">
                  <c:v>42.7</c:v>
                </c:pt>
                <c:pt idx="320">
                  <c:v>39.4</c:v>
                </c:pt>
                <c:pt idx="321">
                  <c:v>39.300000000000004</c:v>
                </c:pt>
                <c:pt idx="322">
                  <c:v>39.200000000000003</c:v>
                </c:pt>
                <c:pt idx="323">
                  <c:v>37.200000000000003</c:v>
                </c:pt>
                <c:pt idx="324">
                  <c:v>35.200000000000003</c:v>
                </c:pt>
                <c:pt idx="325">
                  <c:v>31.6</c:v>
                </c:pt>
                <c:pt idx="326">
                  <c:v>30.2</c:v>
                </c:pt>
                <c:pt idx="327">
                  <c:v>29</c:v>
                </c:pt>
                <c:pt idx="328">
                  <c:v>27.6</c:v>
                </c:pt>
                <c:pt idx="329">
                  <c:v>30.9</c:v>
                </c:pt>
                <c:pt idx="330">
                  <c:v>31.9</c:v>
                </c:pt>
                <c:pt idx="331">
                  <c:v>31.7</c:v>
                </c:pt>
                <c:pt idx="332">
                  <c:v>30.4</c:v>
                </c:pt>
                <c:pt idx="333">
                  <c:v>29.8</c:v>
                </c:pt>
                <c:pt idx="334">
                  <c:v>30.7</c:v>
                </c:pt>
                <c:pt idx="335">
                  <c:v>39.200000000000003</c:v>
                </c:pt>
                <c:pt idx="336">
                  <c:v>43.2</c:v>
                </c:pt>
                <c:pt idx="337">
                  <c:v>39.800000000000004</c:v>
                </c:pt>
                <c:pt idx="338">
                  <c:v>39.300000000000004</c:v>
                </c:pt>
                <c:pt idx="339">
                  <c:v>35.9</c:v>
                </c:pt>
                <c:pt idx="340">
                  <c:v>35.800000000000004</c:v>
                </c:pt>
                <c:pt idx="341">
                  <c:v>36.800000000000004</c:v>
                </c:pt>
                <c:pt idx="342">
                  <c:v>35.5</c:v>
                </c:pt>
                <c:pt idx="343">
                  <c:v>33.4</c:v>
                </c:pt>
                <c:pt idx="344">
                  <c:v>31.1</c:v>
                </c:pt>
                <c:pt idx="345">
                  <c:v>29.2</c:v>
                </c:pt>
                <c:pt idx="346">
                  <c:v>26.8</c:v>
                </c:pt>
                <c:pt idx="347">
                  <c:v>29</c:v>
                </c:pt>
                <c:pt idx="348">
                  <c:v>26.4</c:v>
                </c:pt>
                <c:pt idx="349">
                  <c:v>27.2</c:v>
                </c:pt>
                <c:pt idx="350">
                  <c:v>25.4</c:v>
                </c:pt>
                <c:pt idx="351">
                  <c:v>25.7</c:v>
                </c:pt>
                <c:pt idx="352">
                  <c:v>23.9</c:v>
                </c:pt>
                <c:pt idx="353">
                  <c:v>24.4</c:v>
                </c:pt>
                <c:pt idx="354">
                  <c:v>23.5</c:v>
                </c:pt>
                <c:pt idx="355">
                  <c:v>23.9</c:v>
                </c:pt>
                <c:pt idx="356">
                  <c:v>24.4</c:v>
                </c:pt>
                <c:pt idx="357">
                  <c:v>29.3</c:v>
                </c:pt>
                <c:pt idx="358">
                  <c:v>27</c:v>
                </c:pt>
                <c:pt idx="359">
                  <c:v>25.9</c:v>
                </c:pt>
                <c:pt idx="360">
                  <c:v>28</c:v>
                </c:pt>
                <c:pt idx="361">
                  <c:v>25.3</c:v>
                </c:pt>
                <c:pt idx="362">
                  <c:v>26.9</c:v>
                </c:pt>
                <c:pt idx="363">
                  <c:v>18.899999999999999</c:v>
                </c:pt>
                <c:pt idx="364">
                  <c:v>25.7</c:v>
                </c:pt>
              </c:numCache>
            </c:numRef>
          </c:val>
          <c:smooth val="0"/>
          <c:extLst>
            <c:ext xmlns:c16="http://schemas.microsoft.com/office/drawing/2014/chart" uri="{C3380CC4-5D6E-409C-BE32-E72D297353CC}">
              <c16:uniqueId val="{00000000-CEA6-4055-9AF6-2C84CCB500FA}"/>
            </c:ext>
          </c:extLst>
        </c:ser>
        <c:ser>
          <c:idx val="1"/>
          <c:order val="1"/>
          <c:tx>
            <c:strRef>
              <c:f>'Total Supply'!$C$5</c:f>
              <c:strCache>
                <c:ptCount val="1"/>
                <c:pt idx="0">
                  <c:v>DCFS 2011</c:v>
                </c:pt>
              </c:strCache>
            </c:strRef>
          </c:tx>
          <c:marker>
            <c:symbol val="none"/>
          </c:marker>
          <c:cat>
            <c:numRef>
              <c:f>'Total Supply'!$A$6:$A$370</c:f>
              <c:numCache>
                <c:formatCode>d\-mmm</c:formatCode>
                <c:ptCount val="365"/>
                <c:pt idx="0">
                  <c:v>43040</c:v>
                </c:pt>
                <c:pt idx="1">
                  <c:v>43041</c:v>
                </c:pt>
                <c:pt idx="2">
                  <c:v>43042</c:v>
                </c:pt>
                <c:pt idx="3">
                  <c:v>43043</c:v>
                </c:pt>
                <c:pt idx="4">
                  <c:v>43044</c:v>
                </c:pt>
                <c:pt idx="5">
                  <c:v>43045</c:v>
                </c:pt>
                <c:pt idx="6">
                  <c:v>43046</c:v>
                </c:pt>
                <c:pt idx="7">
                  <c:v>43047</c:v>
                </c:pt>
                <c:pt idx="8">
                  <c:v>43048</c:v>
                </c:pt>
                <c:pt idx="9">
                  <c:v>43049</c:v>
                </c:pt>
                <c:pt idx="10">
                  <c:v>43050</c:v>
                </c:pt>
                <c:pt idx="11">
                  <c:v>43051</c:v>
                </c:pt>
                <c:pt idx="12">
                  <c:v>43052</c:v>
                </c:pt>
                <c:pt idx="13">
                  <c:v>43053</c:v>
                </c:pt>
                <c:pt idx="14">
                  <c:v>43054</c:v>
                </c:pt>
                <c:pt idx="15">
                  <c:v>43055</c:v>
                </c:pt>
                <c:pt idx="16">
                  <c:v>43056</c:v>
                </c:pt>
                <c:pt idx="17">
                  <c:v>43057</c:v>
                </c:pt>
                <c:pt idx="18">
                  <c:v>43058</c:v>
                </c:pt>
                <c:pt idx="19">
                  <c:v>43059</c:v>
                </c:pt>
                <c:pt idx="20">
                  <c:v>43060</c:v>
                </c:pt>
                <c:pt idx="21">
                  <c:v>43061</c:v>
                </c:pt>
                <c:pt idx="22">
                  <c:v>43062</c:v>
                </c:pt>
                <c:pt idx="23">
                  <c:v>43063</c:v>
                </c:pt>
                <c:pt idx="24">
                  <c:v>43064</c:v>
                </c:pt>
                <c:pt idx="25">
                  <c:v>43065</c:v>
                </c:pt>
                <c:pt idx="26">
                  <c:v>43066</c:v>
                </c:pt>
                <c:pt idx="27">
                  <c:v>43067</c:v>
                </c:pt>
                <c:pt idx="28">
                  <c:v>43068</c:v>
                </c:pt>
                <c:pt idx="29">
                  <c:v>43069</c:v>
                </c:pt>
                <c:pt idx="30">
                  <c:v>43070</c:v>
                </c:pt>
                <c:pt idx="31">
                  <c:v>43071</c:v>
                </c:pt>
                <c:pt idx="32">
                  <c:v>43072</c:v>
                </c:pt>
                <c:pt idx="33">
                  <c:v>43073</c:v>
                </c:pt>
                <c:pt idx="34">
                  <c:v>43074</c:v>
                </c:pt>
                <c:pt idx="35">
                  <c:v>43075</c:v>
                </c:pt>
                <c:pt idx="36">
                  <c:v>43076</c:v>
                </c:pt>
                <c:pt idx="37">
                  <c:v>43077</c:v>
                </c:pt>
                <c:pt idx="38">
                  <c:v>43078</c:v>
                </c:pt>
                <c:pt idx="39">
                  <c:v>43079</c:v>
                </c:pt>
                <c:pt idx="40">
                  <c:v>43080</c:v>
                </c:pt>
                <c:pt idx="41">
                  <c:v>43081</c:v>
                </c:pt>
                <c:pt idx="42">
                  <c:v>43082</c:v>
                </c:pt>
                <c:pt idx="43">
                  <c:v>43083</c:v>
                </c:pt>
                <c:pt idx="44">
                  <c:v>43084</c:v>
                </c:pt>
                <c:pt idx="45">
                  <c:v>43085</c:v>
                </c:pt>
                <c:pt idx="46">
                  <c:v>43086</c:v>
                </c:pt>
                <c:pt idx="47">
                  <c:v>43087</c:v>
                </c:pt>
                <c:pt idx="48">
                  <c:v>43088</c:v>
                </c:pt>
                <c:pt idx="49">
                  <c:v>43089</c:v>
                </c:pt>
                <c:pt idx="50">
                  <c:v>43090</c:v>
                </c:pt>
                <c:pt idx="51">
                  <c:v>43091</c:v>
                </c:pt>
                <c:pt idx="52">
                  <c:v>43092</c:v>
                </c:pt>
                <c:pt idx="53">
                  <c:v>43093</c:v>
                </c:pt>
                <c:pt idx="54">
                  <c:v>43094</c:v>
                </c:pt>
                <c:pt idx="55">
                  <c:v>43095</c:v>
                </c:pt>
                <c:pt idx="56">
                  <c:v>43096</c:v>
                </c:pt>
                <c:pt idx="57">
                  <c:v>43097</c:v>
                </c:pt>
                <c:pt idx="58">
                  <c:v>43098</c:v>
                </c:pt>
                <c:pt idx="59">
                  <c:v>43099</c:v>
                </c:pt>
                <c:pt idx="60">
                  <c:v>43100</c:v>
                </c:pt>
                <c:pt idx="61">
                  <c:v>43101</c:v>
                </c:pt>
                <c:pt idx="62">
                  <c:v>43102</c:v>
                </c:pt>
                <c:pt idx="63">
                  <c:v>43103</c:v>
                </c:pt>
                <c:pt idx="64">
                  <c:v>43104</c:v>
                </c:pt>
                <c:pt idx="65">
                  <c:v>43105</c:v>
                </c:pt>
                <c:pt idx="66">
                  <c:v>43106</c:v>
                </c:pt>
                <c:pt idx="67">
                  <c:v>43107</c:v>
                </c:pt>
                <c:pt idx="68">
                  <c:v>43108</c:v>
                </c:pt>
                <c:pt idx="69">
                  <c:v>43109</c:v>
                </c:pt>
                <c:pt idx="70">
                  <c:v>43110</c:v>
                </c:pt>
                <c:pt idx="71">
                  <c:v>43111</c:v>
                </c:pt>
                <c:pt idx="72">
                  <c:v>43112</c:v>
                </c:pt>
                <c:pt idx="73">
                  <c:v>43113</c:v>
                </c:pt>
                <c:pt idx="74">
                  <c:v>43114</c:v>
                </c:pt>
                <c:pt idx="75">
                  <c:v>43115</c:v>
                </c:pt>
                <c:pt idx="76">
                  <c:v>43116</c:v>
                </c:pt>
                <c:pt idx="77">
                  <c:v>43117</c:v>
                </c:pt>
                <c:pt idx="78">
                  <c:v>43118</c:v>
                </c:pt>
                <c:pt idx="79">
                  <c:v>43119</c:v>
                </c:pt>
                <c:pt idx="80">
                  <c:v>43120</c:v>
                </c:pt>
                <c:pt idx="81">
                  <c:v>43121</c:v>
                </c:pt>
                <c:pt idx="82">
                  <c:v>43122</c:v>
                </c:pt>
                <c:pt idx="83">
                  <c:v>43123</c:v>
                </c:pt>
                <c:pt idx="84">
                  <c:v>43124</c:v>
                </c:pt>
                <c:pt idx="85">
                  <c:v>43125</c:v>
                </c:pt>
                <c:pt idx="86">
                  <c:v>43126</c:v>
                </c:pt>
                <c:pt idx="87">
                  <c:v>43127</c:v>
                </c:pt>
                <c:pt idx="88">
                  <c:v>43128</c:v>
                </c:pt>
                <c:pt idx="89">
                  <c:v>43129</c:v>
                </c:pt>
                <c:pt idx="90">
                  <c:v>43130</c:v>
                </c:pt>
                <c:pt idx="91">
                  <c:v>43131</c:v>
                </c:pt>
                <c:pt idx="92">
                  <c:v>43132</c:v>
                </c:pt>
                <c:pt idx="93">
                  <c:v>43133</c:v>
                </c:pt>
                <c:pt idx="94">
                  <c:v>43134</c:v>
                </c:pt>
                <c:pt idx="95">
                  <c:v>43135</c:v>
                </c:pt>
                <c:pt idx="96">
                  <c:v>43136</c:v>
                </c:pt>
                <c:pt idx="97">
                  <c:v>43137</c:v>
                </c:pt>
                <c:pt idx="98">
                  <c:v>43138</c:v>
                </c:pt>
                <c:pt idx="99">
                  <c:v>43139</c:v>
                </c:pt>
                <c:pt idx="100">
                  <c:v>43140</c:v>
                </c:pt>
                <c:pt idx="101">
                  <c:v>43141</c:v>
                </c:pt>
                <c:pt idx="102">
                  <c:v>43142</c:v>
                </c:pt>
                <c:pt idx="103">
                  <c:v>43143</c:v>
                </c:pt>
                <c:pt idx="104">
                  <c:v>43144</c:v>
                </c:pt>
                <c:pt idx="105">
                  <c:v>43145</c:v>
                </c:pt>
                <c:pt idx="106">
                  <c:v>43146</c:v>
                </c:pt>
                <c:pt idx="107">
                  <c:v>43147</c:v>
                </c:pt>
                <c:pt idx="108">
                  <c:v>43148</c:v>
                </c:pt>
                <c:pt idx="109">
                  <c:v>43149</c:v>
                </c:pt>
                <c:pt idx="110">
                  <c:v>43150</c:v>
                </c:pt>
                <c:pt idx="111">
                  <c:v>43151</c:v>
                </c:pt>
                <c:pt idx="112">
                  <c:v>43152</c:v>
                </c:pt>
                <c:pt idx="113">
                  <c:v>43153</c:v>
                </c:pt>
                <c:pt idx="114">
                  <c:v>43154</c:v>
                </c:pt>
                <c:pt idx="115">
                  <c:v>43155</c:v>
                </c:pt>
                <c:pt idx="116">
                  <c:v>43156</c:v>
                </c:pt>
                <c:pt idx="117">
                  <c:v>43157</c:v>
                </c:pt>
                <c:pt idx="118">
                  <c:v>43158</c:v>
                </c:pt>
                <c:pt idx="119">
                  <c:v>43159</c:v>
                </c:pt>
                <c:pt idx="120">
                  <c:v>43160</c:v>
                </c:pt>
                <c:pt idx="121">
                  <c:v>43161</c:v>
                </c:pt>
                <c:pt idx="122">
                  <c:v>43162</c:v>
                </c:pt>
                <c:pt idx="123">
                  <c:v>43163</c:v>
                </c:pt>
                <c:pt idx="124">
                  <c:v>43164</c:v>
                </c:pt>
                <c:pt idx="125">
                  <c:v>43165</c:v>
                </c:pt>
                <c:pt idx="126">
                  <c:v>43166</c:v>
                </c:pt>
                <c:pt idx="127">
                  <c:v>43167</c:v>
                </c:pt>
                <c:pt idx="128">
                  <c:v>43168</c:v>
                </c:pt>
                <c:pt idx="129">
                  <c:v>43169</c:v>
                </c:pt>
                <c:pt idx="130">
                  <c:v>43170</c:v>
                </c:pt>
                <c:pt idx="131">
                  <c:v>43171</c:v>
                </c:pt>
                <c:pt idx="132">
                  <c:v>43172</c:v>
                </c:pt>
                <c:pt idx="133">
                  <c:v>43173</c:v>
                </c:pt>
                <c:pt idx="134">
                  <c:v>43174</c:v>
                </c:pt>
                <c:pt idx="135">
                  <c:v>43175</c:v>
                </c:pt>
                <c:pt idx="136">
                  <c:v>43176</c:v>
                </c:pt>
                <c:pt idx="137">
                  <c:v>43177</c:v>
                </c:pt>
                <c:pt idx="138">
                  <c:v>43178</c:v>
                </c:pt>
                <c:pt idx="139">
                  <c:v>43179</c:v>
                </c:pt>
                <c:pt idx="140">
                  <c:v>43180</c:v>
                </c:pt>
                <c:pt idx="141">
                  <c:v>43181</c:v>
                </c:pt>
                <c:pt idx="142">
                  <c:v>43182</c:v>
                </c:pt>
                <c:pt idx="143">
                  <c:v>43183</c:v>
                </c:pt>
                <c:pt idx="144">
                  <c:v>43184</c:v>
                </c:pt>
                <c:pt idx="145">
                  <c:v>43185</c:v>
                </c:pt>
                <c:pt idx="146">
                  <c:v>43186</c:v>
                </c:pt>
                <c:pt idx="147">
                  <c:v>43187</c:v>
                </c:pt>
                <c:pt idx="148">
                  <c:v>43188</c:v>
                </c:pt>
                <c:pt idx="149">
                  <c:v>43189</c:v>
                </c:pt>
                <c:pt idx="150">
                  <c:v>43190</c:v>
                </c:pt>
                <c:pt idx="151">
                  <c:v>43191</c:v>
                </c:pt>
                <c:pt idx="152">
                  <c:v>43192</c:v>
                </c:pt>
                <c:pt idx="153">
                  <c:v>43193</c:v>
                </c:pt>
                <c:pt idx="154">
                  <c:v>43194</c:v>
                </c:pt>
                <c:pt idx="155">
                  <c:v>43195</c:v>
                </c:pt>
                <c:pt idx="156">
                  <c:v>43196</c:v>
                </c:pt>
                <c:pt idx="157">
                  <c:v>43197</c:v>
                </c:pt>
                <c:pt idx="158">
                  <c:v>43198</c:v>
                </c:pt>
                <c:pt idx="159">
                  <c:v>43199</c:v>
                </c:pt>
                <c:pt idx="160">
                  <c:v>43200</c:v>
                </c:pt>
                <c:pt idx="161">
                  <c:v>43201</c:v>
                </c:pt>
                <c:pt idx="162">
                  <c:v>43202</c:v>
                </c:pt>
                <c:pt idx="163">
                  <c:v>43203</c:v>
                </c:pt>
                <c:pt idx="164">
                  <c:v>43204</c:v>
                </c:pt>
                <c:pt idx="165">
                  <c:v>43205</c:v>
                </c:pt>
                <c:pt idx="166">
                  <c:v>43206</c:v>
                </c:pt>
                <c:pt idx="167">
                  <c:v>43207</c:v>
                </c:pt>
                <c:pt idx="168">
                  <c:v>43208</c:v>
                </c:pt>
                <c:pt idx="169">
                  <c:v>43209</c:v>
                </c:pt>
                <c:pt idx="170">
                  <c:v>43210</c:v>
                </c:pt>
                <c:pt idx="171">
                  <c:v>43211</c:v>
                </c:pt>
                <c:pt idx="172">
                  <c:v>43212</c:v>
                </c:pt>
                <c:pt idx="173">
                  <c:v>43213</c:v>
                </c:pt>
                <c:pt idx="174">
                  <c:v>43214</c:v>
                </c:pt>
                <c:pt idx="175">
                  <c:v>43215</c:v>
                </c:pt>
                <c:pt idx="176">
                  <c:v>43216</c:v>
                </c:pt>
                <c:pt idx="177">
                  <c:v>43217</c:v>
                </c:pt>
                <c:pt idx="178">
                  <c:v>43218</c:v>
                </c:pt>
                <c:pt idx="179">
                  <c:v>43219</c:v>
                </c:pt>
                <c:pt idx="180">
                  <c:v>43220</c:v>
                </c:pt>
                <c:pt idx="181">
                  <c:v>43221</c:v>
                </c:pt>
                <c:pt idx="182">
                  <c:v>43222</c:v>
                </c:pt>
                <c:pt idx="183">
                  <c:v>43223</c:v>
                </c:pt>
                <c:pt idx="184">
                  <c:v>43224</c:v>
                </c:pt>
                <c:pt idx="185">
                  <c:v>43225</c:v>
                </c:pt>
                <c:pt idx="186">
                  <c:v>43226</c:v>
                </c:pt>
                <c:pt idx="187">
                  <c:v>43227</c:v>
                </c:pt>
                <c:pt idx="188">
                  <c:v>43228</c:v>
                </c:pt>
                <c:pt idx="189">
                  <c:v>43229</c:v>
                </c:pt>
                <c:pt idx="190">
                  <c:v>43230</c:v>
                </c:pt>
                <c:pt idx="191">
                  <c:v>43231</c:v>
                </c:pt>
                <c:pt idx="192">
                  <c:v>43232</c:v>
                </c:pt>
                <c:pt idx="193">
                  <c:v>43233</c:v>
                </c:pt>
                <c:pt idx="194">
                  <c:v>43234</c:v>
                </c:pt>
                <c:pt idx="195">
                  <c:v>43235</c:v>
                </c:pt>
                <c:pt idx="196">
                  <c:v>43236</c:v>
                </c:pt>
                <c:pt idx="197">
                  <c:v>43237</c:v>
                </c:pt>
                <c:pt idx="198">
                  <c:v>43238</c:v>
                </c:pt>
                <c:pt idx="199">
                  <c:v>43239</c:v>
                </c:pt>
                <c:pt idx="200">
                  <c:v>43240</c:v>
                </c:pt>
                <c:pt idx="201">
                  <c:v>43241</c:v>
                </c:pt>
                <c:pt idx="202">
                  <c:v>43242</c:v>
                </c:pt>
                <c:pt idx="203">
                  <c:v>43243</c:v>
                </c:pt>
                <c:pt idx="204">
                  <c:v>43244</c:v>
                </c:pt>
                <c:pt idx="205">
                  <c:v>43245</c:v>
                </c:pt>
                <c:pt idx="206">
                  <c:v>43246</c:v>
                </c:pt>
                <c:pt idx="207">
                  <c:v>43247</c:v>
                </c:pt>
                <c:pt idx="208">
                  <c:v>43248</c:v>
                </c:pt>
                <c:pt idx="209">
                  <c:v>43249</c:v>
                </c:pt>
                <c:pt idx="210">
                  <c:v>43250</c:v>
                </c:pt>
                <c:pt idx="211">
                  <c:v>43251</c:v>
                </c:pt>
                <c:pt idx="212">
                  <c:v>43252</c:v>
                </c:pt>
                <c:pt idx="213">
                  <c:v>43253</c:v>
                </c:pt>
                <c:pt idx="214">
                  <c:v>43254</c:v>
                </c:pt>
                <c:pt idx="215">
                  <c:v>43255</c:v>
                </c:pt>
                <c:pt idx="216">
                  <c:v>43256</c:v>
                </c:pt>
                <c:pt idx="217">
                  <c:v>43257</c:v>
                </c:pt>
                <c:pt idx="218">
                  <c:v>43258</c:v>
                </c:pt>
                <c:pt idx="219">
                  <c:v>43259</c:v>
                </c:pt>
                <c:pt idx="220">
                  <c:v>43260</c:v>
                </c:pt>
                <c:pt idx="221">
                  <c:v>43261</c:v>
                </c:pt>
                <c:pt idx="222">
                  <c:v>43262</c:v>
                </c:pt>
                <c:pt idx="223">
                  <c:v>43263</c:v>
                </c:pt>
                <c:pt idx="224">
                  <c:v>43264</c:v>
                </c:pt>
                <c:pt idx="225">
                  <c:v>43265</c:v>
                </c:pt>
                <c:pt idx="226">
                  <c:v>43266</c:v>
                </c:pt>
                <c:pt idx="227">
                  <c:v>43267</c:v>
                </c:pt>
                <c:pt idx="228">
                  <c:v>43268</c:v>
                </c:pt>
                <c:pt idx="229">
                  <c:v>43269</c:v>
                </c:pt>
                <c:pt idx="230">
                  <c:v>43270</c:v>
                </c:pt>
                <c:pt idx="231">
                  <c:v>43271</c:v>
                </c:pt>
                <c:pt idx="232">
                  <c:v>43272</c:v>
                </c:pt>
                <c:pt idx="233">
                  <c:v>43273</c:v>
                </c:pt>
                <c:pt idx="234">
                  <c:v>43274</c:v>
                </c:pt>
                <c:pt idx="235">
                  <c:v>43275</c:v>
                </c:pt>
                <c:pt idx="236">
                  <c:v>43276</c:v>
                </c:pt>
                <c:pt idx="237">
                  <c:v>43277</c:v>
                </c:pt>
                <c:pt idx="238">
                  <c:v>43278</c:v>
                </c:pt>
                <c:pt idx="239">
                  <c:v>43279</c:v>
                </c:pt>
                <c:pt idx="240">
                  <c:v>43280</c:v>
                </c:pt>
                <c:pt idx="241">
                  <c:v>43281</c:v>
                </c:pt>
                <c:pt idx="242">
                  <c:v>43282</c:v>
                </c:pt>
                <c:pt idx="243">
                  <c:v>43283</c:v>
                </c:pt>
                <c:pt idx="244">
                  <c:v>43284</c:v>
                </c:pt>
                <c:pt idx="245">
                  <c:v>43285</c:v>
                </c:pt>
                <c:pt idx="246">
                  <c:v>43286</c:v>
                </c:pt>
                <c:pt idx="247">
                  <c:v>43287</c:v>
                </c:pt>
                <c:pt idx="248">
                  <c:v>43288</c:v>
                </c:pt>
                <c:pt idx="249">
                  <c:v>43289</c:v>
                </c:pt>
                <c:pt idx="250">
                  <c:v>43290</c:v>
                </c:pt>
                <c:pt idx="251">
                  <c:v>43291</c:v>
                </c:pt>
                <c:pt idx="252">
                  <c:v>43292</c:v>
                </c:pt>
                <c:pt idx="253">
                  <c:v>43293</c:v>
                </c:pt>
                <c:pt idx="254">
                  <c:v>43294</c:v>
                </c:pt>
                <c:pt idx="255">
                  <c:v>43295</c:v>
                </c:pt>
                <c:pt idx="256">
                  <c:v>43296</c:v>
                </c:pt>
                <c:pt idx="257">
                  <c:v>43297</c:v>
                </c:pt>
                <c:pt idx="258">
                  <c:v>43298</c:v>
                </c:pt>
                <c:pt idx="259">
                  <c:v>43299</c:v>
                </c:pt>
                <c:pt idx="260">
                  <c:v>43300</c:v>
                </c:pt>
                <c:pt idx="261">
                  <c:v>43301</c:v>
                </c:pt>
                <c:pt idx="262">
                  <c:v>43302</c:v>
                </c:pt>
                <c:pt idx="263">
                  <c:v>43303</c:v>
                </c:pt>
                <c:pt idx="264">
                  <c:v>43304</c:v>
                </c:pt>
                <c:pt idx="265">
                  <c:v>43305</c:v>
                </c:pt>
                <c:pt idx="266">
                  <c:v>43306</c:v>
                </c:pt>
                <c:pt idx="267">
                  <c:v>43307</c:v>
                </c:pt>
                <c:pt idx="268">
                  <c:v>43308</c:v>
                </c:pt>
                <c:pt idx="269">
                  <c:v>43309</c:v>
                </c:pt>
                <c:pt idx="270">
                  <c:v>43310</c:v>
                </c:pt>
                <c:pt idx="271">
                  <c:v>43311</c:v>
                </c:pt>
                <c:pt idx="272">
                  <c:v>43312</c:v>
                </c:pt>
                <c:pt idx="273">
                  <c:v>43313</c:v>
                </c:pt>
                <c:pt idx="274">
                  <c:v>43314</c:v>
                </c:pt>
                <c:pt idx="275">
                  <c:v>43315</c:v>
                </c:pt>
                <c:pt idx="276">
                  <c:v>43316</c:v>
                </c:pt>
                <c:pt idx="277">
                  <c:v>43317</c:v>
                </c:pt>
                <c:pt idx="278">
                  <c:v>43318</c:v>
                </c:pt>
                <c:pt idx="279">
                  <c:v>43319</c:v>
                </c:pt>
                <c:pt idx="280">
                  <c:v>43320</c:v>
                </c:pt>
                <c:pt idx="281">
                  <c:v>43321</c:v>
                </c:pt>
                <c:pt idx="282">
                  <c:v>43322</c:v>
                </c:pt>
                <c:pt idx="283">
                  <c:v>43323</c:v>
                </c:pt>
                <c:pt idx="284">
                  <c:v>43324</c:v>
                </c:pt>
                <c:pt idx="285">
                  <c:v>43325</c:v>
                </c:pt>
                <c:pt idx="286">
                  <c:v>43326</c:v>
                </c:pt>
                <c:pt idx="287">
                  <c:v>43327</c:v>
                </c:pt>
                <c:pt idx="288">
                  <c:v>43328</c:v>
                </c:pt>
                <c:pt idx="289">
                  <c:v>43329</c:v>
                </c:pt>
                <c:pt idx="290">
                  <c:v>43330</c:v>
                </c:pt>
                <c:pt idx="291">
                  <c:v>43331</c:v>
                </c:pt>
                <c:pt idx="292">
                  <c:v>43332</c:v>
                </c:pt>
                <c:pt idx="293">
                  <c:v>43333</c:v>
                </c:pt>
                <c:pt idx="294">
                  <c:v>43334</c:v>
                </c:pt>
                <c:pt idx="295">
                  <c:v>43335</c:v>
                </c:pt>
                <c:pt idx="296">
                  <c:v>43336</c:v>
                </c:pt>
                <c:pt idx="297">
                  <c:v>43337</c:v>
                </c:pt>
                <c:pt idx="298">
                  <c:v>43338</c:v>
                </c:pt>
                <c:pt idx="299">
                  <c:v>43339</c:v>
                </c:pt>
                <c:pt idx="300">
                  <c:v>43340</c:v>
                </c:pt>
                <c:pt idx="301">
                  <c:v>43341</c:v>
                </c:pt>
                <c:pt idx="302">
                  <c:v>43342</c:v>
                </c:pt>
                <c:pt idx="303">
                  <c:v>43343</c:v>
                </c:pt>
                <c:pt idx="304">
                  <c:v>43344</c:v>
                </c:pt>
                <c:pt idx="305">
                  <c:v>43345</c:v>
                </c:pt>
                <c:pt idx="306">
                  <c:v>43346</c:v>
                </c:pt>
                <c:pt idx="307">
                  <c:v>43347</c:v>
                </c:pt>
                <c:pt idx="308">
                  <c:v>43348</c:v>
                </c:pt>
                <c:pt idx="309">
                  <c:v>43349</c:v>
                </c:pt>
                <c:pt idx="310">
                  <c:v>43350</c:v>
                </c:pt>
                <c:pt idx="311">
                  <c:v>43351</c:v>
                </c:pt>
                <c:pt idx="312">
                  <c:v>43352</c:v>
                </c:pt>
                <c:pt idx="313">
                  <c:v>43353</c:v>
                </c:pt>
                <c:pt idx="314">
                  <c:v>43354</c:v>
                </c:pt>
                <c:pt idx="315">
                  <c:v>43355</c:v>
                </c:pt>
                <c:pt idx="316">
                  <c:v>43356</c:v>
                </c:pt>
                <c:pt idx="317">
                  <c:v>43357</c:v>
                </c:pt>
                <c:pt idx="318">
                  <c:v>43358</c:v>
                </c:pt>
                <c:pt idx="319">
                  <c:v>43359</c:v>
                </c:pt>
                <c:pt idx="320">
                  <c:v>43360</c:v>
                </c:pt>
                <c:pt idx="321">
                  <c:v>43361</c:v>
                </c:pt>
                <c:pt idx="322">
                  <c:v>43362</c:v>
                </c:pt>
                <c:pt idx="323">
                  <c:v>43363</c:v>
                </c:pt>
                <c:pt idx="324">
                  <c:v>43364</c:v>
                </c:pt>
                <c:pt idx="325">
                  <c:v>43365</c:v>
                </c:pt>
                <c:pt idx="326">
                  <c:v>43366</c:v>
                </c:pt>
                <c:pt idx="327">
                  <c:v>43367</c:v>
                </c:pt>
                <c:pt idx="328">
                  <c:v>43368</c:v>
                </c:pt>
                <c:pt idx="329">
                  <c:v>43369</c:v>
                </c:pt>
                <c:pt idx="330">
                  <c:v>43370</c:v>
                </c:pt>
                <c:pt idx="331">
                  <c:v>43371</c:v>
                </c:pt>
                <c:pt idx="332">
                  <c:v>43372</c:v>
                </c:pt>
                <c:pt idx="333">
                  <c:v>43373</c:v>
                </c:pt>
                <c:pt idx="334">
                  <c:v>43374</c:v>
                </c:pt>
                <c:pt idx="335">
                  <c:v>43375</c:v>
                </c:pt>
                <c:pt idx="336">
                  <c:v>43376</c:v>
                </c:pt>
                <c:pt idx="337">
                  <c:v>43377</c:v>
                </c:pt>
                <c:pt idx="338">
                  <c:v>43378</c:v>
                </c:pt>
                <c:pt idx="339">
                  <c:v>43379</c:v>
                </c:pt>
                <c:pt idx="340">
                  <c:v>43380</c:v>
                </c:pt>
                <c:pt idx="341">
                  <c:v>43381</c:v>
                </c:pt>
                <c:pt idx="342">
                  <c:v>43382</c:v>
                </c:pt>
                <c:pt idx="343">
                  <c:v>43383</c:v>
                </c:pt>
                <c:pt idx="344">
                  <c:v>43384</c:v>
                </c:pt>
                <c:pt idx="345">
                  <c:v>43385</c:v>
                </c:pt>
                <c:pt idx="346">
                  <c:v>43386</c:v>
                </c:pt>
                <c:pt idx="347">
                  <c:v>43387</c:v>
                </c:pt>
                <c:pt idx="348">
                  <c:v>43388</c:v>
                </c:pt>
                <c:pt idx="349">
                  <c:v>43389</c:v>
                </c:pt>
                <c:pt idx="350">
                  <c:v>43390</c:v>
                </c:pt>
                <c:pt idx="351">
                  <c:v>43391</c:v>
                </c:pt>
                <c:pt idx="352">
                  <c:v>43392</c:v>
                </c:pt>
                <c:pt idx="353">
                  <c:v>43393</c:v>
                </c:pt>
                <c:pt idx="354">
                  <c:v>43394</c:v>
                </c:pt>
                <c:pt idx="355">
                  <c:v>43395</c:v>
                </c:pt>
                <c:pt idx="356">
                  <c:v>43396</c:v>
                </c:pt>
                <c:pt idx="357">
                  <c:v>43397</c:v>
                </c:pt>
                <c:pt idx="358">
                  <c:v>43398</c:v>
                </c:pt>
                <c:pt idx="359">
                  <c:v>43399</c:v>
                </c:pt>
                <c:pt idx="360">
                  <c:v>43400</c:v>
                </c:pt>
                <c:pt idx="361">
                  <c:v>43401</c:v>
                </c:pt>
                <c:pt idx="362">
                  <c:v>43402</c:v>
                </c:pt>
                <c:pt idx="363">
                  <c:v>43403</c:v>
                </c:pt>
                <c:pt idx="364">
                  <c:v>43404</c:v>
                </c:pt>
              </c:numCache>
            </c:numRef>
          </c:cat>
          <c:val>
            <c:numRef>
              <c:f>'Total Supply'!$C$6:$C$370</c:f>
              <c:numCache>
                <c:formatCode>0</c:formatCode>
                <c:ptCount val="365"/>
                <c:pt idx="0">
                  <c:v>48.8</c:v>
                </c:pt>
                <c:pt idx="1">
                  <c:v>46.2</c:v>
                </c:pt>
                <c:pt idx="2">
                  <c:v>47.9</c:v>
                </c:pt>
                <c:pt idx="3">
                  <c:v>47.8</c:v>
                </c:pt>
                <c:pt idx="4">
                  <c:v>46.7</c:v>
                </c:pt>
                <c:pt idx="5">
                  <c:v>45.9</c:v>
                </c:pt>
                <c:pt idx="6">
                  <c:v>46.8</c:v>
                </c:pt>
                <c:pt idx="7">
                  <c:v>45.6</c:v>
                </c:pt>
                <c:pt idx="8">
                  <c:v>41</c:v>
                </c:pt>
                <c:pt idx="9">
                  <c:v>30</c:v>
                </c:pt>
                <c:pt idx="10">
                  <c:v>38</c:v>
                </c:pt>
                <c:pt idx="11">
                  <c:v>24</c:v>
                </c:pt>
                <c:pt idx="12">
                  <c:v>30</c:v>
                </c:pt>
                <c:pt idx="13">
                  <c:v>27</c:v>
                </c:pt>
                <c:pt idx="14">
                  <c:v>37</c:v>
                </c:pt>
                <c:pt idx="15">
                  <c:v>37</c:v>
                </c:pt>
                <c:pt idx="16">
                  <c:v>36</c:v>
                </c:pt>
                <c:pt idx="17">
                  <c:v>32</c:v>
                </c:pt>
                <c:pt idx="18">
                  <c:v>32</c:v>
                </c:pt>
                <c:pt idx="19">
                  <c:v>31</c:v>
                </c:pt>
                <c:pt idx="20">
                  <c:v>33</c:v>
                </c:pt>
                <c:pt idx="21">
                  <c:v>30</c:v>
                </c:pt>
                <c:pt idx="22">
                  <c:v>24</c:v>
                </c:pt>
                <c:pt idx="23">
                  <c:v>21</c:v>
                </c:pt>
                <c:pt idx="24">
                  <c:v>18</c:v>
                </c:pt>
                <c:pt idx="25">
                  <c:v>27</c:v>
                </c:pt>
                <c:pt idx="26">
                  <c:v>27</c:v>
                </c:pt>
                <c:pt idx="27">
                  <c:v>29</c:v>
                </c:pt>
                <c:pt idx="28">
                  <c:v>24</c:v>
                </c:pt>
                <c:pt idx="29">
                  <c:v>21</c:v>
                </c:pt>
                <c:pt idx="30">
                  <c:v>31</c:v>
                </c:pt>
                <c:pt idx="31">
                  <c:v>31</c:v>
                </c:pt>
                <c:pt idx="32">
                  <c:v>31</c:v>
                </c:pt>
                <c:pt idx="33">
                  <c:v>31</c:v>
                </c:pt>
                <c:pt idx="34">
                  <c:v>30</c:v>
                </c:pt>
                <c:pt idx="35">
                  <c:v>30</c:v>
                </c:pt>
                <c:pt idx="36">
                  <c:v>30</c:v>
                </c:pt>
                <c:pt idx="37">
                  <c:v>31</c:v>
                </c:pt>
                <c:pt idx="38">
                  <c:v>31</c:v>
                </c:pt>
                <c:pt idx="39">
                  <c:v>31</c:v>
                </c:pt>
                <c:pt idx="40">
                  <c:v>30</c:v>
                </c:pt>
                <c:pt idx="41">
                  <c:v>29</c:v>
                </c:pt>
                <c:pt idx="42">
                  <c:v>31</c:v>
                </c:pt>
                <c:pt idx="43">
                  <c:v>31</c:v>
                </c:pt>
                <c:pt idx="44">
                  <c:v>31</c:v>
                </c:pt>
                <c:pt idx="45">
                  <c:v>29</c:v>
                </c:pt>
                <c:pt idx="46">
                  <c:v>28</c:v>
                </c:pt>
                <c:pt idx="47">
                  <c:v>28</c:v>
                </c:pt>
                <c:pt idx="48">
                  <c:v>32</c:v>
                </c:pt>
                <c:pt idx="49">
                  <c:v>39</c:v>
                </c:pt>
                <c:pt idx="50">
                  <c:v>45</c:v>
                </c:pt>
                <c:pt idx="51">
                  <c:v>45</c:v>
                </c:pt>
                <c:pt idx="52">
                  <c:v>39</c:v>
                </c:pt>
                <c:pt idx="53">
                  <c:v>43</c:v>
                </c:pt>
                <c:pt idx="54">
                  <c:v>42</c:v>
                </c:pt>
                <c:pt idx="55">
                  <c:v>47</c:v>
                </c:pt>
                <c:pt idx="56">
                  <c:v>41</c:v>
                </c:pt>
                <c:pt idx="57">
                  <c:v>40</c:v>
                </c:pt>
                <c:pt idx="58">
                  <c:v>45</c:v>
                </c:pt>
                <c:pt idx="59">
                  <c:v>44</c:v>
                </c:pt>
                <c:pt idx="60">
                  <c:v>34</c:v>
                </c:pt>
                <c:pt idx="61">
                  <c:v>30</c:v>
                </c:pt>
                <c:pt idx="62">
                  <c:v>39</c:v>
                </c:pt>
                <c:pt idx="63">
                  <c:v>38</c:v>
                </c:pt>
                <c:pt idx="64">
                  <c:v>35</c:v>
                </c:pt>
                <c:pt idx="65">
                  <c:v>33</c:v>
                </c:pt>
                <c:pt idx="66">
                  <c:v>35</c:v>
                </c:pt>
                <c:pt idx="67">
                  <c:v>38</c:v>
                </c:pt>
                <c:pt idx="68">
                  <c:v>41</c:v>
                </c:pt>
                <c:pt idx="69">
                  <c:v>40</c:v>
                </c:pt>
                <c:pt idx="70">
                  <c:v>35</c:v>
                </c:pt>
                <c:pt idx="71">
                  <c:v>34</c:v>
                </c:pt>
                <c:pt idx="72">
                  <c:v>38</c:v>
                </c:pt>
                <c:pt idx="73">
                  <c:v>22</c:v>
                </c:pt>
                <c:pt idx="74">
                  <c:v>21</c:v>
                </c:pt>
                <c:pt idx="75">
                  <c:v>17</c:v>
                </c:pt>
                <c:pt idx="76">
                  <c:v>29</c:v>
                </c:pt>
                <c:pt idx="77">
                  <c:v>41</c:v>
                </c:pt>
                <c:pt idx="78">
                  <c:v>40</c:v>
                </c:pt>
                <c:pt idx="79">
                  <c:v>37</c:v>
                </c:pt>
                <c:pt idx="80">
                  <c:v>37</c:v>
                </c:pt>
                <c:pt idx="81">
                  <c:v>32</c:v>
                </c:pt>
                <c:pt idx="82">
                  <c:v>35</c:v>
                </c:pt>
                <c:pt idx="83">
                  <c:v>32</c:v>
                </c:pt>
                <c:pt idx="84">
                  <c:v>34</c:v>
                </c:pt>
                <c:pt idx="85">
                  <c:v>31</c:v>
                </c:pt>
                <c:pt idx="86">
                  <c:v>31</c:v>
                </c:pt>
                <c:pt idx="87">
                  <c:v>33</c:v>
                </c:pt>
                <c:pt idx="88">
                  <c:v>35</c:v>
                </c:pt>
                <c:pt idx="89">
                  <c:v>34</c:v>
                </c:pt>
                <c:pt idx="90">
                  <c:v>30</c:v>
                </c:pt>
                <c:pt idx="91">
                  <c:v>33</c:v>
                </c:pt>
                <c:pt idx="92">
                  <c:v>28</c:v>
                </c:pt>
                <c:pt idx="93">
                  <c:v>27</c:v>
                </c:pt>
                <c:pt idx="94">
                  <c:v>26</c:v>
                </c:pt>
                <c:pt idx="95">
                  <c:v>26</c:v>
                </c:pt>
                <c:pt idx="96">
                  <c:v>29</c:v>
                </c:pt>
                <c:pt idx="97">
                  <c:v>28</c:v>
                </c:pt>
                <c:pt idx="98">
                  <c:v>33</c:v>
                </c:pt>
                <c:pt idx="99">
                  <c:v>33</c:v>
                </c:pt>
                <c:pt idx="100">
                  <c:v>29</c:v>
                </c:pt>
                <c:pt idx="101">
                  <c:v>26</c:v>
                </c:pt>
                <c:pt idx="102">
                  <c:v>26</c:v>
                </c:pt>
                <c:pt idx="103">
                  <c:v>26</c:v>
                </c:pt>
                <c:pt idx="104">
                  <c:v>26</c:v>
                </c:pt>
                <c:pt idx="105">
                  <c:v>29</c:v>
                </c:pt>
                <c:pt idx="106">
                  <c:v>30</c:v>
                </c:pt>
                <c:pt idx="107">
                  <c:v>33</c:v>
                </c:pt>
                <c:pt idx="108">
                  <c:v>32</c:v>
                </c:pt>
                <c:pt idx="109">
                  <c:v>31</c:v>
                </c:pt>
                <c:pt idx="110">
                  <c:v>30</c:v>
                </c:pt>
                <c:pt idx="111">
                  <c:v>32</c:v>
                </c:pt>
                <c:pt idx="112">
                  <c:v>26</c:v>
                </c:pt>
                <c:pt idx="113">
                  <c:v>27</c:v>
                </c:pt>
                <c:pt idx="114">
                  <c:v>29</c:v>
                </c:pt>
                <c:pt idx="115">
                  <c:v>34</c:v>
                </c:pt>
                <c:pt idx="116">
                  <c:v>33</c:v>
                </c:pt>
                <c:pt idx="117">
                  <c:v>30</c:v>
                </c:pt>
                <c:pt idx="118">
                  <c:v>27</c:v>
                </c:pt>
                <c:pt idx="119">
                  <c:v>29</c:v>
                </c:pt>
                <c:pt idx="120">
                  <c:v>31</c:v>
                </c:pt>
                <c:pt idx="121">
                  <c:v>32</c:v>
                </c:pt>
                <c:pt idx="122">
                  <c:v>30</c:v>
                </c:pt>
                <c:pt idx="123">
                  <c:v>28</c:v>
                </c:pt>
                <c:pt idx="124">
                  <c:v>28</c:v>
                </c:pt>
                <c:pt idx="125">
                  <c:v>26</c:v>
                </c:pt>
                <c:pt idx="126">
                  <c:v>33</c:v>
                </c:pt>
                <c:pt idx="127">
                  <c:v>30</c:v>
                </c:pt>
                <c:pt idx="128">
                  <c:v>27</c:v>
                </c:pt>
                <c:pt idx="129">
                  <c:v>34</c:v>
                </c:pt>
                <c:pt idx="130">
                  <c:v>34</c:v>
                </c:pt>
                <c:pt idx="131">
                  <c:v>34</c:v>
                </c:pt>
                <c:pt idx="132">
                  <c:v>34</c:v>
                </c:pt>
                <c:pt idx="133">
                  <c:v>32</c:v>
                </c:pt>
                <c:pt idx="134">
                  <c:v>39</c:v>
                </c:pt>
                <c:pt idx="135">
                  <c:v>41</c:v>
                </c:pt>
                <c:pt idx="136">
                  <c:v>47</c:v>
                </c:pt>
                <c:pt idx="137">
                  <c:v>42</c:v>
                </c:pt>
                <c:pt idx="138">
                  <c:v>42</c:v>
                </c:pt>
                <c:pt idx="139">
                  <c:v>40</c:v>
                </c:pt>
                <c:pt idx="140">
                  <c:v>44</c:v>
                </c:pt>
                <c:pt idx="141">
                  <c:v>47</c:v>
                </c:pt>
                <c:pt idx="142">
                  <c:v>38</c:v>
                </c:pt>
                <c:pt idx="143">
                  <c:v>36</c:v>
                </c:pt>
                <c:pt idx="144">
                  <c:v>32.200000000000003</c:v>
                </c:pt>
                <c:pt idx="145">
                  <c:v>31</c:v>
                </c:pt>
                <c:pt idx="146">
                  <c:v>32.300000000000004</c:v>
                </c:pt>
                <c:pt idx="147">
                  <c:v>32.200000000000003</c:v>
                </c:pt>
                <c:pt idx="148">
                  <c:v>30.4</c:v>
                </c:pt>
                <c:pt idx="149">
                  <c:v>31.1</c:v>
                </c:pt>
                <c:pt idx="150">
                  <c:v>34</c:v>
                </c:pt>
                <c:pt idx="151">
                  <c:v>38.700000000000003</c:v>
                </c:pt>
                <c:pt idx="152">
                  <c:v>43.1</c:v>
                </c:pt>
                <c:pt idx="153">
                  <c:v>57</c:v>
                </c:pt>
                <c:pt idx="154">
                  <c:v>46.9</c:v>
                </c:pt>
                <c:pt idx="155">
                  <c:v>44.4</c:v>
                </c:pt>
                <c:pt idx="156">
                  <c:v>49.7</c:v>
                </c:pt>
                <c:pt idx="157">
                  <c:v>46.6</c:v>
                </c:pt>
                <c:pt idx="158">
                  <c:v>48.5</c:v>
                </c:pt>
                <c:pt idx="159">
                  <c:v>54.7</c:v>
                </c:pt>
                <c:pt idx="160">
                  <c:v>59</c:v>
                </c:pt>
                <c:pt idx="161">
                  <c:v>53</c:v>
                </c:pt>
                <c:pt idx="162">
                  <c:v>55</c:v>
                </c:pt>
                <c:pt idx="163">
                  <c:v>55</c:v>
                </c:pt>
                <c:pt idx="164">
                  <c:v>61</c:v>
                </c:pt>
                <c:pt idx="165">
                  <c:v>55</c:v>
                </c:pt>
                <c:pt idx="166">
                  <c:v>54</c:v>
                </c:pt>
                <c:pt idx="167">
                  <c:v>57</c:v>
                </c:pt>
                <c:pt idx="168">
                  <c:v>80</c:v>
                </c:pt>
                <c:pt idx="169">
                  <c:v>106</c:v>
                </c:pt>
                <c:pt idx="170">
                  <c:v>84</c:v>
                </c:pt>
                <c:pt idx="171">
                  <c:v>94</c:v>
                </c:pt>
                <c:pt idx="172">
                  <c:v>98</c:v>
                </c:pt>
                <c:pt idx="173">
                  <c:v>90</c:v>
                </c:pt>
                <c:pt idx="174">
                  <c:v>90</c:v>
                </c:pt>
                <c:pt idx="175">
                  <c:v>91</c:v>
                </c:pt>
                <c:pt idx="176">
                  <c:v>89</c:v>
                </c:pt>
                <c:pt idx="177">
                  <c:v>81</c:v>
                </c:pt>
                <c:pt idx="178">
                  <c:v>78</c:v>
                </c:pt>
                <c:pt idx="179">
                  <c:v>82</c:v>
                </c:pt>
                <c:pt idx="180">
                  <c:v>80</c:v>
                </c:pt>
                <c:pt idx="181">
                  <c:v>78</c:v>
                </c:pt>
                <c:pt idx="182">
                  <c:v>74</c:v>
                </c:pt>
                <c:pt idx="183">
                  <c:v>72</c:v>
                </c:pt>
                <c:pt idx="184">
                  <c:v>70</c:v>
                </c:pt>
                <c:pt idx="185">
                  <c:v>68</c:v>
                </c:pt>
                <c:pt idx="186">
                  <c:v>73</c:v>
                </c:pt>
                <c:pt idx="187">
                  <c:v>94</c:v>
                </c:pt>
                <c:pt idx="188">
                  <c:v>143</c:v>
                </c:pt>
                <c:pt idx="189">
                  <c:v>189</c:v>
                </c:pt>
                <c:pt idx="190">
                  <c:v>206</c:v>
                </c:pt>
                <c:pt idx="191">
                  <c:v>223</c:v>
                </c:pt>
                <c:pt idx="192">
                  <c:v>193</c:v>
                </c:pt>
                <c:pt idx="193">
                  <c:v>180</c:v>
                </c:pt>
                <c:pt idx="194">
                  <c:v>192</c:v>
                </c:pt>
                <c:pt idx="195">
                  <c:v>182</c:v>
                </c:pt>
                <c:pt idx="196">
                  <c:v>179</c:v>
                </c:pt>
                <c:pt idx="197">
                  <c:v>216</c:v>
                </c:pt>
                <c:pt idx="198">
                  <c:v>241</c:v>
                </c:pt>
                <c:pt idx="199">
                  <c:v>229</c:v>
                </c:pt>
                <c:pt idx="200">
                  <c:v>221</c:v>
                </c:pt>
                <c:pt idx="201">
                  <c:v>241</c:v>
                </c:pt>
                <c:pt idx="202">
                  <c:v>276</c:v>
                </c:pt>
                <c:pt idx="203">
                  <c:v>335</c:v>
                </c:pt>
                <c:pt idx="204">
                  <c:v>381</c:v>
                </c:pt>
                <c:pt idx="205">
                  <c:v>319</c:v>
                </c:pt>
                <c:pt idx="206">
                  <c:v>305</c:v>
                </c:pt>
                <c:pt idx="207">
                  <c:v>348</c:v>
                </c:pt>
                <c:pt idx="208">
                  <c:v>312</c:v>
                </c:pt>
                <c:pt idx="209">
                  <c:v>352</c:v>
                </c:pt>
                <c:pt idx="210">
                  <c:v>470</c:v>
                </c:pt>
                <c:pt idx="211">
                  <c:v>389</c:v>
                </c:pt>
                <c:pt idx="212">
                  <c:v>419</c:v>
                </c:pt>
                <c:pt idx="213">
                  <c:v>538</c:v>
                </c:pt>
                <c:pt idx="214">
                  <c:v>667</c:v>
                </c:pt>
                <c:pt idx="215">
                  <c:v>650</c:v>
                </c:pt>
                <c:pt idx="216">
                  <c:v>795</c:v>
                </c:pt>
                <c:pt idx="217">
                  <c:v>936</c:v>
                </c:pt>
                <c:pt idx="218">
                  <c:v>1041</c:v>
                </c:pt>
                <c:pt idx="219">
                  <c:v>941</c:v>
                </c:pt>
                <c:pt idx="220">
                  <c:v>1034</c:v>
                </c:pt>
                <c:pt idx="221">
                  <c:v>979</c:v>
                </c:pt>
                <c:pt idx="222">
                  <c:v>934</c:v>
                </c:pt>
                <c:pt idx="223">
                  <c:v>962</c:v>
                </c:pt>
                <c:pt idx="224">
                  <c:v>978</c:v>
                </c:pt>
                <c:pt idx="225">
                  <c:v>995</c:v>
                </c:pt>
                <c:pt idx="226">
                  <c:v>1010</c:v>
                </c:pt>
                <c:pt idx="227">
                  <c:v>1045</c:v>
                </c:pt>
                <c:pt idx="228">
                  <c:v>1140</c:v>
                </c:pt>
                <c:pt idx="229">
                  <c:v>1159</c:v>
                </c:pt>
                <c:pt idx="230">
                  <c:v>998</c:v>
                </c:pt>
                <c:pt idx="231">
                  <c:v>1047</c:v>
                </c:pt>
                <c:pt idx="232">
                  <c:v>965</c:v>
                </c:pt>
                <c:pt idx="233">
                  <c:v>980</c:v>
                </c:pt>
                <c:pt idx="234">
                  <c:v>1073</c:v>
                </c:pt>
                <c:pt idx="235">
                  <c:v>1087</c:v>
                </c:pt>
                <c:pt idx="236">
                  <c:v>1165</c:v>
                </c:pt>
                <c:pt idx="237">
                  <c:v>1170</c:v>
                </c:pt>
                <c:pt idx="238">
                  <c:v>1120</c:v>
                </c:pt>
                <c:pt idx="239">
                  <c:v>1057</c:v>
                </c:pt>
                <c:pt idx="240">
                  <c:v>1178</c:v>
                </c:pt>
                <c:pt idx="241">
                  <c:v>1289</c:v>
                </c:pt>
                <c:pt idx="242">
                  <c:v>1404</c:v>
                </c:pt>
                <c:pt idx="243">
                  <c:v>1286</c:v>
                </c:pt>
                <c:pt idx="244">
                  <c:v>1294</c:v>
                </c:pt>
                <c:pt idx="245">
                  <c:v>1211</c:v>
                </c:pt>
                <c:pt idx="246">
                  <c:v>1176</c:v>
                </c:pt>
                <c:pt idx="247">
                  <c:v>1164</c:v>
                </c:pt>
                <c:pt idx="248">
                  <c:v>1267</c:v>
                </c:pt>
                <c:pt idx="249">
                  <c:v>1313</c:v>
                </c:pt>
                <c:pt idx="250">
                  <c:v>1471</c:v>
                </c:pt>
                <c:pt idx="251">
                  <c:v>1211</c:v>
                </c:pt>
                <c:pt idx="252">
                  <c:v>1112</c:v>
                </c:pt>
                <c:pt idx="253">
                  <c:v>1052</c:v>
                </c:pt>
                <c:pt idx="254">
                  <c:v>1252</c:v>
                </c:pt>
                <c:pt idx="255">
                  <c:v>1114</c:v>
                </c:pt>
                <c:pt idx="256">
                  <c:v>976</c:v>
                </c:pt>
                <c:pt idx="257">
                  <c:v>861</c:v>
                </c:pt>
                <c:pt idx="258">
                  <c:v>863</c:v>
                </c:pt>
                <c:pt idx="259">
                  <c:v>857</c:v>
                </c:pt>
                <c:pt idx="260">
                  <c:v>1130</c:v>
                </c:pt>
                <c:pt idx="261">
                  <c:v>1034</c:v>
                </c:pt>
                <c:pt idx="262">
                  <c:v>849</c:v>
                </c:pt>
                <c:pt idx="263">
                  <c:v>699</c:v>
                </c:pt>
                <c:pt idx="264">
                  <c:v>628</c:v>
                </c:pt>
                <c:pt idx="265">
                  <c:v>590</c:v>
                </c:pt>
                <c:pt idx="266">
                  <c:v>580</c:v>
                </c:pt>
                <c:pt idx="267">
                  <c:v>572</c:v>
                </c:pt>
                <c:pt idx="268">
                  <c:v>572</c:v>
                </c:pt>
                <c:pt idx="269">
                  <c:v>559</c:v>
                </c:pt>
                <c:pt idx="270">
                  <c:v>490</c:v>
                </c:pt>
                <c:pt idx="271">
                  <c:v>445</c:v>
                </c:pt>
                <c:pt idx="272">
                  <c:v>434</c:v>
                </c:pt>
                <c:pt idx="273">
                  <c:v>509</c:v>
                </c:pt>
                <c:pt idx="274">
                  <c:v>530</c:v>
                </c:pt>
                <c:pt idx="275">
                  <c:v>470</c:v>
                </c:pt>
                <c:pt idx="276">
                  <c:v>430</c:v>
                </c:pt>
                <c:pt idx="277">
                  <c:v>391</c:v>
                </c:pt>
                <c:pt idx="278">
                  <c:v>359</c:v>
                </c:pt>
                <c:pt idx="279">
                  <c:v>325</c:v>
                </c:pt>
                <c:pt idx="280">
                  <c:v>292</c:v>
                </c:pt>
                <c:pt idx="281">
                  <c:v>264</c:v>
                </c:pt>
                <c:pt idx="282">
                  <c:v>242</c:v>
                </c:pt>
                <c:pt idx="283">
                  <c:v>224</c:v>
                </c:pt>
                <c:pt idx="284">
                  <c:v>207</c:v>
                </c:pt>
                <c:pt idx="285">
                  <c:v>202</c:v>
                </c:pt>
                <c:pt idx="286">
                  <c:v>204</c:v>
                </c:pt>
                <c:pt idx="287">
                  <c:v>199</c:v>
                </c:pt>
                <c:pt idx="288">
                  <c:v>215</c:v>
                </c:pt>
                <c:pt idx="289">
                  <c:v>210</c:v>
                </c:pt>
                <c:pt idx="290">
                  <c:v>193</c:v>
                </c:pt>
                <c:pt idx="291">
                  <c:v>180</c:v>
                </c:pt>
                <c:pt idx="292">
                  <c:v>178</c:v>
                </c:pt>
                <c:pt idx="293">
                  <c:v>178</c:v>
                </c:pt>
                <c:pt idx="294">
                  <c:v>190</c:v>
                </c:pt>
                <c:pt idx="295">
                  <c:v>184</c:v>
                </c:pt>
                <c:pt idx="296">
                  <c:v>175</c:v>
                </c:pt>
                <c:pt idx="297">
                  <c:v>168</c:v>
                </c:pt>
                <c:pt idx="298">
                  <c:v>175</c:v>
                </c:pt>
                <c:pt idx="299">
                  <c:v>181</c:v>
                </c:pt>
                <c:pt idx="300">
                  <c:v>191</c:v>
                </c:pt>
                <c:pt idx="301">
                  <c:v>203</c:v>
                </c:pt>
                <c:pt idx="302">
                  <c:v>186</c:v>
                </c:pt>
                <c:pt idx="303">
                  <c:v>168</c:v>
                </c:pt>
                <c:pt idx="304">
                  <c:v>162</c:v>
                </c:pt>
                <c:pt idx="305">
                  <c:v>153</c:v>
                </c:pt>
                <c:pt idx="306">
                  <c:v>141</c:v>
                </c:pt>
                <c:pt idx="307">
                  <c:v>128</c:v>
                </c:pt>
                <c:pt idx="308">
                  <c:v>116</c:v>
                </c:pt>
                <c:pt idx="309">
                  <c:v>119</c:v>
                </c:pt>
                <c:pt idx="310">
                  <c:v>177</c:v>
                </c:pt>
                <c:pt idx="311">
                  <c:v>183</c:v>
                </c:pt>
                <c:pt idx="312">
                  <c:v>153</c:v>
                </c:pt>
                <c:pt idx="313">
                  <c:v>133</c:v>
                </c:pt>
                <c:pt idx="314">
                  <c:v>120</c:v>
                </c:pt>
                <c:pt idx="315">
                  <c:v>109</c:v>
                </c:pt>
                <c:pt idx="316">
                  <c:v>105</c:v>
                </c:pt>
                <c:pt idx="317">
                  <c:v>104</c:v>
                </c:pt>
                <c:pt idx="318">
                  <c:v>145</c:v>
                </c:pt>
                <c:pt idx="319">
                  <c:v>145</c:v>
                </c:pt>
                <c:pt idx="320">
                  <c:v>129</c:v>
                </c:pt>
                <c:pt idx="321">
                  <c:v>132</c:v>
                </c:pt>
                <c:pt idx="322">
                  <c:v>113</c:v>
                </c:pt>
                <c:pt idx="323">
                  <c:v>103</c:v>
                </c:pt>
                <c:pt idx="324">
                  <c:v>97</c:v>
                </c:pt>
                <c:pt idx="325">
                  <c:v>92</c:v>
                </c:pt>
                <c:pt idx="326">
                  <c:v>86</c:v>
                </c:pt>
                <c:pt idx="327">
                  <c:v>80</c:v>
                </c:pt>
                <c:pt idx="328">
                  <c:v>78</c:v>
                </c:pt>
                <c:pt idx="329">
                  <c:v>77</c:v>
                </c:pt>
                <c:pt idx="330">
                  <c:v>73</c:v>
                </c:pt>
                <c:pt idx="331">
                  <c:v>71</c:v>
                </c:pt>
                <c:pt idx="332">
                  <c:v>69</c:v>
                </c:pt>
                <c:pt idx="333">
                  <c:v>68</c:v>
                </c:pt>
                <c:pt idx="334">
                  <c:v>68</c:v>
                </c:pt>
                <c:pt idx="335">
                  <c:v>69</c:v>
                </c:pt>
                <c:pt idx="336">
                  <c:v>68</c:v>
                </c:pt>
                <c:pt idx="337">
                  <c:v>67</c:v>
                </c:pt>
                <c:pt idx="338">
                  <c:v>69</c:v>
                </c:pt>
                <c:pt idx="339">
                  <c:v>68</c:v>
                </c:pt>
                <c:pt idx="340">
                  <c:v>66</c:v>
                </c:pt>
                <c:pt idx="341">
                  <c:v>69</c:v>
                </c:pt>
                <c:pt idx="342">
                  <c:v>68</c:v>
                </c:pt>
                <c:pt idx="343">
                  <c:v>66</c:v>
                </c:pt>
                <c:pt idx="344">
                  <c:v>65</c:v>
                </c:pt>
                <c:pt idx="345">
                  <c:v>65</c:v>
                </c:pt>
                <c:pt idx="346">
                  <c:v>60</c:v>
                </c:pt>
                <c:pt idx="347">
                  <c:v>61</c:v>
                </c:pt>
                <c:pt idx="348">
                  <c:v>59</c:v>
                </c:pt>
                <c:pt idx="349">
                  <c:v>59</c:v>
                </c:pt>
                <c:pt idx="350">
                  <c:v>64</c:v>
                </c:pt>
                <c:pt idx="351">
                  <c:v>62</c:v>
                </c:pt>
                <c:pt idx="352">
                  <c:v>56</c:v>
                </c:pt>
                <c:pt idx="353">
                  <c:v>57</c:v>
                </c:pt>
                <c:pt idx="354">
                  <c:v>55</c:v>
                </c:pt>
                <c:pt idx="355">
                  <c:v>53</c:v>
                </c:pt>
                <c:pt idx="356">
                  <c:v>50</c:v>
                </c:pt>
                <c:pt idx="357">
                  <c:v>49</c:v>
                </c:pt>
                <c:pt idx="358">
                  <c:v>48</c:v>
                </c:pt>
                <c:pt idx="359">
                  <c:v>49</c:v>
                </c:pt>
                <c:pt idx="360">
                  <c:v>49</c:v>
                </c:pt>
                <c:pt idx="361">
                  <c:v>53</c:v>
                </c:pt>
                <c:pt idx="362">
                  <c:v>52</c:v>
                </c:pt>
                <c:pt idx="363">
                  <c:v>53</c:v>
                </c:pt>
                <c:pt idx="364">
                  <c:v>53</c:v>
                </c:pt>
              </c:numCache>
            </c:numRef>
          </c:val>
          <c:smooth val="0"/>
          <c:extLst>
            <c:ext xmlns:c16="http://schemas.microsoft.com/office/drawing/2014/chart" uri="{C3380CC4-5D6E-409C-BE32-E72D297353CC}">
              <c16:uniqueId val="{00000001-CEA6-4055-9AF6-2C84CCB500FA}"/>
            </c:ext>
          </c:extLst>
        </c:ser>
        <c:ser>
          <c:idx val="2"/>
          <c:order val="2"/>
          <c:tx>
            <c:strRef>
              <c:f>'Total Supply'!$D$5</c:f>
              <c:strCache>
                <c:ptCount val="1"/>
                <c:pt idx="0">
                  <c:v>Avg Yr </c:v>
                </c:pt>
              </c:strCache>
            </c:strRef>
          </c:tx>
          <c:marker>
            <c:symbol val="none"/>
          </c:marker>
          <c:cat>
            <c:numRef>
              <c:f>'Total Supply'!$A$6:$A$370</c:f>
              <c:numCache>
                <c:formatCode>d\-mmm</c:formatCode>
                <c:ptCount val="365"/>
                <c:pt idx="0">
                  <c:v>43040</c:v>
                </c:pt>
                <c:pt idx="1">
                  <c:v>43041</c:v>
                </c:pt>
                <c:pt idx="2">
                  <c:v>43042</c:v>
                </c:pt>
                <c:pt idx="3">
                  <c:v>43043</c:v>
                </c:pt>
                <c:pt idx="4">
                  <c:v>43044</c:v>
                </c:pt>
                <c:pt idx="5">
                  <c:v>43045</c:v>
                </c:pt>
                <c:pt idx="6">
                  <c:v>43046</c:v>
                </c:pt>
                <c:pt idx="7">
                  <c:v>43047</c:v>
                </c:pt>
                <c:pt idx="8">
                  <c:v>43048</c:v>
                </c:pt>
                <c:pt idx="9">
                  <c:v>43049</c:v>
                </c:pt>
                <c:pt idx="10">
                  <c:v>43050</c:v>
                </c:pt>
                <c:pt idx="11">
                  <c:v>43051</c:v>
                </c:pt>
                <c:pt idx="12">
                  <c:v>43052</c:v>
                </c:pt>
                <c:pt idx="13">
                  <c:v>43053</c:v>
                </c:pt>
                <c:pt idx="14">
                  <c:v>43054</c:v>
                </c:pt>
                <c:pt idx="15">
                  <c:v>43055</c:v>
                </c:pt>
                <c:pt idx="16">
                  <c:v>43056</c:v>
                </c:pt>
                <c:pt idx="17">
                  <c:v>43057</c:v>
                </c:pt>
                <c:pt idx="18">
                  <c:v>43058</c:v>
                </c:pt>
                <c:pt idx="19">
                  <c:v>43059</c:v>
                </c:pt>
                <c:pt idx="20">
                  <c:v>43060</c:v>
                </c:pt>
                <c:pt idx="21">
                  <c:v>43061</c:v>
                </c:pt>
                <c:pt idx="22">
                  <c:v>43062</c:v>
                </c:pt>
                <c:pt idx="23">
                  <c:v>43063</c:v>
                </c:pt>
                <c:pt idx="24">
                  <c:v>43064</c:v>
                </c:pt>
                <c:pt idx="25">
                  <c:v>43065</c:v>
                </c:pt>
                <c:pt idx="26">
                  <c:v>43066</c:v>
                </c:pt>
                <c:pt idx="27">
                  <c:v>43067</c:v>
                </c:pt>
                <c:pt idx="28">
                  <c:v>43068</c:v>
                </c:pt>
                <c:pt idx="29">
                  <c:v>43069</c:v>
                </c:pt>
                <c:pt idx="30">
                  <c:v>43070</c:v>
                </c:pt>
                <c:pt idx="31">
                  <c:v>43071</c:v>
                </c:pt>
                <c:pt idx="32">
                  <c:v>43072</c:v>
                </c:pt>
                <c:pt idx="33">
                  <c:v>43073</c:v>
                </c:pt>
                <c:pt idx="34">
                  <c:v>43074</c:v>
                </c:pt>
                <c:pt idx="35">
                  <c:v>43075</c:v>
                </c:pt>
                <c:pt idx="36">
                  <c:v>43076</c:v>
                </c:pt>
                <c:pt idx="37">
                  <c:v>43077</c:v>
                </c:pt>
                <c:pt idx="38">
                  <c:v>43078</c:v>
                </c:pt>
                <c:pt idx="39">
                  <c:v>43079</c:v>
                </c:pt>
                <c:pt idx="40">
                  <c:v>43080</c:v>
                </c:pt>
                <c:pt idx="41">
                  <c:v>43081</c:v>
                </c:pt>
                <c:pt idx="42">
                  <c:v>43082</c:v>
                </c:pt>
                <c:pt idx="43">
                  <c:v>43083</c:v>
                </c:pt>
                <c:pt idx="44">
                  <c:v>43084</c:v>
                </c:pt>
                <c:pt idx="45">
                  <c:v>43085</c:v>
                </c:pt>
                <c:pt idx="46">
                  <c:v>43086</c:v>
                </c:pt>
                <c:pt idx="47">
                  <c:v>43087</c:v>
                </c:pt>
                <c:pt idx="48">
                  <c:v>43088</c:v>
                </c:pt>
                <c:pt idx="49">
                  <c:v>43089</c:v>
                </c:pt>
                <c:pt idx="50">
                  <c:v>43090</c:v>
                </c:pt>
                <c:pt idx="51">
                  <c:v>43091</c:v>
                </c:pt>
                <c:pt idx="52">
                  <c:v>43092</c:v>
                </c:pt>
                <c:pt idx="53">
                  <c:v>43093</c:v>
                </c:pt>
                <c:pt idx="54">
                  <c:v>43094</c:v>
                </c:pt>
                <c:pt idx="55">
                  <c:v>43095</c:v>
                </c:pt>
                <c:pt idx="56">
                  <c:v>43096</c:v>
                </c:pt>
                <c:pt idx="57">
                  <c:v>43097</c:v>
                </c:pt>
                <c:pt idx="58">
                  <c:v>43098</c:v>
                </c:pt>
                <c:pt idx="59">
                  <c:v>43099</c:v>
                </c:pt>
                <c:pt idx="60">
                  <c:v>43100</c:v>
                </c:pt>
                <c:pt idx="61">
                  <c:v>43101</c:v>
                </c:pt>
                <c:pt idx="62">
                  <c:v>43102</c:v>
                </c:pt>
                <c:pt idx="63">
                  <c:v>43103</c:v>
                </c:pt>
                <c:pt idx="64">
                  <c:v>43104</c:v>
                </c:pt>
                <c:pt idx="65">
                  <c:v>43105</c:v>
                </c:pt>
                <c:pt idx="66">
                  <c:v>43106</c:v>
                </c:pt>
                <c:pt idx="67">
                  <c:v>43107</c:v>
                </c:pt>
                <c:pt idx="68">
                  <c:v>43108</c:v>
                </c:pt>
                <c:pt idx="69">
                  <c:v>43109</c:v>
                </c:pt>
                <c:pt idx="70">
                  <c:v>43110</c:v>
                </c:pt>
                <c:pt idx="71">
                  <c:v>43111</c:v>
                </c:pt>
                <c:pt idx="72">
                  <c:v>43112</c:v>
                </c:pt>
                <c:pt idx="73">
                  <c:v>43113</c:v>
                </c:pt>
                <c:pt idx="74">
                  <c:v>43114</c:v>
                </c:pt>
                <c:pt idx="75">
                  <c:v>43115</c:v>
                </c:pt>
                <c:pt idx="76">
                  <c:v>43116</c:v>
                </c:pt>
                <c:pt idx="77">
                  <c:v>43117</c:v>
                </c:pt>
                <c:pt idx="78">
                  <c:v>43118</c:v>
                </c:pt>
                <c:pt idx="79">
                  <c:v>43119</c:v>
                </c:pt>
                <c:pt idx="80">
                  <c:v>43120</c:v>
                </c:pt>
                <c:pt idx="81">
                  <c:v>43121</c:v>
                </c:pt>
                <c:pt idx="82">
                  <c:v>43122</c:v>
                </c:pt>
                <c:pt idx="83">
                  <c:v>43123</c:v>
                </c:pt>
                <c:pt idx="84">
                  <c:v>43124</c:v>
                </c:pt>
                <c:pt idx="85">
                  <c:v>43125</c:v>
                </c:pt>
                <c:pt idx="86">
                  <c:v>43126</c:v>
                </c:pt>
                <c:pt idx="87">
                  <c:v>43127</c:v>
                </c:pt>
                <c:pt idx="88">
                  <c:v>43128</c:v>
                </c:pt>
                <c:pt idx="89">
                  <c:v>43129</c:v>
                </c:pt>
                <c:pt idx="90">
                  <c:v>43130</c:v>
                </c:pt>
                <c:pt idx="91">
                  <c:v>43131</c:v>
                </c:pt>
                <c:pt idx="92">
                  <c:v>43132</c:v>
                </c:pt>
                <c:pt idx="93">
                  <c:v>43133</c:v>
                </c:pt>
                <c:pt idx="94">
                  <c:v>43134</c:v>
                </c:pt>
                <c:pt idx="95">
                  <c:v>43135</c:v>
                </c:pt>
                <c:pt idx="96">
                  <c:v>43136</c:v>
                </c:pt>
                <c:pt idx="97">
                  <c:v>43137</c:v>
                </c:pt>
                <c:pt idx="98">
                  <c:v>43138</c:v>
                </c:pt>
                <c:pt idx="99">
                  <c:v>43139</c:v>
                </c:pt>
                <c:pt idx="100">
                  <c:v>43140</c:v>
                </c:pt>
                <c:pt idx="101">
                  <c:v>43141</c:v>
                </c:pt>
                <c:pt idx="102">
                  <c:v>43142</c:v>
                </c:pt>
                <c:pt idx="103">
                  <c:v>43143</c:v>
                </c:pt>
                <c:pt idx="104">
                  <c:v>43144</c:v>
                </c:pt>
                <c:pt idx="105">
                  <c:v>43145</c:v>
                </c:pt>
                <c:pt idx="106">
                  <c:v>43146</c:v>
                </c:pt>
                <c:pt idx="107">
                  <c:v>43147</c:v>
                </c:pt>
                <c:pt idx="108">
                  <c:v>43148</c:v>
                </c:pt>
                <c:pt idx="109">
                  <c:v>43149</c:v>
                </c:pt>
                <c:pt idx="110">
                  <c:v>43150</c:v>
                </c:pt>
                <c:pt idx="111">
                  <c:v>43151</c:v>
                </c:pt>
                <c:pt idx="112">
                  <c:v>43152</c:v>
                </c:pt>
                <c:pt idx="113">
                  <c:v>43153</c:v>
                </c:pt>
                <c:pt idx="114">
                  <c:v>43154</c:v>
                </c:pt>
                <c:pt idx="115">
                  <c:v>43155</c:v>
                </c:pt>
                <c:pt idx="116">
                  <c:v>43156</c:v>
                </c:pt>
                <c:pt idx="117">
                  <c:v>43157</c:v>
                </c:pt>
                <c:pt idx="118">
                  <c:v>43158</c:v>
                </c:pt>
                <c:pt idx="119">
                  <c:v>43159</c:v>
                </c:pt>
                <c:pt idx="120">
                  <c:v>43160</c:v>
                </c:pt>
                <c:pt idx="121">
                  <c:v>43161</c:v>
                </c:pt>
                <c:pt idx="122">
                  <c:v>43162</c:v>
                </c:pt>
                <c:pt idx="123">
                  <c:v>43163</c:v>
                </c:pt>
                <c:pt idx="124">
                  <c:v>43164</c:v>
                </c:pt>
                <c:pt idx="125">
                  <c:v>43165</c:v>
                </c:pt>
                <c:pt idx="126">
                  <c:v>43166</c:v>
                </c:pt>
                <c:pt idx="127">
                  <c:v>43167</c:v>
                </c:pt>
                <c:pt idx="128">
                  <c:v>43168</c:v>
                </c:pt>
                <c:pt idx="129">
                  <c:v>43169</c:v>
                </c:pt>
                <c:pt idx="130">
                  <c:v>43170</c:v>
                </c:pt>
                <c:pt idx="131">
                  <c:v>43171</c:v>
                </c:pt>
                <c:pt idx="132">
                  <c:v>43172</c:v>
                </c:pt>
                <c:pt idx="133">
                  <c:v>43173</c:v>
                </c:pt>
                <c:pt idx="134">
                  <c:v>43174</c:v>
                </c:pt>
                <c:pt idx="135">
                  <c:v>43175</c:v>
                </c:pt>
                <c:pt idx="136">
                  <c:v>43176</c:v>
                </c:pt>
                <c:pt idx="137">
                  <c:v>43177</c:v>
                </c:pt>
                <c:pt idx="138">
                  <c:v>43178</c:v>
                </c:pt>
                <c:pt idx="139">
                  <c:v>43179</c:v>
                </c:pt>
                <c:pt idx="140">
                  <c:v>43180</c:v>
                </c:pt>
                <c:pt idx="141">
                  <c:v>43181</c:v>
                </c:pt>
                <c:pt idx="142">
                  <c:v>43182</c:v>
                </c:pt>
                <c:pt idx="143">
                  <c:v>43183</c:v>
                </c:pt>
                <c:pt idx="144">
                  <c:v>43184</c:v>
                </c:pt>
                <c:pt idx="145">
                  <c:v>43185</c:v>
                </c:pt>
                <c:pt idx="146">
                  <c:v>43186</c:v>
                </c:pt>
                <c:pt idx="147">
                  <c:v>43187</c:v>
                </c:pt>
                <c:pt idx="148">
                  <c:v>43188</c:v>
                </c:pt>
                <c:pt idx="149">
                  <c:v>43189</c:v>
                </c:pt>
                <c:pt idx="150">
                  <c:v>43190</c:v>
                </c:pt>
                <c:pt idx="151">
                  <c:v>43191</c:v>
                </c:pt>
                <c:pt idx="152">
                  <c:v>43192</c:v>
                </c:pt>
                <c:pt idx="153">
                  <c:v>43193</c:v>
                </c:pt>
                <c:pt idx="154">
                  <c:v>43194</c:v>
                </c:pt>
                <c:pt idx="155">
                  <c:v>43195</c:v>
                </c:pt>
                <c:pt idx="156">
                  <c:v>43196</c:v>
                </c:pt>
                <c:pt idx="157">
                  <c:v>43197</c:v>
                </c:pt>
                <c:pt idx="158">
                  <c:v>43198</c:v>
                </c:pt>
                <c:pt idx="159">
                  <c:v>43199</c:v>
                </c:pt>
                <c:pt idx="160">
                  <c:v>43200</c:v>
                </c:pt>
                <c:pt idx="161">
                  <c:v>43201</c:v>
                </c:pt>
                <c:pt idx="162">
                  <c:v>43202</c:v>
                </c:pt>
                <c:pt idx="163">
                  <c:v>43203</c:v>
                </c:pt>
                <c:pt idx="164">
                  <c:v>43204</c:v>
                </c:pt>
                <c:pt idx="165">
                  <c:v>43205</c:v>
                </c:pt>
                <c:pt idx="166">
                  <c:v>43206</c:v>
                </c:pt>
                <c:pt idx="167">
                  <c:v>43207</c:v>
                </c:pt>
                <c:pt idx="168">
                  <c:v>43208</c:v>
                </c:pt>
                <c:pt idx="169">
                  <c:v>43209</c:v>
                </c:pt>
                <c:pt idx="170">
                  <c:v>43210</c:v>
                </c:pt>
                <c:pt idx="171">
                  <c:v>43211</c:v>
                </c:pt>
                <c:pt idx="172">
                  <c:v>43212</c:v>
                </c:pt>
                <c:pt idx="173">
                  <c:v>43213</c:v>
                </c:pt>
                <c:pt idx="174">
                  <c:v>43214</c:v>
                </c:pt>
                <c:pt idx="175">
                  <c:v>43215</c:v>
                </c:pt>
                <c:pt idx="176">
                  <c:v>43216</c:v>
                </c:pt>
                <c:pt idx="177">
                  <c:v>43217</c:v>
                </c:pt>
                <c:pt idx="178">
                  <c:v>43218</c:v>
                </c:pt>
                <c:pt idx="179">
                  <c:v>43219</c:v>
                </c:pt>
                <c:pt idx="180">
                  <c:v>43220</c:v>
                </c:pt>
                <c:pt idx="181">
                  <c:v>43221</c:v>
                </c:pt>
                <c:pt idx="182">
                  <c:v>43222</c:v>
                </c:pt>
                <c:pt idx="183">
                  <c:v>43223</c:v>
                </c:pt>
                <c:pt idx="184">
                  <c:v>43224</c:v>
                </c:pt>
                <c:pt idx="185">
                  <c:v>43225</c:v>
                </c:pt>
                <c:pt idx="186">
                  <c:v>43226</c:v>
                </c:pt>
                <c:pt idx="187">
                  <c:v>43227</c:v>
                </c:pt>
                <c:pt idx="188">
                  <c:v>43228</c:v>
                </c:pt>
                <c:pt idx="189">
                  <c:v>43229</c:v>
                </c:pt>
                <c:pt idx="190">
                  <c:v>43230</c:v>
                </c:pt>
                <c:pt idx="191">
                  <c:v>43231</c:v>
                </c:pt>
                <c:pt idx="192">
                  <c:v>43232</c:v>
                </c:pt>
                <c:pt idx="193">
                  <c:v>43233</c:v>
                </c:pt>
                <c:pt idx="194">
                  <c:v>43234</c:v>
                </c:pt>
                <c:pt idx="195">
                  <c:v>43235</c:v>
                </c:pt>
                <c:pt idx="196">
                  <c:v>43236</c:v>
                </c:pt>
                <c:pt idx="197">
                  <c:v>43237</c:v>
                </c:pt>
                <c:pt idx="198">
                  <c:v>43238</c:v>
                </c:pt>
                <c:pt idx="199">
                  <c:v>43239</c:v>
                </c:pt>
                <c:pt idx="200">
                  <c:v>43240</c:v>
                </c:pt>
                <c:pt idx="201">
                  <c:v>43241</c:v>
                </c:pt>
                <c:pt idx="202">
                  <c:v>43242</c:v>
                </c:pt>
                <c:pt idx="203">
                  <c:v>43243</c:v>
                </c:pt>
                <c:pt idx="204">
                  <c:v>43244</c:v>
                </c:pt>
                <c:pt idx="205">
                  <c:v>43245</c:v>
                </c:pt>
                <c:pt idx="206">
                  <c:v>43246</c:v>
                </c:pt>
                <c:pt idx="207">
                  <c:v>43247</c:v>
                </c:pt>
                <c:pt idx="208">
                  <c:v>43248</c:v>
                </c:pt>
                <c:pt idx="209">
                  <c:v>43249</c:v>
                </c:pt>
                <c:pt idx="210">
                  <c:v>43250</c:v>
                </c:pt>
                <c:pt idx="211">
                  <c:v>43251</c:v>
                </c:pt>
                <c:pt idx="212">
                  <c:v>43252</c:v>
                </c:pt>
                <c:pt idx="213">
                  <c:v>43253</c:v>
                </c:pt>
                <c:pt idx="214">
                  <c:v>43254</c:v>
                </c:pt>
                <c:pt idx="215">
                  <c:v>43255</c:v>
                </c:pt>
                <c:pt idx="216">
                  <c:v>43256</c:v>
                </c:pt>
                <c:pt idx="217">
                  <c:v>43257</c:v>
                </c:pt>
                <c:pt idx="218">
                  <c:v>43258</c:v>
                </c:pt>
                <c:pt idx="219">
                  <c:v>43259</c:v>
                </c:pt>
                <c:pt idx="220">
                  <c:v>43260</c:v>
                </c:pt>
                <c:pt idx="221">
                  <c:v>43261</c:v>
                </c:pt>
                <c:pt idx="222">
                  <c:v>43262</c:v>
                </c:pt>
                <c:pt idx="223">
                  <c:v>43263</c:v>
                </c:pt>
                <c:pt idx="224">
                  <c:v>43264</c:v>
                </c:pt>
                <c:pt idx="225">
                  <c:v>43265</c:v>
                </c:pt>
                <c:pt idx="226">
                  <c:v>43266</c:v>
                </c:pt>
                <c:pt idx="227">
                  <c:v>43267</c:v>
                </c:pt>
                <c:pt idx="228">
                  <c:v>43268</c:v>
                </c:pt>
                <c:pt idx="229">
                  <c:v>43269</c:v>
                </c:pt>
                <c:pt idx="230">
                  <c:v>43270</c:v>
                </c:pt>
                <c:pt idx="231">
                  <c:v>43271</c:v>
                </c:pt>
                <c:pt idx="232">
                  <c:v>43272</c:v>
                </c:pt>
                <c:pt idx="233">
                  <c:v>43273</c:v>
                </c:pt>
                <c:pt idx="234">
                  <c:v>43274</c:v>
                </c:pt>
                <c:pt idx="235">
                  <c:v>43275</c:v>
                </c:pt>
                <c:pt idx="236">
                  <c:v>43276</c:v>
                </c:pt>
                <c:pt idx="237">
                  <c:v>43277</c:v>
                </c:pt>
                <c:pt idx="238">
                  <c:v>43278</c:v>
                </c:pt>
                <c:pt idx="239">
                  <c:v>43279</c:v>
                </c:pt>
                <c:pt idx="240">
                  <c:v>43280</c:v>
                </c:pt>
                <c:pt idx="241">
                  <c:v>43281</c:v>
                </c:pt>
                <c:pt idx="242">
                  <c:v>43282</c:v>
                </c:pt>
                <c:pt idx="243">
                  <c:v>43283</c:v>
                </c:pt>
                <c:pt idx="244">
                  <c:v>43284</c:v>
                </c:pt>
                <c:pt idx="245">
                  <c:v>43285</c:v>
                </c:pt>
                <c:pt idx="246">
                  <c:v>43286</c:v>
                </c:pt>
                <c:pt idx="247">
                  <c:v>43287</c:v>
                </c:pt>
                <c:pt idx="248">
                  <c:v>43288</c:v>
                </c:pt>
                <c:pt idx="249">
                  <c:v>43289</c:v>
                </c:pt>
                <c:pt idx="250">
                  <c:v>43290</c:v>
                </c:pt>
                <c:pt idx="251">
                  <c:v>43291</c:v>
                </c:pt>
                <c:pt idx="252">
                  <c:v>43292</c:v>
                </c:pt>
                <c:pt idx="253">
                  <c:v>43293</c:v>
                </c:pt>
                <c:pt idx="254">
                  <c:v>43294</c:v>
                </c:pt>
                <c:pt idx="255">
                  <c:v>43295</c:v>
                </c:pt>
                <c:pt idx="256">
                  <c:v>43296</c:v>
                </c:pt>
                <c:pt idx="257">
                  <c:v>43297</c:v>
                </c:pt>
                <c:pt idx="258">
                  <c:v>43298</c:v>
                </c:pt>
                <c:pt idx="259">
                  <c:v>43299</c:v>
                </c:pt>
                <c:pt idx="260">
                  <c:v>43300</c:v>
                </c:pt>
                <c:pt idx="261">
                  <c:v>43301</c:v>
                </c:pt>
                <c:pt idx="262">
                  <c:v>43302</c:v>
                </c:pt>
                <c:pt idx="263">
                  <c:v>43303</c:v>
                </c:pt>
                <c:pt idx="264">
                  <c:v>43304</c:v>
                </c:pt>
                <c:pt idx="265">
                  <c:v>43305</c:v>
                </c:pt>
                <c:pt idx="266">
                  <c:v>43306</c:v>
                </c:pt>
                <c:pt idx="267">
                  <c:v>43307</c:v>
                </c:pt>
                <c:pt idx="268">
                  <c:v>43308</c:v>
                </c:pt>
                <c:pt idx="269">
                  <c:v>43309</c:v>
                </c:pt>
                <c:pt idx="270">
                  <c:v>43310</c:v>
                </c:pt>
                <c:pt idx="271">
                  <c:v>43311</c:v>
                </c:pt>
                <c:pt idx="272">
                  <c:v>43312</c:v>
                </c:pt>
                <c:pt idx="273">
                  <c:v>43313</c:v>
                </c:pt>
                <c:pt idx="274">
                  <c:v>43314</c:v>
                </c:pt>
                <c:pt idx="275">
                  <c:v>43315</c:v>
                </c:pt>
                <c:pt idx="276">
                  <c:v>43316</c:v>
                </c:pt>
                <c:pt idx="277">
                  <c:v>43317</c:v>
                </c:pt>
                <c:pt idx="278">
                  <c:v>43318</c:v>
                </c:pt>
                <c:pt idx="279">
                  <c:v>43319</c:v>
                </c:pt>
                <c:pt idx="280">
                  <c:v>43320</c:v>
                </c:pt>
                <c:pt idx="281">
                  <c:v>43321</c:v>
                </c:pt>
                <c:pt idx="282">
                  <c:v>43322</c:v>
                </c:pt>
                <c:pt idx="283">
                  <c:v>43323</c:v>
                </c:pt>
                <c:pt idx="284">
                  <c:v>43324</c:v>
                </c:pt>
                <c:pt idx="285">
                  <c:v>43325</c:v>
                </c:pt>
                <c:pt idx="286">
                  <c:v>43326</c:v>
                </c:pt>
                <c:pt idx="287">
                  <c:v>43327</c:v>
                </c:pt>
                <c:pt idx="288">
                  <c:v>43328</c:v>
                </c:pt>
                <c:pt idx="289">
                  <c:v>43329</c:v>
                </c:pt>
                <c:pt idx="290">
                  <c:v>43330</c:v>
                </c:pt>
                <c:pt idx="291">
                  <c:v>43331</c:v>
                </c:pt>
                <c:pt idx="292">
                  <c:v>43332</c:v>
                </c:pt>
                <c:pt idx="293">
                  <c:v>43333</c:v>
                </c:pt>
                <c:pt idx="294">
                  <c:v>43334</c:v>
                </c:pt>
                <c:pt idx="295">
                  <c:v>43335</c:v>
                </c:pt>
                <c:pt idx="296">
                  <c:v>43336</c:v>
                </c:pt>
                <c:pt idx="297">
                  <c:v>43337</c:v>
                </c:pt>
                <c:pt idx="298">
                  <c:v>43338</c:v>
                </c:pt>
                <c:pt idx="299">
                  <c:v>43339</c:v>
                </c:pt>
                <c:pt idx="300">
                  <c:v>43340</c:v>
                </c:pt>
                <c:pt idx="301">
                  <c:v>43341</c:v>
                </c:pt>
                <c:pt idx="302">
                  <c:v>43342</c:v>
                </c:pt>
                <c:pt idx="303">
                  <c:v>43343</c:v>
                </c:pt>
                <c:pt idx="304">
                  <c:v>43344</c:v>
                </c:pt>
                <c:pt idx="305">
                  <c:v>43345</c:v>
                </c:pt>
                <c:pt idx="306">
                  <c:v>43346</c:v>
                </c:pt>
                <c:pt idx="307">
                  <c:v>43347</c:v>
                </c:pt>
                <c:pt idx="308">
                  <c:v>43348</c:v>
                </c:pt>
                <c:pt idx="309">
                  <c:v>43349</c:v>
                </c:pt>
                <c:pt idx="310">
                  <c:v>43350</c:v>
                </c:pt>
                <c:pt idx="311">
                  <c:v>43351</c:v>
                </c:pt>
                <c:pt idx="312">
                  <c:v>43352</c:v>
                </c:pt>
                <c:pt idx="313">
                  <c:v>43353</c:v>
                </c:pt>
                <c:pt idx="314">
                  <c:v>43354</c:v>
                </c:pt>
                <c:pt idx="315">
                  <c:v>43355</c:v>
                </c:pt>
                <c:pt idx="316">
                  <c:v>43356</c:v>
                </c:pt>
                <c:pt idx="317">
                  <c:v>43357</c:v>
                </c:pt>
                <c:pt idx="318">
                  <c:v>43358</c:v>
                </c:pt>
                <c:pt idx="319">
                  <c:v>43359</c:v>
                </c:pt>
                <c:pt idx="320">
                  <c:v>43360</c:v>
                </c:pt>
                <c:pt idx="321">
                  <c:v>43361</c:v>
                </c:pt>
                <c:pt idx="322">
                  <c:v>43362</c:v>
                </c:pt>
                <c:pt idx="323">
                  <c:v>43363</c:v>
                </c:pt>
                <c:pt idx="324">
                  <c:v>43364</c:v>
                </c:pt>
                <c:pt idx="325">
                  <c:v>43365</c:v>
                </c:pt>
                <c:pt idx="326">
                  <c:v>43366</c:v>
                </c:pt>
                <c:pt idx="327">
                  <c:v>43367</c:v>
                </c:pt>
                <c:pt idx="328">
                  <c:v>43368</c:v>
                </c:pt>
                <c:pt idx="329">
                  <c:v>43369</c:v>
                </c:pt>
                <c:pt idx="330">
                  <c:v>43370</c:v>
                </c:pt>
                <c:pt idx="331">
                  <c:v>43371</c:v>
                </c:pt>
                <c:pt idx="332">
                  <c:v>43372</c:v>
                </c:pt>
                <c:pt idx="333">
                  <c:v>43373</c:v>
                </c:pt>
                <c:pt idx="334">
                  <c:v>43374</c:v>
                </c:pt>
                <c:pt idx="335">
                  <c:v>43375</c:v>
                </c:pt>
                <c:pt idx="336">
                  <c:v>43376</c:v>
                </c:pt>
                <c:pt idx="337">
                  <c:v>43377</c:v>
                </c:pt>
                <c:pt idx="338">
                  <c:v>43378</c:v>
                </c:pt>
                <c:pt idx="339">
                  <c:v>43379</c:v>
                </c:pt>
                <c:pt idx="340">
                  <c:v>43380</c:v>
                </c:pt>
                <c:pt idx="341">
                  <c:v>43381</c:v>
                </c:pt>
                <c:pt idx="342">
                  <c:v>43382</c:v>
                </c:pt>
                <c:pt idx="343">
                  <c:v>43383</c:v>
                </c:pt>
                <c:pt idx="344">
                  <c:v>43384</c:v>
                </c:pt>
                <c:pt idx="345">
                  <c:v>43385</c:v>
                </c:pt>
                <c:pt idx="346">
                  <c:v>43386</c:v>
                </c:pt>
                <c:pt idx="347">
                  <c:v>43387</c:v>
                </c:pt>
                <c:pt idx="348">
                  <c:v>43388</c:v>
                </c:pt>
                <c:pt idx="349">
                  <c:v>43389</c:v>
                </c:pt>
                <c:pt idx="350">
                  <c:v>43390</c:v>
                </c:pt>
                <c:pt idx="351">
                  <c:v>43391</c:v>
                </c:pt>
                <c:pt idx="352">
                  <c:v>43392</c:v>
                </c:pt>
                <c:pt idx="353">
                  <c:v>43393</c:v>
                </c:pt>
                <c:pt idx="354">
                  <c:v>43394</c:v>
                </c:pt>
                <c:pt idx="355">
                  <c:v>43395</c:v>
                </c:pt>
                <c:pt idx="356">
                  <c:v>43396</c:v>
                </c:pt>
                <c:pt idx="357">
                  <c:v>43397</c:v>
                </c:pt>
                <c:pt idx="358">
                  <c:v>43398</c:v>
                </c:pt>
                <c:pt idx="359">
                  <c:v>43399</c:v>
                </c:pt>
                <c:pt idx="360">
                  <c:v>43400</c:v>
                </c:pt>
                <c:pt idx="361">
                  <c:v>43401</c:v>
                </c:pt>
                <c:pt idx="362">
                  <c:v>43402</c:v>
                </c:pt>
                <c:pt idx="363">
                  <c:v>43403</c:v>
                </c:pt>
                <c:pt idx="364">
                  <c:v>43404</c:v>
                </c:pt>
              </c:numCache>
            </c:numRef>
          </c:cat>
          <c:val>
            <c:numRef>
              <c:f>'Total Supply'!$D$6:$D$370</c:f>
              <c:numCache>
                <c:formatCode>0</c:formatCode>
                <c:ptCount val="365"/>
                <c:pt idx="0">
                  <c:v>45</c:v>
                </c:pt>
                <c:pt idx="1">
                  <c:v>44</c:v>
                </c:pt>
                <c:pt idx="2">
                  <c:v>44</c:v>
                </c:pt>
                <c:pt idx="3">
                  <c:v>44</c:v>
                </c:pt>
                <c:pt idx="4">
                  <c:v>43</c:v>
                </c:pt>
                <c:pt idx="5">
                  <c:v>41</c:v>
                </c:pt>
                <c:pt idx="6">
                  <c:v>42</c:v>
                </c:pt>
                <c:pt idx="7">
                  <c:v>43</c:v>
                </c:pt>
                <c:pt idx="8">
                  <c:v>41</c:v>
                </c:pt>
                <c:pt idx="9">
                  <c:v>40</c:v>
                </c:pt>
                <c:pt idx="10">
                  <c:v>41</c:v>
                </c:pt>
                <c:pt idx="11">
                  <c:v>39</c:v>
                </c:pt>
                <c:pt idx="12">
                  <c:v>39</c:v>
                </c:pt>
                <c:pt idx="13">
                  <c:v>38</c:v>
                </c:pt>
                <c:pt idx="14">
                  <c:v>36.700000000000003</c:v>
                </c:pt>
                <c:pt idx="15">
                  <c:v>36.700000000000003</c:v>
                </c:pt>
                <c:pt idx="16">
                  <c:v>37</c:v>
                </c:pt>
                <c:pt idx="17">
                  <c:v>36</c:v>
                </c:pt>
                <c:pt idx="18">
                  <c:v>36</c:v>
                </c:pt>
                <c:pt idx="19">
                  <c:v>35.9</c:v>
                </c:pt>
                <c:pt idx="20">
                  <c:v>34.800000000000004</c:v>
                </c:pt>
                <c:pt idx="21">
                  <c:v>34.6</c:v>
                </c:pt>
                <c:pt idx="22">
                  <c:v>33.800000000000004</c:v>
                </c:pt>
                <c:pt idx="23">
                  <c:v>33.5</c:v>
                </c:pt>
                <c:pt idx="24">
                  <c:v>33.800000000000004</c:v>
                </c:pt>
                <c:pt idx="25">
                  <c:v>32.5</c:v>
                </c:pt>
                <c:pt idx="26">
                  <c:v>31.2</c:v>
                </c:pt>
                <c:pt idx="27">
                  <c:v>31.3</c:v>
                </c:pt>
                <c:pt idx="28">
                  <c:v>30.9</c:v>
                </c:pt>
                <c:pt idx="29">
                  <c:v>30.8</c:v>
                </c:pt>
                <c:pt idx="30">
                  <c:v>30.7</c:v>
                </c:pt>
                <c:pt idx="31">
                  <c:v>29.6</c:v>
                </c:pt>
                <c:pt idx="32">
                  <c:v>28.4</c:v>
                </c:pt>
                <c:pt idx="33">
                  <c:v>28.6</c:v>
                </c:pt>
                <c:pt idx="34">
                  <c:v>27.3</c:v>
                </c:pt>
                <c:pt idx="35">
                  <c:v>27.1</c:v>
                </c:pt>
                <c:pt idx="36">
                  <c:v>27.1</c:v>
                </c:pt>
                <c:pt idx="37">
                  <c:v>26.8</c:v>
                </c:pt>
                <c:pt idx="38">
                  <c:v>25.7</c:v>
                </c:pt>
                <c:pt idx="39">
                  <c:v>26.9</c:v>
                </c:pt>
                <c:pt idx="40">
                  <c:v>26.9</c:v>
                </c:pt>
                <c:pt idx="41">
                  <c:v>25.6</c:v>
                </c:pt>
                <c:pt idx="42">
                  <c:v>26.6</c:v>
                </c:pt>
                <c:pt idx="43">
                  <c:v>26.5</c:v>
                </c:pt>
                <c:pt idx="44">
                  <c:v>25.4</c:v>
                </c:pt>
                <c:pt idx="45">
                  <c:v>25.3</c:v>
                </c:pt>
                <c:pt idx="46">
                  <c:v>25.3</c:v>
                </c:pt>
                <c:pt idx="47">
                  <c:v>24.2</c:v>
                </c:pt>
                <c:pt idx="48">
                  <c:v>24.1</c:v>
                </c:pt>
                <c:pt idx="49">
                  <c:v>24.2</c:v>
                </c:pt>
                <c:pt idx="50">
                  <c:v>24.2</c:v>
                </c:pt>
                <c:pt idx="51">
                  <c:v>24.2</c:v>
                </c:pt>
                <c:pt idx="52">
                  <c:v>24.1</c:v>
                </c:pt>
                <c:pt idx="53">
                  <c:v>23.9</c:v>
                </c:pt>
                <c:pt idx="54">
                  <c:v>23.9</c:v>
                </c:pt>
                <c:pt idx="55">
                  <c:v>23.9</c:v>
                </c:pt>
                <c:pt idx="56">
                  <c:v>22.9</c:v>
                </c:pt>
                <c:pt idx="57">
                  <c:v>22.8</c:v>
                </c:pt>
                <c:pt idx="58">
                  <c:v>22.8</c:v>
                </c:pt>
                <c:pt idx="59">
                  <c:v>22.8</c:v>
                </c:pt>
                <c:pt idx="60">
                  <c:v>22.7</c:v>
                </c:pt>
                <c:pt idx="61">
                  <c:v>21.8</c:v>
                </c:pt>
                <c:pt idx="62">
                  <c:v>21.8</c:v>
                </c:pt>
                <c:pt idx="63">
                  <c:v>21.7</c:v>
                </c:pt>
                <c:pt idx="64">
                  <c:v>21.7</c:v>
                </c:pt>
                <c:pt idx="65">
                  <c:v>21.7</c:v>
                </c:pt>
                <c:pt idx="66">
                  <c:v>21.6</c:v>
                </c:pt>
                <c:pt idx="67">
                  <c:v>21.5</c:v>
                </c:pt>
                <c:pt idx="68">
                  <c:v>21.7</c:v>
                </c:pt>
                <c:pt idx="69">
                  <c:v>21.8</c:v>
                </c:pt>
                <c:pt idx="70">
                  <c:v>21.7</c:v>
                </c:pt>
                <c:pt idx="71">
                  <c:v>21.6</c:v>
                </c:pt>
                <c:pt idx="72">
                  <c:v>21.6</c:v>
                </c:pt>
                <c:pt idx="73">
                  <c:v>20.5</c:v>
                </c:pt>
                <c:pt idx="74">
                  <c:v>20.6</c:v>
                </c:pt>
                <c:pt idx="75">
                  <c:v>20.5</c:v>
                </c:pt>
                <c:pt idx="76">
                  <c:v>20.399999999999999</c:v>
                </c:pt>
                <c:pt idx="77">
                  <c:v>20.399999999999999</c:v>
                </c:pt>
                <c:pt idx="78">
                  <c:v>20.399999999999999</c:v>
                </c:pt>
                <c:pt idx="79">
                  <c:v>20.3</c:v>
                </c:pt>
                <c:pt idx="80">
                  <c:v>20.3</c:v>
                </c:pt>
                <c:pt idx="81">
                  <c:v>20.399999999999999</c:v>
                </c:pt>
                <c:pt idx="82">
                  <c:v>20.3</c:v>
                </c:pt>
                <c:pt idx="83">
                  <c:v>20.399999999999999</c:v>
                </c:pt>
                <c:pt idx="84">
                  <c:v>20.399999999999999</c:v>
                </c:pt>
                <c:pt idx="85">
                  <c:v>20.399999999999999</c:v>
                </c:pt>
                <c:pt idx="86">
                  <c:v>20.3</c:v>
                </c:pt>
                <c:pt idx="87">
                  <c:v>20.3</c:v>
                </c:pt>
                <c:pt idx="88">
                  <c:v>20.3</c:v>
                </c:pt>
                <c:pt idx="89">
                  <c:v>20.2</c:v>
                </c:pt>
                <c:pt idx="90">
                  <c:v>20.100000000000001</c:v>
                </c:pt>
                <c:pt idx="91">
                  <c:v>20.100000000000001</c:v>
                </c:pt>
                <c:pt idx="92">
                  <c:v>19.100000000000001</c:v>
                </c:pt>
                <c:pt idx="93">
                  <c:v>20</c:v>
                </c:pt>
                <c:pt idx="94">
                  <c:v>20.100000000000001</c:v>
                </c:pt>
                <c:pt idx="95">
                  <c:v>20</c:v>
                </c:pt>
                <c:pt idx="96">
                  <c:v>20</c:v>
                </c:pt>
                <c:pt idx="97">
                  <c:v>20.100000000000001</c:v>
                </c:pt>
                <c:pt idx="98">
                  <c:v>20</c:v>
                </c:pt>
                <c:pt idx="99">
                  <c:v>19.899999999999999</c:v>
                </c:pt>
                <c:pt idx="100">
                  <c:v>20</c:v>
                </c:pt>
                <c:pt idx="101">
                  <c:v>20</c:v>
                </c:pt>
                <c:pt idx="102">
                  <c:v>20</c:v>
                </c:pt>
                <c:pt idx="103">
                  <c:v>20</c:v>
                </c:pt>
                <c:pt idx="104">
                  <c:v>20</c:v>
                </c:pt>
                <c:pt idx="105">
                  <c:v>20.100000000000001</c:v>
                </c:pt>
                <c:pt idx="106">
                  <c:v>20</c:v>
                </c:pt>
                <c:pt idx="107">
                  <c:v>20.3</c:v>
                </c:pt>
                <c:pt idx="108">
                  <c:v>19.3</c:v>
                </c:pt>
                <c:pt idx="109">
                  <c:v>20.2</c:v>
                </c:pt>
                <c:pt idx="110">
                  <c:v>20.399999999999999</c:v>
                </c:pt>
                <c:pt idx="111">
                  <c:v>19.399999999999999</c:v>
                </c:pt>
                <c:pt idx="112">
                  <c:v>19.3</c:v>
                </c:pt>
                <c:pt idx="113">
                  <c:v>19.3</c:v>
                </c:pt>
                <c:pt idx="114">
                  <c:v>20.2</c:v>
                </c:pt>
                <c:pt idx="115">
                  <c:v>20.3</c:v>
                </c:pt>
                <c:pt idx="116">
                  <c:v>20.2</c:v>
                </c:pt>
                <c:pt idx="117">
                  <c:v>20.399999999999999</c:v>
                </c:pt>
                <c:pt idx="118">
                  <c:v>19.399999999999999</c:v>
                </c:pt>
                <c:pt idx="119">
                  <c:v>20.399999999999999</c:v>
                </c:pt>
                <c:pt idx="120">
                  <c:v>21.9</c:v>
                </c:pt>
                <c:pt idx="121">
                  <c:v>20.5</c:v>
                </c:pt>
                <c:pt idx="122">
                  <c:v>20.6</c:v>
                </c:pt>
                <c:pt idx="123">
                  <c:v>20.399999999999999</c:v>
                </c:pt>
                <c:pt idx="124">
                  <c:v>20.399999999999999</c:v>
                </c:pt>
                <c:pt idx="125">
                  <c:v>20.5</c:v>
                </c:pt>
                <c:pt idx="126">
                  <c:v>20.5</c:v>
                </c:pt>
                <c:pt idx="127">
                  <c:v>21.5</c:v>
                </c:pt>
                <c:pt idx="128">
                  <c:v>21.6</c:v>
                </c:pt>
                <c:pt idx="129">
                  <c:v>22</c:v>
                </c:pt>
                <c:pt idx="130">
                  <c:v>21.6</c:v>
                </c:pt>
                <c:pt idx="131">
                  <c:v>21.6</c:v>
                </c:pt>
                <c:pt idx="132">
                  <c:v>21.6</c:v>
                </c:pt>
                <c:pt idx="133">
                  <c:v>22.7</c:v>
                </c:pt>
                <c:pt idx="134">
                  <c:v>22.8</c:v>
                </c:pt>
                <c:pt idx="135">
                  <c:v>22.9</c:v>
                </c:pt>
                <c:pt idx="136">
                  <c:v>23.1</c:v>
                </c:pt>
                <c:pt idx="137">
                  <c:v>24.3</c:v>
                </c:pt>
                <c:pt idx="138">
                  <c:v>24.5</c:v>
                </c:pt>
                <c:pt idx="139">
                  <c:v>24.5</c:v>
                </c:pt>
                <c:pt idx="140">
                  <c:v>24.7</c:v>
                </c:pt>
                <c:pt idx="141">
                  <c:v>25.7</c:v>
                </c:pt>
                <c:pt idx="142">
                  <c:v>25.9</c:v>
                </c:pt>
                <c:pt idx="143">
                  <c:v>27.1</c:v>
                </c:pt>
                <c:pt idx="144">
                  <c:v>28.5</c:v>
                </c:pt>
                <c:pt idx="145">
                  <c:v>28.7</c:v>
                </c:pt>
                <c:pt idx="146">
                  <c:v>29.1</c:v>
                </c:pt>
                <c:pt idx="147">
                  <c:v>30.4</c:v>
                </c:pt>
                <c:pt idx="148">
                  <c:v>30.5</c:v>
                </c:pt>
                <c:pt idx="149">
                  <c:v>30.5</c:v>
                </c:pt>
                <c:pt idx="150">
                  <c:v>30.5</c:v>
                </c:pt>
                <c:pt idx="151">
                  <c:v>31.6</c:v>
                </c:pt>
                <c:pt idx="152">
                  <c:v>31.8</c:v>
                </c:pt>
                <c:pt idx="153">
                  <c:v>32.9</c:v>
                </c:pt>
                <c:pt idx="154">
                  <c:v>33</c:v>
                </c:pt>
                <c:pt idx="155">
                  <c:v>34</c:v>
                </c:pt>
                <c:pt idx="156">
                  <c:v>35</c:v>
                </c:pt>
                <c:pt idx="157">
                  <c:v>35</c:v>
                </c:pt>
                <c:pt idx="158">
                  <c:v>36</c:v>
                </c:pt>
                <c:pt idx="159">
                  <c:v>38</c:v>
                </c:pt>
                <c:pt idx="160">
                  <c:v>39</c:v>
                </c:pt>
                <c:pt idx="161">
                  <c:v>41</c:v>
                </c:pt>
                <c:pt idx="162">
                  <c:v>42</c:v>
                </c:pt>
                <c:pt idx="163">
                  <c:v>44</c:v>
                </c:pt>
                <c:pt idx="164">
                  <c:v>45</c:v>
                </c:pt>
                <c:pt idx="165">
                  <c:v>47</c:v>
                </c:pt>
                <c:pt idx="166">
                  <c:v>51</c:v>
                </c:pt>
                <c:pt idx="167">
                  <c:v>54</c:v>
                </c:pt>
                <c:pt idx="168">
                  <c:v>58</c:v>
                </c:pt>
                <c:pt idx="169">
                  <c:v>62</c:v>
                </c:pt>
                <c:pt idx="170">
                  <c:v>66</c:v>
                </c:pt>
                <c:pt idx="171">
                  <c:v>68</c:v>
                </c:pt>
                <c:pt idx="172">
                  <c:v>75</c:v>
                </c:pt>
                <c:pt idx="173">
                  <c:v>81</c:v>
                </c:pt>
                <c:pt idx="174">
                  <c:v>88</c:v>
                </c:pt>
                <c:pt idx="175">
                  <c:v>96</c:v>
                </c:pt>
                <c:pt idx="176">
                  <c:v>99</c:v>
                </c:pt>
                <c:pt idx="177">
                  <c:v>101</c:v>
                </c:pt>
                <c:pt idx="178">
                  <c:v>104</c:v>
                </c:pt>
                <c:pt idx="179">
                  <c:v>107</c:v>
                </c:pt>
                <c:pt idx="180">
                  <c:v>120</c:v>
                </c:pt>
                <c:pt idx="181">
                  <c:v>134</c:v>
                </c:pt>
                <c:pt idx="182">
                  <c:v>139</c:v>
                </c:pt>
                <c:pt idx="183">
                  <c:v>142</c:v>
                </c:pt>
                <c:pt idx="184">
                  <c:v>150</c:v>
                </c:pt>
                <c:pt idx="185">
                  <c:v>162</c:v>
                </c:pt>
                <c:pt idx="186">
                  <c:v>175</c:v>
                </c:pt>
                <c:pt idx="187">
                  <c:v>184</c:v>
                </c:pt>
                <c:pt idx="188">
                  <c:v>195</c:v>
                </c:pt>
                <c:pt idx="189">
                  <c:v>207</c:v>
                </c:pt>
                <c:pt idx="190">
                  <c:v>214</c:v>
                </c:pt>
                <c:pt idx="191">
                  <c:v>221</c:v>
                </c:pt>
                <c:pt idx="192">
                  <c:v>232</c:v>
                </c:pt>
                <c:pt idx="193">
                  <c:v>236</c:v>
                </c:pt>
                <c:pt idx="194">
                  <c:v>241</c:v>
                </c:pt>
                <c:pt idx="195">
                  <c:v>253</c:v>
                </c:pt>
                <c:pt idx="196">
                  <c:v>268</c:v>
                </c:pt>
                <c:pt idx="197">
                  <c:v>293</c:v>
                </c:pt>
                <c:pt idx="198">
                  <c:v>323</c:v>
                </c:pt>
                <c:pt idx="199">
                  <c:v>341</c:v>
                </c:pt>
                <c:pt idx="200">
                  <c:v>368</c:v>
                </c:pt>
                <c:pt idx="201">
                  <c:v>390</c:v>
                </c:pt>
                <c:pt idx="202">
                  <c:v>412</c:v>
                </c:pt>
                <c:pt idx="203">
                  <c:v>436</c:v>
                </c:pt>
                <c:pt idx="204">
                  <c:v>453</c:v>
                </c:pt>
                <c:pt idx="205">
                  <c:v>463</c:v>
                </c:pt>
                <c:pt idx="206">
                  <c:v>475</c:v>
                </c:pt>
                <c:pt idx="207">
                  <c:v>472</c:v>
                </c:pt>
                <c:pt idx="208">
                  <c:v>477</c:v>
                </c:pt>
                <c:pt idx="209">
                  <c:v>501</c:v>
                </c:pt>
                <c:pt idx="210">
                  <c:v>544</c:v>
                </c:pt>
                <c:pt idx="211">
                  <c:v>556</c:v>
                </c:pt>
                <c:pt idx="212">
                  <c:v>557</c:v>
                </c:pt>
                <c:pt idx="213">
                  <c:v>566</c:v>
                </c:pt>
                <c:pt idx="214">
                  <c:v>580</c:v>
                </c:pt>
                <c:pt idx="215">
                  <c:v>600</c:v>
                </c:pt>
                <c:pt idx="216">
                  <c:v>636</c:v>
                </c:pt>
                <c:pt idx="217">
                  <c:v>667</c:v>
                </c:pt>
                <c:pt idx="218">
                  <c:v>693</c:v>
                </c:pt>
                <c:pt idx="219">
                  <c:v>717</c:v>
                </c:pt>
                <c:pt idx="220">
                  <c:v>720</c:v>
                </c:pt>
                <c:pt idx="221">
                  <c:v>727</c:v>
                </c:pt>
                <c:pt idx="222">
                  <c:v>721</c:v>
                </c:pt>
                <c:pt idx="223">
                  <c:v>725</c:v>
                </c:pt>
                <c:pt idx="224">
                  <c:v>721</c:v>
                </c:pt>
                <c:pt idx="225">
                  <c:v>718</c:v>
                </c:pt>
                <c:pt idx="226">
                  <c:v>721</c:v>
                </c:pt>
                <c:pt idx="227">
                  <c:v>713</c:v>
                </c:pt>
                <c:pt idx="228">
                  <c:v>716</c:v>
                </c:pt>
                <c:pt idx="229">
                  <c:v>726</c:v>
                </c:pt>
                <c:pt idx="230">
                  <c:v>742</c:v>
                </c:pt>
                <c:pt idx="231">
                  <c:v>723</c:v>
                </c:pt>
                <c:pt idx="232">
                  <c:v>726</c:v>
                </c:pt>
                <c:pt idx="233">
                  <c:v>724</c:v>
                </c:pt>
                <c:pt idx="234">
                  <c:v>701</c:v>
                </c:pt>
                <c:pt idx="235">
                  <c:v>675</c:v>
                </c:pt>
                <c:pt idx="236">
                  <c:v>656</c:v>
                </c:pt>
                <c:pt idx="237">
                  <c:v>646</c:v>
                </c:pt>
                <c:pt idx="238">
                  <c:v>630</c:v>
                </c:pt>
                <c:pt idx="239">
                  <c:v>614</c:v>
                </c:pt>
                <c:pt idx="240">
                  <c:v>605</c:v>
                </c:pt>
                <c:pt idx="241">
                  <c:v>594</c:v>
                </c:pt>
                <c:pt idx="242">
                  <c:v>578</c:v>
                </c:pt>
                <c:pt idx="243">
                  <c:v>569</c:v>
                </c:pt>
                <c:pt idx="244">
                  <c:v>551</c:v>
                </c:pt>
                <c:pt idx="245">
                  <c:v>542</c:v>
                </c:pt>
                <c:pt idx="246">
                  <c:v>521</c:v>
                </c:pt>
                <c:pt idx="247">
                  <c:v>495</c:v>
                </c:pt>
                <c:pt idx="248">
                  <c:v>475</c:v>
                </c:pt>
                <c:pt idx="249">
                  <c:v>467</c:v>
                </c:pt>
                <c:pt idx="250">
                  <c:v>474</c:v>
                </c:pt>
                <c:pt idx="251">
                  <c:v>466</c:v>
                </c:pt>
                <c:pt idx="252">
                  <c:v>447</c:v>
                </c:pt>
                <c:pt idx="253">
                  <c:v>429</c:v>
                </c:pt>
                <c:pt idx="254">
                  <c:v>416</c:v>
                </c:pt>
                <c:pt idx="255">
                  <c:v>404</c:v>
                </c:pt>
                <c:pt idx="256">
                  <c:v>387</c:v>
                </c:pt>
                <c:pt idx="257">
                  <c:v>375</c:v>
                </c:pt>
                <c:pt idx="258">
                  <c:v>353</c:v>
                </c:pt>
                <c:pt idx="259">
                  <c:v>345</c:v>
                </c:pt>
                <c:pt idx="260">
                  <c:v>337</c:v>
                </c:pt>
                <c:pt idx="261">
                  <c:v>333</c:v>
                </c:pt>
                <c:pt idx="262">
                  <c:v>324</c:v>
                </c:pt>
                <c:pt idx="263">
                  <c:v>315</c:v>
                </c:pt>
                <c:pt idx="264">
                  <c:v>299</c:v>
                </c:pt>
                <c:pt idx="265">
                  <c:v>297</c:v>
                </c:pt>
                <c:pt idx="266">
                  <c:v>298</c:v>
                </c:pt>
                <c:pt idx="267">
                  <c:v>288</c:v>
                </c:pt>
                <c:pt idx="268">
                  <c:v>275</c:v>
                </c:pt>
                <c:pt idx="269">
                  <c:v>265</c:v>
                </c:pt>
                <c:pt idx="270">
                  <c:v>257</c:v>
                </c:pt>
                <c:pt idx="271">
                  <c:v>256</c:v>
                </c:pt>
                <c:pt idx="272">
                  <c:v>261</c:v>
                </c:pt>
                <c:pt idx="273">
                  <c:v>259</c:v>
                </c:pt>
                <c:pt idx="274">
                  <c:v>249</c:v>
                </c:pt>
                <c:pt idx="275">
                  <c:v>240</c:v>
                </c:pt>
                <c:pt idx="276">
                  <c:v>241</c:v>
                </c:pt>
                <c:pt idx="277">
                  <c:v>231</c:v>
                </c:pt>
                <c:pt idx="278">
                  <c:v>228</c:v>
                </c:pt>
                <c:pt idx="279">
                  <c:v>221</c:v>
                </c:pt>
                <c:pt idx="280">
                  <c:v>210</c:v>
                </c:pt>
                <c:pt idx="281">
                  <c:v>203</c:v>
                </c:pt>
                <c:pt idx="282">
                  <c:v>198</c:v>
                </c:pt>
                <c:pt idx="283">
                  <c:v>198</c:v>
                </c:pt>
                <c:pt idx="284">
                  <c:v>193</c:v>
                </c:pt>
                <c:pt idx="285">
                  <c:v>187</c:v>
                </c:pt>
                <c:pt idx="286">
                  <c:v>181</c:v>
                </c:pt>
                <c:pt idx="287">
                  <c:v>176</c:v>
                </c:pt>
                <c:pt idx="288">
                  <c:v>172</c:v>
                </c:pt>
                <c:pt idx="289">
                  <c:v>167</c:v>
                </c:pt>
                <c:pt idx="290">
                  <c:v>165</c:v>
                </c:pt>
                <c:pt idx="291">
                  <c:v>164</c:v>
                </c:pt>
                <c:pt idx="292">
                  <c:v>163</c:v>
                </c:pt>
                <c:pt idx="293">
                  <c:v>160</c:v>
                </c:pt>
                <c:pt idx="294">
                  <c:v>156</c:v>
                </c:pt>
                <c:pt idx="295">
                  <c:v>151</c:v>
                </c:pt>
                <c:pt idx="296">
                  <c:v>145</c:v>
                </c:pt>
                <c:pt idx="297">
                  <c:v>139</c:v>
                </c:pt>
                <c:pt idx="298">
                  <c:v>135</c:v>
                </c:pt>
                <c:pt idx="299">
                  <c:v>131</c:v>
                </c:pt>
                <c:pt idx="300">
                  <c:v>129</c:v>
                </c:pt>
                <c:pt idx="301">
                  <c:v>125</c:v>
                </c:pt>
                <c:pt idx="302">
                  <c:v>122</c:v>
                </c:pt>
                <c:pt idx="303">
                  <c:v>122</c:v>
                </c:pt>
                <c:pt idx="304">
                  <c:v>118</c:v>
                </c:pt>
                <c:pt idx="305">
                  <c:v>116</c:v>
                </c:pt>
                <c:pt idx="306">
                  <c:v>112</c:v>
                </c:pt>
                <c:pt idx="307">
                  <c:v>107</c:v>
                </c:pt>
                <c:pt idx="308">
                  <c:v>105</c:v>
                </c:pt>
                <c:pt idx="309">
                  <c:v>101</c:v>
                </c:pt>
                <c:pt idx="310">
                  <c:v>97</c:v>
                </c:pt>
                <c:pt idx="311">
                  <c:v>98</c:v>
                </c:pt>
                <c:pt idx="312">
                  <c:v>99</c:v>
                </c:pt>
                <c:pt idx="313">
                  <c:v>96</c:v>
                </c:pt>
                <c:pt idx="314">
                  <c:v>96</c:v>
                </c:pt>
                <c:pt idx="315">
                  <c:v>95</c:v>
                </c:pt>
                <c:pt idx="316">
                  <c:v>123</c:v>
                </c:pt>
                <c:pt idx="317">
                  <c:v>123</c:v>
                </c:pt>
                <c:pt idx="318">
                  <c:v>102</c:v>
                </c:pt>
                <c:pt idx="319">
                  <c:v>96</c:v>
                </c:pt>
                <c:pt idx="320">
                  <c:v>93</c:v>
                </c:pt>
                <c:pt idx="321">
                  <c:v>89</c:v>
                </c:pt>
                <c:pt idx="322">
                  <c:v>87</c:v>
                </c:pt>
                <c:pt idx="323">
                  <c:v>86</c:v>
                </c:pt>
                <c:pt idx="324">
                  <c:v>89</c:v>
                </c:pt>
                <c:pt idx="325">
                  <c:v>88</c:v>
                </c:pt>
                <c:pt idx="326">
                  <c:v>85</c:v>
                </c:pt>
                <c:pt idx="327">
                  <c:v>83</c:v>
                </c:pt>
                <c:pt idx="328">
                  <c:v>81</c:v>
                </c:pt>
                <c:pt idx="329">
                  <c:v>79</c:v>
                </c:pt>
                <c:pt idx="330">
                  <c:v>77</c:v>
                </c:pt>
                <c:pt idx="331">
                  <c:v>76</c:v>
                </c:pt>
                <c:pt idx="332">
                  <c:v>75</c:v>
                </c:pt>
                <c:pt idx="333">
                  <c:v>74</c:v>
                </c:pt>
                <c:pt idx="334">
                  <c:v>73</c:v>
                </c:pt>
                <c:pt idx="335">
                  <c:v>70</c:v>
                </c:pt>
                <c:pt idx="336">
                  <c:v>68</c:v>
                </c:pt>
                <c:pt idx="337">
                  <c:v>68</c:v>
                </c:pt>
                <c:pt idx="338">
                  <c:v>69</c:v>
                </c:pt>
                <c:pt idx="339">
                  <c:v>68</c:v>
                </c:pt>
                <c:pt idx="340">
                  <c:v>67</c:v>
                </c:pt>
                <c:pt idx="341">
                  <c:v>66</c:v>
                </c:pt>
                <c:pt idx="342">
                  <c:v>64</c:v>
                </c:pt>
                <c:pt idx="343">
                  <c:v>63</c:v>
                </c:pt>
                <c:pt idx="344">
                  <c:v>63</c:v>
                </c:pt>
                <c:pt idx="345">
                  <c:v>61</c:v>
                </c:pt>
                <c:pt idx="346">
                  <c:v>61</c:v>
                </c:pt>
                <c:pt idx="347">
                  <c:v>59</c:v>
                </c:pt>
                <c:pt idx="348">
                  <c:v>59</c:v>
                </c:pt>
                <c:pt idx="349">
                  <c:v>59</c:v>
                </c:pt>
                <c:pt idx="350">
                  <c:v>59</c:v>
                </c:pt>
                <c:pt idx="351">
                  <c:v>57</c:v>
                </c:pt>
                <c:pt idx="352">
                  <c:v>56</c:v>
                </c:pt>
                <c:pt idx="353">
                  <c:v>55</c:v>
                </c:pt>
                <c:pt idx="354">
                  <c:v>55</c:v>
                </c:pt>
                <c:pt idx="355">
                  <c:v>54</c:v>
                </c:pt>
                <c:pt idx="356">
                  <c:v>54</c:v>
                </c:pt>
                <c:pt idx="357">
                  <c:v>52</c:v>
                </c:pt>
                <c:pt idx="358">
                  <c:v>52</c:v>
                </c:pt>
                <c:pt idx="359">
                  <c:v>51</c:v>
                </c:pt>
                <c:pt idx="360">
                  <c:v>50</c:v>
                </c:pt>
                <c:pt idx="361">
                  <c:v>50</c:v>
                </c:pt>
                <c:pt idx="362">
                  <c:v>49</c:v>
                </c:pt>
                <c:pt idx="363">
                  <c:v>48</c:v>
                </c:pt>
                <c:pt idx="364">
                  <c:v>47</c:v>
                </c:pt>
              </c:numCache>
            </c:numRef>
          </c:val>
          <c:smooth val="0"/>
          <c:extLst>
            <c:ext xmlns:c16="http://schemas.microsoft.com/office/drawing/2014/chart" uri="{C3380CC4-5D6E-409C-BE32-E72D297353CC}">
              <c16:uniqueId val="{00000002-CEA6-4055-9AF6-2C84CCB500FA}"/>
            </c:ext>
          </c:extLst>
        </c:ser>
        <c:dLbls>
          <c:showLegendKey val="0"/>
          <c:showVal val="0"/>
          <c:showCatName val="0"/>
          <c:showSerName val="0"/>
          <c:showPercent val="0"/>
          <c:showBubbleSize val="0"/>
        </c:dLbls>
        <c:smooth val="0"/>
        <c:axId val="45768064"/>
        <c:axId val="45778048"/>
      </c:lineChart>
      <c:dateAx>
        <c:axId val="45768064"/>
        <c:scaling>
          <c:orientation val="minMax"/>
        </c:scaling>
        <c:delete val="0"/>
        <c:axPos val="b"/>
        <c:numFmt formatCode="d\-mmm" sourceLinked="1"/>
        <c:majorTickMark val="none"/>
        <c:minorTickMark val="none"/>
        <c:tickLblPos val="nextTo"/>
        <c:txPr>
          <a:bodyPr/>
          <a:lstStyle/>
          <a:p>
            <a:pPr>
              <a:defRPr sz="1400"/>
            </a:pPr>
            <a:endParaRPr lang="en-US"/>
          </a:p>
        </c:txPr>
        <c:crossAx val="45778048"/>
        <c:crosses val="autoZero"/>
        <c:auto val="1"/>
        <c:lblOffset val="100"/>
        <c:baseTimeUnit val="days"/>
      </c:dateAx>
      <c:valAx>
        <c:axId val="45778048"/>
        <c:scaling>
          <c:orientation val="minMax"/>
        </c:scaling>
        <c:delete val="0"/>
        <c:axPos val="l"/>
        <c:majorGridlines/>
        <c:title>
          <c:tx>
            <c:rich>
              <a:bodyPr rot="0" vert="horz"/>
              <a:lstStyle/>
              <a:p>
                <a:pPr>
                  <a:defRPr/>
                </a:pPr>
                <a:r>
                  <a:rPr lang="en-US" sz="1400" b="0" dirty="0"/>
                  <a:t>DCFS</a:t>
                </a:r>
              </a:p>
            </c:rich>
          </c:tx>
          <c:layout>
            <c:manualLayout>
              <c:xMode val="edge"/>
              <c:yMode val="edge"/>
              <c:x val="7.4824750931406364E-4"/>
              <c:y val="0.48520642896982624"/>
            </c:manualLayout>
          </c:layout>
          <c:overlay val="0"/>
        </c:title>
        <c:numFmt formatCode="0" sourceLinked="1"/>
        <c:majorTickMark val="none"/>
        <c:minorTickMark val="none"/>
        <c:tickLblPos val="nextTo"/>
        <c:txPr>
          <a:bodyPr/>
          <a:lstStyle/>
          <a:p>
            <a:pPr>
              <a:defRPr sz="1400" baseline="0"/>
            </a:pPr>
            <a:endParaRPr lang="en-US"/>
          </a:p>
        </c:txPr>
        <c:crossAx val="45768064"/>
        <c:crosses val="autoZero"/>
        <c:crossBetween val="between"/>
      </c:valAx>
      <c:spPr>
        <a:ln w="3175" cmpd="sng">
          <a:solidFill>
            <a:schemeClr val="accent1"/>
          </a:solidFill>
        </a:ln>
      </c:spPr>
    </c:plotArea>
    <c:legend>
      <c:legendPos val="r"/>
      <c:layout>
        <c:manualLayout>
          <c:xMode val="edge"/>
          <c:yMode val="edge"/>
          <c:x val="0.14628339891262632"/>
          <c:y val="0.25367140778490238"/>
          <c:w val="0.16122195489826383"/>
          <c:h val="0.23076477509276871"/>
        </c:manualLayout>
      </c:layout>
      <c:overlay val="0"/>
      <c:txPr>
        <a:bodyPr/>
        <a:lstStyle/>
        <a:p>
          <a:pPr>
            <a:defRPr sz="1450" baseline="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CBT INFLOW TO LAKE ESTES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6"/>
            </a:solidFill>
            <a:ln>
              <a:noFill/>
            </a:ln>
            <a:effectLst/>
          </c:spPr>
          <c:invertIfNegative val="0"/>
          <c:cat>
            <c:strRef>
              <c:f>'ALVA B. ADAMS TUNNEL AT EAST PO'!$A$83:$A$94</c:f>
              <c:strCache>
                <c:ptCount val="12"/>
                <c:pt idx="0">
                  <c:v>Oc</c:v>
                </c:pt>
                <c:pt idx="1">
                  <c:v>Nov</c:v>
                </c:pt>
                <c:pt idx="2">
                  <c:v>Dec</c:v>
                </c:pt>
                <c:pt idx="3">
                  <c:v>Jan</c:v>
                </c:pt>
                <c:pt idx="4">
                  <c:v>Feb</c:v>
                </c:pt>
                <c:pt idx="5">
                  <c:v>March</c:v>
                </c:pt>
                <c:pt idx="6">
                  <c:v>April</c:v>
                </c:pt>
                <c:pt idx="7">
                  <c:v>May</c:v>
                </c:pt>
                <c:pt idx="8">
                  <c:v>June</c:v>
                </c:pt>
                <c:pt idx="9">
                  <c:v>July </c:v>
                </c:pt>
                <c:pt idx="10">
                  <c:v>Aug</c:v>
                </c:pt>
                <c:pt idx="11">
                  <c:v>Sept</c:v>
                </c:pt>
              </c:strCache>
            </c:strRef>
          </c:cat>
          <c:val>
            <c:numRef>
              <c:f>'ALVA B. ADAMS TUNNEL AT EAST PO'!$B$83:$B$94</c:f>
              <c:numCache>
                <c:formatCode>General</c:formatCode>
                <c:ptCount val="12"/>
                <c:pt idx="0">
                  <c:v>14864.391891891892</c:v>
                </c:pt>
                <c:pt idx="1">
                  <c:v>14643.837837837838</c:v>
                </c:pt>
                <c:pt idx="2">
                  <c:v>21704.162162162163</c:v>
                </c:pt>
                <c:pt idx="3">
                  <c:v>23899.297297297297</c:v>
                </c:pt>
                <c:pt idx="4">
                  <c:v>21373.554054054053</c:v>
                </c:pt>
                <c:pt idx="5">
                  <c:v>21185.405405405407</c:v>
                </c:pt>
                <c:pt idx="6">
                  <c:v>15766.608108108108</c:v>
                </c:pt>
                <c:pt idx="7">
                  <c:v>16502.405405405407</c:v>
                </c:pt>
                <c:pt idx="8">
                  <c:v>11053.702702702703</c:v>
                </c:pt>
                <c:pt idx="9">
                  <c:v>18966.972972972973</c:v>
                </c:pt>
                <c:pt idx="10">
                  <c:v>19162.702702702703</c:v>
                </c:pt>
                <c:pt idx="11">
                  <c:v>16724.905405405407</c:v>
                </c:pt>
              </c:numCache>
            </c:numRef>
          </c:val>
          <c:extLst>
            <c:ext xmlns:c16="http://schemas.microsoft.com/office/drawing/2014/chart" uri="{C3380CC4-5D6E-409C-BE32-E72D297353CC}">
              <c16:uniqueId val="{00000000-ECC0-49D3-8283-7F547B01976B}"/>
            </c:ext>
          </c:extLst>
        </c:ser>
        <c:dLbls>
          <c:showLegendKey val="0"/>
          <c:showVal val="0"/>
          <c:showCatName val="0"/>
          <c:showSerName val="0"/>
          <c:showPercent val="0"/>
          <c:showBubbleSize val="0"/>
        </c:dLbls>
        <c:gapWidth val="219"/>
        <c:overlap val="-27"/>
        <c:axId val="213151672"/>
        <c:axId val="213156920"/>
      </c:barChart>
      <c:catAx>
        <c:axId val="213151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3156920"/>
        <c:crosses val="autoZero"/>
        <c:auto val="1"/>
        <c:lblAlgn val="ctr"/>
        <c:lblOffset val="100"/>
        <c:noMultiLvlLbl val="0"/>
      </c:catAx>
      <c:valAx>
        <c:axId val="213156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151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Big T Above Lake Estes Gauge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682761352944091"/>
          <c:y val="0.12236403965611224"/>
          <c:w val="0.80596062992125983"/>
          <c:h val="0.73934536113074967"/>
        </c:manualLayout>
      </c:layout>
      <c:barChart>
        <c:barDir val="col"/>
        <c:grouping val="clustered"/>
        <c:varyColors val="0"/>
        <c:ser>
          <c:idx val="0"/>
          <c:order val="0"/>
          <c:tx>
            <c:strRef>
              <c:f>'ALVA B. ADAMS TUNNEL AT EAST PO'!$B$103</c:f>
              <c:strCache>
                <c:ptCount val="1"/>
                <c:pt idx="0">
                  <c:v>AF</c:v>
                </c:pt>
              </c:strCache>
            </c:strRef>
          </c:tx>
          <c:spPr>
            <a:solidFill>
              <a:schemeClr val="accent1"/>
            </a:solidFill>
            <a:ln>
              <a:noFill/>
            </a:ln>
            <a:effectLst/>
          </c:spPr>
          <c:invertIfNegative val="0"/>
          <c:cat>
            <c:strRef>
              <c:f>'ALVA B. ADAMS TUNNEL AT EAST PO'!$A$104:$A$115</c:f>
              <c:strCache>
                <c:ptCount val="12"/>
                <c:pt idx="0">
                  <c:v>Oct</c:v>
                </c:pt>
                <c:pt idx="1">
                  <c:v>Nov</c:v>
                </c:pt>
                <c:pt idx="2">
                  <c:v>Dec</c:v>
                </c:pt>
                <c:pt idx="3">
                  <c:v>Jan</c:v>
                </c:pt>
                <c:pt idx="4">
                  <c:v>Feb</c:v>
                </c:pt>
                <c:pt idx="5">
                  <c:v>Mar</c:v>
                </c:pt>
                <c:pt idx="6">
                  <c:v>Apr</c:v>
                </c:pt>
                <c:pt idx="7">
                  <c:v>May</c:v>
                </c:pt>
                <c:pt idx="8">
                  <c:v>Jun</c:v>
                </c:pt>
                <c:pt idx="9">
                  <c:v>Jul</c:v>
                </c:pt>
                <c:pt idx="10">
                  <c:v>Aug</c:v>
                </c:pt>
                <c:pt idx="11">
                  <c:v>Sep</c:v>
                </c:pt>
              </c:strCache>
            </c:strRef>
          </c:cat>
          <c:val>
            <c:numRef>
              <c:f>'ALVA B. ADAMS TUNNEL AT EAST PO'!$B$104:$B$115</c:f>
              <c:numCache>
                <c:formatCode>General</c:formatCode>
                <c:ptCount val="12"/>
                <c:pt idx="0">
                  <c:v>2654.1333330000002</c:v>
                </c:pt>
                <c:pt idx="1">
                  <c:v>1610.08</c:v>
                </c:pt>
                <c:pt idx="2">
                  <c:v>1122.6400000000001</c:v>
                </c:pt>
                <c:pt idx="3">
                  <c:v>909.97333330000004</c:v>
                </c:pt>
                <c:pt idx="4">
                  <c:v>790.61333330000002</c:v>
                </c:pt>
                <c:pt idx="5">
                  <c:v>1091.9333329999999</c:v>
                </c:pt>
                <c:pt idx="6">
                  <c:v>2646.9333329999999</c:v>
                </c:pt>
                <c:pt idx="7">
                  <c:v>15648.266670000001</c:v>
                </c:pt>
                <c:pt idx="8">
                  <c:v>33019.866670000003</c:v>
                </c:pt>
                <c:pt idx="9">
                  <c:v>19235.333330000001</c:v>
                </c:pt>
                <c:pt idx="10">
                  <c:v>8408</c:v>
                </c:pt>
                <c:pt idx="11">
                  <c:v>4222.1333329999998</c:v>
                </c:pt>
              </c:numCache>
            </c:numRef>
          </c:val>
          <c:extLst>
            <c:ext xmlns:c16="http://schemas.microsoft.com/office/drawing/2014/chart" uri="{C3380CC4-5D6E-409C-BE32-E72D297353CC}">
              <c16:uniqueId val="{00000000-A17B-4053-ACA9-216607803815}"/>
            </c:ext>
          </c:extLst>
        </c:ser>
        <c:dLbls>
          <c:showLegendKey val="0"/>
          <c:showVal val="0"/>
          <c:showCatName val="0"/>
          <c:showSerName val="0"/>
          <c:showPercent val="0"/>
          <c:showBubbleSize val="0"/>
        </c:dLbls>
        <c:gapWidth val="219"/>
        <c:overlap val="-27"/>
        <c:axId val="414714856"/>
        <c:axId val="414715184"/>
      </c:barChart>
      <c:catAx>
        <c:axId val="414714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14715184"/>
        <c:crosses val="autoZero"/>
        <c:auto val="1"/>
        <c:lblAlgn val="ctr"/>
        <c:lblOffset val="100"/>
        <c:noMultiLvlLbl val="0"/>
      </c:catAx>
      <c:valAx>
        <c:axId val="414715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AF</a:t>
                </a:r>
              </a:p>
            </c:rich>
          </c:tx>
          <c:layout>
            <c:manualLayout>
              <c:xMode val="edge"/>
              <c:yMode val="edge"/>
              <c:x val="2.2222222222222223E-2"/>
              <c:y val="0.4634875328083989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714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CBT Inflow to Lake Estes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581465778316169"/>
          <c:y val="0.14014880952380956"/>
          <c:w val="0.77610841913991524"/>
          <c:h val="0.71720191226096741"/>
        </c:manualLayout>
      </c:layout>
      <c:barChart>
        <c:barDir val="col"/>
        <c:grouping val="clustered"/>
        <c:varyColors val="0"/>
        <c:ser>
          <c:idx val="0"/>
          <c:order val="0"/>
          <c:spPr>
            <a:solidFill>
              <a:schemeClr val="accent6"/>
            </a:solidFill>
            <a:ln>
              <a:noFill/>
            </a:ln>
            <a:effectLst/>
          </c:spPr>
          <c:invertIfNegative val="0"/>
          <c:cat>
            <c:strRef>
              <c:f>'ALVA B. ADAMS TUNNEL AT EAST PO'!$A$83:$A$94</c:f>
              <c:strCache>
                <c:ptCount val="12"/>
                <c:pt idx="0">
                  <c:v>Oc</c:v>
                </c:pt>
                <c:pt idx="1">
                  <c:v>Nov</c:v>
                </c:pt>
                <c:pt idx="2">
                  <c:v>Dec</c:v>
                </c:pt>
                <c:pt idx="3">
                  <c:v>Jan</c:v>
                </c:pt>
                <c:pt idx="4">
                  <c:v>Feb</c:v>
                </c:pt>
                <c:pt idx="5">
                  <c:v>March</c:v>
                </c:pt>
                <c:pt idx="6">
                  <c:v>April</c:v>
                </c:pt>
                <c:pt idx="7">
                  <c:v>May</c:v>
                </c:pt>
                <c:pt idx="8">
                  <c:v>June</c:v>
                </c:pt>
                <c:pt idx="9">
                  <c:v>July </c:v>
                </c:pt>
                <c:pt idx="10">
                  <c:v>Aug</c:v>
                </c:pt>
                <c:pt idx="11">
                  <c:v>Sept</c:v>
                </c:pt>
              </c:strCache>
            </c:strRef>
          </c:cat>
          <c:val>
            <c:numRef>
              <c:f>'ALVA B. ADAMS TUNNEL AT EAST PO'!$B$83:$B$94</c:f>
              <c:numCache>
                <c:formatCode>General</c:formatCode>
                <c:ptCount val="12"/>
                <c:pt idx="0">
                  <c:v>14864.391891891892</c:v>
                </c:pt>
                <c:pt idx="1">
                  <c:v>14643.837837837838</c:v>
                </c:pt>
                <c:pt idx="2">
                  <c:v>21704.162162162163</c:v>
                </c:pt>
                <c:pt idx="3">
                  <c:v>23899.297297297297</c:v>
                </c:pt>
                <c:pt idx="4">
                  <c:v>21373.554054054053</c:v>
                </c:pt>
                <c:pt idx="5">
                  <c:v>21185.405405405407</c:v>
                </c:pt>
                <c:pt idx="6">
                  <c:v>15766.608108108108</c:v>
                </c:pt>
                <c:pt idx="7">
                  <c:v>16502.405405405407</c:v>
                </c:pt>
                <c:pt idx="8">
                  <c:v>11053.702702702703</c:v>
                </c:pt>
                <c:pt idx="9">
                  <c:v>18966.972972972973</c:v>
                </c:pt>
                <c:pt idx="10">
                  <c:v>19162.702702702703</c:v>
                </c:pt>
                <c:pt idx="11">
                  <c:v>16724.905405405407</c:v>
                </c:pt>
              </c:numCache>
            </c:numRef>
          </c:val>
          <c:extLst>
            <c:ext xmlns:c16="http://schemas.microsoft.com/office/drawing/2014/chart" uri="{C3380CC4-5D6E-409C-BE32-E72D297353CC}">
              <c16:uniqueId val="{00000000-A5AB-4572-A5FB-4440489C6C98}"/>
            </c:ext>
          </c:extLst>
        </c:ser>
        <c:dLbls>
          <c:showLegendKey val="0"/>
          <c:showVal val="0"/>
          <c:showCatName val="0"/>
          <c:showSerName val="0"/>
          <c:showPercent val="0"/>
          <c:showBubbleSize val="0"/>
        </c:dLbls>
        <c:gapWidth val="219"/>
        <c:overlap val="-27"/>
        <c:axId val="213151672"/>
        <c:axId val="213156920"/>
      </c:barChart>
      <c:catAx>
        <c:axId val="213151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3156920"/>
        <c:crosses val="autoZero"/>
        <c:auto val="1"/>
        <c:lblAlgn val="ctr"/>
        <c:lblOffset val="100"/>
        <c:noMultiLvlLbl val="0"/>
      </c:catAx>
      <c:valAx>
        <c:axId val="213156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151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a:t>Hydrograph inflow to Lake Estes</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'ALVA B. ADAMS TUNNEL AT EAST PO'!$Q$83</c:f>
              <c:strCache>
                <c:ptCount val="1"/>
                <c:pt idx="0">
                  <c:v>AF</c:v>
                </c:pt>
              </c:strCache>
            </c:strRef>
          </c:tx>
          <c:spPr>
            <a:solidFill>
              <a:schemeClr val="accent2"/>
            </a:solidFill>
            <a:ln>
              <a:noFill/>
            </a:ln>
            <a:effectLst/>
          </c:spPr>
          <c:invertIfNegative val="0"/>
          <c:cat>
            <c:strRef>
              <c:f>'ALVA B. ADAMS TUNNEL AT EAST PO'!$P$84:$P$95</c:f>
              <c:strCache>
                <c:ptCount val="12"/>
                <c:pt idx="0">
                  <c:v>Oc</c:v>
                </c:pt>
                <c:pt idx="1">
                  <c:v>Nov</c:v>
                </c:pt>
                <c:pt idx="2">
                  <c:v>Dec</c:v>
                </c:pt>
                <c:pt idx="3">
                  <c:v>Jan</c:v>
                </c:pt>
                <c:pt idx="4">
                  <c:v>Feb</c:v>
                </c:pt>
                <c:pt idx="5">
                  <c:v>March</c:v>
                </c:pt>
                <c:pt idx="6">
                  <c:v>April</c:v>
                </c:pt>
                <c:pt idx="7">
                  <c:v>May</c:v>
                </c:pt>
                <c:pt idx="8">
                  <c:v>June</c:v>
                </c:pt>
                <c:pt idx="9">
                  <c:v>July </c:v>
                </c:pt>
                <c:pt idx="10">
                  <c:v>Aug</c:v>
                </c:pt>
                <c:pt idx="11">
                  <c:v>Sept</c:v>
                </c:pt>
              </c:strCache>
            </c:strRef>
          </c:cat>
          <c:val>
            <c:numRef>
              <c:f>'ALVA B. ADAMS TUNNEL AT EAST PO'!$Q$84:$Q$95</c:f>
              <c:numCache>
                <c:formatCode>General</c:formatCode>
                <c:ptCount val="12"/>
                <c:pt idx="0">
                  <c:v>17518.525224891891</c:v>
                </c:pt>
                <c:pt idx="1">
                  <c:v>16253.917837837838</c:v>
                </c:pt>
                <c:pt idx="2">
                  <c:v>22826.802162162163</c:v>
                </c:pt>
                <c:pt idx="3">
                  <c:v>24809.270630597297</c:v>
                </c:pt>
                <c:pt idx="4">
                  <c:v>22164.167387354053</c:v>
                </c:pt>
                <c:pt idx="5">
                  <c:v>22277.338738405408</c:v>
                </c:pt>
                <c:pt idx="6">
                  <c:v>18413.541441108107</c:v>
                </c:pt>
                <c:pt idx="7">
                  <c:v>32150.672075405408</c:v>
                </c:pt>
                <c:pt idx="8">
                  <c:v>44073.56937270271</c:v>
                </c:pt>
                <c:pt idx="9">
                  <c:v>38202.306302972975</c:v>
                </c:pt>
                <c:pt idx="10">
                  <c:v>27570.702702702703</c:v>
                </c:pt>
                <c:pt idx="11">
                  <c:v>20947.038738405405</c:v>
                </c:pt>
              </c:numCache>
            </c:numRef>
          </c:val>
          <c:extLst>
            <c:ext xmlns:c16="http://schemas.microsoft.com/office/drawing/2014/chart" uri="{C3380CC4-5D6E-409C-BE32-E72D297353CC}">
              <c16:uniqueId val="{00000000-DDD1-42F2-BE34-BA845521A5E3}"/>
            </c:ext>
          </c:extLst>
        </c:ser>
        <c:dLbls>
          <c:showLegendKey val="0"/>
          <c:showVal val="0"/>
          <c:showCatName val="0"/>
          <c:showSerName val="0"/>
          <c:showPercent val="0"/>
          <c:showBubbleSize val="0"/>
        </c:dLbls>
        <c:gapWidth val="219"/>
        <c:overlap val="-27"/>
        <c:axId val="508416040"/>
        <c:axId val="508413088"/>
      </c:barChart>
      <c:catAx>
        <c:axId val="508416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413088"/>
        <c:crosses val="autoZero"/>
        <c:auto val="1"/>
        <c:lblAlgn val="ctr"/>
        <c:lblOffset val="100"/>
        <c:noMultiLvlLbl val="0"/>
      </c:catAx>
      <c:valAx>
        <c:axId val="508413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AF</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08416040"/>
        <c:crosses val="autoZero"/>
        <c:crossBetween val="between"/>
      </c:valAx>
      <c:spPr>
        <a:noFill/>
        <a:ln w="25400">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7" name="Straight Connector 6"/>
        <cdr:cNvSpPr/>
      </cdr:nvSpPr>
      <cdr:spPr>
        <a:xfrm xmlns:a="http://schemas.openxmlformats.org/drawingml/2006/main" flipH="1" flipV="1">
          <a:off x="-5270500" y="-914399"/>
          <a:ext cx="0" cy="0"/>
        </a:xfrm>
        <a:prstGeom xmlns:a="http://schemas.openxmlformats.org/drawingml/2006/main" prst="line">
          <a:avLst/>
        </a:prstGeom>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0.06242</cdr:x>
      <cdr:y>0.67364</cdr:y>
    </cdr:from>
    <cdr:to>
      <cdr:x>0.87801</cdr:x>
      <cdr:y>0.67527</cdr:y>
    </cdr:to>
    <cdr:sp macro="" textlink="">
      <cdr:nvSpPr>
        <cdr:cNvPr id="9" name="Straight Connector 8"/>
        <cdr:cNvSpPr/>
      </cdr:nvSpPr>
      <cdr:spPr>
        <a:xfrm xmlns:a="http://schemas.openxmlformats.org/drawingml/2006/main">
          <a:off x="423332" y="5139268"/>
          <a:ext cx="5651499" cy="10583"/>
        </a:xfrm>
        <a:prstGeom xmlns:a="http://schemas.openxmlformats.org/drawingml/2006/main" prst="line">
          <a:avLst/>
        </a:prstGeom>
        <a:ln xmlns:a="http://schemas.openxmlformats.org/drawingml/2006/main">
          <a:noFill/>
        </a:ln>
        <a:effectLst xmlns:a="http://schemas.openxmlformats.org/drawingml/2006/main">
          <a:outerShdw blurRad="107950" dist="12700" dir="5400000" algn="ctr">
            <a:srgbClr val="000000"/>
          </a:outerShdw>
        </a:effectLst>
        <a:scene3d xmlns:a="http://schemas.openxmlformats.org/drawingml/2006/main">
          <a:camera prst="orthographicFront">
            <a:rot lat="0" lon="0" rev="0"/>
          </a:camera>
          <a:lightRig rig="soft" dir="t">
            <a:rot lat="0" lon="0" rev="0"/>
          </a:lightRig>
        </a:scene3d>
        <a:sp3d xmlns:a="http://schemas.openxmlformats.org/drawingml/2006/main" contourW="44450" prstMaterial="matte">
          <a:bevelT w="63500" h="63500" prst="artDeco"/>
          <a:contourClr>
            <a:srgbClr val="FFFFFF"/>
          </a:contourClr>
        </a:sp3d>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cdr:x>
      <cdr:y>0</cdr:y>
    </cdr:from>
    <cdr:to>
      <cdr:x>0</cdr:x>
      <cdr:y>0</cdr:y>
    </cdr:to>
    <cdr:sp macro="" textlink="">
      <cdr:nvSpPr>
        <cdr:cNvPr id="11" name="Straight Connector 10"/>
        <cdr:cNvSpPr/>
      </cdr:nvSpPr>
      <cdr:spPr>
        <a:xfrm xmlns:a="http://schemas.openxmlformats.org/drawingml/2006/main">
          <a:off x="-5270500" y="-914399"/>
          <a:ext cx="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0.04608</cdr:x>
      <cdr:y>0.58518</cdr:y>
    </cdr:from>
    <cdr:to>
      <cdr:x>0.98179</cdr:x>
      <cdr:y>0.58704</cdr:y>
    </cdr:to>
    <cdr:sp macro="" textlink="">
      <cdr:nvSpPr>
        <cdr:cNvPr id="13" name="Straight Connector 12"/>
        <cdr:cNvSpPr/>
      </cdr:nvSpPr>
      <cdr:spPr>
        <a:xfrm xmlns:a="http://schemas.openxmlformats.org/drawingml/2006/main" flipV="1">
          <a:off x="404421" y="2805342"/>
          <a:ext cx="8211845" cy="8877"/>
        </a:xfrm>
        <a:prstGeom xmlns:a="http://schemas.openxmlformats.org/drawingml/2006/main" prst="line">
          <a:avLst/>
        </a:prstGeom>
        <a:ln xmlns:a="http://schemas.openxmlformats.org/drawingml/2006/main" w="28575"/>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0.11111</cdr:x>
      <cdr:y>0.40407</cdr:y>
    </cdr:from>
    <cdr:to>
      <cdr:x>0.98148</cdr:x>
      <cdr:y>0.40407</cdr:y>
    </cdr:to>
    <cdr:cxnSp macro="">
      <cdr:nvCxnSpPr>
        <cdr:cNvPr id="7" name="Straight Connector 6">
          <a:extLst xmlns:a="http://schemas.openxmlformats.org/drawingml/2006/main">
            <a:ext uri="{FF2B5EF4-FFF2-40B4-BE49-F238E27FC236}">
              <a16:creationId xmlns:a16="http://schemas.microsoft.com/office/drawing/2014/main" id="{8918BC2B-EDAF-E5EA-D9DA-140573854B34}"/>
            </a:ext>
          </a:extLst>
        </cdr:cNvPr>
        <cdr:cNvCxnSpPr/>
      </cdr:nvCxnSpPr>
      <cdr:spPr>
        <a:xfrm xmlns:a="http://schemas.openxmlformats.org/drawingml/2006/main">
          <a:off x="914400" y="1828800"/>
          <a:ext cx="716280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8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3962400" y="0"/>
            <a:ext cx="30480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360"/>
              </a:spcBef>
              <a:spcAft>
                <a:spcPts val="0"/>
              </a:spcAft>
              <a:buClr>
                <a:schemeClr val="dk1"/>
              </a:buClr>
              <a:buSzPts val="1200"/>
              <a:buFont typeface="Times New Roman"/>
              <a:buChar char="•"/>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39200"/>
            <a:ext cx="30480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a:t>
            </a:fld>
            <a:endParaRPr sz="1200" b="0" i="0" u="none" strike="noStrike" cap="none" dirty="0">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2" name="Google Shape;182;p1: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83" name="Google Shape;183;p1: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4: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dirty="0"/>
          </a:p>
        </p:txBody>
      </p:sp>
      <p:sp>
        <p:nvSpPr>
          <p:cNvPr id="266" name="Google Shape;266;p14: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7" name="Google Shape;267;p14: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0: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dirty="0"/>
          </a:p>
        </p:txBody>
      </p:sp>
      <p:sp>
        <p:nvSpPr>
          <p:cNvPr id="275" name="Google Shape;275;p30: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p30: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4" name="Google Shape;28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3" name="Google Shape;293;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3: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14" name="Google Shape;314;p33: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42: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1" name="Google Shape;321;p42: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8: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0" name="Google Shape;330;p8: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331" name="Google Shape;331;p8: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37" name="Google Shape;337;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9: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dirty="0"/>
          </a:p>
        </p:txBody>
      </p:sp>
      <p:sp>
        <p:nvSpPr>
          <p:cNvPr id="356" name="Google Shape;356;p9:notes"/>
          <p:cNvSpPr>
            <a:spLocks noGrp="1" noRot="1" noChangeAspect="1"/>
          </p:cNvSpPr>
          <p:nvPr>
            <p:ph type="sldImg" idx="2"/>
          </p:nvPr>
        </p:nvSpPr>
        <p:spPr>
          <a:xfrm>
            <a:off x="1184275" y="698500"/>
            <a:ext cx="4643438" cy="3482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round/>
            <a:headEnd type="none" w="sm" len="sm"/>
            <a:tailEnd type="none" w="sm" len="sm"/>
          </a:ln>
        </p:spPr>
      </p:sp>
      <p:sp>
        <p:nvSpPr>
          <p:cNvPr id="357" name="Google Shape;357;p9:notes"/>
          <p:cNvSpPr txBox="1">
            <a:spLocks noGrp="1"/>
          </p:cNvSpPr>
          <p:nvPr>
            <p:ph type="body" idx="1"/>
          </p:nvPr>
        </p:nvSpPr>
        <p:spPr>
          <a:xfrm>
            <a:off x="938214" y="4416426"/>
            <a:ext cx="5133975" cy="4183063"/>
          </a:xfrm>
          <a:prstGeom prst="rect">
            <a:avLst/>
          </a:prstGeom>
          <a:noFill/>
          <a:ln>
            <a:noFill/>
          </a:ln>
        </p:spPr>
        <p:txBody>
          <a:bodyPr spcFirstLastPara="1" wrap="square" lIns="93350" tIns="49900" rIns="93350" bIns="499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7: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6" name="Google Shape;506;p7: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507" name="Google Shape;507;p7: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1" name="Google Shape;191;p2: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192" name="Google Shape;192;p2: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8: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5" name="Google Shape;515;p18: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516" name="Google Shape;516;p18: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17:notes"/>
          <p:cNvSpPr txBox="1">
            <a:spLocks noGrp="1"/>
          </p:cNvSpPr>
          <p:nvPr>
            <p:ph type="body" idx="1"/>
          </p:nvPr>
        </p:nvSpPr>
        <p:spPr>
          <a:xfrm>
            <a:off x="914400" y="4343401"/>
            <a:ext cx="5029200" cy="41148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546" name="Google Shape;54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16: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2" name="Google Shape;552;p16: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553" name="Google Shape;553;p16: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44: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560" name="Google Shape;560;p44: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2:notes"/>
          <p:cNvSpPr txBox="1">
            <a:spLocks noGrp="1"/>
          </p:cNvSpPr>
          <p:nvPr>
            <p:ph type="body" idx="1"/>
          </p:nvPr>
        </p:nvSpPr>
        <p:spPr>
          <a:xfrm>
            <a:off x="701042" y="4415790"/>
            <a:ext cx="5608319" cy="4183380"/>
          </a:xfrm>
          <a:prstGeom prst="rect">
            <a:avLst/>
          </a:prstGeom>
          <a:noFill/>
          <a:ln>
            <a:noFill/>
          </a:ln>
        </p:spPr>
        <p:txBody>
          <a:bodyPr spcFirstLastPara="1" wrap="square" lIns="93125" tIns="93125" rIns="93125" bIns="93125" anchor="t" anchorCtr="0">
            <a:noAutofit/>
          </a:bodyPr>
          <a:lstStyle/>
          <a:p>
            <a:pPr marL="0" lvl="0" indent="-76200" algn="l" rtl="0">
              <a:lnSpc>
                <a:spcPct val="100000"/>
              </a:lnSpc>
              <a:spcBef>
                <a:spcPts val="0"/>
              </a:spcBef>
              <a:spcAft>
                <a:spcPts val="0"/>
              </a:spcAft>
              <a:buClr>
                <a:schemeClr val="dk1"/>
              </a:buClr>
              <a:buSzPts val="1200"/>
              <a:buFont typeface="Times New Roman"/>
              <a:buChar char="•"/>
            </a:pPr>
            <a:r>
              <a:rPr lang="en-US" dirty="0"/>
              <a:t>Automation and telemetry of diversions, augmentation stations, return structures to allow administration near real-time throughout reaches.</a:t>
            </a:r>
            <a:endParaRPr dirty="0"/>
          </a:p>
        </p:txBody>
      </p:sp>
      <p:sp>
        <p:nvSpPr>
          <p:cNvPr id="566" name="Google Shape;566;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7" name="Google Shape;577;p23:notes"/>
          <p:cNvSpPr txBox="1">
            <a:spLocks noGrp="1"/>
          </p:cNvSpPr>
          <p:nvPr>
            <p:ph type="body" idx="1"/>
          </p:nvPr>
        </p:nvSpPr>
        <p:spPr>
          <a:xfrm>
            <a:off x="914400" y="4343401"/>
            <a:ext cx="5029200" cy="41148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5" name="Google Shape;585;p47:notes"/>
          <p:cNvSpPr txBox="1">
            <a:spLocks noGrp="1"/>
          </p:cNvSpPr>
          <p:nvPr>
            <p:ph type="body" idx="1"/>
          </p:nvPr>
        </p:nvSpPr>
        <p:spPr>
          <a:xfrm>
            <a:off x="914400" y="4343401"/>
            <a:ext cx="5029200" cy="411480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4: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2" name="Google Shape;592;p24: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593" name="Google Shape;593;p24: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54: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0" name="Google Shape;600;p54: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601" name="Google Shape;601;p54: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55: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9" name="Google Shape;609;p55: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610" name="Google Shape;610;p55: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6: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9" name="Google Shape;199;p26: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279"/>
              </a:spcBef>
              <a:spcAft>
                <a:spcPts val="0"/>
              </a:spcAft>
              <a:buClr>
                <a:schemeClr val="dk1"/>
              </a:buClr>
              <a:buSzPts val="930"/>
              <a:buFont typeface="Times New Roman"/>
              <a:buNone/>
            </a:pPr>
            <a:endParaRPr sz="930" b="1" dirty="0"/>
          </a:p>
          <a:p>
            <a:pPr marL="0" lvl="0" indent="0" algn="l" rtl="0">
              <a:lnSpc>
                <a:spcPct val="80000"/>
              </a:lnSpc>
              <a:spcBef>
                <a:spcPts val="279"/>
              </a:spcBef>
              <a:spcAft>
                <a:spcPts val="0"/>
              </a:spcAft>
              <a:buClr>
                <a:schemeClr val="dk1"/>
              </a:buClr>
              <a:buSzPts val="930"/>
              <a:buFont typeface="Times New Roman"/>
              <a:buNone/>
            </a:pPr>
            <a:endParaRPr sz="930" dirty="0"/>
          </a:p>
        </p:txBody>
      </p:sp>
      <p:sp>
        <p:nvSpPr>
          <p:cNvPr id="200" name="Google Shape;200;p26: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56: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7" name="Google Shape;617;p56: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618" name="Google Shape;618;p56: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Times New Roman"/>
                <a:ea typeface="Times New Roman"/>
                <a:cs typeface="Times New Roman"/>
                <a:sym typeface="Times New Roman"/>
              </a:rPr>
              <a:t>31</a:t>
            </a:fld>
            <a:endParaRPr lang="en-US" sz="1200" b="0" i="0" u="none" strike="noStrike" cap="none"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31425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8: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3" name="Google Shape;633;p58: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634" name="Google Shape;634;p58: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60: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2" name="Google Shape;642;p60: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643" name="Google Shape;643;p60: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50: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651" name="Google Shape;651;p50: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51: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658" name="Google Shape;658;p51: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52: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665" name="Google Shape;665;p52: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3: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673" name="Google Shape;673;p53: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94: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1" name="Google Shape;681;p94: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Clr>
                <a:schemeClr val="dk1"/>
              </a:buClr>
              <a:buSzPts val="1200"/>
              <a:buFont typeface="Times New Roman"/>
              <a:buNone/>
            </a:pPr>
            <a:endParaRPr dirty="0"/>
          </a:p>
        </p:txBody>
      </p:sp>
      <p:sp>
        <p:nvSpPr>
          <p:cNvPr id="682" name="Google Shape;682;p94: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38</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95:notes"/>
          <p:cNvSpPr txBox="1">
            <a:spLocks noGrp="1"/>
          </p:cNvSpPr>
          <p:nvPr>
            <p:ph type="body" idx="1"/>
          </p:nvPr>
        </p:nvSpPr>
        <p:spPr>
          <a:xfrm>
            <a:off x="914401" y="4419600"/>
            <a:ext cx="5181600"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689" name="Google Shape;689;p95: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8: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6" name="Google Shape;206;p28: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279"/>
              </a:spcBef>
              <a:spcAft>
                <a:spcPts val="0"/>
              </a:spcAft>
              <a:buClr>
                <a:schemeClr val="dk1"/>
              </a:buClr>
              <a:buSzPts val="930"/>
              <a:buFont typeface="Times New Roman"/>
              <a:buNone/>
            </a:pPr>
            <a:endParaRPr sz="930" b="1" dirty="0"/>
          </a:p>
          <a:p>
            <a:pPr marL="0" lvl="0" indent="0" algn="l" rtl="0">
              <a:lnSpc>
                <a:spcPct val="80000"/>
              </a:lnSpc>
              <a:spcBef>
                <a:spcPts val="279"/>
              </a:spcBef>
              <a:spcAft>
                <a:spcPts val="0"/>
              </a:spcAft>
              <a:buClr>
                <a:schemeClr val="dk1"/>
              </a:buClr>
              <a:buSzPts val="930"/>
              <a:buFont typeface="Times New Roman"/>
              <a:buNone/>
            </a:pPr>
            <a:endParaRPr sz="930" dirty="0"/>
          </a:p>
        </p:txBody>
      </p:sp>
      <p:sp>
        <p:nvSpPr>
          <p:cNvPr id="207" name="Google Shape;207;p28: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61: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96" name="Google Shape;696;p61: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697" name="Google Shape;697;p61: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f97a17c05f_0_0: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4" name="Google Shape;704;gf97a17c05f_0_0: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200"/>
              <a:buNone/>
            </a:pPr>
            <a:endParaRPr dirty="0"/>
          </a:p>
        </p:txBody>
      </p:sp>
      <p:sp>
        <p:nvSpPr>
          <p:cNvPr id="705" name="Google Shape;705;gf97a17c05f_0_0: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3: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4" name="Google Shape;714;p63: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715" name="Google Shape;715;p63: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64: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22" name="Google Shape;722;p64: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723" name="Google Shape;723;p64: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65: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0" name="Google Shape;730;p65: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731" name="Google Shape;731;p65: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66: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8" name="Google Shape;738;p66: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739" name="Google Shape;739;p66: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67: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47" name="Google Shape;747;p67: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748" name="Google Shape;748;p67: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f97a17c05f_0_10: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6" name="Google Shape;756;gf97a17c05f_0_10: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200"/>
              <a:buNone/>
            </a:pPr>
            <a:endParaRPr dirty="0"/>
          </a:p>
        </p:txBody>
      </p:sp>
      <p:sp>
        <p:nvSpPr>
          <p:cNvPr id="757" name="Google Shape;757;gf97a17c05f_0_10: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47</a:t>
            </a:fld>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f8e5f43026_0_0: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4" name="Google Shape;764;gf8e5f43026_0_0: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200"/>
              <a:buNone/>
            </a:pPr>
            <a:endParaRPr dirty="0"/>
          </a:p>
        </p:txBody>
      </p:sp>
      <p:sp>
        <p:nvSpPr>
          <p:cNvPr id="765" name="Google Shape;765;gf8e5f43026_0_0: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48</a:t>
            </a:fld>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69: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2" name="Google Shape;772;p69: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773" name="Google Shape;773;p69: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4" name="Google Shape;214;p4: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279"/>
              </a:spcBef>
              <a:spcAft>
                <a:spcPts val="0"/>
              </a:spcAft>
              <a:buClr>
                <a:schemeClr val="dk1"/>
              </a:buClr>
              <a:buSzPts val="930"/>
              <a:buFont typeface="Times New Roman"/>
              <a:buNone/>
            </a:pPr>
            <a:endParaRPr sz="930" b="1" dirty="0"/>
          </a:p>
          <a:p>
            <a:pPr marL="0" lvl="0" indent="0" algn="l" rtl="0">
              <a:lnSpc>
                <a:spcPct val="80000"/>
              </a:lnSpc>
              <a:spcBef>
                <a:spcPts val="279"/>
              </a:spcBef>
              <a:spcAft>
                <a:spcPts val="0"/>
              </a:spcAft>
              <a:buClr>
                <a:schemeClr val="dk1"/>
              </a:buClr>
              <a:buSzPts val="930"/>
              <a:buFont typeface="Times New Roman"/>
              <a:buNone/>
            </a:pPr>
            <a:endParaRPr sz="930" dirty="0"/>
          </a:p>
        </p:txBody>
      </p:sp>
      <p:sp>
        <p:nvSpPr>
          <p:cNvPr id="215" name="Google Shape;215;p4: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3: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2" name="Google Shape;222;p3: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223" name="Google Shape;223;p3: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5: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1" name="Google Shape;231;p5: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232" name="Google Shape;232;p5: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6: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9" name="Google Shape;239;p6: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
        <p:nvSpPr>
          <p:cNvPr id="240" name="Google Shape;240;p6: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3:notes"/>
          <p:cNvSpPr txBox="1">
            <a:spLocks noGrp="1"/>
          </p:cNvSpPr>
          <p:nvPr>
            <p:ph type="sldNum" idx="12"/>
          </p:nvPr>
        </p:nvSpPr>
        <p:spPr>
          <a:xfrm>
            <a:off x="3962400" y="8839200"/>
            <a:ext cx="3048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dirty="0"/>
          </a:p>
        </p:txBody>
      </p:sp>
      <p:sp>
        <p:nvSpPr>
          <p:cNvPr id="257" name="Google Shape;257;p13:notes"/>
          <p:cNvSpPr>
            <a:spLocks noGrp="1" noRot="1" noChangeAspect="1"/>
          </p:cNvSpPr>
          <p:nvPr>
            <p:ph type="sldImg" idx="2"/>
          </p:nvPr>
        </p:nvSpPr>
        <p:spPr>
          <a:xfrm>
            <a:off x="1168400" y="685800"/>
            <a:ext cx="4673600" cy="3505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8" name="Google Shape;258;p13:notes"/>
          <p:cNvSpPr txBox="1">
            <a:spLocks noGrp="1"/>
          </p:cNvSpPr>
          <p:nvPr>
            <p:ph type="body" idx="1"/>
          </p:nvPr>
        </p:nvSpPr>
        <p:spPr>
          <a:xfrm>
            <a:off x="914401" y="4419600"/>
            <a:ext cx="5181600" cy="419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
        <p:cNvGrpSpPr/>
        <p:nvPr/>
      </p:nvGrpSpPr>
      <p:grpSpPr>
        <a:xfrm>
          <a:off x="0" y="0"/>
          <a:ext cx="0" cy="0"/>
          <a:chOff x="0" y="0"/>
          <a:chExt cx="0" cy="0"/>
        </a:xfrm>
      </p:grpSpPr>
      <p:sp>
        <p:nvSpPr>
          <p:cNvPr id="70" name="Google Shape;70;p8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72" name="Google Shape;72;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3" name="Google Shape;73;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5"/>
        <p:cNvGrpSpPr/>
        <p:nvPr/>
      </p:nvGrpSpPr>
      <p:grpSpPr>
        <a:xfrm>
          <a:off x="0" y="0"/>
          <a:ext cx="0" cy="0"/>
          <a:chOff x="0" y="0"/>
          <a:chExt cx="0" cy="0"/>
        </a:xfrm>
      </p:grpSpPr>
      <p:sp>
        <p:nvSpPr>
          <p:cNvPr id="76" name="Google Shape;76;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78" name="Google Shape;78;p8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79" name="Google Shape;79;p8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80" name="Google Shape;80;p8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81" name="Google Shape;81;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8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7" name="Google Shape;87;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8" name="Google Shape;88;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9" name="Google Shape;89;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8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8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3" name="Google Shape;93;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4" name="Google Shape;94;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5" name="Google Shape;95;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4" name="Google Shape;104;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5" name="Google Shape;105;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6"/>
        <p:cNvGrpSpPr/>
        <p:nvPr/>
      </p:nvGrpSpPr>
      <p:grpSpPr>
        <a:xfrm>
          <a:off x="0" y="0"/>
          <a:ext cx="0" cy="0"/>
          <a:chOff x="0" y="0"/>
          <a:chExt cx="0" cy="0"/>
        </a:xfrm>
      </p:grpSpPr>
      <p:sp>
        <p:nvSpPr>
          <p:cNvPr id="107" name="Google Shape;107;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9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9" name="Google Shape;109;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0" name="Google Shape;110;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1" name="Google Shape;111;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9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5" name="Google Shape;115;p9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6" name="Google Shape;116;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7" name="Google Shape;117;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8" name="Google Shape;118;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9"/>
        <p:cNvGrpSpPr/>
        <p:nvPr/>
      </p:nvGrpSpPr>
      <p:grpSpPr>
        <a:xfrm>
          <a:off x="0" y="0"/>
          <a:ext cx="0" cy="0"/>
          <a:chOff x="0" y="0"/>
          <a:chExt cx="0" cy="0"/>
        </a:xfrm>
      </p:grpSpPr>
      <p:sp>
        <p:nvSpPr>
          <p:cNvPr id="120" name="Google Shape;120;p10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0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22" name="Google Shape;122;p10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23" name="Google Shape;123;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4" name="Google Shape;124;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5" name="Google Shape;125;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6"/>
        <p:cNvGrpSpPr/>
        <p:nvPr/>
      </p:nvGrpSpPr>
      <p:grpSpPr>
        <a:xfrm>
          <a:off x="0" y="0"/>
          <a:ext cx="0" cy="0"/>
          <a:chOff x="0" y="0"/>
          <a:chExt cx="0" cy="0"/>
        </a:xfrm>
      </p:grpSpPr>
      <p:sp>
        <p:nvSpPr>
          <p:cNvPr id="127" name="Google Shape;127;p10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0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9" name="Google Shape;129;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0" name="Google Shape;130;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1" name="Google Shape;131;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32"/>
        <p:cNvGrpSpPr/>
        <p:nvPr/>
      </p:nvGrpSpPr>
      <p:grpSpPr>
        <a:xfrm>
          <a:off x="0" y="0"/>
          <a:ext cx="0" cy="0"/>
          <a:chOff x="0" y="0"/>
          <a:chExt cx="0" cy="0"/>
        </a:xfrm>
      </p:grpSpPr>
      <p:sp>
        <p:nvSpPr>
          <p:cNvPr id="133" name="Google Shape;133;p102"/>
          <p:cNvSpPr txBox="1">
            <a:spLocks noGrp="1"/>
          </p:cNvSpPr>
          <p:nvPr>
            <p:ph type="title"/>
          </p:nvPr>
        </p:nvSpPr>
        <p:spPr>
          <a:xfrm>
            <a:off x="446484" y="375047"/>
            <a:ext cx="7715250" cy="87868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4400"/>
              <a:buNone/>
              <a:defRPr sz="3164" b="0">
                <a:solidFill>
                  <a:srgbClr val="53585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102"/>
          <p:cNvSpPr txBox="1">
            <a:spLocks noGrp="1"/>
          </p:cNvSpPr>
          <p:nvPr>
            <p:ph type="body" idx="1"/>
          </p:nvPr>
        </p:nvSpPr>
        <p:spPr>
          <a:xfrm>
            <a:off x="457647" y="1339453"/>
            <a:ext cx="7715250" cy="4607719"/>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solidFill>
                  <a:srgbClr val="53585F"/>
                </a:solidFill>
              </a:defRPr>
            </a:lvl1pPr>
            <a:lvl2pPr marL="914400" lvl="1" indent="-406400" algn="l">
              <a:lnSpc>
                <a:spcPct val="100000"/>
              </a:lnSpc>
              <a:spcBef>
                <a:spcPts val="560"/>
              </a:spcBef>
              <a:spcAft>
                <a:spcPts val="0"/>
              </a:spcAft>
              <a:buSzPts val="2800"/>
              <a:buChar char="–"/>
              <a:defRPr>
                <a:solidFill>
                  <a:srgbClr val="53585F"/>
                </a:solidFill>
              </a:defRPr>
            </a:lvl2pPr>
            <a:lvl3pPr marL="1371600" lvl="2" indent="-381000" algn="l">
              <a:lnSpc>
                <a:spcPct val="100000"/>
              </a:lnSpc>
              <a:spcBef>
                <a:spcPts val="480"/>
              </a:spcBef>
              <a:spcAft>
                <a:spcPts val="0"/>
              </a:spcAft>
              <a:buSzPts val="2400"/>
              <a:buChar char="•"/>
              <a:defRPr>
                <a:solidFill>
                  <a:srgbClr val="53585F"/>
                </a:solidFill>
              </a:defRPr>
            </a:lvl3pPr>
            <a:lvl4pPr marL="1828800" lvl="3" indent="-355600" algn="l">
              <a:lnSpc>
                <a:spcPct val="100000"/>
              </a:lnSpc>
              <a:spcBef>
                <a:spcPts val="400"/>
              </a:spcBef>
              <a:spcAft>
                <a:spcPts val="0"/>
              </a:spcAft>
              <a:buSzPts val="2000"/>
              <a:buChar char="–"/>
              <a:defRPr>
                <a:solidFill>
                  <a:srgbClr val="53585F"/>
                </a:solidFill>
              </a:defRPr>
            </a:lvl4pPr>
            <a:lvl5pPr marL="2286000" lvl="4" indent="-355600" algn="l">
              <a:lnSpc>
                <a:spcPct val="100000"/>
              </a:lnSpc>
              <a:spcBef>
                <a:spcPts val="400"/>
              </a:spcBef>
              <a:spcAft>
                <a:spcPts val="0"/>
              </a:spcAft>
              <a:buSzPts val="2000"/>
              <a:buChar char="»"/>
              <a:defRPr>
                <a:solidFill>
                  <a:srgbClr val="53585F"/>
                </a:solidFill>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4" name="Google Shape;24;p7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5" name="Google Shape;25;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 name="Google Shape;27;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35"/>
        <p:cNvGrpSpPr/>
        <p:nvPr/>
      </p:nvGrpSpPr>
      <p:grpSpPr>
        <a:xfrm>
          <a:off x="0" y="0"/>
          <a:ext cx="0" cy="0"/>
          <a:chOff x="0" y="0"/>
          <a:chExt cx="0" cy="0"/>
        </a:xfrm>
      </p:grpSpPr>
      <p:sp>
        <p:nvSpPr>
          <p:cNvPr id="136" name="Google Shape;136;p103"/>
          <p:cNvSpPr txBox="1">
            <a:spLocks noGrp="1"/>
          </p:cNvSpPr>
          <p:nvPr>
            <p:ph type="title"/>
          </p:nvPr>
        </p:nvSpPr>
        <p:spPr>
          <a:xfrm>
            <a:off x="457648" y="625079"/>
            <a:ext cx="8228707"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53585F"/>
              </a:buClr>
              <a:buSzPts val="2847"/>
              <a:buFont typeface="Calibri"/>
              <a:buNone/>
              <a:defRPr sz="2847">
                <a:solidFill>
                  <a:srgbClr val="53585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103"/>
          <p:cNvSpPr txBox="1">
            <a:spLocks noGrp="1"/>
          </p:cNvSpPr>
          <p:nvPr>
            <p:ph type="body" idx="1"/>
          </p:nvPr>
        </p:nvSpPr>
        <p:spPr>
          <a:xfrm>
            <a:off x="2589611" y="3482578"/>
            <a:ext cx="4018359" cy="1500188"/>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0"/>
              </a:spcBef>
              <a:spcAft>
                <a:spcPts val="0"/>
              </a:spcAft>
              <a:buClr>
                <a:srgbClr val="53585F"/>
              </a:buClr>
              <a:buSzPts val="1687"/>
              <a:buFont typeface="Noto Sans Symbols"/>
              <a:buNone/>
              <a:defRPr sz="1687">
                <a:solidFill>
                  <a:srgbClr val="53585F"/>
                </a:solidFill>
              </a:defRPr>
            </a:lvl1pPr>
            <a:lvl2pPr marL="914400" lvl="1" indent="-228600" algn="l">
              <a:lnSpc>
                <a:spcPct val="100000"/>
              </a:lnSpc>
              <a:spcBef>
                <a:spcPts val="0"/>
              </a:spcBef>
              <a:spcAft>
                <a:spcPts val="0"/>
              </a:spcAft>
              <a:buClr>
                <a:srgbClr val="53585F"/>
              </a:buClr>
              <a:buSzPts val="1898"/>
              <a:buFont typeface="Noto Sans Symbols"/>
              <a:buNone/>
              <a:defRPr sz="1898">
                <a:solidFill>
                  <a:srgbClr val="53585F"/>
                </a:solidFill>
              </a:defRPr>
            </a:lvl2pPr>
            <a:lvl3pPr marL="1371600" lvl="2" indent="-228600" algn="l">
              <a:lnSpc>
                <a:spcPct val="100000"/>
              </a:lnSpc>
              <a:spcBef>
                <a:spcPts val="0"/>
              </a:spcBef>
              <a:spcAft>
                <a:spcPts val="0"/>
              </a:spcAft>
              <a:buClr>
                <a:srgbClr val="53585F"/>
              </a:buClr>
              <a:buSzPts val="1687"/>
              <a:buFont typeface="Arial"/>
              <a:buNone/>
              <a:defRPr sz="1687">
                <a:solidFill>
                  <a:srgbClr val="53585F"/>
                </a:solidFill>
              </a:defRPr>
            </a:lvl3pPr>
            <a:lvl4pPr marL="1828800" lvl="3" indent="-228600" algn="l">
              <a:lnSpc>
                <a:spcPct val="100000"/>
              </a:lnSpc>
              <a:spcBef>
                <a:spcPts val="0"/>
              </a:spcBef>
              <a:spcAft>
                <a:spcPts val="0"/>
              </a:spcAft>
              <a:buClr>
                <a:srgbClr val="53585F"/>
              </a:buClr>
              <a:buSzPts val="1476"/>
              <a:buFont typeface="Trebuchet MS"/>
              <a:buNone/>
              <a:defRPr sz="1476">
                <a:solidFill>
                  <a:srgbClr val="53585F"/>
                </a:solidFill>
              </a:defRPr>
            </a:lvl4pPr>
            <a:lvl5pPr marL="2286000" lvl="4" indent="-228600" algn="l">
              <a:lnSpc>
                <a:spcPct val="100000"/>
              </a:lnSpc>
              <a:spcBef>
                <a:spcPts val="0"/>
              </a:spcBef>
              <a:spcAft>
                <a:spcPts val="0"/>
              </a:spcAft>
              <a:buClr>
                <a:srgbClr val="53585F"/>
              </a:buClr>
              <a:buSzPts val="1266"/>
              <a:buFont typeface="Trebuchet MS"/>
              <a:buNone/>
              <a:defRPr sz="1266">
                <a:solidFill>
                  <a:srgbClr val="53585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138" name="Google Shape;138;p103"/>
          <p:cNvGrpSpPr/>
          <p:nvPr/>
        </p:nvGrpSpPr>
        <p:grpSpPr>
          <a:xfrm>
            <a:off x="2611377" y="5545337"/>
            <a:ext cx="3921249" cy="927572"/>
            <a:chOff x="3713957" y="7886700"/>
            <a:chExt cx="5576887" cy="1319213"/>
          </a:xfrm>
        </p:grpSpPr>
        <p:sp>
          <p:nvSpPr>
            <p:cNvPr id="139" name="Google Shape;139;p103"/>
            <p:cNvSpPr/>
            <p:nvPr/>
          </p:nvSpPr>
          <p:spPr>
            <a:xfrm>
              <a:off x="3713957" y="7886700"/>
              <a:ext cx="5576887" cy="1319213"/>
            </a:xfrm>
            <a:prstGeom prst="roundRect">
              <a:avLst>
                <a:gd name="adj" fmla="val 14435"/>
              </a:avLst>
            </a:prstGeom>
            <a:solidFill>
              <a:srgbClr val="FFFFF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1160"/>
                <a:buFont typeface="Arial"/>
                <a:buNone/>
              </a:pPr>
              <a:endParaRPr sz="1160" b="0" i="0" u="none" strike="noStrike" cap="none" dirty="0">
                <a:solidFill>
                  <a:srgbClr val="FFFFFF"/>
                </a:solidFill>
                <a:latin typeface="Calibri"/>
                <a:ea typeface="Calibri"/>
                <a:cs typeface="Calibri"/>
                <a:sym typeface="Calibri"/>
              </a:endParaRPr>
            </a:p>
          </p:txBody>
        </p:sp>
        <p:pic>
          <p:nvPicPr>
            <p:cNvPr id="140" name="Google Shape;140;p103" descr="co_dnr_div_dwr_300_rgb_v3.png"/>
            <p:cNvPicPr preferRelativeResize="0"/>
            <p:nvPr/>
          </p:nvPicPr>
          <p:blipFill rotWithShape="1">
            <a:blip r:embed="rId2">
              <a:alphaModFix/>
            </a:blip>
            <a:srcRect/>
            <a:stretch/>
          </p:blipFill>
          <p:spPr>
            <a:xfrm>
              <a:off x="4188153" y="8118765"/>
              <a:ext cx="4628495" cy="900550"/>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1"/>
        <p:cNvGrpSpPr/>
        <p:nvPr/>
      </p:nvGrpSpPr>
      <p:grpSpPr>
        <a:xfrm>
          <a:off x="0" y="0"/>
          <a:ext cx="0" cy="0"/>
          <a:chOff x="0" y="0"/>
          <a:chExt cx="0" cy="0"/>
        </a:xfrm>
      </p:grpSpPr>
      <p:sp>
        <p:nvSpPr>
          <p:cNvPr id="142" name="Google Shape;142;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4" name="Google Shape;144;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5" name="Google Shape;145;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6"/>
        <p:cNvGrpSpPr/>
        <p:nvPr/>
      </p:nvGrpSpPr>
      <p:grpSpPr>
        <a:xfrm>
          <a:off x="0" y="0"/>
          <a:ext cx="0" cy="0"/>
          <a:chOff x="0" y="0"/>
          <a:chExt cx="0" cy="0"/>
        </a:xfrm>
      </p:grpSpPr>
      <p:sp>
        <p:nvSpPr>
          <p:cNvPr id="147" name="Google Shape;147;p10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10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49" name="Google Shape;149;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0" name="Google Shape;150;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1" name="Google Shape;151;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2"/>
        <p:cNvGrpSpPr/>
        <p:nvPr/>
      </p:nvGrpSpPr>
      <p:grpSpPr>
        <a:xfrm>
          <a:off x="0" y="0"/>
          <a:ext cx="0" cy="0"/>
          <a:chOff x="0" y="0"/>
          <a:chExt cx="0" cy="0"/>
        </a:xfrm>
      </p:grpSpPr>
      <p:sp>
        <p:nvSpPr>
          <p:cNvPr id="153" name="Google Shape;153;p1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10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55" name="Google Shape;155;p10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56" name="Google Shape;156;p10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57" name="Google Shape;157;p10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58" name="Google Shape;158;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9" name="Google Shape;159;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0" name="Google Shape;160;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1"/>
        <p:cNvGrpSpPr/>
        <p:nvPr/>
      </p:nvGrpSpPr>
      <p:grpSpPr>
        <a:xfrm>
          <a:off x="0" y="0"/>
          <a:ext cx="0" cy="0"/>
          <a:chOff x="0" y="0"/>
          <a:chExt cx="0" cy="0"/>
        </a:xfrm>
      </p:grpSpPr>
      <p:sp>
        <p:nvSpPr>
          <p:cNvPr id="162" name="Google Shape;162;p10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107"/>
          <p:cNvSpPr>
            <a:spLocks noGrp="1"/>
          </p:cNvSpPr>
          <p:nvPr>
            <p:ph type="pic" idx="2"/>
          </p:nvPr>
        </p:nvSpPr>
        <p:spPr>
          <a:xfrm>
            <a:off x="1792288" y="612775"/>
            <a:ext cx="5486400" cy="4114800"/>
          </a:xfrm>
          <a:prstGeom prst="rect">
            <a:avLst/>
          </a:prstGeom>
          <a:noFill/>
          <a:ln>
            <a:noFill/>
          </a:ln>
        </p:spPr>
      </p:sp>
      <p:sp>
        <p:nvSpPr>
          <p:cNvPr id="164" name="Google Shape;164;p10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65" name="Google Shape;165;p1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6" name="Google Shape;166;p1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7" name="Google Shape;167;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8"/>
        <p:cNvGrpSpPr/>
        <p:nvPr/>
      </p:nvGrpSpPr>
      <p:grpSpPr>
        <a:xfrm>
          <a:off x="0" y="0"/>
          <a:ext cx="0" cy="0"/>
          <a:chOff x="0" y="0"/>
          <a:chExt cx="0" cy="0"/>
        </a:xfrm>
      </p:grpSpPr>
      <p:sp>
        <p:nvSpPr>
          <p:cNvPr id="169" name="Google Shape;169;p1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108"/>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1" name="Google Shape;171;p10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2" name="Google Shape;172;p10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3" name="Google Shape;173;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4"/>
        <p:cNvGrpSpPr/>
        <p:nvPr/>
      </p:nvGrpSpPr>
      <p:grpSpPr>
        <a:xfrm>
          <a:off x="0" y="0"/>
          <a:ext cx="0" cy="0"/>
          <a:chOff x="0" y="0"/>
          <a:chExt cx="0" cy="0"/>
        </a:xfrm>
      </p:grpSpPr>
      <p:sp>
        <p:nvSpPr>
          <p:cNvPr id="175" name="Google Shape;175;p109"/>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09"/>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7" name="Google Shape;177;p10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8" name="Google Shape;178;p10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9" name="Google Shape;179;p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
        <p:cNvGrpSpPr/>
        <p:nvPr/>
      </p:nvGrpSpPr>
      <p:grpSpPr>
        <a:xfrm>
          <a:off x="0" y="0"/>
          <a:ext cx="0" cy="0"/>
          <a:chOff x="0" y="0"/>
          <a:chExt cx="0" cy="0"/>
        </a:xfrm>
      </p:grpSpPr>
      <p:sp>
        <p:nvSpPr>
          <p:cNvPr id="33" name="Google Shape;33;p8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8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35" name="Google Shape;35;p8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6" name="Google Shape;36;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 name="Google Shape;37;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
        <p:cNvGrpSpPr/>
        <p:nvPr/>
      </p:nvGrpSpPr>
      <p:grpSpPr>
        <a:xfrm>
          <a:off x="0" y="0"/>
          <a:ext cx="0" cy="0"/>
          <a:chOff x="0" y="0"/>
          <a:chExt cx="0" cy="0"/>
        </a:xfrm>
      </p:grpSpPr>
      <p:sp>
        <p:nvSpPr>
          <p:cNvPr id="40" name="Google Shape;40;p7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2" name="Google Shape;42;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3" name="Google Shape;43;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 name="Google Shape;44;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over Text" type="objOverTx">
  <p:cSld name="OBJECT_OVER_TEXT">
    <p:spTree>
      <p:nvGrpSpPr>
        <p:cNvPr id="1" name="Shape 45"/>
        <p:cNvGrpSpPr/>
        <p:nvPr/>
      </p:nvGrpSpPr>
      <p:grpSpPr>
        <a:xfrm>
          <a:off x="0" y="0"/>
          <a:ext cx="0" cy="0"/>
          <a:chOff x="0" y="0"/>
          <a:chExt cx="0" cy="0"/>
        </a:xfrm>
      </p:grpSpPr>
      <p:sp>
        <p:nvSpPr>
          <p:cNvPr id="46" name="Google Shape;46;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7"/>
          <p:cNvSpPr txBox="1">
            <a:spLocks noGrp="1"/>
          </p:cNvSpPr>
          <p:nvPr>
            <p:ph type="body" idx="1"/>
          </p:nvPr>
        </p:nvSpPr>
        <p:spPr>
          <a:xfrm>
            <a:off x="457200" y="1600200"/>
            <a:ext cx="8229600" cy="21859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8" name="Google Shape;48;p77"/>
          <p:cNvSpPr txBox="1">
            <a:spLocks noGrp="1"/>
          </p:cNvSpPr>
          <p:nvPr>
            <p:ph type="body" idx="2"/>
          </p:nvPr>
        </p:nvSpPr>
        <p:spPr>
          <a:xfrm>
            <a:off x="457200" y="3938588"/>
            <a:ext cx="8229600" cy="218757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9" name="Google Shape;49;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0" name="Google Shape;50;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1" name="Google Shape;51;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2"/>
        <p:cNvGrpSpPr/>
        <p:nvPr/>
      </p:nvGrpSpPr>
      <p:grpSpPr>
        <a:xfrm>
          <a:off x="0" y="0"/>
          <a:ext cx="0" cy="0"/>
          <a:chOff x="0" y="0"/>
          <a:chExt cx="0" cy="0"/>
        </a:xfrm>
      </p:grpSpPr>
      <p:sp>
        <p:nvSpPr>
          <p:cNvPr id="53" name="Google Shape;53;p76"/>
          <p:cNvSpPr txBox="1">
            <a:spLocks noGrp="1"/>
          </p:cNvSpPr>
          <p:nvPr>
            <p:ph type="title"/>
          </p:nvPr>
        </p:nvSpPr>
        <p:spPr>
          <a:xfrm>
            <a:off x="457647" y="274588"/>
            <a:ext cx="8228707" cy="11430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53585F"/>
              </a:buClr>
              <a:buSzPts val="1400"/>
              <a:buFont typeface="Trebuchet MS"/>
              <a:buNone/>
              <a:defRPr sz="3797" b="1" i="1" u="none" strike="noStrike" cap="none">
                <a:solidFill>
                  <a:srgbClr val="53585F"/>
                </a:solidFill>
                <a:latin typeface="Trebuchet MS"/>
                <a:ea typeface="Trebuchet MS"/>
                <a:cs typeface="Trebuchet MS"/>
                <a:sym typeface="Trebuchet MS"/>
              </a:defRPr>
            </a:lvl1pPr>
            <a:lvl2pPr marR="0" lvl="1" algn="ctr">
              <a:lnSpc>
                <a:spcPct val="100000"/>
              </a:lnSpc>
              <a:spcBef>
                <a:spcPts val="0"/>
              </a:spcBef>
              <a:spcAft>
                <a:spcPts val="0"/>
              </a:spcAft>
              <a:buClr>
                <a:srgbClr val="FFFFFF"/>
              </a:buClr>
              <a:buSzPts val="1400"/>
              <a:buFont typeface="Trebuchet MS"/>
              <a:buNone/>
              <a:defRPr sz="4640" b="1" i="1" u="none" strike="noStrike" cap="none">
                <a:solidFill>
                  <a:srgbClr val="FFFFFF"/>
                </a:solidFill>
                <a:latin typeface="Trebuchet MS"/>
                <a:ea typeface="Trebuchet MS"/>
                <a:cs typeface="Trebuchet MS"/>
                <a:sym typeface="Trebuchet MS"/>
              </a:defRPr>
            </a:lvl2pPr>
            <a:lvl3pPr marR="0" lvl="2" algn="ctr">
              <a:lnSpc>
                <a:spcPct val="100000"/>
              </a:lnSpc>
              <a:spcBef>
                <a:spcPts val="0"/>
              </a:spcBef>
              <a:spcAft>
                <a:spcPts val="0"/>
              </a:spcAft>
              <a:buClr>
                <a:srgbClr val="FFFFFF"/>
              </a:buClr>
              <a:buSzPts val="1400"/>
              <a:buFont typeface="Trebuchet MS"/>
              <a:buNone/>
              <a:defRPr sz="4640" b="1" i="1" u="none" strike="noStrike" cap="none">
                <a:solidFill>
                  <a:srgbClr val="FFFFFF"/>
                </a:solidFill>
                <a:latin typeface="Trebuchet MS"/>
                <a:ea typeface="Trebuchet MS"/>
                <a:cs typeface="Trebuchet MS"/>
                <a:sym typeface="Trebuchet MS"/>
              </a:defRPr>
            </a:lvl3pPr>
            <a:lvl4pPr marR="0" lvl="3" algn="ctr">
              <a:lnSpc>
                <a:spcPct val="100000"/>
              </a:lnSpc>
              <a:spcBef>
                <a:spcPts val="0"/>
              </a:spcBef>
              <a:spcAft>
                <a:spcPts val="0"/>
              </a:spcAft>
              <a:buClr>
                <a:srgbClr val="FFFFFF"/>
              </a:buClr>
              <a:buSzPts val="1400"/>
              <a:buFont typeface="Trebuchet MS"/>
              <a:buNone/>
              <a:defRPr sz="4640" b="1" i="1" u="none" strike="noStrike" cap="none">
                <a:solidFill>
                  <a:srgbClr val="FFFFFF"/>
                </a:solidFill>
                <a:latin typeface="Trebuchet MS"/>
                <a:ea typeface="Trebuchet MS"/>
                <a:cs typeface="Trebuchet MS"/>
                <a:sym typeface="Trebuchet MS"/>
              </a:defRPr>
            </a:lvl4pPr>
            <a:lvl5pPr marR="0" lvl="4" algn="ctr">
              <a:lnSpc>
                <a:spcPct val="100000"/>
              </a:lnSpc>
              <a:spcBef>
                <a:spcPts val="0"/>
              </a:spcBef>
              <a:spcAft>
                <a:spcPts val="0"/>
              </a:spcAft>
              <a:buClr>
                <a:srgbClr val="FFFFFF"/>
              </a:buClr>
              <a:buSzPts val="1400"/>
              <a:buFont typeface="Trebuchet MS"/>
              <a:buNone/>
              <a:defRPr sz="4640" b="1" i="1" u="none" strike="noStrike" cap="none">
                <a:solidFill>
                  <a:srgbClr val="FFFFFF"/>
                </a:solidFill>
                <a:latin typeface="Trebuchet MS"/>
                <a:ea typeface="Trebuchet MS"/>
                <a:cs typeface="Trebuchet MS"/>
                <a:sym typeface="Trebuchet MS"/>
              </a:defRPr>
            </a:lvl5pPr>
            <a:lvl6pPr marR="0" lvl="5" algn="ctr">
              <a:lnSpc>
                <a:spcPct val="100000"/>
              </a:lnSpc>
              <a:spcBef>
                <a:spcPts val="0"/>
              </a:spcBef>
              <a:spcAft>
                <a:spcPts val="0"/>
              </a:spcAft>
              <a:buClr>
                <a:srgbClr val="FFFFFF"/>
              </a:buClr>
              <a:buSzPts val="1400"/>
              <a:buFont typeface="Trebuchet MS"/>
              <a:buNone/>
              <a:defRPr sz="4640" b="1" i="1" u="none" strike="noStrike" cap="none">
                <a:solidFill>
                  <a:srgbClr val="FFFFFF"/>
                </a:solidFill>
                <a:latin typeface="Trebuchet MS"/>
                <a:ea typeface="Trebuchet MS"/>
                <a:cs typeface="Trebuchet MS"/>
                <a:sym typeface="Trebuchet MS"/>
              </a:defRPr>
            </a:lvl6pPr>
            <a:lvl7pPr marR="0" lvl="6" algn="ctr">
              <a:lnSpc>
                <a:spcPct val="100000"/>
              </a:lnSpc>
              <a:spcBef>
                <a:spcPts val="0"/>
              </a:spcBef>
              <a:spcAft>
                <a:spcPts val="0"/>
              </a:spcAft>
              <a:buClr>
                <a:srgbClr val="FFFFFF"/>
              </a:buClr>
              <a:buSzPts val="1400"/>
              <a:buFont typeface="Trebuchet MS"/>
              <a:buNone/>
              <a:defRPr sz="4640" b="1" i="1" u="none" strike="noStrike" cap="none">
                <a:solidFill>
                  <a:srgbClr val="FFFFFF"/>
                </a:solidFill>
                <a:latin typeface="Trebuchet MS"/>
                <a:ea typeface="Trebuchet MS"/>
                <a:cs typeface="Trebuchet MS"/>
                <a:sym typeface="Trebuchet MS"/>
              </a:defRPr>
            </a:lvl7pPr>
            <a:lvl8pPr marR="0" lvl="7" algn="ctr">
              <a:lnSpc>
                <a:spcPct val="100000"/>
              </a:lnSpc>
              <a:spcBef>
                <a:spcPts val="0"/>
              </a:spcBef>
              <a:spcAft>
                <a:spcPts val="0"/>
              </a:spcAft>
              <a:buClr>
                <a:srgbClr val="FFFFFF"/>
              </a:buClr>
              <a:buSzPts val="1400"/>
              <a:buFont typeface="Trebuchet MS"/>
              <a:buNone/>
              <a:defRPr sz="4640" b="1" i="1" u="none" strike="noStrike" cap="none">
                <a:solidFill>
                  <a:srgbClr val="FFFFFF"/>
                </a:solidFill>
                <a:latin typeface="Trebuchet MS"/>
                <a:ea typeface="Trebuchet MS"/>
                <a:cs typeface="Trebuchet MS"/>
                <a:sym typeface="Trebuchet MS"/>
              </a:defRPr>
            </a:lvl8pPr>
            <a:lvl9pPr marR="0" lvl="8" algn="ctr">
              <a:lnSpc>
                <a:spcPct val="100000"/>
              </a:lnSpc>
              <a:spcBef>
                <a:spcPts val="0"/>
              </a:spcBef>
              <a:spcAft>
                <a:spcPts val="0"/>
              </a:spcAft>
              <a:buClr>
                <a:srgbClr val="FFFFFF"/>
              </a:buClr>
              <a:buSzPts val="1400"/>
              <a:buFont typeface="Trebuchet MS"/>
              <a:buNone/>
              <a:defRPr sz="4640" b="1" i="1" u="none" strike="noStrike" cap="none">
                <a:solidFill>
                  <a:srgbClr val="FFFFFF"/>
                </a:solidFill>
                <a:latin typeface="Trebuchet MS"/>
                <a:ea typeface="Trebuchet MS"/>
                <a:cs typeface="Trebuchet MS"/>
                <a:sym typeface="Trebuchet MS"/>
              </a:defRPr>
            </a:lvl9pPr>
          </a:lstStyle>
          <a:p>
            <a:endParaRPr/>
          </a:p>
        </p:txBody>
      </p:sp>
      <p:sp>
        <p:nvSpPr>
          <p:cNvPr id="54" name="Google Shape;54;p76"/>
          <p:cNvSpPr txBox="1">
            <a:spLocks noGrp="1"/>
          </p:cNvSpPr>
          <p:nvPr>
            <p:ph type="body" idx="1"/>
          </p:nvPr>
        </p:nvSpPr>
        <p:spPr>
          <a:xfrm>
            <a:off x="446485" y="1768078"/>
            <a:ext cx="8251031" cy="4125516"/>
          </a:xfrm>
          <a:prstGeom prst="rect">
            <a:avLst/>
          </a:prstGeom>
          <a:noFill/>
          <a:ln>
            <a:noFill/>
          </a:ln>
        </p:spPr>
        <p:txBody>
          <a:bodyPr spcFirstLastPara="1" wrap="square" lIns="91425" tIns="91425" rIns="91425" bIns="91425" anchor="t" anchorCtr="0">
            <a:noAutofit/>
          </a:bodyPr>
          <a:lstStyle>
            <a:lvl1pPr marL="457200" marR="0" lvl="0" indent="-533400" algn="l">
              <a:lnSpc>
                <a:spcPct val="100000"/>
              </a:lnSpc>
              <a:spcBef>
                <a:spcPts val="0"/>
              </a:spcBef>
              <a:spcAft>
                <a:spcPts val="0"/>
              </a:spcAft>
              <a:buClr>
                <a:srgbClr val="53585F"/>
              </a:buClr>
              <a:buSzPts val="4800"/>
              <a:buFont typeface="Noto Sans Symbols"/>
              <a:buChar char="➢"/>
              <a:defRPr sz="3375" b="0" i="0" u="none" strike="noStrike" cap="none">
                <a:solidFill>
                  <a:srgbClr val="53585F"/>
                </a:solidFill>
                <a:latin typeface="Trebuchet MS"/>
                <a:ea typeface="Trebuchet MS"/>
                <a:cs typeface="Trebuchet MS"/>
                <a:sym typeface="Trebuchet MS"/>
              </a:defRPr>
            </a:lvl1pPr>
            <a:lvl2pPr marL="914400" marR="0" lvl="1" indent="-457200" algn="l">
              <a:lnSpc>
                <a:spcPct val="100000"/>
              </a:lnSpc>
              <a:spcBef>
                <a:spcPts val="0"/>
              </a:spcBef>
              <a:spcAft>
                <a:spcPts val="0"/>
              </a:spcAft>
              <a:buClr>
                <a:srgbClr val="53585F"/>
              </a:buClr>
              <a:buSzPts val="3600"/>
              <a:buFont typeface="Noto Sans Symbols"/>
              <a:buChar char="▪"/>
              <a:defRPr sz="2531" b="0" i="0" u="none" strike="noStrike" cap="none">
                <a:solidFill>
                  <a:srgbClr val="53585F"/>
                </a:solidFill>
                <a:latin typeface="Trebuchet MS"/>
                <a:ea typeface="Trebuchet MS"/>
                <a:cs typeface="Trebuchet MS"/>
                <a:sym typeface="Trebuchet MS"/>
              </a:defRPr>
            </a:lvl2pPr>
            <a:lvl3pPr marL="1371600" marR="0" lvl="2" indent="-419100" algn="l">
              <a:lnSpc>
                <a:spcPct val="100000"/>
              </a:lnSpc>
              <a:spcBef>
                <a:spcPts val="0"/>
              </a:spcBef>
              <a:spcAft>
                <a:spcPts val="0"/>
              </a:spcAft>
              <a:buClr>
                <a:srgbClr val="53585F"/>
              </a:buClr>
              <a:buSzPts val="3000"/>
              <a:buFont typeface="Arial"/>
              <a:buChar char="•"/>
              <a:defRPr sz="2109" b="0" i="0" u="none" strike="noStrike" cap="none">
                <a:solidFill>
                  <a:srgbClr val="53585F"/>
                </a:solidFill>
                <a:latin typeface="Trebuchet MS"/>
                <a:ea typeface="Trebuchet MS"/>
                <a:cs typeface="Trebuchet MS"/>
                <a:sym typeface="Trebuchet MS"/>
              </a:defRPr>
            </a:lvl3pPr>
            <a:lvl4pPr marL="1828800" marR="0" lvl="3" indent="-381000" algn="l">
              <a:lnSpc>
                <a:spcPct val="100000"/>
              </a:lnSpc>
              <a:spcBef>
                <a:spcPts val="0"/>
              </a:spcBef>
              <a:spcAft>
                <a:spcPts val="0"/>
              </a:spcAft>
              <a:buClr>
                <a:srgbClr val="53585F"/>
              </a:buClr>
              <a:buSzPts val="2400"/>
              <a:buFont typeface="Trebuchet MS"/>
              <a:buChar char="–"/>
              <a:defRPr sz="1687" b="0" i="0" u="none" strike="noStrike" cap="none">
                <a:solidFill>
                  <a:srgbClr val="53585F"/>
                </a:solidFill>
                <a:latin typeface="Trebuchet MS"/>
                <a:ea typeface="Trebuchet MS"/>
                <a:cs typeface="Trebuchet MS"/>
                <a:sym typeface="Trebuchet MS"/>
              </a:defRPr>
            </a:lvl4pPr>
            <a:lvl5pPr marL="2286000" marR="0" lvl="4" indent="-381000" algn="l">
              <a:lnSpc>
                <a:spcPct val="100000"/>
              </a:lnSpc>
              <a:spcBef>
                <a:spcPts val="0"/>
              </a:spcBef>
              <a:spcAft>
                <a:spcPts val="0"/>
              </a:spcAft>
              <a:buClr>
                <a:srgbClr val="53585F"/>
              </a:buClr>
              <a:buSzPts val="2400"/>
              <a:buFont typeface="Trebuchet MS"/>
              <a:buChar char="»"/>
              <a:defRPr sz="1687" b="0" i="0" u="none" strike="noStrike" cap="none">
                <a:solidFill>
                  <a:srgbClr val="53585F"/>
                </a:solidFill>
                <a:latin typeface="Trebuchet MS"/>
                <a:ea typeface="Trebuchet MS"/>
                <a:cs typeface="Trebuchet MS"/>
                <a:sym typeface="Trebuchet MS"/>
              </a:defRPr>
            </a:lvl5pPr>
            <a:lvl6pPr marL="2743200" marR="0" lvl="5" indent="-228600" algn="l">
              <a:lnSpc>
                <a:spcPct val="100000"/>
              </a:lnSpc>
              <a:spcBef>
                <a:spcPts val="0"/>
              </a:spcBef>
              <a:spcAft>
                <a:spcPts val="0"/>
              </a:spcAft>
              <a:buClr>
                <a:srgbClr val="53585F"/>
              </a:buClr>
              <a:buSzPts val="2400"/>
              <a:buNone/>
              <a:defRPr sz="1687" b="0" i="0" u="none" strike="noStrike" cap="none">
                <a:solidFill>
                  <a:srgbClr val="53585F"/>
                </a:solidFill>
                <a:latin typeface="Trebuchet MS"/>
                <a:ea typeface="Trebuchet MS"/>
                <a:cs typeface="Trebuchet MS"/>
                <a:sym typeface="Trebuchet MS"/>
              </a:defRPr>
            </a:lvl6pPr>
            <a:lvl7pPr marL="3200400" marR="0" lvl="6" indent="-228600" algn="l">
              <a:lnSpc>
                <a:spcPct val="100000"/>
              </a:lnSpc>
              <a:spcBef>
                <a:spcPts val="0"/>
              </a:spcBef>
              <a:spcAft>
                <a:spcPts val="0"/>
              </a:spcAft>
              <a:buClr>
                <a:srgbClr val="53585F"/>
              </a:buClr>
              <a:buSzPts val="2400"/>
              <a:buNone/>
              <a:defRPr sz="1687" b="0" i="0" u="none" strike="noStrike" cap="none">
                <a:solidFill>
                  <a:srgbClr val="53585F"/>
                </a:solidFill>
                <a:latin typeface="Trebuchet MS"/>
                <a:ea typeface="Trebuchet MS"/>
                <a:cs typeface="Trebuchet MS"/>
                <a:sym typeface="Trebuchet MS"/>
              </a:defRPr>
            </a:lvl7pPr>
            <a:lvl8pPr marL="3657600" marR="0" lvl="7" indent="-228600" algn="l">
              <a:lnSpc>
                <a:spcPct val="100000"/>
              </a:lnSpc>
              <a:spcBef>
                <a:spcPts val="0"/>
              </a:spcBef>
              <a:spcAft>
                <a:spcPts val="0"/>
              </a:spcAft>
              <a:buClr>
                <a:srgbClr val="53585F"/>
              </a:buClr>
              <a:buSzPts val="2400"/>
              <a:buNone/>
              <a:defRPr sz="1687" b="0" i="0" u="none" strike="noStrike" cap="none">
                <a:solidFill>
                  <a:srgbClr val="53585F"/>
                </a:solidFill>
                <a:latin typeface="Trebuchet MS"/>
                <a:ea typeface="Trebuchet MS"/>
                <a:cs typeface="Trebuchet MS"/>
                <a:sym typeface="Trebuchet MS"/>
              </a:defRPr>
            </a:lvl8pPr>
            <a:lvl9pPr marL="4114800" marR="0" lvl="8" indent="-228600" algn="l">
              <a:lnSpc>
                <a:spcPct val="100000"/>
              </a:lnSpc>
              <a:spcBef>
                <a:spcPts val="0"/>
              </a:spcBef>
              <a:spcAft>
                <a:spcPts val="0"/>
              </a:spcAft>
              <a:buClr>
                <a:srgbClr val="53585F"/>
              </a:buClr>
              <a:buSzPts val="2400"/>
              <a:buNone/>
              <a:defRPr sz="1687" b="0" i="0" u="none" strike="noStrike" cap="none">
                <a:solidFill>
                  <a:srgbClr val="53585F"/>
                </a:solidFill>
                <a:latin typeface="Trebuchet MS"/>
                <a:ea typeface="Trebuchet MS"/>
                <a:cs typeface="Trebuchet MS"/>
                <a:sym typeface="Trebuchet MS"/>
              </a:defRPr>
            </a:lvl9pPr>
          </a:lstStyle>
          <a:p>
            <a:endParaRPr/>
          </a:p>
        </p:txBody>
      </p:sp>
      <p:sp>
        <p:nvSpPr>
          <p:cNvPr id="55" name="Google Shape;55;p76"/>
          <p:cNvSpPr txBox="1">
            <a:spLocks noGrp="1"/>
          </p:cNvSpPr>
          <p:nvPr>
            <p:ph type="sldNum" idx="12"/>
          </p:nvPr>
        </p:nvSpPr>
        <p:spPr>
          <a:xfrm>
            <a:off x="6553275" y="6356821"/>
            <a:ext cx="2133079" cy="36500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53585F"/>
              </a:buClr>
              <a:buSzPts val="843"/>
              <a:buFont typeface="Trebuchet MS"/>
              <a:buNone/>
              <a:defRPr sz="843" b="0" i="0" u="none" strike="noStrike" cap="none">
                <a:solidFill>
                  <a:srgbClr val="53585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dirty="0"/>
          </a:p>
        </p:txBody>
      </p:sp>
      <p:pic>
        <p:nvPicPr>
          <p:cNvPr id="56" name="Google Shape;56;p76"/>
          <p:cNvPicPr preferRelativeResize="0"/>
          <p:nvPr/>
        </p:nvPicPr>
        <p:blipFill rotWithShape="1">
          <a:blip r:embed="rId2">
            <a:alphaModFix/>
          </a:blip>
          <a:srcRect/>
          <a:stretch/>
        </p:blipFill>
        <p:spPr>
          <a:xfrm>
            <a:off x="379372" y="6172646"/>
            <a:ext cx="2176611" cy="54917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7"/>
        <p:cNvGrpSpPr/>
        <p:nvPr/>
      </p:nvGrpSpPr>
      <p:grpSpPr>
        <a:xfrm>
          <a:off x="0" y="0"/>
          <a:ext cx="0" cy="0"/>
          <a:chOff x="0" y="0"/>
          <a:chExt cx="0" cy="0"/>
        </a:xfrm>
      </p:grpSpPr>
      <p:sp>
        <p:nvSpPr>
          <p:cNvPr id="58" name="Google Shape;58;p7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78"/>
          <p:cNvSpPr>
            <a:spLocks noGrp="1"/>
          </p:cNvSpPr>
          <p:nvPr>
            <p:ph type="pic" idx="2"/>
          </p:nvPr>
        </p:nvSpPr>
        <p:spPr>
          <a:xfrm>
            <a:off x="1792288" y="612775"/>
            <a:ext cx="5486400" cy="4114800"/>
          </a:xfrm>
          <a:prstGeom prst="rect">
            <a:avLst/>
          </a:prstGeom>
          <a:noFill/>
          <a:ln>
            <a:noFill/>
          </a:ln>
        </p:spPr>
      </p:sp>
      <p:sp>
        <p:nvSpPr>
          <p:cNvPr id="60" name="Google Shape;60;p7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1" name="Google Shape;61;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2" name="Google Shape;62;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7" name="Google Shape;67;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8" name="Google Shape;68;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13" name="Google Shape;13;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14" name="Google Shape;14;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 name="Google Shape;98;p9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00" name="Google Shape;100;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01" name="Google Shape;101;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chart" Target="../charts/chart5.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image" Target="../media/image35.jpg"/></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 descr="kerseymist.jpg"/>
          <p:cNvPicPr preferRelativeResize="0"/>
          <p:nvPr/>
        </p:nvPicPr>
        <p:blipFill rotWithShape="1">
          <a:blip r:embed="rId3">
            <a:alphaModFix/>
          </a:blip>
          <a:srcRect/>
          <a:stretch/>
        </p:blipFill>
        <p:spPr>
          <a:xfrm>
            <a:off x="0" y="0"/>
            <a:ext cx="9387840" cy="7040880"/>
          </a:xfrm>
          <a:prstGeom prst="rect">
            <a:avLst/>
          </a:prstGeom>
          <a:noFill/>
          <a:ln>
            <a:noFill/>
          </a:ln>
        </p:spPr>
      </p:pic>
      <p:sp>
        <p:nvSpPr>
          <p:cNvPr id="186" name="Google Shape;186;p1"/>
          <p:cNvSpPr txBox="1">
            <a:spLocks noGrp="1"/>
          </p:cNvSpPr>
          <p:nvPr>
            <p:ph type="title"/>
          </p:nvPr>
        </p:nvSpPr>
        <p:spPr>
          <a:xfrm>
            <a:off x="304800" y="274638"/>
            <a:ext cx="8686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Black"/>
              <a:buNone/>
            </a:pPr>
            <a:r>
              <a:rPr lang="en-US" b="1" dirty="0">
                <a:latin typeface="Arial Black"/>
                <a:ea typeface="Arial Black"/>
                <a:cs typeface="Arial Black"/>
                <a:sym typeface="Arial Black"/>
              </a:rPr>
              <a:t>Colorado Division of Water Resources</a:t>
            </a:r>
            <a:endParaRPr dirty="0">
              <a:latin typeface="Arial Black"/>
              <a:ea typeface="Arial Black"/>
              <a:cs typeface="Arial Black"/>
              <a:sym typeface="Arial Black"/>
            </a:endParaRPr>
          </a:p>
        </p:txBody>
      </p:sp>
      <p:sp>
        <p:nvSpPr>
          <p:cNvPr id="187" name="Google Shape;187;p1"/>
          <p:cNvSpPr txBox="1">
            <a:spLocks noGrp="1"/>
          </p:cNvSpPr>
          <p:nvPr>
            <p:ph type="body" idx="1"/>
          </p:nvPr>
        </p:nvSpPr>
        <p:spPr>
          <a:xfrm>
            <a:off x="22810" y="2667000"/>
            <a:ext cx="9144000" cy="41910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Clr>
                <a:schemeClr val="lt1"/>
              </a:buClr>
              <a:buSzPct val="108108"/>
              <a:buNone/>
            </a:pPr>
            <a:r>
              <a:rPr lang="en-US" sz="4000" dirty="0">
                <a:solidFill>
                  <a:schemeClr val="dk1"/>
                </a:solidFill>
                <a:latin typeface="Arial Black"/>
                <a:ea typeface="Arial Black"/>
                <a:cs typeface="Arial Black"/>
                <a:sym typeface="Arial Black"/>
              </a:rPr>
              <a:t>Water Literate Leaders of Northern Colorado</a:t>
            </a:r>
            <a:endParaRPr dirty="0">
              <a:solidFill>
                <a:schemeClr val="dk1"/>
              </a:solidFill>
            </a:endParaRPr>
          </a:p>
          <a:p>
            <a:pPr marL="0" lvl="0" indent="0" algn="l" rtl="0">
              <a:lnSpc>
                <a:spcPct val="100000"/>
              </a:lnSpc>
              <a:spcBef>
                <a:spcPts val="560"/>
              </a:spcBef>
              <a:spcAft>
                <a:spcPts val="0"/>
              </a:spcAft>
              <a:buClr>
                <a:schemeClr val="dk1"/>
              </a:buClr>
              <a:buSzPct val="108108"/>
              <a:buNone/>
            </a:pPr>
            <a:endParaRPr sz="2800" dirty="0">
              <a:solidFill>
                <a:schemeClr val="dk1"/>
              </a:solidFill>
              <a:latin typeface="Arial Black"/>
              <a:ea typeface="Arial Black"/>
              <a:cs typeface="Arial Black"/>
              <a:sym typeface="Arial Black"/>
            </a:endParaRPr>
          </a:p>
          <a:p>
            <a:pPr marL="0" lvl="0" indent="0" algn="l" rtl="0">
              <a:lnSpc>
                <a:spcPct val="100000"/>
              </a:lnSpc>
              <a:spcBef>
                <a:spcPts val="560"/>
              </a:spcBef>
              <a:spcAft>
                <a:spcPts val="0"/>
              </a:spcAft>
              <a:buClr>
                <a:schemeClr val="lt1"/>
              </a:buClr>
              <a:buSzPct val="108108"/>
              <a:buNone/>
            </a:pPr>
            <a:r>
              <a:rPr lang="en-US" sz="2800" dirty="0">
                <a:solidFill>
                  <a:schemeClr val="dk1"/>
                </a:solidFill>
                <a:latin typeface="Arial Black"/>
                <a:ea typeface="Arial Black"/>
                <a:cs typeface="Arial Black"/>
                <a:sym typeface="Arial Black"/>
              </a:rPr>
              <a:t>	October 11, 2023</a:t>
            </a:r>
            <a:endParaRPr dirty="0"/>
          </a:p>
          <a:p>
            <a:pPr marL="342900" lvl="0" indent="-165100" algn="l" rtl="0">
              <a:lnSpc>
                <a:spcPct val="100000"/>
              </a:lnSpc>
              <a:spcBef>
                <a:spcPts val="560"/>
              </a:spcBef>
              <a:spcAft>
                <a:spcPts val="0"/>
              </a:spcAft>
              <a:buClr>
                <a:schemeClr val="lt1"/>
              </a:buClr>
              <a:buSzPct val="108108"/>
              <a:buNone/>
            </a:pPr>
            <a:endParaRPr sz="2800" dirty="0">
              <a:solidFill>
                <a:schemeClr val="dk1"/>
              </a:solidFill>
              <a:latin typeface="Arial Black"/>
              <a:ea typeface="Arial Black"/>
              <a:cs typeface="Arial Black"/>
              <a:sym typeface="Arial Black"/>
            </a:endParaRPr>
          </a:p>
          <a:p>
            <a:pPr marL="0" lvl="0" indent="0" algn="l" rtl="0">
              <a:lnSpc>
                <a:spcPct val="100000"/>
              </a:lnSpc>
              <a:spcBef>
                <a:spcPts val="560"/>
              </a:spcBef>
              <a:spcAft>
                <a:spcPts val="0"/>
              </a:spcAft>
              <a:buClr>
                <a:schemeClr val="lt1"/>
              </a:buClr>
              <a:buSzPct val="108108"/>
              <a:buNone/>
            </a:pPr>
            <a:r>
              <a:rPr lang="en-US" sz="2800" dirty="0">
                <a:solidFill>
                  <a:schemeClr val="dk1"/>
                </a:solidFill>
                <a:latin typeface="Arial Black"/>
                <a:ea typeface="Arial Black"/>
                <a:cs typeface="Arial Black"/>
                <a:sym typeface="Arial Black"/>
              </a:rPr>
              <a:t>	Michael Hein, Assistant Division Engineer</a:t>
            </a:r>
            <a:endParaRPr dirty="0">
              <a:solidFill>
                <a:schemeClr val="dk1"/>
              </a:solidFill>
            </a:endParaRPr>
          </a:p>
          <a:p>
            <a:pPr marL="0" lvl="0" indent="0" algn="l" rtl="0">
              <a:lnSpc>
                <a:spcPct val="100000"/>
              </a:lnSpc>
              <a:spcBef>
                <a:spcPts val="560"/>
              </a:spcBef>
              <a:spcAft>
                <a:spcPts val="0"/>
              </a:spcAft>
              <a:buClr>
                <a:schemeClr val="lt1"/>
              </a:buClr>
              <a:buSzPct val="108108"/>
              <a:buNone/>
            </a:pPr>
            <a:r>
              <a:rPr lang="en-US" sz="2800" dirty="0">
                <a:solidFill>
                  <a:schemeClr val="dk1"/>
                </a:solidFill>
                <a:latin typeface="Arial Black"/>
                <a:ea typeface="Arial Black"/>
                <a:cs typeface="Arial Black"/>
                <a:sym typeface="Arial Black"/>
              </a:rPr>
              <a:t>	Jean Lever, Thompson Water Commissioner</a:t>
            </a:r>
            <a:endParaRPr dirty="0"/>
          </a:p>
        </p:txBody>
      </p:sp>
      <p:sp>
        <p:nvSpPr>
          <p:cNvPr id="188" name="Google Shape;188;p1"/>
          <p:cNvSpPr txBox="1"/>
          <p:nvPr/>
        </p:nvSpPr>
        <p:spPr>
          <a:xfrm>
            <a:off x="7258497" y="6496041"/>
            <a:ext cx="1908313" cy="361959"/>
          </a:xfrm>
          <a:prstGeom prst="rect">
            <a:avLst/>
          </a:prstGeom>
          <a:noFill/>
          <a:ln>
            <a:noFill/>
          </a:ln>
        </p:spPr>
        <p:txBody>
          <a:bodyPr spcFirstLastPara="1" wrap="square" lIns="91425" tIns="45700" rIns="91425" bIns="45700" anchor="t" anchorCtr="0">
            <a:spAutoFit/>
          </a:bodyPr>
          <a:lstStyle/>
          <a:p>
            <a:pPr marL="0" marR="0" lvl="0" indent="0" algn="ctr" rtl="0">
              <a:lnSpc>
                <a:spcPct val="75000"/>
              </a:lnSpc>
              <a:spcBef>
                <a:spcPts val="0"/>
              </a:spcBef>
              <a:spcAft>
                <a:spcPts val="0"/>
              </a:spcAft>
              <a:buClr>
                <a:srgbClr val="000000"/>
              </a:buClr>
              <a:buSzPts val="1600"/>
              <a:buFont typeface="Arial"/>
              <a:buNone/>
            </a:pPr>
            <a:r>
              <a:rPr lang="en-US" sz="1000" b="1" i="1" u="none" strike="noStrike" cap="none" dirty="0">
                <a:solidFill>
                  <a:srgbClr val="FFFFFF"/>
                </a:solidFill>
                <a:latin typeface="Arial"/>
                <a:ea typeface="Arial"/>
                <a:cs typeface="Arial"/>
                <a:sym typeface="Arial"/>
              </a:rPr>
              <a:t>South Platte River at Kersey </a:t>
            </a:r>
            <a:endParaRPr sz="1000" b="0" i="1" u="none" strike="noStrike" cap="none" dirty="0">
              <a:solidFill>
                <a:srgbClr val="000000"/>
              </a:solidFill>
              <a:latin typeface="Arial"/>
              <a:ea typeface="Arial"/>
              <a:cs typeface="Arial"/>
              <a:sym typeface="Arial"/>
            </a:endParaRPr>
          </a:p>
          <a:p>
            <a:pPr marL="0" marR="0" lvl="0" indent="0" algn="ctr" rtl="0">
              <a:lnSpc>
                <a:spcPct val="75000"/>
              </a:lnSpc>
              <a:spcBef>
                <a:spcPts val="320"/>
              </a:spcBef>
              <a:spcAft>
                <a:spcPts val="0"/>
              </a:spcAft>
              <a:buClr>
                <a:srgbClr val="000000"/>
              </a:buClr>
              <a:buSzPts val="1600"/>
              <a:buFont typeface="Arial"/>
              <a:buNone/>
            </a:pPr>
            <a:r>
              <a:rPr lang="en-US" sz="1000" b="1" i="1" u="none" strike="noStrike" cap="none" dirty="0">
                <a:solidFill>
                  <a:srgbClr val="FFFFFF"/>
                </a:solidFill>
                <a:latin typeface="Arial"/>
                <a:ea typeface="Arial"/>
                <a:cs typeface="Arial"/>
                <a:sym typeface="Arial"/>
              </a:rPr>
              <a:t>(Photo by Jason Smith)</a:t>
            </a:r>
            <a:endParaRPr sz="1000" b="0" i="1"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4"/>
          <p:cNvSpPr txBox="1">
            <a:spLocks noGrp="1"/>
          </p:cNvSpPr>
          <p:nvPr>
            <p:ph type="title"/>
          </p:nvPr>
        </p:nvSpPr>
        <p:spPr>
          <a:xfrm>
            <a:off x="304800" y="304800"/>
            <a:ext cx="8458200" cy="609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sz="3600" dirty="0">
                <a:solidFill>
                  <a:srgbClr val="0070C0"/>
                </a:solidFill>
                <a:latin typeface="Calibri"/>
                <a:ea typeface="Calibri"/>
                <a:cs typeface="Calibri"/>
                <a:sym typeface="Calibri"/>
              </a:rPr>
              <a:t>Colorado’s Water Administration System</a:t>
            </a:r>
            <a:endParaRPr dirty="0">
              <a:solidFill>
                <a:srgbClr val="0070C0"/>
              </a:solidFill>
              <a:latin typeface="Calibri"/>
              <a:ea typeface="Calibri"/>
              <a:cs typeface="Calibri"/>
              <a:sym typeface="Calibri"/>
            </a:endParaRPr>
          </a:p>
        </p:txBody>
      </p:sp>
      <p:sp>
        <p:nvSpPr>
          <p:cNvPr id="270" name="Google Shape;270;p14"/>
          <p:cNvSpPr txBox="1">
            <a:spLocks noGrp="1"/>
          </p:cNvSpPr>
          <p:nvPr>
            <p:ph type="body" idx="1"/>
          </p:nvPr>
        </p:nvSpPr>
        <p:spPr>
          <a:xfrm>
            <a:off x="574813" y="1083365"/>
            <a:ext cx="7918174" cy="5469835"/>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2800"/>
              <a:buFont typeface="Noto Sans Symbols"/>
              <a:buNone/>
            </a:pPr>
            <a:endParaRPr lang="en-US" sz="2800" dirty="0">
              <a:latin typeface="Calibri"/>
              <a:ea typeface="Calibri"/>
              <a:cs typeface="Calibri"/>
              <a:sym typeface="Calibri"/>
            </a:endParaRPr>
          </a:p>
          <a:p>
            <a:pPr marL="342900" lvl="0" indent="-342900" algn="l" rtl="0">
              <a:lnSpc>
                <a:spcPct val="100000"/>
              </a:lnSpc>
              <a:spcBef>
                <a:spcPts val="0"/>
              </a:spcBef>
              <a:spcAft>
                <a:spcPts val="0"/>
              </a:spcAft>
              <a:buClr>
                <a:schemeClr val="dk1"/>
              </a:buClr>
              <a:buSzPts val="2800"/>
              <a:buFont typeface="Noto Sans Symbols"/>
              <a:buNone/>
            </a:pPr>
            <a:r>
              <a:rPr lang="en-US" sz="2800" dirty="0">
                <a:latin typeface="Calibri"/>
                <a:ea typeface="Calibri"/>
                <a:cs typeface="Calibri"/>
                <a:sym typeface="Calibri"/>
              </a:rPr>
              <a:t>The Prior Appropriation Doctrine means those that </a:t>
            </a:r>
            <a:r>
              <a:rPr lang="en-US" sz="2800" u="sng" dirty="0">
                <a:latin typeface="Calibri"/>
                <a:ea typeface="Calibri"/>
                <a:cs typeface="Calibri"/>
                <a:sym typeface="Calibri"/>
              </a:rPr>
              <a:t>put the water to use first</a:t>
            </a:r>
            <a:r>
              <a:rPr lang="en-US" sz="2800" dirty="0">
                <a:latin typeface="Calibri"/>
                <a:ea typeface="Calibri"/>
                <a:cs typeface="Calibri"/>
                <a:sym typeface="Calibri"/>
              </a:rPr>
              <a:t> are </a:t>
            </a:r>
            <a:r>
              <a:rPr lang="en-US" sz="2800" u="sng" dirty="0">
                <a:latin typeface="Calibri"/>
                <a:ea typeface="Calibri"/>
                <a:cs typeface="Calibri"/>
                <a:sym typeface="Calibri"/>
              </a:rPr>
              <a:t>entitled to get their water first</a:t>
            </a:r>
            <a:r>
              <a:rPr lang="en-US" sz="2800" dirty="0">
                <a:latin typeface="Calibri"/>
                <a:ea typeface="Calibri"/>
                <a:cs typeface="Calibri"/>
                <a:sym typeface="Calibri"/>
              </a:rPr>
              <a:t> during periods of water shortage.</a:t>
            </a:r>
            <a:endParaRPr dirty="0">
              <a:latin typeface="Calibri"/>
              <a:ea typeface="Calibri"/>
              <a:cs typeface="Calibri"/>
              <a:sym typeface="Calibri"/>
            </a:endParaRPr>
          </a:p>
          <a:p>
            <a:pPr marL="342900" lvl="0" indent="-342900" algn="l" rtl="0">
              <a:lnSpc>
                <a:spcPct val="100000"/>
              </a:lnSpc>
              <a:spcBef>
                <a:spcPts val="518"/>
              </a:spcBef>
              <a:spcAft>
                <a:spcPts val="0"/>
              </a:spcAft>
              <a:buClr>
                <a:schemeClr val="dk1"/>
              </a:buClr>
              <a:buSzPts val="2800"/>
              <a:buNone/>
            </a:pPr>
            <a:r>
              <a:rPr lang="en-US" sz="2800" dirty="0">
                <a:latin typeface="Calibri"/>
                <a:ea typeface="Calibri"/>
                <a:cs typeface="Calibri"/>
                <a:sym typeface="Calibri"/>
              </a:rPr>
              <a:t>In Colorado, the </a:t>
            </a:r>
            <a:r>
              <a:rPr lang="en-US" sz="2800" u="sng" dirty="0">
                <a:latin typeface="Calibri"/>
                <a:ea typeface="Calibri"/>
                <a:cs typeface="Calibri"/>
                <a:sym typeface="Calibri"/>
              </a:rPr>
              <a:t>priority of a water right</a:t>
            </a:r>
            <a:r>
              <a:rPr lang="en-US" sz="2800" dirty="0">
                <a:latin typeface="Calibri"/>
                <a:ea typeface="Calibri"/>
                <a:cs typeface="Calibri"/>
                <a:sym typeface="Calibri"/>
              </a:rPr>
              <a:t> is determined by </a:t>
            </a:r>
            <a:r>
              <a:rPr lang="en-US" sz="2800" b="1" dirty="0">
                <a:latin typeface="Calibri"/>
                <a:ea typeface="Calibri"/>
                <a:cs typeface="Calibri"/>
                <a:sym typeface="Calibri"/>
              </a:rPr>
              <a:t>BOTH</a:t>
            </a:r>
            <a:r>
              <a:rPr lang="en-US" sz="2800" dirty="0">
                <a:latin typeface="Calibri"/>
                <a:ea typeface="Calibri"/>
                <a:cs typeface="Calibri"/>
                <a:sym typeface="Calibri"/>
              </a:rPr>
              <a:t> the </a:t>
            </a:r>
            <a:r>
              <a:rPr lang="en-US" sz="2800" u="sng" dirty="0">
                <a:latin typeface="Calibri"/>
                <a:ea typeface="Calibri"/>
                <a:cs typeface="Calibri"/>
                <a:sym typeface="Calibri"/>
              </a:rPr>
              <a:t>date when the water was first put to a beneficial use</a:t>
            </a:r>
            <a:r>
              <a:rPr lang="en-US" sz="2800" dirty="0">
                <a:latin typeface="Calibri"/>
                <a:ea typeface="Calibri"/>
                <a:cs typeface="Calibri"/>
                <a:sym typeface="Calibri"/>
              </a:rPr>
              <a:t> </a:t>
            </a:r>
            <a:r>
              <a:rPr lang="en-US" sz="2800" b="1" dirty="0">
                <a:latin typeface="Calibri"/>
                <a:ea typeface="Calibri"/>
                <a:cs typeface="Calibri"/>
                <a:sym typeface="Calibri"/>
              </a:rPr>
              <a:t>and</a:t>
            </a:r>
            <a:r>
              <a:rPr lang="en-US" sz="2800" dirty="0">
                <a:latin typeface="Calibri"/>
                <a:ea typeface="Calibri"/>
                <a:cs typeface="Calibri"/>
                <a:sym typeface="Calibri"/>
              </a:rPr>
              <a:t> the </a:t>
            </a:r>
            <a:r>
              <a:rPr lang="en-US" sz="2800" u="sng" dirty="0">
                <a:latin typeface="Calibri"/>
                <a:ea typeface="Calibri"/>
                <a:cs typeface="Calibri"/>
                <a:sym typeface="Calibri"/>
              </a:rPr>
              <a:t>date when the right was decreed</a:t>
            </a:r>
          </a:p>
          <a:p>
            <a:pPr marL="342900" lvl="0" indent="-342900" algn="l" rtl="0">
              <a:lnSpc>
                <a:spcPct val="100000"/>
              </a:lnSpc>
              <a:spcBef>
                <a:spcPts val="518"/>
              </a:spcBef>
              <a:spcAft>
                <a:spcPts val="0"/>
              </a:spcAft>
              <a:buClr>
                <a:schemeClr val="dk1"/>
              </a:buClr>
              <a:buSzPts val="2800"/>
              <a:buNone/>
            </a:pPr>
            <a:r>
              <a:rPr lang="en-US" sz="2800" dirty="0">
                <a:latin typeface="Calibri"/>
                <a:ea typeface="Calibri"/>
                <a:cs typeface="Calibri"/>
                <a:sym typeface="Calibri"/>
              </a:rPr>
              <a:t>	</a:t>
            </a:r>
            <a:r>
              <a:rPr lang="en-US" sz="2800" u="sng" dirty="0">
                <a:latin typeface="Calibri"/>
                <a:ea typeface="Calibri"/>
                <a:cs typeface="Calibri"/>
                <a:sym typeface="Calibri"/>
              </a:rPr>
              <a:t>by the Water Court.</a:t>
            </a:r>
            <a:r>
              <a:rPr lang="en-US" sz="2800" dirty="0">
                <a:latin typeface="Calibri"/>
                <a:ea typeface="Calibri"/>
                <a:cs typeface="Calibri"/>
                <a:sym typeface="Calibri"/>
              </a:rPr>
              <a:t> </a:t>
            </a:r>
            <a:endParaRPr dirty="0">
              <a:latin typeface="Calibri"/>
              <a:ea typeface="Calibri"/>
              <a:cs typeface="Calibri"/>
              <a:sym typeface="Calibri"/>
            </a:endParaRPr>
          </a:p>
        </p:txBody>
      </p:sp>
      <p:pic>
        <p:nvPicPr>
          <p:cNvPr id="271" name="Google Shape;271;p14"/>
          <p:cNvPicPr preferRelativeResize="0"/>
          <p:nvPr/>
        </p:nvPicPr>
        <p:blipFill rotWithShape="1">
          <a:blip r:embed="rId3">
            <a:alphaModFix/>
          </a:blip>
          <a:srcRect/>
          <a:stretch/>
        </p:blipFill>
        <p:spPr>
          <a:xfrm>
            <a:off x="0" y="6177378"/>
            <a:ext cx="2513308" cy="634127"/>
          </a:xfrm>
          <a:prstGeom prst="rect">
            <a:avLst/>
          </a:prstGeom>
          <a:noFill/>
          <a:ln>
            <a:noFill/>
          </a:ln>
        </p:spPr>
      </p:pic>
      <p:pic>
        <p:nvPicPr>
          <p:cNvPr id="272" name="Google Shape;272;p14"/>
          <p:cNvPicPr preferRelativeResize="0"/>
          <p:nvPr/>
        </p:nvPicPr>
        <p:blipFill rotWithShape="1">
          <a:blip r:embed="rId4">
            <a:alphaModFix/>
          </a:blip>
          <a:srcRect l="11774" t="4337" r="13602" b="3970"/>
          <a:stretch/>
        </p:blipFill>
        <p:spPr>
          <a:xfrm>
            <a:off x="3909391" y="4306957"/>
            <a:ext cx="5234611" cy="255103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0"/>
          <p:cNvSpPr txBox="1">
            <a:spLocks noGrp="1"/>
          </p:cNvSpPr>
          <p:nvPr>
            <p:ph type="title"/>
          </p:nvPr>
        </p:nvSpPr>
        <p:spPr>
          <a:xfrm>
            <a:off x="304800" y="304800"/>
            <a:ext cx="8458200" cy="609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sz="3600" dirty="0">
                <a:solidFill>
                  <a:srgbClr val="0070C0"/>
                </a:solidFill>
                <a:latin typeface="Calibri"/>
                <a:ea typeface="Calibri"/>
                <a:cs typeface="Calibri"/>
                <a:sym typeface="Calibri"/>
              </a:rPr>
              <a:t>Colorado’s Water Administration System</a:t>
            </a:r>
            <a:endParaRPr dirty="0">
              <a:solidFill>
                <a:srgbClr val="0070C0"/>
              </a:solidFill>
              <a:latin typeface="Calibri"/>
              <a:ea typeface="Calibri"/>
              <a:cs typeface="Calibri"/>
              <a:sym typeface="Calibri"/>
            </a:endParaRPr>
          </a:p>
        </p:txBody>
      </p:sp>
      <p:sp>
        <p:nvSpPr>
          <p:cNvPr id="279" name="Google Shape;279;p30"/>
          <p:cNvSpPr txBox="1">
            <a:spLocks noGrp="1"/>
          </p:cNvSpPr>
          <p:nvPr>
            <p:ph type="body" idx="1"/>
          </p:nvPr>
        </p:nvSpPr>
        <p:spPr>
          <a:xfrm>
            <a:off x="0" y="1143000"/>
            <a:ext cx="5943600" cy="54864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2800"/>
              <a:buFont typeface="Noto Sans Symbols"/>
              <a:buNone/>
            </a:pPr>
            <a:r>
              <a:rPr lang="en-US" sz="2800" u="sng" dirty="0">
                <a:latin typeface="Calibri"/>
                <a:ea typeface="Calibri"/>
                <a:cs typeface="Calibri"/>
                <a:sym typeface="Calibri"/>
              </a:rPr>
              <a:t>Constitution, Article XVI, Section 5 &amp; 6</a:t>
            </a:r>
            <a:endParaRPr dirty="0"/>
          </a:p>
          <a:p>
            <a:pPr marL="342900" lvl="0" indent="-342900" algn="l" rtl="0">
              <a:lnSpc>
                <a:spcPct val="100000"/>
              </a:lnSpc>
              <a:spcBef>
                <a:spcPts val="0"/>
              </a:spcBef>
              <a:spcAft>
                <a:spcPts val="0"/>
              </a:spcAft>
              <a:buClr>
                <a:schemeClr val="dk1"/>
              </a:buClr>
              <a:buSzPts val="2800"/>
              <a:buFont typeface="Noto Sans Symbols"/>
              <a:buNone/>
            </a:pPr>
            <a:endParaRPr sz="2800" u="sng" dirty="0"/>
          </a:p>
          <a:p>
            <a:pPr marL="457200" lvl="0" indent="-457200" algn="l" rtl="0">
              <a:lnSpc>
                <a:spcPct val="100000"/>
              </a:lnSpc>
              <a:spcBef>
                <a:spcPts val="0"/>
              </a:spcBef>
              <a:spcAft>
                <a:spcPts val="0"/>
              </a:spcAft>
              <a:buSzPts val="2800"/>
              <a:buChar char="•"/>
            </a:pPr>
            <a:r>
              <a:rPr lang="en-US" sz="2800" dirty="0">
                <a:latin typeface="Calibri"/>
                <a:ea typeface="Calibri"/>
                <a:cs typeface="Calibri"/>
                <a:sym typeface="Calibri"/>
              </a:rPr>
              <a:t>“The </a:t>
            </a:r>
            <a:r>
              <a:rPr lang="en-US" sz="2800" u="sng" dirty="0">
                <a:latin typeface="Calibri"/>
                <a:ea typeface="Calibri"/>
                <a:cs typeface="Calibri"/>
                <a:sym typeface="Calibri"/>
              </a:rPr>
              <a:t>water</a:t>
            </a:r>
            <a:r>
              <a:rPr lang="en-US" sz="2800" dirty="0">
                <a:latin typeface="Calibri"/>
                <a:ea typeface="Calibri"/>
                <a:cs typeface="Calibri"/>
                <a:sym typeface="Calibri"/>
              </a:rPr>
              <a:t> of every natural stream…is hereby declared to be the </a:t>
            </a:r>
            <a:r>
              <a:rPr lang="en-US" sz="2800" u="sng" dirty="0">
                <a:latin typeface="Calibri"/>
                <a:ea typeface="Calibri"/>
                <a:cs typeface="Calibri"/>
                <a:sym typeface="Calibri"/>
              </a:rPr>
              <a:t>property of the public</a:t>
            </a:r>
            <a:r>
              <a:rPr lang="en-US" sz="2800" dirty="0">
                <a:latin typeface="Calibri"/>
                <a:ea typeface="Calibri"/>
                <a:cs typeface="Calibri"/>
                <a:sym typeface="Calibri"/>
              </a:rPr>
              <a:t>…subject to appropriation as hereinafter provided.”</a:t>
            </a:r>
            <a:endParaRPr dirty="0"/>
          </a:p>
          <a:p>
            <a:pPr marL="457200" lvl="0" indent="-457200" algn="l" rtl="0">
              <a:lnSpc>
                <a:spcPct val="100000"/>
              </a:lnSpc>
              <a:spcBef>
                <a:spcPts val="1200"/>
              </a:spcBef>
              <a:spcAft>
                <a:spcPts val="1200"/>
              </a:spcAft>
              <a:buSzPts val="2800"/>
              <a:buChar char="•"/>
            </a:pPr>
            <a:r>
              <a:rPr lang="en-US" sz="2800" dirty="0"/>
              <a:t>“</a:t>
            </a:r>
            <a:r>
              <a:rPr lang="en-US" sz="2800" u="sng" dirty="0"/>
              <a:t>Priority</a:t>
            </a:r>
            <a:r>
              <a:rPr lang="en-US" sz="2800" dirty="0"/>
              <a:t> of appropriation shall give </a:t>
            </a:r>
            <a:r>
              <a:rPr lang="en-US" sz="2800" u="sng" dirty="0"/>
              <a:t>the better right</a:t>
            </a:r>
            <a:r>
              <a:rPr lang="en-US" sz="2800" dirty="0"/>
              <a:t> as between those using the water for the same purpose…”</a:t>
            </a:r>
            <a:endParaRPr dirty="0">
              <a:latin typeface="Calibri"/>
              <a:ea typeface="Calibri"/>
              <a:cs typeface="Calibri"/>
              <a:sym typeface="Calibri"/>
            </a:endParaRPr>
          </a:p>
        </p:txBody>
      </p:sp>
      <p:pic>
        <p:nvPicPr>
          <p:cNvPr id="280" name="Google Shape;280;p30" descr="Lake Estes1"/>
          <p:cNvPicPr preferRelativeResize="0"/>
          <p:nvPr/>
        </p:nvPicPr>
        <p:blipFill rotWithShape="1">
          <a:blip r:embed="rId3">
            <a:alphaModFix/>
          </a:blip>
          <a:srcRect/>
          <a:stretch/>
        </p:blipFill>
        <p:spPr>
          <a:xfrm>
            <a:off x="6019800" y="1295400"/>
            <a:ext cx="2647950" cy="4876800"/>
          </a:xfrm>
          <a:prstGeom prst="rect">
            <a:avLst/>
          </a:prstGeom>
          <a:noFill/>
          <a:ln>
            <a:noFill/>
          </a:ln>
        </p:spPr>
      </p:pic>
      <p:pic>
        <p:nvPicPr>
          <p:cNvPr id="281" name="Google Shape;281;p30"/>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0"/>
          <p:cNvSpPr txBox="1"/>
          <p:nvPr/>
        </p:nvSpPr>
        <p:spPr>
          <a:xfrm>
            <a:off x="533400" y="228600"/>
            <a:ext cx="81534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000000"/>
                </a:solidFill>
                <a:latin typeface="Calibri"/>
                <a:ea typeface="Calibri"/>
                <a:cs typeface="Calibri"/>
                <a:sym typeface="Calibri"/>
              </a:rPr>
              <a:t>Water Division One</a:t>
            </a:r>
            <a:endParaRPr dirty="0"/>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000000"/>
                </a:solidFill>
                <a:latin typeface="Calibri"/>
                <a:ea typeface="Calibri"/>
                <a:cs typeface="Calibri"/>
                <a:sym typeface="Calibri"/>
              </a:rPr>
              <a:t>Interstate Administration</a:t>
            </a:r>
            <a:endParaRPr sz="1400" b="0" i="0" u="none" strike="noStrike" cap="none" dirty="0">
              <a:solidFill>
                <a:srgbClr val="000000"/>
              </a:solidFill>
              <a:latin typeface="Calibri"/>
              <a:ea typeface="Calibri"/>
              <a:cs typeface="Calibri"/>
              <a:sym typeface="Calibri"/>
            </a:endParaRPr>
          </a:p>
        </p:txBody>
      </p:sp>
      <p:sp>
        <p:nvSpPr>
          <p:cNvPr id="287" name="Google Shape;287;p40"/>
          <p:cNvSpPr txBox="1"/>
          <p:nvPr/>
        </p:nvSpPr>
        <p:spPr>
          <a:xfrm>
            <a:off x="533400" y="1647554"/>
            <a:ext cx="5513438" cy="44934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sng" strike="noStrike" cap="none" dirty="0">
                <a:solidFill>
                  <a:srgbClr val="000000"/>
                </a:solidFill>
                <a:latin typeface="Calibri"/>
                <a:ea typeface="Calibri"/>
                <a:cs typeface="Calibri"/>
                <a:sym typeface="Calibri"/>
              </a:rPr>
              <a:t>Compacts</a:t>
            </a:r>
            <a:endParaRPr sz="1400" b="1" i="0" u="sng"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South Platte River Compact</a:t>
            </a:r>
            <a:endParaRPr sz="28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Republican River Compact</a:t>
            </a:r>
            <a:endParaRPr dirty="0"/>
          </a:p>
          <a:p>
            <a:pPr marL="0" marR="0" lvl="0" indent="0" algn="l" rtl="0">
              <a:lnSpc>
                <a:spcPct val="100000"/>
              </a:lnSpc>
              <a:spcBef>
                <a:spcPts val="1200"/>
              </a:spcBef>
              <a:spcAft>
                <a:spcPts val="0"/>
              </a:spcAft>
              <a:buClr>
                <a:srgbClr val="000000"/>
              </a:buClr>
              <a:buSzPts val="2800"/>
              <a:buFont typeface="Arial"/>
              <a:buNone/>
            </a:pPr>
            <a:r>
              <a:rPr lang="en-US" sz="2800" b="1" i="0" u="sng" strike="noStrike" cap="none" dirty="0">
                <a:solidFill>
                  <a:srgbClr val="000000"/>
                </a:solidFill>
                <a:latin typeface="Calibri"/>
                <a:ea typeface="Calibri"/>
                <a:cs typeface="Calibri"/>
                <a:sym typeface="Calibri"/>
              </a:rPr>
              <a:t>U.S. Supreme Court Decision</a:t>
            </a:r>
            <a:endParaRPr sz="1400" b="1" i="0" u="sng"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Wyoming v Colorado - Laramie River Administration</a:t>
            </a:r>
            <a:endParaRPr dirty="0"/>
          </a:p>
          <a:p>
            <a:pPr marL="0" marR="0" lvl="0" indent="0" algn="l" rtl="0">
              <a:lnSpc>
                <a:spcPct val="100000"/>
              </a:lnSpc>
              <a:spcBef>
                <a:spcPts val="1200"/>
              </a:spcBef>
              <a:spcAft>
                <a:spcPts val="0"/>
              </a:spcAft>
              <a:buClr>
                <a:srgbClr val="000000"/>
              </a:buClr>
              <a:buSzPts val="2800"/>
              <a:buFont typeface="Arial"/>
              <a:buNone/>
            </a:pPr>
            <a:r>
              <a:rPr lang="en-US" sz="2800" b="1" i="0" u="sng" strike="noStrike" cap="none" dirty="0">
                <a:solidFill>
                  <a:srgbClr val="000000"/>
                </a:solidFill>
                <a:latin typeface="Calibri"/>
                <a:ea typeface="Calibri"/>
                <a:cs typeface="Calibri"/>
                <a:sym typeface="Calibri"/>
              </a:rPr>
              <a:t>Interstate Agreement</a:t>
            </a:r>
            <a:endParaRPr sz="1400" b="1" i="0" u="sng"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Sand Creek Agreement with Wyoming</a:t>
            </a:r>
            <a:endParaRPr dirty="0"/>
          </a:p>
          <a:p>
            <a:pPr marL="285750" marR="0" lvl="0" indent="-107950" algn="l"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Rockwell"/>
              <a:ea typeface="Rockwell"/>
              <a:cs typeface="Rockwell"/>
              <a:sym typeface="Rockwell"/>
            </a:endParaRPr>
          </a:p>
        </p:txBody>
      </p:sp>
      <p:pic>
        <p:nvPicPr>
          <p:cNvPr id="288" name="Google Shape;288;p40" descr="LeePhotos 011.jpg"/>
          <p:cNvPicPr preferRelativeResize="0"/>
          <p:nvPr/>
        </p:nvPicPr>
        <p:blipFill rotWithShape="1">
          <a:blip r:embed="rId3">
            <a:alphaModFix/>
          </a:blip>
          <a:srcRect/>
          <a:stretch/>
        </p:blipFill>
        <p:spPr>
          <a:xfrm>
            <a:off x="5895583" y="1839439"/>
            <a:ext cx="3097161" cy="4301612"/>
          </a:xfrm>
          <a:prstGeom prst="rect">
            <a:avLst/>
          </a:prstGeom>
          <a:noFill/>
          <a:ln>
            <a:noFill/>
          </a:ln>
        </p:spPr>
      </p:pic>
      <p:pic>
        <p:nvPicPr>
          <p:cNvPr id="289" name="Google Shape;289;p40"/>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1"/>
          <p:cNvSpPr/>
          <p:nvPr/>
        </p:nvSpPr>
        <p:spPr>
          <a:xfrm>
            <a:off x="151621" y="1006896"/>
            <a:ext cx="4866212" cy="1382801"/>
          </a:xfrm>
          <a:prstGeom prst="rect">
            <a:avLst/>
          </a:prstGeom>
          <a:noFill/>
          <a:ln>
            <a:noFill/>
          </a:ln>
        </p:spPr>
        <p:txBody>
          <a:bodyPr spcFirstLastPara="1" wrap="square" lIns="92075" tIns="46025" rIns="92075" bIns="460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none" strike="noStrike" cap="none" dirty="0">
                <a:solidFill>
                  <a:srgbClr val="000000"/>
                </a:solidFill>
                <a:latin typeface="Calibri"/>
                <a:ea typeface="Calibri"/>
                <a:cs typeface="Calibri"/>
                <a:sym typeface="Calibri"/>
              </a:rPr>
              <a:t>South Platte River Compact</a:t>
            </a:r>
            <a:endParaRPr sz="4000" b="0" i="0" u="none" strike="noStrike" cap="none" dirty="0">
              <a:solidFill>
                <a:srgbClr val="000000"/>
              </a:solidFill>
              <a:latin typeface="Calibri"/>
              <a:ea typeface="Calibri"/>
              <a:cs typeface="Calibri"/>
              <a:sym typeface="Calibri"/>
            </a:endParaRPr>
          </a:p>
          <a:p>
            <a:pPr marL="0" marR="0" lvl="0" indent="0" algn="ctr" rtl="0">
              <a:lnSpc>
                <a:spcPct val="115000"/>
              </a:lnSpc>
              <a:spcBef>
                <a:spcPts val="1100"/>
              </a:spcBef>
              <a:spcAft>
                <a:spcPts val="1100"/>
              </a:spcAft>
              <a:buClr>
                <a:srgbClr val="000000"/>
              </a:buClr>
              <a:buSzPts val="1100"/>
              <a:buFont typeface="Arial"/>
              <a:buNone/>
            </a:pPr>
            <a:endParaRPr sz="3400" b="0" i="0" u="none" strike="noStrike" cap="none" dirty="0">
              <a:solidFill>
                <a:srgbClr val="000000"/>
              </a:solidFill>
              <a:latin typeface="Calibri"/>
              <a:ea typeface="Calibri"/>
              <a:cs typeface="Calibri"/>
              <a:sym typeface="Calibri"/>
            </a:endParaRPr>
          </a:p>
        </p:txBody>
      </p:sp>
      <p:sp>
        <p:nvSpPr>
          <p:cNvPr id="296" name="Google Shape;296;p41"/>
          <p:cNvSpPr txBox="1">
            <a:spLocks noGrp="1"/>
          </p:cNvSpPr>
          <p:nvPr>
            <p:ph type="title"/>
          </p:nvPr>
        </p:nvSpPr>
        <p:spPr>
          <a:xfrm>
            <a:off x="-2813" y="2336673"/>
            <a:ext cx="8951918" cy="4488038"/>
          </a:xfrm>
          <a:prstGeom prst="rect">
            <a:avLst/>
          </a:prstGeom>
          <a:noFill/>
          <a:ln>
            <a:noFill/>
          </a:ln>
        </p:spPr>
        <p:txBody>
          <a:bodyPr spcFirstLastPara="1" wrap="square" lIns="91425" tIns="45700" rIns="91425" bIns="45700" anchor="ctr" anchorCtr="0">
            <a:normAutofit/>
          </a:bodyPr>
          <a:lstStyle/>
          <a:p>
            <a:pPr marL="457200" lvl="0" indent="-322897" algn="l" rtl="0">
              <a:lnSpc>
                <a:spcPct val="115000"/>
              </a:lnSpc>
              <a:spcBef>
                <a:spcPts val="1100"/>
              </a:spcBef>
              <a:spcAft>
                <a:spcPts val="0"/>
              </a:spcAft>
              <a:buClr>
                <a:srgbClr val="3F3F3F"/>
              </a:buClr>
              <a:buSzPts val="1650"/>
              <a:buFont typeface="Rockwell"/>
              <a:buChar char="●"/>
            </a:pPr>
            <a:r>
              <a:rPr lang="en-US" sz="1650" dirty="0">
                <a:solidFill>
                  <a:schemeClr val="dk1"/>
                </a:solidFill>
                <a:highlight>
                  <a:srgbClr val="FFFFFF"/>
                </a:highlight>
                <a:latin typeface="Calibri"/>
                <a:ea typeface="Calibri"/>
                <a:cs typeface="Calibri"/>
                <a:sym typeface="Calibri"/>
              </a:rPr>
              <a:t>Ratified between Colorado and Nebraska 04/27/1923</a:t>
            </a:r>
            <a:endParaRPr sz="1650" dirty="0">
              <a:solidFill>
                <a:schemeClr val="dk1"/>
              </a:solidFill>
              <a:highlight>
                <a:srgbClr val="FFFFFF"/>
              </a:highlight>
              <a:latin typeface="Calibri"/>
              <a:ea typeface="Calibri"/>
              <a:cs typeface="Calibri"/>
              <a:sym typeface="Calibri"/>
            </a:endParaRPr>
          </a:p>
          <a:p>
            <a:pPr marL="457200" lvl="0" indent="-322897" algn="l" rtl="0">
              <a:lnSpc>
                <a:spcPct val="115000"/>
              </a:lnSpc>
              <a:spcBef>
                <a:spcPts val="0"/>
              </a:spcBef>
              <a:spcAft>
                <a:spcPts val="0"/>
              </a:spcAft>
              <a:buClr>
                <a:srgbClr val="3F3F3F"/>
              </a:buClr>
              <a:buSzPts val="1650"/>
              <a:buFont typeface="Rockwell"/>
              <a:buChar char="●"/>
            </a:pPr>
            <a:r>
              <a:rPr lang="en-US" sz="1650" dirty="0">
                <a:solidFill>
                  <a:schemeClr val="dk1"/>
                </a:solidFill>
                <a:highlight>
                  <a:srgbClr val="FFFFFF"/>
                </a:highlight>
                <a:latin typeface="Calibri"/>
                <a:ea typeface="Calibri"/>
                <a:cs typeface="Calibri"/>
                <a:sym typeface="Calibri"/>
              </a:rPr>
              <a:t>Only impacts water district 64 (Hillrose, CO)</a:t>
            </a:r>
            <a:endParaRPr sz="1650" dirty="0">
              <a:solidFill>
                <a:schemeClr val="dk1"/>
              </a:solidFill>
              <a:highlight>
                <a:srgbClr val="FFFFFF"/>
              </a:highlight>
              <a:latin typeface="Calibri"/>
              <a:ea typeface="Calibri"/>
              <a:cs typeface="Calibri"/>
              <a:sym typeface="Calibri"/>
            </a:endParaRPr>
          </a:p>
          <a:p>
            <a:pPr marL="914400" lvl="1" indent="-322897" algn="l" rtl="0">
              <a:lnSpc>
                <a:spcPct val="115000"/>
              </a:lnSpc>
              <a:spcBef>
                <a:spcPts val="0"/>
              </a:spcBef>
              <a:spcAft>
                <a:spcPts val="0"/>
              </a:spcAft>
              <a:buClr>
                <a:srgbClr val="3F3F3F"/>
              </a:buClr>
              <a:buSzPts val="1650"/>
              <a:buFont typeface="Rockwell"/>
              <a:buChar char="○"/>
            </a:pPr>
            <a:r>
              <a:rPr lang="en-US" sz="1650" dirty="0">
                <a:solidFill>
                  <a:schemeClr val="dk1"/>
                </a:solidFill>
                <a:highlight>
                  <a:srgbClr val="FFFFFF"/>
                </a:highlight>
                <a:latin typeface="Calibri"/>
                <a:ea typeface="Calibri"/>
                <a:cs typeface="Calibri"/>
                <a:sym typeface="Calibri"/>
              </a:rPr>
              <a:t>Does not extend above Westerly Boundary of Washington County to Stateline (Julesburg)</a:t>
            </a:r>
            <a:endParaRPr sz="1650" dirty="0">
              <a:solidFill>
                <a:schemeClr val="dk1"/>
              </a:solidFill>
              <a:highlight>
                <a:srgbClr val="FFFFFF"/>
              </a:highlight>
              <a:latin typeface="Calibri"/>
              <a:ea typeface="Calibri"/>
              <a:cs typeface="Calibri"/>
              <a:sym typeface="Calibri"/>
            </a:endParaRPr>
          </a:p>
          <a:p>
            <a:pPr marL="457200" lvl="0" indent="-322897" algn="l" rtl="0">
              <a:lnSpc>
                <a:spcPct val="115000"/>
              </a:lnSpc>
              <a:spcBef>
                <a:spcPts val="0"/>
              </a:spcBef>
              <a:spcAft>
                <a:spcPts val="0"/>
              </a:spcAft>
              <a:buClr>
                <a:srgbClr val="3F3F3F"/>
              </a:buClr>
              <a:buSzPts val="1650"/>
              <a:buFont typeface="Rockwell"/>
              <a:buChar char="●"/>
            </a:pPr>
            <a:r>
              <a:rPr lang="en-US" sz="1650" b="1" u="sng" dirty="0">
                <a:solidFill>
                  <a:schemeClr val="dk1"/>
                </a:solidFill>
                <a:highlight>
                  <a:srgbClr val="FFFFFF"/>
                </a:highlight>
                <a:latin typeface="Calibri"/>
                <a:ea typeface="Calibri"/>
                <a:cs typeface="Calibri"/>
                <a:sym typeface="Calibri"/>
              </a:rPr>
              <a:t>April 1 - October 15</a:t>
            </a:r>
            <a:r>
              <a:rPr lang="en-US" sz="1650" dirty="0">
                <a:solidFill>
                  <a:schemeClr val="dk1"/>
                </a:solidFill>
                <a:highlight>
                  <a:srgbClr val="FFFFFF"/>
                </a:highlight>
                <a:latin typeface="Calibri"/>
                <a:ea typeface="Calibri"/>
                <a:cs typeface="Calibri"/>
                <a:sym typeface="Calibri"/>
              </a:rPr>
              <a:t> must maintain daily flow of 120 cfs at the Stateline</a:t>
            </a:r>
            <a:r>
              <a:rPr lang="en-US" sz="1650" dirty="0">
                <a:solidFill>
                  <a:schemeClr val="dk1"/>
                </a:solidFill>
                <a:highlight>
                  <a:schemeClr val="lt1"/>
                </a:highlight>
                <a:latin typeface="Calibri"/>
                <a:ea typeface="Calibri"/>
                <a:cs typeface="Calibri"/>
                <a:sym typeface="Calibri"/>
              </a:rPr>
              <a:t>(Article IV)</a:t>
            </a:r>
            <a:endParaRPr sz="1650" dirty="0">
              <a:solidFill>
                <a:schemeClr val="dk1"/>
              </a:solidFill>
              <a:highlight>
                <a:srgbClr val="FFFFFF"/>
              </a:highlight>
              <a:latin typeface="Calibri"/>
              <a:ea typeface="Calibri"/>
              <a:cs typeface="Calibri"/>
              <a:sym typeface="Calibri"/>
            </a:endParaRPr>
          </a:p>
          <a:p>
            <a:pPr marL="914400" lvl="1" indent="-322897" algn="l" rtl="0">
              <a:lnSpc>
                <a:spcPct val="115000"/>
              </a:lnSpc>
              <a:spcBef>
                <a:spcPts val="0"/>
              </a:spcBef>
              <a:spcAft>
                <a:spcPts val="0"/>
              </a:spcAft>
              <a:buClr>
                <a:srgbClr val="3F3F3F"/>
              </a:buClr>
              <a:buSzPts val="1650"/>
              <a:buFont typeface="Rockwell"/>
              <a:buChar char="○"/>
            </a:pPr>
            <a:r>
              <a:rPr lang="en-US" sz="1650" dirty="0">
                <a:solidFill>
                  <a:schemeClr val="dk1"/>
                </a:solidFill>
                <a:highlight>
                  <a:srgbClr val="FFFFFF"/>
                </a:highlight>
                <a:latin typeface="Calibri"/>
                <a:ea typeface="Calibri"/>
                <a:cs typeface="Calibri"/>
                <a:sym typeface="Calibri"/>
              </a:rPr>
              <a:t>Flow &lt; 120 cfs, curtail water rights </a:t>
            </a:r>
            <a:r>
              <a:rPr lang="en-US" sz="1650" b="1" u="sng" dirty="0">
                <a:solidFill>
                  <a:schemeClr val="dk1"/>
                </a:solidFill>
                <a:highlight>
                  <a:srgbClr val="FFFFFF"/>
                </a:highlight>
                <a:latin typeface="Calibri"/>
                <a:ea typeface="Calibri"/>
                <a:cs typeface="Calibri"/>
                <a:sym typeface="Calibri"/>
              </a:rPr>
              <a:t>junior to 6/14/1897</a:t>
            </a:r>
            <a:endParaRPr sz="1650" b="1" u="sng" dirty="0">
              <a:solidFill>
                <a:schemeClr val="dk1"/>
              </a:solidFill>
              <a:highlight>
                <a:srgbClr val="FFFFFF"/>
              </a:highlight>
              <a:latin typeface="Calibri"/>
              <a:ea typeface="Calibri"/>
              <a:cs typeface="Calibri"/>
              <a:sym typeface="Calibri"/>
            </a:endParaRPr>
          </a:p>
          <a:p>
            <a:pPr marL="914400" lvl="1" indent="-322897" algn="l" rtl="0">
              <a:lnSpc>
                <a:spcPct val="115000"/>
              </a:lnSpc>
              <a:spcBef>
                <a:spcPts val="0"/>
              </a:spcBef>
              <a:spcAft>
                <a:spcPts val="0"/>
              </a:spcAft>
              <a:buClr>
                <a:srgbClr val="3F3F3F"/>
              </a:buClr>
              <a:buSzPts val="1650"/>
              <a:buFont typeface="Rockwell"/>
              <a:buChar char="○"/>
            </a:pPr>
            <a:r>
              <a:rPr lang="en-US" sz="1650" dirty="0">
                <a:solidFill>
                  <a:schemeClr val="dk1"/>
                </a:solidFill>
                <a:highlight>
                  <a:srgbClr val="FFFFFF"/>
                </a:highlight>
                <a:latin typeface="Calibri"/>
                <a:ea typeface="Calibri"/>
                <a:cs typeface="Calibri"/>
                <a:sym typeface="Calibri"/>
              </a:rPr>
              <a:t>Senior water rights may divert, even if flows below 120 cfs</a:t>
            </a:r>
            <a:endParaRPr sz="1650" dirty="0">
              <a:solidFill>
                <a:schemeClr val="dk1"/>
              </a:solidFill>
              <a:highlight>
                <a:srgbClr val="FFFFFF"/>
              </a:highlight>
              <a:latin typeface="Calibri"/>
              <a:ea typeface="Calibri"/>
              <a:cs typeface="Calibri"/>
              <a:sym typeface="Calibri"/>
            </a:endParaRPr>
          </a:p>
          <a:p>
            <a:pPr marL="457200" lvl="0" indent="-322897" algn="l" rtl="0">
              <a:lnSpc>
                <a:spcPct val="115000"/>
              </a:lnSpc>
              <a:spcBef>
                <a:spcPts val="0"/>
              </a:spcBef>
              <a:spcAft>
                <a:spcPts val="0"/>
              </a:spcAft>
              <a:buClr>
                <a:srgbClr val="3F3F3F"/>
              </a:buClr>
              <a:buSzPts val="1650"/>
              <a:buFont typeface="Rockwell"/>
              <a:buChar char="●"/>
            </a:pPr>
            <a:r>
              <a:rPr lang="en-US" sz="1650" b="1" u="sng" dirty="0">
                <a:solidFill>
                  <a:schemeClr val="dk1"/>
                </a:solidFill>
                <a:highlight>
                  <a:srgbClr val="FFFFFF"/>
                </a:highlight>
                <a:latin typeface="Calibri"/>
                <a:ea typeface="Calibri"/>
                <a:cs typeface="Calibri"/>
                <a:sym typeface="Calibri"/>
              </a:rPr>
              <a:t>October 16 - March 31</a:t>
            </a:r>
            <a:r>
              <a:rPr lang="en-US" sz="1650" dirty="0">
                <a:solidFill>
                  <a:schemeClr val="dk1"/>
                </a:solidFill>
                <a:highlight>
                  <a:srgbClr val="FFFFFF"/>
                </a:highlight>
                <a:latin typeface="Calibri"/>
                <a:ea typeface="Calibri"/>
                <a:cs typeface="Calibri"/>
                <a:sym typeface="Calibri"/>
              </a:rPr>
              <a:t> , no requirement for delivery except (Article VI)</a:t>
            </a:r>
            <a:endParaRPr sz="1650" dirty="0">
              <a:solidFill>
                <a:schemeClr val="dk1"/>
              </a:solidFill>
              <a:highlight>
                <a:srgbClr val="FFFFFF"/>
              </a:highlight>
              <a:latin typeface="Calibri"/>
              <a:ea typeface="Calibri"/>
              <a:cs typeface="Calibri"/>
              <a:sym typeface="Calibri"/>
            </a:endParaRPr>
          </a:p>
          <a:p>
            <a:pPr marL="914400" lvl="1" indent="-322897" algn="l" rtl="0">
              <a:lnSpc>
                <a:spcPct val="115000"/>
              </a:lnSpc>
              <a:spcBef>
                <a:spcPts val="0"/>
              </a:spcBef>
              <a:spcAft>
                <a:spcPts val="0"/>
              </a:spcAft>
              <a:buClr>
                <a:srgbClr val="3F3F3F"/>
              </a:buClr>
              <a:buSzPts val="1650"/>
              <a:buFont typeface="Rockwell"/>
              <a:buChar char="○"/>
            </a:pPr>
            <a:r>
              <a:rPr lang="en-US" sz="1650" dirty="0">
                <a:solidFill>
                  <a:schemeClr val="dk1"/>
                </a:solidFill>
                <a:highlight>
                  <a:srgbClr val="FFFFFF"/>
                </a:highlight>
                <a:latin typeface="Calibri"/>
                <a:ea typeface="Calibri"/>
                <a:cs typeface="Calibri"/>
                <a:sym typeface="Calibri"/>
              </a:rPr>
              <a:t>Nebraska to construct Perkins County Canal (a/k/a “South Divide Canal”) near Ovid, CO</a:t>
            </a:r>
            <a:endParaRPr sz="1650" dirty="0">
              <a:solidFill>
                <a:schemeClr val="dk1"/>
              </a:solidFill>
              <a:highlight>
                <a:srgbClr val="FFFFFF"/>
              </a:highlight>
              <a:latin typeface="Calibri"/>
              <a:ea typeface="Calibri"/>
              <a:cs typeface="Calibri"/>
              <a:sym typeface="Calibri"/>
            </a:endParaRPr>
          </a:p>
          <a:p>
            <a:pPr marL="914400" lvl="1" indent="-322897" algn="l" rtl="0">
              <a:lnSpc>
                <a:spcPct val="115000"/>
              </a:lnSpc>
              <a:spcBef>
                <a:spcPts val="0"/>
              </a:spcBef>
              <a:spcAft>
                <a:spcPts val="0"/>
              </a:spcAft>
              <a:buClr>
                <a:srgbClr val="3F3F3F"/>
              </a:buClr>
              <a:buSzPts val="1650"/>
              <a:buFont typeface="Rockwell"/>
              <a:buChar char="○"/>
            </a:pPr>
            <a:r>
              <a:rPr lang="en-US" sz="1650" b="1" u="sng" dirty="0">
                <a:solidFill>
                  <a:schemeClr val="dk1"/>
                </a:solidFill>
                <a:highlight>
                  <a:srgbClr val="FFFFFF"/>
                </a:highlight>
                <a:latin typeface="Calibri"/>
                <a:ea typeface="Calibri"/>
                <a:cs typeface="Calibri"/>
                <a:sym typeface="Calibri"/>
              </a:rPr>
              <a:t>Priority - Junior to 12/17/1921</a:t>
            </a:r>
            <a:r>
              <a:rPr lang="en-US" sz="1650" dirty="0">
                <a:solidFill>
                  <a:schemeClr val="dk1"/>
                </a:solidFill>
                <a:highlight>
                  <a:srgbClr val="FFFFFF"/>
                </a:highlight>
                <a:latin typeface="Calibri"/>
                <a:ea typeface="Calibri"/>
                <a:cs typeface="Calibri"/>
                <a:sym typeface="Calibri"/>
              </a:rPr>
              <a:t>, diversion rate of up to 500 cfs</a:t>
            </a:r>
            <a:endParaRPr sz="1650" dirty="0">
              <a:solidFill>
                <a:schemeClr val="dk1"/>
              </a:solidFill>
              <a:highlight>
                <a:srgbClr val="FFFFFF"/>
              </a:highlight>
              <a:latin typeface="Calibri"/>
              <a:ea typeface="Calibri"/>
              <a:cs typeface="Calibri"/>
              <a:sym typeface="Calibri"/>
            </a:endParaRPr>
          </a:p>
          <a:p>
            <a:pPr marL="914400" lvl="1" indent="-322897" algn="l" rtl="0">
              <a:lnSpc>
                <a:spcPct val="115000"/>
              </a:lnSpc>
              <a:spcBef>
                <a:spcPts val="0"/>
              </a:spcBef>
              <a:spcAft>
                <a:spcPts val="0"/>
              </a:spcAft>
              <a:buClr>
                <a:srgbClr val="3F3F3F"/>
              </a:buClr>
              <a:buSzPts val="1650"/>
              <a:buFont typeface="Rockwell"/>
              <a:buChar char="○"/>
            </a:pPr>
            <a:r>
              <a:rPr lang="en-US" sz="1650" dirty="0">
                <a:solidFill>
                  <a:schemeClr val="dk1"/>
                </a:solidFill>
                <a:highlight>
                  <a:srgbClr val="FFFFFF"/>
                </a:highlight>
                <a:latin typeface="Calibri"/>
                <a:ea typeface="Calibri"/>
                <a:cs typeface="Calibri"/>
                <a:sym typeface="Calibri"/>
              </a:rPr>
              <a:t>Junior to 35,000 acre-feet of storage and use by Colorado</a:t>
            </a:r>
            <a:endParaRPr sz="1650" dirty="0">
              <a:solidFill>
                <a:schemeClr val="dk1"/>
              </a:solidFill>
              <a:highlight>
                <a:srgbClr val="FFFFFF"/>
              </a:highlight>
              <a:latin typeface="Calibri"/>
              <a:ea typeface="Calibri"/>
              <a:cs typeface="Calibri"/>
              <a:sym typeface="Calibri"/>
            </a:endParaRPr>
          </a:p>
          <a:p>
            <a:pPr marL="914400" lvl="1" indent="-322897" algn="l" rtl="0">
              <a:lnSpc>
                <a:spcPct val="115000"/>
              </a:lnSpc>
              <a:spcBef>
                <a:spcPts val="0"/>
              </a:spcBef>
              <a:spcAft>
                <a:spcPts val="0"/>
              </a:spcAft>
              <a:buClr>
                <a:srgbClr val="3F3F3F"/>
              </a:buClr>
              <a:buSzPts val="1650"/>
              <a:buFont typeface="Rockwell"/>
              <a:buChar char="○"/>
            </a:pPr>
            <a:r>
              <a:rPr lang="en-US" sz="1650" dirty="0">
                <a:solidFill>
                  <a:schemeClr val="dk1"/>
                </a:solidFill>
                <a:highlight>
                  <a:srgbClr val="FFFFFF"/>
                </a:highlight>
                <a:latin typeface="Calibri"/>
                <a:ea typeface="Calibri"/>
                <a:cs typeface="Calibri"/>
                <a:sym typeface="Calibri"/>
              </a:rPr>
              <a:t>Julesburg Reservoir, Priority Date 2/4/1902, Storage of 28,178 Acre-Feet</a:t>
            </a:r>
            <a:br>
              <a:rPr lang="en-US" sz="1650" dirty="0">
                <a:solidFill>
                  <a:schemeClr val="dk1"/>
                </a:solidFill>
                <a:highlight>
                  <a:srgbClr val="FFFFFF"/>
                </a:highlight>
                <a:latin typeface="Calibri"/>
                <a:ea typeface="Calibri"/>
                <a:cs typeface="Calibri"/>
                <a:sym typeface="Calibri"/>
              </a:rPr>
            </a:br>
            <a:r>
              <a:rPr lang="en-US" sz="1650" dirty="0">
                <a:solidFill>
                  <a:schemeClr val="dk1"/>
                </a:solidFill>
                <a:highlight>
                  <a:srgbClr val="FFFFFF"/>
                </a:highlight>
                <a:latin typeface="Calibri"/>
                <a:ea typeface="Calibri"/>
                <a:cs typeface="Calibri"/>
                <a:sym typeface="Calibri"/>
              </a:rPr>
              <a:t>3-States Agreement / Endangered Species</a:t>
            </a:r>
            <a:endParaRPr sz="1650" dirty="0">
              <a:solidFill>
                <a:schemeClr val="dk1"/>
              </a:solidFill>
              <a:highlight>
                <a:srgbClr val="FFFFFF"/>
              </a:highlight>
              <a:latin typeface="Calibri"/>
              <a:ea typeface="Calibri"/>
              <a:cs typeface="Calibri"/>
              <a:sym typeface="Calibri"/>
            </a:endParaRPr>
          </a:p>
          <a:p>
            <a:pPr marL="457200" lvl="0" indent="-322897" algn="l" rtl="0">
              <a:lnSpc>
                <a:spcPct val="100000"/>
              </a:lnSpc>
              <a:spcBef>
                <a:spcPts val="0"/>
              </a:spcBef>
              <a:spcAft>
                <a:spcPts val="0"/>
              </a:spcAft>
              <a:buClr>
                <a:srgbClr val="3F3F3F"/>
              </a:buClr>
              <a:buSzPts val="1650"/>
              <a:buFont typeface="Rockwell"/>
              <a:buChar char="●"/>
            </a:pPr>
            <a:r>
              <a:rPr lang="en-US" sz="1650" b="1" dirty="0">
                <a:solidFill>
                  <a:schemeClr val="dk1"/>
                </a:solidFill>
                <a:highlight>
                  <a:srgbClr val="FFFFFF"/>
                </a:highlight>
                <a:latin typeface="Calibri"/>
                <a:ea typeface="Calibri"/>
                <a:cs typeface="Calibri"/>
                <a:sym typeface="Calibri"/>
              </a:rPr>
              <a:t>Colorado has complied &amp; remains in compliance with the South Platte River Compact</a:t>
            </a:r>
            <a:endParaRPr dirty="0">
              <a:solidFill>
                <a:schemeClr val="dk1"/>
              </a:solidFill>
            </a:endParaRPr>
          </a:p>
        </p:txBody>
      </p:sp>
      <p:pic>
        <p:nvPicPr>
          <p:cNvPr id="297" name="Google Shape;297;p41"/>
          <p:cNvPicPr preferRelativeResize="0"/>
          <p:nvPr/>
        </p:nvPicPr>
        <p:blipFill rotWithShape="1">
          <a:blip r:embed="rId3">
            <a:alphaModFix/>
          </a:blip>
          <a:srcRect/>
          <a:stretch/>
        </p:blipFill>
        <p:spPr>
          <a:xfrm>
            <a:off x="5208619" y="0"/>
            <a:ext cx="3926825" cy="3098824"/>
          </a:xfrm>
          <a:prstGeom prst="rect">
            <a:avLst/>
          </a:prstGeom>
          <a:noFill/>
          <a:ln>
            <a:noFill/>
          </a:ln>
        </p:spPr>
      </p:pic>
      <p:sp>
        <p:nvSpPr>
          <p:cNvPr id="298" name="Google Shape;298;p41"/>
          <p:cNvSpPr/>
          <p:nvPr/>
        </p:nvSpPr>
        <p:spPr>
          <a:xfrm rot="-1860023">
            <a:off x="6055775" y="916797"/>
            <a:ext cx="3058575" cy="217478"/>
          </a:xfrm>
          <a:prstGeom prst="leftRightArrow">
            <a:avLst>
              <a:gd name="adj1" fmla="val 50000"/>
              <a:gd name="adj2" fmla="val 50000"/>
            </a:avLst>
          </a:prstGeom>
          <a:solidFill>
            <a:srgbClr val="FF33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9" name="Google Shape;299;p41"/>
          <p:cNvSpPr txBox="1"/>
          <p:nvPr/>
        </p:nvSpPr>
        <p:spPr>
          <a:xfrm rot="-5400000">
            <a:off x="6210025" y="1794200"/>
            <a:ext cx="1314750" cy="73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a:ea typeface="Century"/>
                <a:cs typeface="Century"/>
                <a:sym typeface="Century"/>
              </a:rPr>
              <a:t>Washington</a:t>
            </a:r>
            <a:endParaRPr sz="1400" b="0" i="0" u="none" strike="noStrike" cap="none" dirty="0">
              <a:solidFill>
                <a:srgbClr val="000000"/>
              </a:solidFill>
              <a:latin typeface="Century"/>
              <a:ea typeface="Century"/>
              <a:cs typeface="Century"/>
              <a:sym typeface="Century"/>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a:ea typeface="Century"/>
                <a:cs typeface="Century"/>
                <a:sym typeface="Century"/>
              </a:rPr>
              <a:t>County Line (west)</a:t>
            </a:r>
            <a:endParaRPr sz="1400" b="0" i="0" u="none" strike="noStrike" cap="none" dirty="0">
              <a:solidFill>
                <a:srgbClr val="000000"/>
              </a:solidFill>
              <a:latin typeface="Century"/>
              <a:ea typeface="Century"/>
              <a:cs typeface="Century"/>
              <a:sym typeface="Century"/>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cxnSp>
        <p:nvCxnSpPr>
          <p:cNvPr id="300" name="Google Shape;300;p41"/>
          <p:cNvCxnSpPr/>
          <p:nvPr/>
        </p:nvCxnSpPr>
        <p:spPr>
          <a:xfrm rot="10800000">
            <a:off x="6218100" y="2264013"/>
            <a:ext cx="411300" cy="164400"/>
          </a:xfrm>
          <a:prstGeom prst="curvedConnector3">
            <a:avLst>
              <a:gd name="adj1" fmla="val 9528"/>
            </a:avLst>
          </a:prstGeom>
          <a:noFill/>
          <a:ln w="9525" cap="flat" cmpd="sng">
            <a:solidFill>
              <a:srgbClr val="FF3300"/>
            </a:solidFill>
            <a:prstDash val="solid"/>
            <a:round/>
            <a:headEnd type="none" w="sm" len="sm"/>
            <a:tailEnd type="triangle" w="med" len="med"/>
          </a:ln>
        </p:spPr>
      </p:cxnSp>
      <p:sp>
        <p:nvSpPr>
          <p:cNvPr id="301" name="Google Shape;301;p41"/>
          <p:cNvSpPr txBox="1"/>
          <p:nvPr/>
        </p:nvSpPr>
        <p:spPr>
          <a:xfrm>
            <a:off x="7386650" y="1506125"/>
            <a:ext cx="15102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a:ea typeface="Century"/>
                <a:cs typeface="Century"/>
                <a:sym typeface="Century"/>
              </a:rPr>
              <a:t>Water District 64</a:t>
            </a:r>
            <a:endParaRPr sz="1400" b="0" i="0" u="none" strike="noStrike" cap="none" dirty="0">
              <a:solidFill>
                <a:srgbClr val="000000"/>
              </a:solidFill>
              <a:latin typeface="Century"/>
              <a:ea typeface="Century"/>
              <a:cs typeface="Century"/>
              <a:sym typeface="Century"/>
            </a:endParaRPr>
          </a:p>
        </p:txBody>
      </p:sp>
      <p:sp>
        <p:nvSpPr>
          <p:cNvPr id="302" name="Google Shape;302;p41"/>
          <p:cNvSpPr txBox="1"/>
          <p:nvPr/>
        </p:nvSpPr>
        <p:spPr>
          <a:xfrm>
            <a:off x="4990493" y="1950633"/>
            <a:ext cx="1263050"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a:ea typeface="Century"/>
                <a:cs typeface="Century"/>
                <a:sym typeface="Century"/>
              </a:rPr>
              <a:t>Fort Morgan</a:t>
            </a:r>
            <a:endParaRPr sz="1400" b="0" i="0" u="none" strike="noStrike" cap="none" dirty="0">
              <a:solidFill>
                <a:srgbClr val="000000"/>
              </a:solidFill>
              <a:latin typeface="Century"/>
              <a:ea typeface="Century"/>
              <a:cs typeface="Century"/>
              <a:sym typeface="Century"/>
            </a:endParaRPr>
          </a:p>
        </p:txBody>
      </p:sp>
      <p:sp>
        <p:nvSpPr>
          <p:cNvPr id="303" name="Google Shape;303;p41"/>
          <p:cNvSpPr txBox="1"/>
          <p:nvPr/>
        </p:nvSpPr>
        <p:spPr>
          <a:xfrm>
            <a:off x="5735617" y="806857"/>
            <a:ext cx="1263050"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a:ea typeface="Century"/>
                <a:cs typeface="Century"/>
                <a:sym typeface="Century"/>
              </a:rPr>
              <a:t>Sterling</a:t>
            </a:r>
            <a:endParaRPr sz="1400" b="0" i="0" u="none" strike="noStrike" cap="none" dirty="0">
              <a:solidFill>
                <a:srgbClr val="000000"/>
              </a:solidFill>
              <a:latin typeface="Century"/>
              <a:ea typeface="Century"/>
              <a:cs typeface="Century"/>
              <a:sym typeface="Century"/>
            </a:endParaRPr>
          </a:p>
        </p:txBody>
      </p:sp>
      <p:sp>
        <p:nvSpPr>
          <p:cNvPr id="304" name="Google Shape;304;p41"/>
          <p:cNvSpPr txBox="1"/>
          <p:nvPr/>
        </p:nvSpPr>
        <p:spPr>
          <a:xfrm>
            <a:off x="8069005" y="-123682"/>
            <a:ext cx="1116219"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a:ea typeface="Century"/>
                <a:cs typeface="Century"/>
                <a:sym typeface="Century"/>
              </a:rPr>
              <a:t>Julesburg</a:t>
            </a:r>
            <a:endParaRPr sz="1400" b="0" i="0" u="none" strike="noStrike" cap="none" dirty="0">
              <a:solidFill>
                <a:srgbClr val="000000"/>
              </a:solidFill>
              <a:latin typeface="Century"/>
              <a:ea typeface="Century"/>
              <a:cs typeface="Century"/>
              <a:sym typeface="Century"/>
            </a:endParaRPr>
          </a:p>
        </p:txBody>
      </p:sp>
      <p:sp>
        <p:nvSpPr>
          <p:cNvPr id="305" name="Google Shape;305;p41"/>
          <p:cNvSpPr txBox="1"/>
          <p:nvPr/>
        </p:nvSpPr>
        <p:spPr>
          <a:xfrm>
            <a:off x="6389830" y="-60619"/>
            <a:ext cx="1116219" cy="83096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a:ea typeface="Century"/>
                <a:cs typeface="Century"/>
                <a:sym typeface="Century"/>
              </a:rPr>
              <a:t>Julesburg</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a:ea typeface="Century"/>
                <a:cs typeface="Century"/>
                <a:sym typeface="Century"/>
              </a:rPr>
              <a:t>Reservoir</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entury"/>
              <a:ea typeface="Century"/>
              <a:cs typeface="Century"/>
              <a:sym typeface="Century"/>
            </a:endParaRPr>
          </a:p>
        </p:txBody>
      </p:sp>
      <p:cxnSp>
        <p:nvCxnSpPr>
          <p:cNvPr id="306" name="Google Shape;306;p41"/>
          <p:cNvCxnSpPr/>
          <p:nvPr/>
        </p:nvCxnSpPr>
        <p:spPr>
          <a:xfrm>
            <a:off x="7386650" y="194175"/>
            <a:ext cx="426900" cy="100200"/>
          </a:xfrm>
          <a:prstGeom prst="curvedConnector3">
            <a:avLst>
              <a:gd name="adj1" fmla="val 50003"/>
            </a:avLst>
          </a:prstGeom>
          <a:noFill/>
          <a:ln w="9525" cap="flat" cmpd="sng">
            <a:solidFill>
              <a:srgbClr val="FF3300"/>
            </a:solidFill>
            <a:prstDash val="solid"/>
            <a:round/>
            <a:headEnd type="none" w="sm" len="sm"/>
            <a:tailEnd type="triangle" w="med" len="med"/>
          </a:ln>
        </p:spPr>
      </p:cxnSp>
      <p:sp>
        <p:nvSpPr>
          <p:cNvPr id="307" name="Google Shape;307;p41"/>
          <p:cNvSpPr/>
          <p:nvPr/>
        </p:nvSpPr>
        <p:spPr>
          <a:xfrm>
            <a:off x="8194270" y="122176"/>
            <a:ext cx="264962" cy="313344"/>
          </a:xfrm>
          <a:prstGeom prst="star5">
            <a:avLst>
              <a:gd name="adj" fmla="val 19098"/>
              <a:gd name="hf" fmla="val 105146"/>
              <a:gd name="vf" fmla="val 11055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308" name="Google Shape;308;p41"/>
          <p:cNvSpPr txBox="1"/>
          <p:nvPr/>
        </p:nvSpPr>
        <p:spPr>
          <a:xfrm>
            <a:off x="8263782" y="805859"/>
            <a:ext cx="1116219" cy="61552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a:ea typeface="Century"/>
                <a:cs typeface="Century"/>
                <a:sym typeface="Century"/>
              </a:rPr>
              <a:t>Perkins Canal</a:t>
            </a:r>
            <a:endParaRPr sz="1400" b="0" i="0" u="none" strike="noStrike" cap="none" dirty="0">
              <a:solidFill>
                <a:srgbClr val="000000"/>
              </a:solidFill>
              <a:latin typeface="Century"/>
              <a:ea typeface="Century"/>
              <a:cs typeface="Century"/>
              <a:sym typeface="Century"/>
            </a:endParaRPr>
          </a:p>
        </p:txBody>
      </p:sp>
      <p:cxnSp>
        <p:nvCxnSpPr>
          <p:cNvPr id="309" name="Google Shape;309;p41"/>
          <p:cNvCxnSpPr/>
          <p:nvPr/>
        </p:nvCxnSpPr>
        <p:spPr>
          <a:xfrm rot="5400000" flipH="1">
            <a:off x="8237310" y="375322"/>
            <a:ext cx="677400" cy="513600"/>
          </a:xfrm>
          <a:prstGeom prst="curvedConnector3">
            <a:avLst>
              <a:gd name="adj1" fmla="val 50001"/>
            </a:avLst>
          </a:prstGeom>
          <a:noFill/>
          <a:ln w="9525" cap="flat" cmpd="sng">
            <a:solidFill>
              <a:srgbClr val="FF3300"/>
            </a:solidFill>
            <a:prstDash val="solid"/>
            <a:round/>
            <a:headEnd type="none" w="sm" len="sm"/>
            <a:tailEnd type="triangle" w="med" len="med"/>
          </a:ln>
        </p:spPr>
      </p:cxnSp>
      <p:pic>
        <p:nvPicPr>
          <p:cNvPr id="310" name="Google Shape;310;p41"/>
          <p:cNvPicPr preferRelativeResize="0"/>
          <p:nvPr/>
        </p:nvPicPr>
        <p:blipFill rotWithShape="1">
          <a:blip r:embed="rId4">
            <a:alphaModFix/>
          </a:blip>
          <a:srcRect/>
          <a:stretch/>
        </p:blipFill>
        <p:spPr>
          <a:xfrm>
            <a:off x="71419" y="56698"/>
            <a:ext cx="2513308" cy="634127"/>
          </a:xfrm>
          <a:prstGeom prst="rect">
            <a:avLst/>
          </a:prstGeom>
          <a:noFill/>
          <a:ln>
            <a:noFill/>
          </a:ln>
        </p:spPr>
      </p:pic>
      <p:sp>
        <p:nvSpPr>
          <p:cNvPr id="311" name="Google Shape;311;p41"/>
          <p:cNvSpPr txBox="1"/>
          <p:nvPr/>
        </p:nvSpPr>
        <p:spPr>
          <a:xfrm rot="19677570">
            <a:off x="6854716" y="685686"/>
            <a:ext cx="1116336" cy="723391"/>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0"/>
              </a:spcBef>
              <a:spcAft>
                <a:spcPts val="0"/>
              </a:spcAft>
              <a:buClr>
                <a:srgbClr val="000000"/>
              </a:buClr>
              <a:buSzPts val="1400"/>
              <a:buFont typeface="Arial"/>
              <a:buNone/>
            </a:pPr>
            <a:r>
              <a:rPr lang="en-US" dirty="0">
                <a:solidFill>
                  <a:srgbClr val="FF0000"/>
                </a:solidFill>
                <a:latin typeface="Century"/>
                <a:ea typeface="Century"/>
                <a:cs typeface="Century"/>
                <a:sym typeface="Century"/>
              </a:rPr>
              <a:t>Compact</a:t>
            </a:r>
            <a:endParaRPr sz="1400" b="0" i="0" u="none" strike="noStrike" cap="none" dirty="0">
              <a:solidFill>
                <a:srgbClr val="FF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en-US" dirty="0">
                <a:solidFill>
                  <a:srgbClr val="FF0000"/>
                </a:solidFill>
                <a:latin typeface="Century"/>
                <a:ea typeface="Century"/>
                <a:cs typeface="Century"/>
                <a:sym typeface="Century"/>
              </a:rPr>
              <a:t>Extents</a:t>
            </a:r>
            <a:endParaRPr sz="1400" b="0" i="0" u="none" strike="noStrike" cap="none" dirty="0">
              <a:solidFill>
                <a:srgbClr val="FF0000"/>
              </a:solidFill>
              <a:latin typeface="Century"/>
              <a:ea typeface="Century"/>
              <a:cs typeface="Century"/>
              <a:sym typeface="Centur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45454"/>
              <a:buNone/>
            </a:pPr>
            <a:r>
              <a:rPr lang="en-US" dirty="0"/>
              <a:t>Laramie River Supreme Court Decree</a:t>
            </a:r>
            <a:endParaRPr dirty="0"/>
          </a:p>
        </p:txBody>
      </p:sp>
      <p:sp>
        <p:nvSpPr>
          <p:cNvPr id="317" name="Google Shape;317;p33"/>
          <p:cNvSpPr txBox="1">
            <a:spLocks noGrp="1"/>
          </p:cNvSpPr>
          <p:nvPr>
            <p:ph type="body" idx="1"/>
          </p:nvPr>
        </p:nvSpPr>
        <p:spPr>
          <a:xfrm>
            <a:off x="457200" y="1320575"/>
            <a:ext cx="8229600" cy="5042100"/>
          </a:xfrm>
          <a:prstGeom prst="rect">
            <a:avLst/>
          </a:prstGeom>
          <a:noFill/>
          <a:ln>
            <a:noFill/>
          </a:ln>
        </p:spPr>
        <p:txBody>
          <a:bodyPr spcFirstLastPara="1" wrap="square" lIns="91425" tIns="45700" rIns="91425" bIns="45700" anchor="t" anchorCtr="0">
            <a:normAutofit fontScale="77500" lnSpcReduction="20000"/>
          </a:bodyPr>
          <a:lstStyle/>
          <a:p>
            <a:pPr marL="457200" lvl="0" indent="-406400" algn="l" rtl="0">
              <a:lnSpc>
                <a:spcPct val="100000"/>
              </a:lnSpc>
              <a:spcBef>
                <a:spcPts val="0"/>
              </a:spcBef>
              <a:spcAft>
                <a:spcPts val="0"/>
              </a:spcAft>
              <a:buSzPct val="138957"/>
              <a:buFont typeface="Arial"/>
              <a:buChar char="•"/>
            </a:pPr>
            <a:r>
              <a:rPr lang="en-US" sz="2600" b="0" i="0" u="none" strike="noStrike" dirty="0">
                <a:solidFill>
                  <a:srgbClr val="000000"/>
                </a:solidFill>
                <a:latin typeface="Calibri"/>
                <a:ea typeface="Calibri"/>
                <a:cs typeface="Calibri"/>
                <a:sym typeface="Calibri"/>
              </a:rPr>
              <a:t>On May 13, 1957 the US Supreme Court entered a revised decree (“Decree”) based on the April 28, 1957 Agreement between the owners of irrigated land adjacent to the Laramie River and its tributaries (“Meadowland Users”) and the Water Supply &amp; Storage Company, The Tunnel Water Company, The Divide Canal and Reservoir Company, and the City of Greeley (“Transmountain Users”)</a:t>
            </a:r>
            <a:endParaRPr dirty="0"/>
          </a:p>
          <a:p>
            <a:pPr marL="457200" lvl="0" indent="-406400" algn="l" rtl="0">
              <a:lnSpc>
                <a:spcPct val="100000"/>
              </a:lnSpc>
              <a:spcBef>
                <a:spcPts val="1000"/>
              </a:spcBef>
              <a:spcAft>
                <a:spcPts val="0"/>
              </a:spcAft>
              <a:buSzPct val="138957"/>
              <a:buFont typeface="Arial"/>
              <a:buChar char="•"/>
            </a:pPr>
            <a:r>
              <a:rPr lang="en-US" sz="2600" b="0" i="0" u="none" strike="noStrike" dirty="0">
                <a:solidFill>
                  <a:srgbClr val="000000"/>
                </a:solidFill>
                <a:latin typeface="Calibri"/>
                <a:ea typeface="Calibri"/>
                <a:cs typeface="Calibri"/>
                <a:sym typeface="Calibri"/>
              </a:rPr>
              <a:t>Apportionment of the water per the Supreme </a:t>
            </a:r>
            <a:r>
              <a:rPr lang="en-US" sz="2600" dirty="0">
                <a:solidFill>
                  <a:srgbClr val="000000"/>
                </a:solidFill>
                <a:latin typeface="Calibri"/>
                <a:ea typeface="Calibri"/>
                <a:cs typeface="Calibri"/>
                <a:sym typeface="Calibri"/>
              </a:rPr>
              <a:t>Court D</a:t>
            </a:r>
            <a:r>
              <a:rPr lang="en-US" sz="2600" b="0" i="0" u="none" strike="noStrike" dirty="0">
                <a:solidFill>
                  <a:srgbClr val="000000"/>
                </a:solidFill>
                <a:latin typeface="Calibri"/>
                <a:ea typeface="Calibri"/>
                <a:cs typeface="Calibri"/>
                <a:sym typeface="Calibri"/>
              </a:rPr>
              <a:t>ecree:</a:t>
            </a:r>
            <a:endParaRPr dirty="0"/>
          </a:p>
          <a:p>
            <a:pPr marL="742950" lvl="1" indent="-285750" algn="l" rtl="0">
              <a:lnSpc>
                <a:spcPct val="100000"/>
              </a:lnSpc>
              <a:spcBef>
                <a:spcPts val="1000"/>
              </a:spcBef>
              <a:spcAft>
                <a:spcPts val="0"/>
              </a:spcAft>
              <a:buSzPct val="119106"/>
              <a:buFont typeface="Arial"/>
              <a:buChar char="•"/>
            </a:pPr>
            <a:r>
              <a:rPr lang="en-US" sz="2600" b="0" i="0" u="none" strike="noStrike" dirty="0">
                <a:solidFill>
                  <a:srgbClr val="000000"/>
                </a:solidFill>
                <a:latin typeface="Calibri"/>
                <a:ea typeface="Calibri"/>
                <a:cs typeface="Calibri"/>
                <a:sym typeface="Calibri"/>
              </a:rPr>
              <a:t>Total Diversion by the State of Colorado shall not exceed </a:t>
            </a:r>
            <a:r>
              <a:rPr lang="en-US" sz="2600" b="1" i="0" u="none" strike="noStrike" dirty="0">
                <a:solidFill>
                  <a:srgbClr val="000000"/>
                </a:solidFill>
                <a:latin typeface="Calibri"/>
                <a:ea typeface="Calibri"/>
                <a:cs typeface="Calibri"/>
                <a:sym typeface="Calibri"/>
              </a:rPr>
              <a:t>49,375</a:t>
            </a:r>
            <a:r>
              <a:rPr lang="en-US" sz="2600" b="0" i="0" u="none" strike="noStrike" dirty="0">
                <a:solidFill>
                  <a:srgbClr val="000000"/>
                </a:solidFill>
                <a:latin typeface="Calibri"/>
                <a:ea typeface="Calibri"/>
                <a:cs typeface="Calibri"/>
                <a:sym typeface="Calibri"/>
              </a:rPr>
              <a:t> acre-feet in each calendar year</a:t>
            </a:r>
            <a:endParaRPr dirty="0"/>
          </a:p>
          <a:p>
            <a:pPr marL="1143000" lvl="2" indent="-228600" algn="l" rtl="0">
              <a:lnSpc>
                <a:spcPct val="100000"/>
              </a:lnSpc>
              <a:spcBef>
                <a:spcPts val="1000"/>
              </a:spcBef>
              <a:spcAft>
                <a:spcPts val="0"/>
              </a:spcAft>
              <a:buSzPct val="99255"/>
              <a:buFont typeface="Arial"/>
              <a:buChar char="•"/>
            </a:pPr>
            <a:r>
              <a:rPr lang="en-US" sz="2600" b="1" i="0" u="none" strike="noStrike" dirty="0">
                <a:solidFill>
                  <a:srgbClr val="000000"/>
                </a:solidFill>
                <a:latin typeface="Calibri"/>
                <a:ea typeface="Calibri"/>
                <a:cs typeface="Calibri"/>
                <a:sym typeface="Calibri"/>
              </a:rPr>
              <a:t>19,875</a:t>
            </a:r>
            <a:r>
              <a:rPr lang="en-US" sz="2600" b="0" i="0" u="none" strike="noStrike" dirty="0">
                <a:solidFill>
                  <a:srgbClr val="000000"/>
                </a:solidFill>
                <a:latin typeface="Calibri"/>
                <a:ea typeface="Calibri"/>
                <a:cs typeface="Calibri"/>
                <a:sym typeface="Calibri"/>
              </a:rPr>
              <a:t> ac-ft for use outside the Laramie River Basin</a:t>
            </a:r>
            <a:endParaRPr dirty="0"/>
          </a:p>
          <a:p>
            <a:pPr marL="1143000" lvl="2" indent="-228600" algn="l" rtl="0">
              <a:lnSpc>
                <a:spcPct val="100000"/>
              </a:lnSpc>
              <a:spcBef>
                <a:spcPts val="1000"/>
              </a:spcBef>
              <a:spcAft>
                <a:spcPts val="0"/>
              </a:spcAft>
              <a:buSzPct val="99255"/>
              <a:buFont typeface="Arial"/>
              <a:buChar char="•"/>
            </a:pPr>
            <a:r>
              <a:rPr lang="en-US" sz="2600" b="1" i="0" u="none" strike="noStrike" dirty="0">
                <a:solidFill>
                  <a:srgbClr val="000000"/>
                </a:solidFill>
                <a:latin typeface="Calibri"/>
                <a:ea typeface="Calibri"/>
                <a:cs typeface="Calibri"/>
                <a:sym typeface="Calibri"/>
              </a:rPr>
              <a:t>29,500</a:t>
            </a:r>
            <a:r>
              <a:rPr lang="en-US" sz="2600" b="0" i="0" u="none" strike="noStrike" dirty="0">
                <a:solidFill>
                  <a:srgbClr val="000000"/>
                </a:solidFill>
                <a:latin typeface="Calibri"/>
                <a:ea typeface="Calibri"/>
                <a:cs typeface="Calibri"/>
                <a:sym typeface="Calibri"/>
              </a:rPr>
              <a:t> ac-ft for use inside the Laramie River Basin</a:t>
            </a:r>
            <a:endParaRPr dirty="0"/>
          </a:p>
          <a:p>
            <a:pPr marL="1600200" lvl="3" indent="-228600" algn="l" rtl="0">
              <a:lnSpc>
                <a:spcPct val="100000"/>
              </a:lnSpc>
              <a:spcBef>
                <a:spcPts val="1000"/>
              </a:spcBef>
              <a:spcAft>
                <a:spcPts val="0"/>
              </a:spcAft>
              <a:buSzPct val="89330"/>
              <a:buFont typeface="Arial"/>
              <a:buChar char="•"/>
            </a:pPr>
            <a:r>
              <a:rPr lang="en-US" sz="2600" i="0" u="none" strike="noStrike" dirty="0">
                <a:solidFill>
                  <a:srgbClr val="000000"/>
                </a:solidFill>
                <a:latin typeface="Calibri"/>
                <a:ea typeface="Calibri"/>
                <a:cs typeface="Calibri"/>
                <a:sym typeface="Calibri"/>
              </a:rPr>
              <a:t>1,800</a:t>
            </a:r>
            <a:r>
              <a:rPr lang="en-US" sz="2600" b="0" i="0" u="none" strike="noStrike" dirty="0">
                <a:solidFill>
                  <a:srgbClr val="000000"/>
                </a:solidFill>
                <a:latin typeface="Calibri"/>
                <a:ea typeface="Calibri"/>
                <a:cs typeface="Calibri"/>
                <a:sym typeface="Calibri"/>
              </a:rPr>
              <a:t> ac-ft shall be diverted after July 31</a:t>
            </a:r>
            <a:endParaRPr dirty="0"/>
          </a:p>
          <a:p>
            <a:pPr marL="457200" lvl="0" indent="-406400" algn="l" rtl="0">
              <a:lnSpc>
                <a:spcPct val="100000"/>
              </a:lnSpc>
              <a:spcBef>
                <a:spcPts val="1560"/>
              </a:spcBef>
              <a:spcAft>
                <a:spcPts val="0"/>
              </a:spcAft>
              <a:buClr>
                <a:schemeClr val="dk1"/>
              </a:buClr>
              <a:buSzPct val="138957"/>
              <a:buChar char="•"/>
            </a:pPr>
            <a:r>
              <a:rPr lang="en-US" sz="2600" b="0" i="0" u="none" strike="noStrike" dirty="0">
                <a:solidFill>
                  <a:srgbClr val="000000"/>
                </a:solidFill>
                <a:latin typeface="Calibri"/>
                <a:ea typeface="Calibri"/>
                <a:cs typeface="Calibri"/>
                <a:sym typeface="Calibri"/>
              </a:rPr>
              <a:t>The State of Wyoming shall have the right to divert and use </a:t>
            </a:r>
            <a:r>
              <a:rPr lang="en-US" sz="2600" b="1" i="1" u="sng" dirty="0">
                <a:solidFill>
                  <a:srgbClr val="000000"/>
                </a:solidFill>
                <a:latin typeface="Calibri"/>
                <a:ea typeface="Calibri"/>
                <a:cs typeface="Calibri"/>
                <a:sym typeface="Calibri"/>
              </a:rPr>
              <a:t>all water flowing and remaining</a:t>
            </a:r>
            <a:r>
              <a:rPr lang="en-US" sz="2600" b="0" i="0" u="none" strike="noStrike" dirty="0">
                <a:solidFill>
                  <a:srgbClr val="000000"/>
                </a:solidFill>
                <a:latin typeface="Calibri"/>
                <a:ea typeface="Calibri"/>
                <a:cs typeface="Calibri"/>
                <a:sym typeface="Calibri"/>
              </a:rPr>
              <a:t> in the Laramie River after such diversion and use by Colorado</a:t>
            </a:r>
            <a:endParaRPr dirty="0"/>
          </a:p>
        </p:txBody>
      </p:sp>
      <p:pic>
        <p:nvPicPr>
          <p:cNvPr id="318" name="Google Shape;318;p33"/>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45454"/>
              <a:buNone/>
            </a:pPr>
            <a:r>
              <a:rPr lang="en-US" dirty="0"/>
              <a:t>Sand Creek Agreement with Wyoming (Amended August 7, 1997)</a:t>
            </a:r>
            <a:endParaRPr dirty="0"/>
          </a:p>
        </p:txBody>
      </p:sp>
      <p:sp>
        <p:nvSpPr>
          <p:cNvPr id="324" name="Google Shape;324;p42"/>
          <p:cNvSpPr txBox="1">
            <a:spLocks noGrp="1"/>
          </p:cNvSpPr>
          <p:nvPr>
            <p:ph type="body" idx="1"/>
          </p:nvPr>
        </p:nvSpPr>
        <p:spPr>
          <a:xfrm>
            <a:off x="409073" y="1849426"/>
            <a:ext cx="4919197" cy="4083861"/>
          </a:xfrm>
          <a:prstGeom prst="rect">
            <a:avLst/>
          </a:prstGeom>
          <a:noFill/>
          <a:ln>
            <a:noFill/>
          </a:ln>
        </p:spPr>
        <p:txBody>
          <a:bodyPr spcFirstLastPara="1" wrap="square" lIns="91425" tIns="45700" rIns="91425" bIns="45700" anchor="t" anchorCtr="0">
            <a:normAutofit fontScale="92500" lnSpcReduction="10000"/>
          </a:bodyPr>
          <a:lstStyle/>
          <a:p>
            <a:pPr marL="457200" lvl="0" indent="-406400" algn="l" rtl="0">
              <a:lnSpc>
                <a:spcPct val="100000"/>
              </a:lnSpc>
              <a:spcBef>
                <a:spcPts val="0"/>
              </a:spcBef>
              <a:spcAft>
                <a:spcPts val="2400"/>
              </a:spcAft>
              <a:buSzPct val="116424"/>
              <a:buFont typeface="Arial"/>
              <a:buChar char="•"/>
            </a:pPr>
            <a:r>
              <a:rPr lang="en-US" sz="2600" b="0" i="0" u="none" strike="noStrike" dirty="0">
                <a:solidFill>
                  <a:srgbClr val="000000"/>
                </a:solidFill>
                <a:latin typeface="Calibri"/>
                <a:ea typeface="Calibri"/>
                <a:cs typeface="Calibri"/>
                <a:sym typeface="Calibri"/>
              </a:rPr>
              <a:t>At the start of </a:t>
            </a:r>
            <a:r>
              <a:rPr lang="en-US" sz="2600" dirty="0">
                <a:solidFill>
                  <a:srgbClr val="000000"/>
                </a:solidFill>
                <a:latin typeface="Calibri"/>
                <a:ea typeface="Calibri"/>
                <a:cs typeface="Calibri"/>
                <a:sym typeface="Calibri"/>
              </a:rPr>
              <a:t>each irrigation season, </a:t>
            </a:r>
            <a:r>
              <a:rPr lang="en-US" sz="2600" b="0" i="0" u="none" strike="noStrike" dirty="0">
                <a:solidFill>
                  <a:srgbClr val="000000"/>
                </a:solidFill>
                <a:latin typeface="Calibri"/>
                <a:ea typeface="Calibri"/>
                <a:cs typeface="Calibri"/>
                <a:sym typeface="Calibri"/>
              </a:rPr>
              <a:t>Wyoming gives notice to Colorado when irrigation demand reaches 40 cfs, and Colorado shall deliver that, or </a:t>
            </a:r>
            <a:r>
              <a:rPr lang="en-US" sz="2600" b="0" i="1" u="none" strike="noStrike" dirty="0">
                <a:solidFill>
                  <a:srgbClr val="000000"/>
                </a:solidFill>
                <a:latin typeface="Calibri"/>
                <a:ea typeface="Calibri"/>
                <a:cs typeface="Calibri"/>
                <a:sym typeface="Calibri"/>
              </a:rPr>
              <a:t>such lesser amount</a:t>
            </a:r>
            <a:r>
              <a:rPr lang="en-US" sz="2600" b="0" i="0" u="none" strike="noStrike" dirty="0">
                <a:solidFill>
                  <a:srgbClr val="000000"/>
                </a:solidFill>
                <a:latin typeface="Calibri"/>
                <a:ea typeface="Calibri"/>
                <a:cs typeface="Calibri"/>
                <a:sym typeface="Calibri"/>
              </a:rPr>
              <a:t>*, to the state line gage</a:t>
            </a:r>
            <a:endParaRPr dirty="0"/>
          </a:p>
          <a:p>
            <a:pPr marL="457200" lvl="0" indent="-406400" algn="l" rtl="0">
              <a:lnSpc>
                <a:spcPct val="100000"/>
              </a:lnSpc>
              <a:spcBef>
                <a:spcPts val="0"/>
              </a:spcBef>
              <a:spcAft>
                <a:spcPts val="2400"/>
              </a:spcAft>
              <a:buSzPct val="116424"/>
              <a:buFont typeface="Arial"/>
              <a:buChar char="•"/>
            </a:pPr>
            <a:r>
              <a:rPr lang="en-US" sz="2600" b="0" i="0" u="none" strike="noStrike" dirty="0">
                <a:solidFill>
                  <a:srgbClr val="000000"/>
                </a:solidFill>
                <a:latin typeface="Calibri"/>
                <a:ea typeface="Calibri"/>
                <a:cs typeface="Calibri"/>
                <a:sym typeface="Calibri"/>
              </a:rPr>
              <a:t>Once Colorado delivers 40 cfs for 7 days, delivery is reduced to 35 cfs, or </a:t>
            </a:r>
            <a:r>
              <a:rPr lang="en-US" sz="2600" b="0" i="1" u="none" strike="noStrike" dirty="0">
                <a:solidFill>
                  <a:srgbClr val="000000"/>
                </a:solidFill>
                <a:latin typeface="Calibri"/>
                <a:ea typeface="Calibri"/>
                <a:cs typeface="Calibri"/>
                <a:sym typeface="Calibri"/>
              </a:rPr>
              <a:t>such lesser amount*</a:t>
            </a:r>
            <a:r>
              <a:rPr lang="en-US" sz="2600" b="0" i="0" u="none" strike="noStrike" dirty="0">
                <a:solidFill>
                  <a:srgbClr val="000000"/>
                </a:solidFill>
                <a:latin typeface="Calibri"/>
                <a:ea typeface="Calibri"/>
                <a:cs typeface="Calibri"/>
                <a:sym typeface="Calibri"/>
              </a:rPr>
              <a:t>, to the state line gage</a:t>
            </a:r>
            <a:endParaRPr dirty="0"/>
          </a:p>
        </p:txBody>
      </p:sp>
      <p:pic>
        <p:nvPicPr>
          <p:cNvPr id="325" name="Google Shape;325;p42"/>
          <p:cNvPicPr preferRelativeResize="0"/>
          <p:nvPr/>
        </p:nvPicPr>
        <p:blipFill rotWithShape="1">
          <a:blip r:embed="rId3">
            <a:alphaModFix/>
          </a:blip>
          <a:srcRect/>
          <a:stretch/>
        </p:blipFill>
        <p:spPr>
          <a:xfrm>
            <a:off x="0" y="6177378"/>
            <a:ext cx="2513308" cy="634127"/>
          </a:xfrm>
          <a:prstGeom prst="rect">
            <a:avLst/>
          </a:prstGeom>
          <a:noFill/>
          <a:ln>
            <a:noFill/>
          </a:ln>
        </p:spPr>
      </p:pic>
      <p:sp>
        <p:nvSpPr>
          <p:cNvPr id="326" name="Google Shape;326;p42"/>
          <p:cNvSpPr txBox="1"/>
          <p:nvPr/>
        </p:nvSpPr>
        <p:spPr>
          <a:xfrm>
            <a:off x="2935706" y="6232831"/>
            <a:ext cx="566515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 </a:t>
            </a:r>
            <a:r>
              <a:rPr lang="en-US" sz="1400" b="0" i="1" u="none" strike="noStrike" cap="none" dirty="0">
                <a:solidFill>
                  <a:srgbClr val="000000"/>
                </a:solidFill>
                <a:latin typeface="Calibri"/>
                <a:ea typeface="Calibri"/>
                <a:cs typeface="Calibri"/>
                <a:sym typeface="Calibri"/>
              </a:rPr>
              <a:t>such lesser amount </a:t>
            </a:r>
            <a:r>
              <a:rPr lang="en-US" sz="1400" b="0" i="0" u="none" strike="noStrike" cap="none" dirty="0">
                <a:solidFill>
                  <a:srgbClr val="000000"/>
                </a:solidFill>
                <a:latin typeface="Calibri"/>
                <a:ea typeface="Calibri"/>
                <a:cs typeface="Calibri"/>
                <a:sym typeface="Calibri"/>
              </a:rPr>
              <a:t>is described as an amount that can be made available by administering water rights in Colorado</a:t>
            </a:r>
            <a:endParaRPr dirty="0"/>
          </a:p>
        </p:txBody>
      </p:sp>
      <p:pic>
        <p:nvPicPr>
          <p:cNvPr id="327" name="Google Shape;327;p42" descr="A picture containing tree, outdoor, plant"/>
          <p:cNvPicPr preferRelativeResize="0"/>
          <p:nvPr/>
        </p:nvPicPr>
        <p:blipFill rotWithShape="1">
          <a:blip r:embed="rId4">
            <a:alphaModFix/>
          </a:blip>
          <a:srcRect/>
          <a:stretch/>
        </p:blipFill>
        <p:spPr>
          <a:xfrm rot="5400000">
            <a:off x="4878808" y="2053555"/>
            <a:ext cx="4712941" cy="3534706"/>
          </a:xfrm>
          <a:prstGeom prst="rect">
            <a:avLst/>
          </a:prstGeom>
          <a:noFill/>
          <a:ln>
            <a:noFill/>
          </a:ln>
        </p:spPr>
      </p:pic>
      <p:sp>
        <p:nvSpPr>
          <p:cNvPr id="2" name="TextBox 1">
            <a:extLst>
              <a:ext uri="{FF2B5EF4-FFF2-40B4-BE49-F238E27FC236}">
                <a16:creationId xmlns:a16="http://schemas.microsoft.com/office/drawing/2014/main" id="{2F065193-7F2E-DFBC-0C7F-ABDF66D90045}"/>
              </a:ext>
            </a:extLst>
          </p:cNvPr>
          <p:cNvSpPr txBox="1"/>
          <p:nvPr/>
        </p:nvSpPr>
        <p:spPr>
          <a:xfrm>
            <a:off x="6496133" y="1533312"/>
            <a:ext cx="1478290" cy="523220"/>
          </a:xfrm>
          <a:prstGeom prst="rect">
            <a:avLst/>
          </a:prstGeom>
          <a:noFill/>
        </p:spPr>
        <p:txBody>
          <a:bodyPr wrap="none" rtlCol="0">
            <a:spAutoFit/>
          </a:bodyPr>
          <a:lstStyle/>
          <a:p>
            <a:pPr algn="ctr"/>
            <a:r>
              <a:rPr lang="en-US" dirty="0">
                <a:solidFill>
                  <a:schemeClr val="bg1"/>
                </a:solidFill>
              </a:rPr>
              <a:t>Sand Creek</a:t>
            </a:r>
          </a:p>
          <a:p>
            <a:r>
              <a:rPr lang="en-US" dirty="0">
                <a:solidFill>
                  <a:schemeClr val="bg1"/>
                </a:solidFill>
              </a:rPr>
              <a:t>State Line Gage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8"/>
          <p:cNvPicPr preferRelativeResize="0"/>
          <p:nvPr/>
        </p:nvPicPr>
        <p:blipFill rotWithShape="1">
          <a:blip r:embed="rId3">
            <a:alphaModFix/>
          </a:blip>
          <a:srcRect/>
          <a:stretch/>
        </p:blipFill>
        <p:spPr>
          <a:xfrm>
            <a:off x="66675" y="66675"/>
            <a:ext cx="9010650" cy="6724650"/>
          </a:xfrm>
          <a:prstGeom prst="rect">
            <a:avLst/>
          </a:prstGeom>
          <a:noFill/>
          <a:ln>
            <a:noFill/>
          </a:ln>
        </p:spPr>
      </p:pic>
      <p:pic>
        <p:nvPicPr>
          <p:cNvPr id="334" name="Google Shape;334;p8"/>
          <p:cNvPicPr preferRelativeResize="0"/>
          <p:nvPr/>
        </p:nvPicPr>
        <p:blipFill rotWithShape="1">
          <a:blip r:embed="rId4">
            <a:alphaModFix/>
          </a:blip>
          <a:srcRect/>
          <a:stretch/>
        </p:blipFill>
        <p:spPr>
          <a:xfrm>
            <a:off x="6096000" y="6096001"/>
            <a:ext cx="3020122" cy="762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3"/>
          <p:cNvSpPr txBox="1">
            <a:spLocks noGrp="1"/>
          </p:cNvSpPr>
          <p:nvPr>
            <p:ph type="title"/>
          </p:nvPr>
        </p:nvSpPr>
        <p:spPr>
          <a:xfrm>
            <a:off x="225287" y="117215"/>
            <a:ext cx="8753060" cy="53917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CC3300"/>
              </a:buClr>
              <a:buSzPts val="2800"/>
              <a:buFont typeface="Calibri"/>
              <a:buNone/>
            </a:pPr>
            <a:r>
              <a:rPr lang="en-US" sz="2800" b="0" dirty="0">
                <a:solidFill>
                  <a:schemeClr val="dk1"/>
                </a:solidFill>
                <a:latin typeface="Calibri"/>
                <a:ea typeface="Calibri"/>
                <a:cs typeface="Calibri"/>
                <a:sym typeface="Calibri"/>
              </a:rPr>
              <a:t>South Platte River Basin</a:t>
            </a:r>
            <a:endParaRPr sz="2800" b="0" dirty="0">
              <a:solidFill>
                <a:schemeClr val="dk1"/>
              </a:solidFill>
              <a:latin typeface="Calibri"/>
              <a:ea typeface="Calibri"/>
              <a:cs typeface="Calibri"/>
              <a:sym typeface="Calibri"/>
            </a:endParaRPr>
          </a:p>
        </p:txBody>
      </p:sp>
      <p:sp>
        <p:nvSpPr>
          <p:cNvPr id="340" name="Google Shape;340;p43"/>
          <p:cNvSpPr txBox="1">
            <a:spLocks noGrp="1"/>
          </p:cNvSpPr>
          <p:nvPr>
            <p:ph type="body" idx="2"/>
          </p:nvPr>
        </p:nvSpPr>
        <p:spPr>
          <a:xfrm>
            <a:off x="105898" y="3890134"/>
            <a:ext cx="5180596" cy="2229016"/>
          </a:xfrm>
          <a:prstGeom prst="rect">
            <a:avLst/>
          </a:prstGeom>
          <a:noFill/>
          <a:ln>
            <a:noFill/>
          </a:ln>
        </p:spPr>
        <p:txBody>
          <a:bodyPr spcFirstLastPara="1" wrap="square" lIns="91425" tIns="45700" rIns="91425" bIns="45700" anchor="t" anchorCtr="0">
            <a:normAutofit/>
          </a:bodyPr>
          <a:lstStyle/>
          <a:p>
            <a:pPr marL="342900" lvl="0" indent="-342900" algn="l" rtl="0">
              <a:lnSpc>
                <a:spcPct val="150000"/>
              </a:lnSpc>
              <a:spcBef>
                <a:spcPts val="0"/>
              </a:spcBef>
              <a:spcAft>
                <a:spcPts val="0"/>
              </a:spcAft>
              <a:buClr>
                <a:schemeClr val="dk1"/>
              </a:buClr>
              <a:buSzPts val="2400"/>
              <a:buFont typeface="Arial"/>
              <a:buChar char="•"/>
            </a:pPr>
            <a:r>
              <a:rPr lang="en-US" sz="1800" dirty="0">
                <a:latin typeface="Calibri"/>
                <a:ea typeface="Calibri"/>
                <a:cs typeface="Calibri"/>
                <a:sym typeface="Calibri"/>
              </a:rPr>
              <a:t>Total South Platte River basin drainage area is approx. 23,138 sq. miles</a:t>
            </a:r>
            <a:endParaRPr dirty="0">
              <a:latin typeface="Calibri"/>
              <a:ea typeface="Calibri"/>
              <a:cs typeface="Calibri"/>
              <a:sym typeface="Calibri"/>
            </a:endParaRPr>
          </a:p>
          <a:p>
            <a:pPr marL="342900" lvl="0" indent="-342900" algn="l" rtl="0">
              <a:lnSpc>
                <a:spcPct val="150000"/>
              </a:lnSpc>
              <a:spcBef>
                <a:spcPts val="0"/>
              </a:spcBef>
              <a:spcAft>
                <a:spcPts val="0"/>
              </a:spcAft>
              <a:buClr>
                <a:schemeClr val="dk1"/>
              </a:buClr>
              <a:buSzPts val="2400"/>
              <a:buFont typeface="Arial"/>
              <a:buChar char="•"/>
            </a:pPr>
            <a:r>
              <a:rPr lang="en-US" sz="1800" dirty="0">
                <a:latin typeface="Calibri"/>
                <a:ea typeface="Calibri"/>
                <a:cs typeface="Calibri"/>
                <a:sym typeface="Calibri"/>
              </a:rPr>
              <a:t>South Platte River is approx. 400 miles in length</a:t>
            </a:r>
            <a:endParaRPr dirty="0"/>
          </a:p>
          <a:p>
            <a:pPr marL="342900" lvl="0" indent="-342900" algn="l" rtl="0">
              <a:lnSpc>
                <a:spcPct val="150000"/>
              </a:lnSpc>
              <a:spcBef>
                <a:spcPts val="0"/>
              </a:spcBef>
              <a:spcAft>
                <a:spcPts val="0"/>
              </a:spcAft>
              <a:buClr>
                <a:schemeClr val="dk1"/>
              </a:buClr>
              <a:buSzPts val="2400"/>
              <a:buFont typeface="Arial"/>
              <a:buChar char="•"/>
            </a:pPr>
            <a:r>
              <a:rPr lang="en-US" sz="1800" dirty="0">
                <a:latin typeface="Calibri"/>
                <a:ea typeface="Calibri"/>
                <a:cs typeface="Calibri"/>
                <a:sym typeface="Calibri"/>
              </a:rPr>
              <a:t>Precipitation average - 10 to 17 inches per year</a:t>
            </a:r>
            <a:endParaRPr dirty="0">
              <a:latin typeface="Calibri"/>
              <a:ea typeface="Calibri"/>
              <a:cs typeface="Calibri"/>
              <a:sym typeface="Calibri"/>
            </a:endParaRPr>
          </a:p>
          <a:p>
            <a:pPr marL="342900" lvl="0" indent="-342900" algn="l" rtl="0">
              <a:lnSpc>
                <a:spcPct val="150000"/>
              </a:lnSpc>
              <a:spcBef>
                <a:spcPts val="0"/>
              </a:spcBef>
              <a:spcAft>
                <a:spcPts val="0"/>
              </a:spcAft>
              <a:buClr>
                <a:schemeClr val="dk1"/>
              </a:buClr>
              <a:buSzPts val="2400"/>
              <a:buFont typeface="Arial"/>
              <a:buChar char="•"/>
            </a:pPr>
            <a:r>
              <a:rPr lang="en-US" sz="1800" dirty="0">
                <a:latin typeface="Calibri"/>
                <a:ea typeface="Calibri"/>
                <a:cs typeface="Calibri"/>
                <a:sym typeface="Calibri"/>
              </a:rPr>
              <a:t>Elevation - 3,400 to 14,000+ Ft</a:t>
            </a:r>
            <a:endParaRPr dirty="0">
              <a:solidFill>
                <a:srgbClr val="800000"/>
              </a:solidFill>
            </a:endParaRPr>
          </a:p>
          <a:p>
            <a:pPr marL="0" lvl="0" indent="0" algn="l" rtl="0">
              <a:lnSpc>
                <a:spcPct val="100000"/>
              </a:lnSpc>
              <a:spcBef>
                <a:spcPts val="280"/>
              </a:spcBef>
              <a:spcAft>
                <a:spcPts val="0"/>
              </a:spcAft>
              <a:buClr>
                <a:schemeClr val="dk1"/>
              </a:buClr>
              <a:buSzPts val="1400"/>
              <a:buFont typeface="Calibri"/>
              <a:buNone/>
            </a:pPr>
            <a:endParaRPr dirty="0">
              <a:solidFill>
                <a:srgbClr val="800000"/>
              </a:solidFill>
            </a:endParaRPr>
          </a:p>
        </p:txBody>
      </p:sp>
      <p:pic>
        <p:nvPicPr>
          <p:cNvPr id="341" name="Google Shape;341;p43" descr="graph-Sep913_26_577344665527.gif"/>
          <p:cNvPicPr preferRelativeResize="0"/>
          <p:nvPr/>
        </p:nvPicPr>
        <p:blipFill rotWithShape="1">
          <a:blip r:embed="rId3">
            <a:alphaModFix/>
          </a:blip>
          <a:srcRect/>
          <a:stretch/>
        </p:blipFill>
        <p:spPr>
          <a:xfrm>
            <a:off x="5154491" y="3197779"/>
            <a:ext cx="3823856" cy="3613726"/>
          </a:xfrm>
          <a:prstGeom prst="rect">
            <a:avLst/>
          </a:prstGeom>
          <a:noFill/>
          <a:ln>
            <a:noFill/>
          </a:ln>
        </p:spPr>
      </p:pic>
      <p:pic>
        <p:nvPicPr>
          <p:cNvPr id="342" name="Google Shape;342;p43"/>
          <p:cNvPicPr preferRelativeResize="0"/>
          <p:nvPr/>
        </p:nvPicPr>
        <p:blipFill rotWithShape="1">
          <a:blip r:embed="rId4">
            <a:alphaModFix/>
          </a:blip>
          <a:srcRect/>
          <a:stretch/>
        </p:blipFill>
        <p:spPr>
          <a:xfrm>
            <a:off x="0" y="6177378"/>
            <a:ext cx="2513308" cy="634127"/>
          </a:xfrm>
          <a:prstGeom prst="rect">
            <a:avLst/>
          </a:prstGeom>
          <a:noFill/>
          <a:ln>
            <a:noFill/>
          </a:ln>
        </p:spPr>
      </p:pic>
      <p:pic>
        <p:nvPicPr>
          <p:cNvPr id="343" name="Google Shape;343;p43" descr="Chart, line chart&#10;&#10;Description automatically generated"/>
          <p:cNvPicPr preferRelativeResize="0"/>
          <p:nvPr/>
        </p:nvPicPr>
        <p:blipFill rotWithShape="1">
          <a:blip r:embed="rId5">
            <a:alphaModFix/>
          </a:blip>
          <a:srcRect/>
          <a:stretch/>
        </p:blipFill>
        <p:spPr>
          <a:xfrm>
            <a:off x="967409" y="628065"/>
            <a:ext cx="6884504" cy="2852412"/>
          </a:xfrm>
          <a:prstGeom prst="rect">
            <a:avLst/>
          </a:prstGeom>
          <a:noFill/>
          <a:ln>
            <a:noFill/>
          </a:ln>
        </p:spPr>
      </p:pic>
      <p:sp>
        <p:nvSpPr>
          <p:cNvPr id="344" name="Google Shape;344;p43"/>
          <p:cNvSpPr txBox="1"/>
          <p:nvPr/>
        </p:nvSpPr>
        <p:spPr>
          <a:xfrm>
            <a:off x="5485396" y="1233372"/>
            <a:ext cx="5229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Max</a:t>
            </a:r>
            <a:endParaRPr dirty="0"/>
          </a:p>
        </p:txBody>
      </p:sp>
      <p:cxnSp>
        <p:nvCxnSpPr>
          <p:cNvPr id="345" name="Google Shape;345;p43"/>
          <p:cNvCxnSpPr>
            <a:stCxn id="344" idx="1"/>
          </p:cNvCxnSpPr>
          <p:nvPr/>
        </p:nvCxnSpPr>
        <p:spPr>
          <a:xfrm flipH="1">
            <a:off x="5246296" y="1387261"/>
            <a:ext cx="239100" cy="101400"/>
          </a:xfrm>
          <a:prstGeom prst="straightConnector1">
            <a:avLst/>
          </a:prstGeom>
          <a:noFill/>
          <a:ln w="9525" cap="flat" cmpd="sng">
            <a:solidFill>
              <a:schemeClr val="dk1"/>
            </a:solidFill>
            <a:prstDash val="solid"/>
            <a:round/>
            <a:headEnd type="none" w="sm" len="sm"/>
            <a:tailEnd type="triangle" w="med" len="med"/>
          </a:ln>
        </p:spPr>
      </p:cxnSp>
      <p:sp>
        <p:nvSpPr>
          <p:cNvPr id="346" name="Google Shape;346;p43"/>
          <p:cNvSpPr txBox="1"/>
          <p:nvPr/>
        </p:nvSpPr>
        <p:spPr>
          <a:xfrm>
            <a:off x="5531779" y="1619306"/>
            <a:ext cx="7713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Median</a:t>
            </a:r>
            <a:endParaRPr dirty="0"/>
          </a:p>
        </p:txBody>
      </p:sp>
      <p:cxnSp>
        <p:nvCxnSpPr>
          <p:cNvPr id="347" name="Google Shape;347;p43"/>
          <p:cNvCxnSpPr>
            <a:stCxn id="346" idx="1"/>
          </p:cNvCxnSpPr>
          <p:nvPr/>
        </p:nvCxnSpPr>
        <p:spPr>
          <a:xfrm flipH="1">
            <a:off x="4916479" y="1773195"/>
            <a:ext cx="615300" cy="278700"/>
          </a:xfrm>
          <a:prstGeom prst="straightConnector1">
            <a:avLst/>
          </a:prstGeom>
          <a:noFill/>
          <a:ln w="9525" cap="flat" cmpd="sng">
            <a:solidFill>
              <a:schemeClr val="dk1"/>
            </a:solidFill>
            <a:prstDash val="solid"/>
            <a:round/>
            <a:headEnd type="none" w="sm" len="sm"/>
            <a:tailEnd type="triangle" w="med" len="med"/>
          </a:ln>
        </p:spPr>
      </p:cxnSp>
      <p:sp>
        <p:nvSpPr>
          <p:cNvPr id="348" name="Google Shape;348;p43"/>
          <p:cNvSpPr txBox="1"/>
          <p:nvPr/>
        </p:nvSpPr>
        <p:spPr>
          <a:xfrm>
            <a:off x="2405091" y="1358147"/>
            <a:ext cx="58221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2023</a:t>
            </a:r>
            <a:endParaRPr dirty="0"/>
          </a:p>
        </p:txBody>
      </p:sp>
      <p:cxnSp>
        <p:nvCxnSpPr>
          <p:cNvPr id="349" name="Google Shape;349;p43"/>
          <p:cNvCxnSpPr/>
          <p:nvPr/>
        </p:nvCxnSpPr>
        <p:spPr>
          <a:xfrm>
            <a:off x="2961861" y="1541149"/>
            <a:ext cx="1218779" cy="404650"/>
          </a:xfrm>
          <a:prstGeom prst="straightConnector1">
            <a:avLst/>
          </a:prstGeom>
          <a:noFill/>
          <a:ln w="9525" cap="flat" cmpd="sng">
            <a:solidFill>
              <a:schemeClr val="dk1"/>
            </a:solidFill>
            <a:prstDash val="solid"/>
            <a:round/>
            <a:headEnd type="none" w="sm" len="sm"/>
            <a:tailEnd type="triangle" w="med" len="med"/>
          </a:ln>
        </p:spPr>
      </p:cxnSp>
      <p:cxnSp>
        <p:nvCxnSpPr>
          <p:cNvPr id="350" name="Google Shape;350;p43"/>
          <p:cNvCxnSpPr/>
          <p:nvPr/>
        </p:nvCxnSpPr>
        <p:spPr>
          <a:xfrm flipH="1">
            <a:off x="4955544" y="2246904"/>
            <a:ext cx="820604" cy="196280"/>
          </a:xfrm>
          <a:prstGeom prst="straightConnector1">
            <a:avLst/>
          </a:prstGeom>
          <a:noFill/>
          <a:ln w="9525" cap="flat" cmpd="sng">
            <a:solidFill>
              <a:schemeClr val="dk1"/>
            </a:solidFill>
            <a:prstDash val="solid"/>
            <a:round/>
            <a:headEnd type="none" w="sm" len="sm"/>
            <a:tailEnd type="triangle" w="med" len="med"/>
          </a:ln>
        </p:spPr>
      </p:cxnSp>
      <p:sp>
        <p:nvSpPr>
          <p:cNvPr id="351" name="Google Shape;351;p43"/>
          <p:cNvSpPr txBox="1"/>
          <p:nvPr/>
        </p:nvSpPr>
        <p:spPr>
          <a:xfrm>
            <a:off x="3881856" y="2559249"/>
            <a:ext cx="47320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Min</a:t>
            </a:r>
            <a:endParaRPr dirty="0"/>
          </a:p>
        </p:txBody>
      </p:sp>
      <p:cxnSp>
        <p:nvCxnSpPr>
          <p:cNvPr id="352" name="Google Shape;352;p43"/>
          <p:cNvCxnSpPr/>
          <p:nvPr/>
        </p:nvCxnSpPr>
        <p:spPr>
          <a:xfrm rot="10800000" flipH="1">
            <a:off x="4409661" y="2559249"/>
            <a:ext cx="268356" cy="144194"/>
          </a:xfrm>
          <a:prstGeom prst="straightConnector1">
            <a:avLst/>
          </a:prstGeom>
          <a:noFill/>
          <a:ln w="9525" cap="flat" cmpd="sng">
            <a:solidFill>
              <a:schemeClr val="dk1"/>
            </a:solidFill>
            <a:prstDash val="solid"/>
            <a:round/>
            <a:headEnd type="none" w="sm" len="sm"/>
            <a:tailEnd type="triangle" w="med" len="med"/>
          </a:ln>
        </p:spPr>
      </p:cxnSp>
      <p:sp>
        <p:nvSpPr>
          <p:cNvPr id="353" name="Google Shape;353;p43"/>
          <p:cNvSpPr txBox="1"/>
          <p:nvPr/>
        </p:nvSpPr>
        <p:spPr>
          <a:xfrm>
            <a:off x="5749022" y="2093015"/>
            <a:ext cx="58221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2022</a:t>
            </a:r>
            <a:endParaRPr dirty="0"/>
          </a:p>
        </p:txBody>
      </p:sp>
    </p:spTree>
  </p:cSld>
  <p:clrMapOvr>
    <a:masterClrMapping/>
  </p:clrMapOvr>
  <p:transition>
    <p:spli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9"/>
          <p:cNvSpPr/>
          <p:nvPr/>
        </p:nvSpPr>
        <p:spPr>
          <a:xfrm>
            <a:off x="8196263" y="530225"/>
            <a:ext cx="285750" cy="5610225"/>
          </a:xfrm>
          <a:custGeom>
            <a:avLst/>
            <a:gdLst/>
            <a:ahLst/>
            <a:cxnLst/>
            <a:rect l="l" t="t" r="r" b="b"/>
            <a:pathLst>
              <a:path w="180" h="3534" extrusionOk="0">
                <a:moveTo>
                  <a:pt x="0" y="0"/>
                </a:moveTo>
                <a:lnTo>
                  <a:pt x="179" y="3533"/>
                </a:lnTo>
              </a:path>
            </a:pathLst>
          </a:custGeom>
          <a:noFill/>
          <a:ln w="254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60" name="Google Shape;360;p9"/>
          <p:cNvSpPr/>
          <p:nvPr/>
        </p:nvSpPr>
        <p:spPr>
          <a:xfrm>
            <a:off x="700088" y="538163"/>
            <a:ext cx="155575" cy="5659437"/>
          </a:xfrm>
          <a:custGeom>
            <a:avLst/>
            <a:gdLst/>
            <a:ahLst/>
            <a:cxnLst/>
            <a:rect l="l" t="t" r="r" b="b"/>
            <a:pathLst>
              <a:path w="98" h="3565" extrusionOk="0">
                <a:moveTo>
                  <a:pt x="97" y="0"/>
                </a:moveTo>
                <a:lnTo>
                  <a:pt x="0" y="3564"/>
                </a:lnTo>
              </a:path>
            </a:pathLst>
          </a:custGeom>
          <a:noFill/>
          <a:ln w="254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61" name="Google Shape;361;p9"/>
          <p:cNvSpPr/>
          <p:nvPr/>
        </p:nvSpPr>
        <p:spPr>
          <a:xfrm>
            <a:off x="854075" y="522288"/>
            <a:ext cx="7350125" cy="61912"/>
          </a:xfrm>
          <a:custGeom>
            <a:avLst/>
            <a:gdLst/>
            <a:ahLst/>
            <a:cxnLst/>
            <a:rect l="l" t="t" r="r" b="b"/>
            <a:pathLst>
              <a:path w="4630" h="39" extrusionOk="0">
                <a:moveTo>
                  <a:pt x="4629" y="0"/>
                </a:moveTo>
                <a:lnTo>
                  <a:pt x="4257" y="10"/>
                </a:lnTo>
                <a:lnTo>
                  <a:pt x="3262" y="38"/>
                </a:lnTo>
                <a:lnTo>
                  <a:pt x="2137" y="38"/>
                </a:lnTo>
                <a:lnTo>
                  <a:pt x="1264" y="38"/>
                </a:lnTo>
                <a:lnTo>
                  <a:pt x="567" y="28"/>
                </a:lnTo>
                <a:lnTo>
                  <a:pt x="0" y="10"/>
                </a:lnTo>
              </a:path>
            </a:pathLst>
          </a:custGeom>
          <a:noFill/>
          <a:ln w="254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62" name="Google Shape;362;p9"/>
          <p:cNvSpPr/>
          <p:nvPr/>
        </p:nvSpPr>
        <p:spPr>
          <a:xfrm>
            <a:off x="711200" y="6143625"/>
            <a:ext cx="7775575" cy="101600"/>
          </a:xfrm>
          <a:custGeom>
            <a:avLst/>
            <a:gdLst/>
            <a:ahLst/>
            <a:cxnLst/>
            <a:rect l="l" t="t" r="r" b="b"/>
            <a:pathLst>
              <a:path w="4898" h="64" extrusionOk="0">
                <a:moveTo>
                  <a:pt x="4897" y="0"/>
                </a:moveTo>
                <a:lnTo>
                  <a:pt x="4029" y="42"/>
                </a:lnTo>
                <a:lnTo>
                  <a:pt x="2994" y="63"/>
                </a:lnTo>
                <a:lnTo>
                  <a:pt x="1843" y="63"/>
                </a:lnTo>
                <a:lnTo>
                  <a:pt x="1015" y="52"/>
                </a:lnTo>
                <a:lnTo>
                  <a:pt x="0" y="32"/>
                </a:lnTo>
              </a:path>
            </a:pathLst>
          </a:custGeom>
          <a:noFill/>
          <a:ln w="25400" cap="rnd"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63" name="Google Shape;363;p9"/>
          <p:cNvSpPr/>
          <p:nvPr/>
        </p:nvSpPr>
        <p:spPr>
          <a:xfrm>
            <a:off x="2970213" y="5083175"/>
            <a:ext cx="1428750" cy="1158875"/>
          </a:xfrm>
          <a:custGeom>
            <a:avLst/>
            <a:gdLst/>
            <a:ahLst/>
            <a:cxnLst/>
            <a:rect l="l" t="t" r="r" b="b"/>
            <a:pathLst>
              <a:path w="900" h="730" extrusionOk="0">
                <a:moveTo>
                  <a:pt x="0" y="62"/>
                </a:moveTo>
                <a:lnTo>
                  <a:pt x="33" y="22"/>
                </a:lnTo>
                <a:lnTo>
                  <a:pt x="44" y="7"/>
                </a:lnTo>
                <a:lnTo>
                  <a:pt x="73" y="0"/>
                </a:lnTo>
                <a:lnTo>
                  <a:pt x="112" y="7"/>
                </a:lnTo>
                <a:lnTo>
                  <a:pt x="131" y="47"/>
                </a:lnTo>
                <a:lnTo>
                  <a:pt x="156" y="55"/>
                </a:lnTo>
                <a:lnTo>
                  <a:pt x="178" y="69"/>
                </a:lnTo>
                <a:lnTo>
                  <a:pt x="196" y="77"/>
                </a:lnTo>
                <a:lnTo>
                  <a:pt x="228" y="91"/>
                </a:lnTo>
                <a:lnTo>
                  <a:pt x="243" y="98"/>
                </a:lnTo>
                <a:lnTo>
                  <a:pt x="247" y="113"/>
                </a:lnTo>
                <a:lnTo>
                  <a:pt x="257" y="135"/>
                </a:lnTo>
                <a:lnTo>
                  <a:pt x="297" y="120"/>
                </a:lnTo>
                <a:lnTo>
                  <a:pt x="312" y="128"/>
                </a:lnTo>
                <a:lnTo>
                  <a:pt x="323" y="135"/>
                </a:lnTo>
                <a:lnTo>
                  <a:pt x="341" y="117"/>
                </a:lnTo>
                <a:lnTo>
                  <a:pt x="395" y="120"/>
                </a:lnTo>
                <a:lnTo>
                  <a:pt x="421" y="120"/>
                </a:lnTo>
                <a:lnTo>
                  <a:pt x="450" y="120"/>
                </a:lnTo>
                <a:lnTo>
                  <a:pt x="497" y="124"/>
                </a:lnTo>
                <a:lnTo>
                  <a:pt x="518" y="139"/>
                </a:lnTo>
                <a:lnTo>
                  <a:pt x="555" y="175"/>
                </a:lnTo>
                <a:lnTo>
                  <a:pt x="584" y="186"/>
                </a:lnTo>
                <a:lnTo>
                  <a:pt x="616" y="193"/>
                </a:lnTo>
                <a:lnTo>
                  <a:pt x="627" y="208"/>
                </a:lnTo>
                <a:lnTo>
                  <a:pt x="653" y="222"/>
                </a:lnTo>
                <a:lnTo>
                  <a:pt x="700" y="244"/>
                </a:lnTo>
                <a:lnTo>
                  <a:pt x="721" y="244"/>
                </a:lnTo>
                <a:lnTo>
                  <a:pt x="736" y="252"/>
                </a:lnTo>
                <a:lnTo>
                  <a:pt x="758" y="273"/>
                </a:lnTo>
                <a:lnTo>
                  <a:pt x="790" y="299"/>
                </a:lnTo>
                <a:lnTo>
                  <a:pt x="819" y="313"/>
                </a:lnTo>
                <a:lnTo>
                  <a:pt x="830" y="343"/>
                </a:lnTo>
                <a:lnTo>
                  <a:pt x="856" y="357"/>
                </a:lnTo>
                <a:lnTo>
                  <a:pt x="863" y="372"/>
                </a:lnTo>
                <a:lnTo>
                  <a:pt x="863" y="386"/>
                </a:lnTo>
                <a:lnTo>
                  <a:pt x="874" y="408"/>
                </a:lnTo>
                <a:lnTo>
                  <a:pt x="877" y="423"/>
                </a:lnTo>
                <a:lnTo>
                  <a:pt x="885" y="437"/>
                </a:lnTo>
                <a:lnTo>
                  <a:pt x="895" y="452"/>
                </a:lnTo>
                <a:lnTo>
                  <a:pt x="895" y="467"/>
                </a:lnTo>
                <a:lnTo>
                  <a:pt x="895" y="488"/>
                </a:lnTo>
                <a:lnTo>
                  <a:pt x="895" y="510"/>
                </a:lnTo>
                <a:lnTo>
                  <a:pt x="888" y="518"/>
                </a:lnTo>
                <a:lnTo>
                  <a:pt x="888" y="532"/>
                </a:lnTo>
                <a:lnTo>
                  <a:pt x="892" y="547"/>
                </a:lnTo>
                <a:lnTo>
                  <a:pt x="899" y="561"/>
                </a:lnTo>
                <a:lnTo>
                  <a:pt x="899" y="576"/>
                </a:lnTo>
                <a:lnTo>
                  <a:pt x="892" y="583"/>
                </a:lnTo>
                <a:lnTo>
                  <a:pt x="885" y="605"/>
                </a:lnTo>
                <a:lnTo>
                  <a:pt x="888" y="627"/>
                </a:lnTo>
                <a:lnTo>
                  <a:pt x="888" y="642"/>
                </a:lnTo>
                <a:lnTo>
                  <a:pt x="881" y="656"/>
                </a:lnTo>
                <a:lnTo>
                  <a:pt x="866" y="663"/>
                </a:lnTo>
                <a:lnTo>
                  <a:pt x="866" y="678"/>
                </a:lnTo>
                <a:lnTo>
                  <a:pt x="874" y="700"/>
                </a:lnTo>
                <a:lnTo>
                  <a:pt x="877" y="722"/>
                </a:lnTo>
                <a:lnTo>
                  <a:pt x="885" y="729"/>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64" name="Google Shape;364;p9"/>
          <p:cNvSpPr/>
          <p:nvPr/>
        </p:nvSpPr>
        <p:spPr>
          <a:xfrm>
            <a:off x="839788" y="1182688"/>
            <a:ext cx="2373312" cy="255587"/>
          </a:xfrm>
          <a:custGeom>
            <a:avLst/>
            <a:gdLst/>
            <a:ahLst/>
            <a:cxnLst/>
            <a:rect l="l" t="t" r="r" b="b"/>
            <a:pathLst>
              <a:path w="1495" h="161" extrusionOk="0">
                <a:moveTo>
                  <a:pt x="0" y="18"/>
                </a:moveTo>
                <a:lnTo>
                  <a:pt x="18" y="7"/>
                </a:lnTo>
                <a:lnTo>
                  <a:pt x="29" y="0"/>
                </a:lnTo>
                <a:lnTo>
                  <a:pt x="65" y="15"/>
                </a:lnTo>
                <a:lnTo>
                  <a:pt x="69" y="29"/>
                </a:lnTo>
                <a:lnTo>
                  <a:pt x="80" y="29"/>
                </a:lnTo>
                <a:lnTo>
                  <a:pt x="91" y="22"/>
                </a:lnTo>
                <a:lnTo>
                  <a:pt x="102" y="36"/>
                </a:lnTo>
                <a:lnTo>
                  <a:pt x="105" y="58"/>
                </a:lnTo>
                <a:lnTo>
                  <a:pt x="112" y="65"/>
                </a:lnTo>
                <a:lnTo>
                  <a:pt x="123" y="55"/>
                </a:lnTo>
                <a:lnTo>
                  <a:pt x="127" y="62"/>
                </a:lnTo>
                <a:lnTo>
                  <a:pt x="138" y="84"/>
                </a:lnTo>
                <a:lnTo>
                  <a:pt x="152" y="73"/>
                </a:lnTo>
                <a:lnTo>
                  <a:pt x="156" y="62"/>
                </a:lnTo>
                <a:lnTo>
                  <a:pt x="167" y="47"/>
                </a:lnTo>
                <a:lnTo>
                  <a:pt x="178" y="55"/>
                </a:lnTo>
                <a:lnTo>
                  <a:pt x="199" y="55"/>
                </a:lnTo>
                <a:lnTo>
                  <a:pt x="218" y="62"/>
                </a:lnTo>
                <a:lnTo>
                  <a:pt x="239" y="69"/>
                </a:lnTo>
                <a:lnTo>
                  <a:pt x="243" y="76"/>
                </a:lnTo>
                <a:lnTo>
                  <a:pt x="261" y="80"/>
                </a:lnTo>
                <a:lnTo>
                  <a:pt x="279" y="69"/>
                </a:lnTo>
                <a:lnTo>
                  <a:pt x="290" y="91"/>
                </a:lnTo>
                <a:lnTo>
                  <a:pt x="305" y="91"/>
                </a:lnTo>
                <a:lnTo>
                  <a:pt x="315" y="76"/>
                </a:lnTo>
                <a:lnTo>
                  <a:pt x="323" y="69"/>
                </a:lnTo>
                <a:lnTo>
                  <a:pt x="337" y="80"/>
                </a:lnTo>
                <a:lnTo>
                  <a:pt x="352" y="95"/>
                </a:lnTo>
                <a:lnTo>
                  <a:pt x="374" y="95"/>
                </a:lnTo>
                <a:lnTo>
                  <a:pt x="403" y="87"/>
                </a:lnTo>
                <a:lnTo>
                  <a:pt x="417" y="76"/>
                </a:lnTo>
                <a:lnTo>
                  <a:pt x="432" y="76"/>
                </a:lnTo>
                <a:lnTo>
                  <a:pt x="446" y="91"/>
                </a:lnTo>
                <a:lnTo>
                  <a:pt x="468" y="76"/>
                </a:lnTo>
                <a:lnTo>
                  <a:pt x="490" y="62"/>
                </a:lnTo>
                <a:lnTo>
                  <a:pt x="500" y="51"/>
                </a:lnTo>
                <a:lnTo>
                  <a:pt x="511" y="40"/>
                </a:lnTo>
                <a:lnTo>
                  <a:pt x="540" y="29"/>
                </a:lnTo>
                <a:lnTo>
                  <a:pt x="548" y="18"/>
                </a:lnTo>
                <a:lnTo>
                  <a:pt x="569" y="7"/>
                </a:lnTo>
                <a:lnTo>
                  <a:pt x="587" y="7"/>
                </a:lnTo>
                <a:lnTo>
                  <a:pt x="609" y="7"/>
                </a:lnTo>
                <a:lnTo>
                  <a:pt x="635" y="15"/>
                </a:lnTo>
                <a:lnTo>
                  <a:pt x="656" y="36"/>
                </a:lnTo>
                <a:lnTo>
                  <a:pt x="674" y="51"/>
                </a:lnTo>
                <a:lnTo>
                  <a:pt x="689" y="65"/>
                </a:lnTo>
                <a:lnTo>
                  <a:pt x="707" y="87"/>
                </a:lnTo>
                <a:lnTo>
                  <a:pt x="747" y="87"/>
                </a:lnTo>
                <a:lnTo>
                  <a:pt x="769" y="116"/>
                </a:lnTo>
                <a:lnTo>
                  <a:pt x="809" y="116"/>
                </a:lnTo>
                <a:lnTo>
                  <a:pt x="838" y="131"/>
                </a:lnTo>
                <a:lnTo>
                  <a:pt x="859" y="145"/>
                </a:lnTo>
                <a:lnTo>
                  <a:pt x="885" y="142"/>
                </a:lnTo>
                <a:lnTo>
                  <a:pt x="899" y="135"/>
                </a:lnTo>
                <a:lnTo>
                  <a:pt x="914" y="127"/>
                </a:lnTo>
                <a:lnTo>
                  <a:pt x="936" y="102"/>
                </a:lnTo>
                <a:lnTo>
                  <a:pt x="954" y="84"/>
                </a:lnTo>
                <a:lnTo>
                  <a:pt x="975" y="69"/>
                </a:lnTo>
                <a:lnTo>
                  <a:pt x="1001" y="73"/>
                </a:lnTo>
                <a:lnTo>
                  <a:pt x="1048" y="58"/>
                </a:lnTo>
                <a:lnTo>
                  <a:pt x="1081" y="36"/>
                </a:lnTo>
                <a:lnTo>
                  <a:pt x="1084" y="36"/>
                </a:lnTo>
                <a:lnTo>
                  <a:pt x="1113" y="58"/>
                </a:lnTo>
                <a:lnTo>
                  <a:pt x="1139" y="65"/>
                </a:lnTo>
                <a:lnTo>
                  <a:pt x="1179" y="65"/>
                </a:lnTo>
                <a:lnTo>
                  <a:pt x="1204" y="62"/>
                </a:lnTo>
                <a:lnTo>
                  <a:pt x="1204" y="51"/>
                </a:lnTo>
                <a:lnTo>
                  <a:pt x="1229" y="40"/>
                </a:lnTo>
                <a:lnTo>
                  <a:pt x="1258" y="62"/>
                </a:lnTo>
                <a:lnTo>
                  <a:pt x="1273" y="98"/>
                </a:lnTo>
                <a:lnTo>
                  <a:pt x="1287" y="80"/>
                </a:lnTo>
                <a:lnTo>
                  <a:pt x="1316" y="80"/>
                </a:lnTo>
                <a:lnTo>
                  <a:pt x="1356" y="80"/>
                </a:lnTo>
                <a:lnTo>
                  <a:pt x="1396" y="80"/>
                </a:lnTo>
                <a:lnTo>
                  <a:pt x="1414" y="69"/>
                </a:lnTo>
                <a:lnTo>
                  <a:pt x="1443" y="62"/>
                </a:lnTo>
                <a:lnTo>
                  <a:pt x="1458" y="69"/>
                </a:lnTo>
                <a:lnTo>
                  <a:pt x="1469" y="76"/>
                </a:lnTo>
                <a:lnTo>
                  <a:pt x="1490" y="102"/>
                </a:lnTo>
                <a:lnTo>
                  <a:pt x="1494" y="109"/>
                </a:lnTo>
                <a:lnTo>
                  <a:pt x="1487" y="138"/>
                </a:lnTo>
                <a:lnTo>
                  <a:pt x="1479" y="16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65" name="Google Shape;365;p9"/>
          <p:cNvSpPr/>
          <p:nvPr/>
        </p:nvSpPr>
        <p:spPr>
          <a:xfrm>
            <a:off x="3181350" y="1228725"/>
            <a:ext cx="42863" cy="82550"/>
          </a:xfrm>
          <a:custGeom>
            <a:avLst/>
            <a:gdLst/>
            <a:ahLst/>
            <a:cxnLst/>
            <a:rect l="l" t="t" r="r" b="b"/>
            <a:pathLst>
              <a:path w="27" h="52" extrusionOk="0">
                <a:moveTo>
                  <a:pt x="26" y="0"/>
                </a:moveTo>
                <a:lnTo>
                  <a:pt x="9" y="26"/>
                </a:lnTo>
                <a:lnTo>
                  <a:pt x="0" y="34"/>
                </a:lnTo>
                <a:lnTo>
                  <a:pt x="0" y="51"/>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66" name="Google Shape;366;p9"/>
          <p:cNvSpPr/>
          <p:nvPr/>
        </p:nvSpPr>
        <p:spPr>
          <a:xfrm>
            <a:off x="2555875" y="1095375"/>
            <a:ext cx="190500" cy="141288"/>
          </a:xfrm>
          <a:custGeom>
            <a:avLst/>
            <a:gdLst/>
            <a:ahLst/>
            <a:cxnLst/>
            <a:rect l="l" t="t" r="r" b="b"/>
            <a:pathLst>
              <a:path w="120" h="89" extrusionOk="0">
                <a:moveTo>
                  <a:pt x="103" y="0"/>
                </a:moveTo>
                <a:lnTo>
                  <a:pt x="85" y="41"/>
                </a:lnTo>
                <a:lnTo>
                  <a:pt x="119" y="40"/>
                </a:lnTo>
                <a:lnTo>
                  <a:pt x="100" y="44"/>
                </a:lnTo>
                <a:lnTo>
                  <a:pt x="84" y="44"/>
                </a:lnTo>
                <a:lnTo>
                  <a:pt x="53" y="44"/>
                </a:lnTo>
                <a:lnTo>
                  <a:pt x="45" y="44"/>
                </a:lnTo>
                <a:lnTo>
                  <a:pt x="38" y="60"/>
                </a:lnTo>
                <a:lnTo>
                  <a:pt x="30" y="76"/>
                </a:lnTo>
                <a:lnTo>
                  <a:pt x="0" y="88"/>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67" name="Google Shape;367;p9"/>
          <p:cNvSpPr/>
          <p:nvPr/>
        </p:nvSpPr>
        <p:spPr>
          <a:xfrm>
            <a:off x="4114800" y="1222375"/>
            <a:ext cx="2816225" cy="2327275"/>
          </a:xfrm>
          <a:custGeom>
            <a:avLst/>
            <a:gdLst/>
            <a:ahLst/>
            <a:cxnLst/>
            <a:rect l="l" t="t" r="r" b="b"/>
            <a:pathLst>
              <a:path w="1774" h="1466" extrusionOk="0">
                <a:moveTo>
                  <a:pt x="0" y="1192"/>
                </a:moveTo>
                <a:lnTo>
                  <a:pt x="15" y="1235"/>
                </a:lnTo>
                <a:lnTo>
                  <a:pt x="15" y="1257"/>
                </a:lnTo>
                <a:lnTo>
                  <a:pt x="36" y="1279"/>
                </a:lnTo>
                <a:lnTo>
                  <a:pt x="69" y="1301"/>
                </a:lnTo>
                <a:lnTo>
                  <a:pt x="109" y="1330"/>
                </a:lnTo>
                <a:lnTo>
                  <a:pt x="145" y="1348"/>
                </a:lnTo>
                <a:lnTo>
                  <a:pt x="160" y="1370"/>
                </a:lnTo>
                <a:lnTo>
                  <a:pt x="181" y="1378"/>
                </a:lnTo>
                <a:lnTo>
                  <a:pt x="214" y="1407"/>
                </a:lnTo>
                <a:lnTo>
                  <a:pt x="236" y="1407"/>
                </a:lnTo>
                <a:lnTo>
                  <a:pt x="261" y="1414"/>
                </a:lnTo>
                <a:lnTo>
                  <a:pt x="286" y="1429"/>
                </a:lnTo>
                <a:lnTo>
                  <a:pt x="294" y="1450"/>
                </a:lnTo>
                <a:lnTo>
                  <a:pt x="323" y="1458"/>
                </a:lnTo>
                <a:lnTo>
                  <a:pt x="348" y="1465"/>
                </a:lnTo>
                <a:lnTo>
                  <a:pt x="373" y="1450"/>
                </a:lnTo>
                <a:lnTo>
                  <a:pt x="392" y="1421"/>
                </a:lnTo>
                <a:lnTo>
                  <a:pt x="392" y="1403"/>
                </a:lnTo>
                <a:lnTo>
                  <a:pt x="392" y="1381"/>
                </a:lnTo>
                <a:lnTo>
                  <a:pt x="392" y="1367"/>
                </a:lnTo>
                <a:lnTo>
                  <a:pt x="410" y="1341"/>
                </a:lnTo>
                <a:lnTo>
                  <a:pt x="413" y="1319"/>
                </a:lnTo>
                <a:lnTo>
                  <a:pt x="413" y="1297"/>
                </a:lnTo>
                <a:lnTo>
                  <a:pt x="424" y="1257"/>
                </a:lnTo>
                <a:lnTo>
                  <a:pt x="446" y="1214"/>
                </a:lnTo>
                <a:lnTo>
                  <a:pt x="464" y="1184"/>
                </a:lnTo>
                <a:lnTo>
                  <a:pt x="482" y="1155"/>
                </a:lnTo>
                <a:lnTo>
                  <a:pt x="497" y="1141"/>
                </a:lnTo>
                <a:lnTo>
                  <a:pt x="508" y="1108"/>
                </a:lnTo>
                <a:lnTo>
                  <a:pt x="515" y="1086"/>
                </a:lnTo>
                <a:lnTo>
                  <a:pt x="522" y="1050"/>
                </a:lnTo>
                <a:lnTo>
                  <a:pt x="537" y="1020"/>
                </a:lnTo>
                <a:lnTo>
                  <a:pt x="551" y="999"/>
                </a:lnTo>
                <a:lnTo>
                  <a:pt x="562" y="991"/>
                </a:lnTo>
                <a:lnTo>
                  <a:pt x="566" y="977"/>
                </a:lnTo>
                <a:lnTo>
                  <a:pt x="569" y="958"/>
                </a:lnTo>
                <a:lnTo>
                  <a:pt x="584" y="937"/>
                </a:lnTo>
                <a:lnTo>
                  <a:pt x="609" y="907"/>
                </a:lnTo>
                <a:lnTo>
                  <a:pt x="620" y="893"/>
                </a:lnTo>
                <a:lnTo>
                  <a:pt x="620" y="875"/>
                </a:lnTo>
                <a:lnTo>
                  <a:pt x="627" y="845"/>
                </a:lnTo>
                <a:lnTo>
                  <a:pt x="638" y="820"/>
                </a:lnTo>
                <a:lnTo>
                  <a:pt x="635" y="787"/>
                </a:lnTo>
                <a:lnTo>
                  <a:pt x="645" y="758"/>
                </a:lnTo>
                <a:lnTo>
                  <a:pt x="653" y="743"/>
                </a:lnTo>
                <a:lnTo>
                  <a:pt x="645" y="733"/>
                </a:lnTo>
                <a:lnTo>
                  <a:pt x="653" y="707"/>
                </a:lnTo>
                <a:lnTo>
                  <a:pt x="671" y="685"/>
                </a:lnTo>
                <a:lnTo>
                  <a:pt x="678" y="660"/>
                </a:lnTo>
                <a:lnTo>
                  <a:pt x="685" y="634"/>
                </a:lnTo>
                <a:lnTo>
                  <a:pt x="696" y="616"/>
                </a:lnTo>
                <a:lnTo>
                  <a:pt x="736" y="539"/>
                </a:lnTo>
                <a:lnTo>
                  <a:pt x="758" y="507"/>
                </a:lnTo>
                <a:lnTo>
                  <a:pt x="751" y="470"/>
                </a:lnTo>
                <a:lnTo>
                  <a:pt x="754" y="434"/>
                </a:lnTo>
                <a:lnTo>
                  <a:pt x="754" y="394"/>
                </a:lnTo>
                <a:lnTo>
                  <a:pt x="747" y="361"/>
                </a:lnTo>
                <a:lnTo>
                  <a:pt x="740" y="335"/>
                </a:lnTo>
                <a:lnTo>
                  <a:pt x="732" y="324"/>
                </a:lnTo>
                <a:lnTo>
                  <a:pt x="751" y="306"/>
                </a:lnTo>
                <a:lnTo>
                  <a:pt x="736" y="295"/>
                </a:lnTo>
                <a:lnTo>
                  <a:pt x="722" y="277"/>
                </a:lnTo>
                <a:lnTo>
                  <a:pt x="725" y="259"/>
                </a:lnTo>
                <a:lnTo>
                  <a:pt x="740" y="230"/>
                </a:lnTo>
                <a:lnTo>
                  <a:pt x="761" y="219"/>
                </a:lnTo>
                <a:lnTo>
                  <a:pt x="772" y="204"/>
                </a:lnTo>
                <a:lnTo>
                  <a:pt x="805" y="171"/>
                </a:lnTo>
                <a:lnTo>
                  <a:pt x="823" y="168"/>
                </a:lnTo>
                <a:lnTo>
                  <a:pt x="852" y="153"/>
                </a:lnTo>
                <a:lnTo>
                  <a:pt x="885" y="138"/>
                </a:lnTo>
                <a:lnTo>
                  <a:pt x="899" y="109"/>
                </a:lnTo>
                <a:lnTo>
                  <a:pt x="910" y="106"/>
                </a:lnTo>
                <a:lnTo>
                  <a:pt x="935" y="135"/>
                </a:lnTo>
                <a:lnTo>
                  <a:pt x="946" y="146"/>
                </a:lnTo>
                <a:lnTo>
                  <a:pt x="979" y="146"/>
                </a:lnTo>
                <a:lnTo>
                  <a:pt x="1008" y="160"/>
                </a:lnTo>
                <a:lnTo>
                  <a:pt x="1026" y="182"/>
                </a:lnTo>
                <a:lnTo>
                  <a:pt x="1051" y="200"/>
                </a:lnTo>
                <a:lnTo>
                  <a:pt x="1077" y="200"/>
                </a:lnTo>
                <a:lnTo>
                  <a:pt x="1113" y="215"/>
                </a:lnTo>
                <a:lnTo>
                  <a:pt x="1157" y="211"/>
                </a:lnTo>
                <a:lnTo>
                  <a:pt x="1186" y="208"/>
                </a:lnTo>
                <a:lnTo>
                  <a:pt x="1236" y="186"/>
                </a:lnTo>
                <a:lnTo>
                  <a:pt x="1251" y="171"/>
                </a:lnTo>
                <a:lnTo>
                  <a:pt x="1273" y="164"/>
                </a:lnTo>
                <a:lnTo>
                  <a:pt x="1294" y="160"/>
                </a:lnTo>
                <a:lnTo>
                  <a:pt x="1316" y="168"/>
                </a:lnTo>
                <a:lnTo>
                  <a:pt x="1334" y="190"/>
                </a:lnTo>
                <a:lnTo>
                  <a:pt x="1345" y="204"/>
                </a:lnTo>
                <a:lnTo>
                  <a:pt x="1374" y="226"/>
                </a:lnTo>
                <a:lnTo>
                  <a:pt x="1407" y="233"/>
                </a:lnTo>
                <a:lnTo>
                  <a:pt x="1447" y="241"/>
                </a:lnTo>
                <a:lnTo>
                  <a:pt x="1476" y="241"/>
                </a:lnTo>
                <a:lnTo>
                  <a:pt x="1508" y="226"/>
                </a:lnTo>
                <a:lnTo>
                  <a:pt x="1541" y="211"/>
                </a:lnTo>
                <a:lnTo>
                  <a:pt x="1566" y="186"/>
                </a:lnTo>
                <a:lnTo>
                  <a:pt x="1595" y="175"/>
                </a:lnTo>
                <a:lnTo>
                  <a:pt x="1613" y="160"/>
                </a:lnTo>
                <a:lnTo>
                  <a:pt x="1642" y="131"/>
                </a:lnTo>
                <a:lnTo>
                  <a:pt x="1686" y="95"/>
                </a:lnTo>
                <a:lnTo>
                  <a:pt x="1708" y="73"/>
                </a:lnTo>
                <a:lnTo>
                  <a:pt x="1744" y="29"/>
                </a:lnTo>
                <a:lnTo>
                  <a:pt x="1773"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68" name="Google Shape;368;p9"/>
          <p:cNvSpPr/>
          <p:nvPr/>
        </p:nvSpPr>
        <p:spPr>
          <a:xfrm>
            <a:off x="4292600" y="2963863"/>
            <a:ext cx="474663" cy="342900"/>
          </a:xfrm>
          <a:custGeom>
            <a:avLst/>
            <a:gdLst/>
            <a:ahLst/>
            <a:cxnLst/>
            <a:rect l="l" t="t" r="r" b="b"/>
            <a:pathLst>
              <a:path w="299" h="216" extrusionOk="0">
                <a:moveTo>
                  <a:pt x="0" y="33"/>
                </a:moveTo>
                <a:lnTo>
                  <a:pt x="18" y="33"/>
                </a:lnTo>
                <a:lnTo>
                  <a:pt x="51" y="29"/>
                </a:lnTo>
                <a:lnTo>
                  <a:pt x="14" y="0"/>
                </a:lnTo>
                <a:lnTo>
                  <a:pt x="51" y="29"/>
                </a:lnTo>
                <a:lnTo>
                  <a:pt x="65" y="29"/>
                </a:lnTo>
                <a:lnTo>
                  <a:pt x="69" y="44"/>
                </a:lnTo>
                <a:lnTo>
                  <a:pt x="72" y="58"/>
                </a:lnTo>
                <a:lnTo>
                  <a:pt x="98" y="80"/>
                </a:lnTo>
                <a:lnTo>
                  <a:pt x="109" y="87"/>
                </a:lnTo>
                <a:lnTo>
                  <a:pt x="130" y="84"/>
                </a:lnTo>
                <a:lnTo>
                  <a:pt x="145" y="91"/>
                </a:lnTo>
                <a:lnTo>
                  <a:pt x="163" y="120"/>
                </a:lnTo>
                <a:lnTo>
                  <a:pt x="181" y="135"/>
                </a:lnTo>
                <a:lnTo>
                  <a:pt x="199" y="142"/>
                </a:lnTo>
                <a:lnTo>
                  <a:pt x="217" y="164"/>
                </a:lnTo>
                <a:lnTo>
                  <a:pt x="232" y="186"/>
                </a:lnTo>
                <a:lnTo>
                  <a:pt x="243" y="215"/>
                </a:lnTo>
                <a:lnTo>
                  <a:pt x="257" y="215"/>
                </a:lnTo>
                <a:lnTo>
                  <a:pt x="298" y="205"/>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69" name="Google Shape;369;p9"/>
          <p:cNvSpPr/>
          <p:nvPr/>
        </p:nvSpPr>
        <p:spPr>
          <a:xfrm>
            <a:off x="6926263" y="530225"/>
            <a:ext cx="1082675" cy="695325"/>
          </a:xfrm>
          <a:custGeom>
            <a:avLst/>
            <a:gdLst/>
            <a:ahLst/>
            <a:cxnLst/>
            <a:rect l="l" t="t" r="r" b="b"/>
            <a:pathLst>
              <a:path w="682" h="438" extrusionOk="0">
                <a:moveTo>
                  <a:pt x="0" y="437"/>
                </a:moveTo>
                <a:lnTo>
                  <a:pt x="27" y="415"/>
                </a:lnTo>
                <a:lnTo>
                  <a:pt x="46" y="379"/>
                </a:lnTo>
                <a:lnTo>
                  <a:pt x="60" y="354"/>
                </a:lnTo>
                <a:lnTo>
                  <a:pt x="77" y="323"/>
                </a:lnTo>
                <a:lnTo>
                  <a:pt x="90" y="311"/>
                </a:lnTo>
                <a:lnTo>
                  <a:pt x="106" y="269"/>
                </a:lnTo>
                <a:lnTo>
                  <a:pt x="121" y="252"/>
                </a:lnTo>
                <a:lnTo>
                  <a:pt x="140" y="245"/>
                </a:lnTo>
                <a:lnTo>
                  <a:pt x="148" y="235"/>
                </a:lnTo>
                <a:lnTo>
                  <a:pt x="179" y="223"/>
                </a:lnTo>
                <a:lnTo>
                  <a:pt x="208" y="211"/>
                </a:lnTo>
                <a:lnTo>
                  <a:pt x="235" y="194"/>
                </a:lnTo>
                <a:lnTo>
                  <a:pt x="256" y="175"/>
                </a:lnTo>
                <a:lnTo>
                  <a:pt x="269" y="165"/>
                </a:lnTo>
                <a:lnTo>
                  <a:pt x="288" y="155"/>
                </a:lnTo>
                <a:lnTo>
                  <a:pt x="307" y="158"/>
                </a:lnTo>
                <a:lnTo>
                  <a:pt x="334" y="155"/>
                </a:lnTo>
                <a:lnTo>
                  <a:pt x="373" y="129"/>
                </a:lnTo>
                <a:lnTo>
                  <a:pt x="385" y="117"/>
                </a:lnTo>
                <a:lnTo>
                  <a:pt x="406" y="117"/>
                </a:lnTo>
                <a:lnTo>
                  <a:pt x="438" y="104"/>
                </a:lnTo>
                <a:lnTo>
                  <a:pt x="452" y="85"/>
                </a:lnTo>
                <a:lnTo>
                  <a:pt x="491" y="61"/>
                </a:lnTo>
                <a:lnTo>
                  <a:pt x="510" y="66"/>
                </a:lnTo>
                <a:lnTo>
                  <a:pt x="544" y="61"/>
                </a:lnTo>
                <a:lnTo>
                  <a:pt x="573" y="46"/>
                </a:lnTo>
                <a:lnTo>
                  <a:pt x="590" y="41"/>
                </a:lnTo>
                <a:lnTo>
                  <a:pt x="619" y="51"/>
                </a:lnTo>
                <a:lnTo>
                  <a:pt x="641" y="46"/>
                </a:lnTo>
                <a:lnTo>
                  <a:pt x="651" y="36"/>
                </a:lnTo>
                <a:lnTo>
                  <a:pt x="663" y="29"/>
                </a:lnTo>
                <a:lnTo>
                  <a:pt x="681"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nvGrpSpPr>
          <p:cNvPr id="370" name="Google Shape;370;p9"/>
          <p:cNvGrpSpPr/>
          <p:nvPr/>
        </p:nvGrpSpPr>
        <p:grpSpPr>
          <a:xfrm>
            <a:off x="3998913" y="4000500"/>
            <a:ext cx="4410075" cy="811213"/>
            <a:chOff x="2519" y="2520"/>
            <a:chExt cx="2778" cy="511"/>
          </a:xfrm>
        </p:grpSpPr>
        <p:sp>
          <p:nvSpPr>
            <p:cNvPr id="371" name="Google Shape;371;p9"/>
            <p:cNvSpPr/>
            <p:nvPr/>
          </p:nvSpPr>
          <p:spPr>
            <a:xfrm>
              <a:off x="3538" y="2811"/>
              <a:ext cx="1759" cy="220"/>
            </a:xfrm>
            <a:custGeom>
              <a:avLst/>
              <a:gdLst/>
              <a:ahLst/>
              <a:cxnLst/>
              <a:rect l="l" t="t" r="r" b="b"/>
              <a:pathLst>
                <a:path w="1759" h="220" extrusionOk="0">
                  <a:moveTo>
                    <a:pt x="1758" y="131"/>
                  </a:moveTo>
                  <a:lnTo>
                    <a:pt x="1736" y="146"/>
                  </a:lnTo>
                  <a:lnTo>
                    <a:pt x="1722" y="153"/>
                  </a:lnTo>
                  <a:lnTo>
                    <a:pt x="1693" y="142"/>
                  </a:lnTo>
                  <a:lnTo>
                    <a:pt x="1649" y="135"/>
                  </a:lnTo>
                  <a:lnTo>
                    <a:pt x="1620" y="135"/>
                  </a:lnTo>
                  <a:lnTo>
                    <a:pt x="1599" y="120"/>
                  </a:lnTo>
                  <a:lnTo>
                    <a:pt x="1548" y="102"/>
                  </a:lnTo>
                  <a:lnTo>
                    <a:pt x="1512" y="95"/>
                  </a:lnTo>
                  <a:lnTo>
                    <a:pt x="1439" y="106"/>
                  </a:lnTo>
                  <a:lnTo>
                    <a:pt x="1396" y="99"/>
                  </a:lnTo>
                  <a:lnTo>
                    <a:pt x="1345" y="95"/>
                  </a:lnTo>
                  <a:lnTo>
                    <a:pt x="1290" y="110"/>
                  </a:lnTo>
                  <a:lnTo>
                    <a:pt x="1254" y="124"/>
                  </a:lnTo>
                  <a:lnTo>
                    <a:pt x="1218" y="120"/>
                  </a:lnTo>
                  <a:lnTo>
                    <a:pt x="1189" y="128"/>
                  </a:lnTo>
                  <a:lnTo>
                    <a:pt x="1160" y="124"/>
                  </a:lnTo>
                  <a:lnTo>
                    <a:pt x="1145" y="146"/>
                  </a:lnTo>
                  <a:lnTo>
                    <a:pt x="1116" y="146"/>
                  </a:lnTo>
                  <a:lnTo>
                    <a:pt x="1073" y="135"/>
                  </a:lnTo>
                  <a:lnTo>
                    <a:pt x="1033" y="128"/>
                  </a:lnTo>
                  <a:lnTo>
                    <a:pt x="990" y="150"/>
                  </a:lnTo>
                  <a:lnTo>
                    <a:pt x="953" y="142"/>
                  </a:lnTo>
                  <a:lnTo>
                    <a:pt x="910" y="142"/>
                  </a:lnTo>
                  <a:lnTo>
                    <a:pt x="895" y="139"/>
                  </a:lnTo>
                  <a:lnTo>
                    <a:pt x="837" y="161"/>
                  </a:lnTo>
                  <a:lnTo>
                    <a:pt x="794" y="183"/>
                  </a:lnTo>
                  <a:lnTo>
                    <a:pt x="743" y="219"/>
                  </a:lnTo>
                  <a:lnTo>
                    <a:pt x="721" y="219"/>
                  </a:lnTo>
                  <a:lnTo>
                    <a:pt x="649" y="193"/>
                  </a:lnTo>
                  <a:lnTo>
                    <a:pt x="598" y="161"/>
                  </a:lnTo>
                  <a:lnTo>
                    <a:pt x="587" y="139"/>
                  </a:lnTo>
                  <a:lnTo>
                    <a:pt x="558" y="128"/>
                  </a:lnTo>
                  <a:lnTo>
                    <a:pt x="515" y="113"/>
                  </a:lnTo>
                  <a:lnTo>
                    <a:pt x="457" y="102"/>
                  </a:lnTo>
                  <a:lnTo>
                    <a:pt x="384" y="99"/>
                  </a:lnTo>
                  <a:lnTo>
                    <a:pt x="362" y="95"/>
                  </a:lnTo>
                  <a:lnTo>
                    <a:pt x="333" y="80"/>
                  </a:lnTo>
                  <a:lnTo>
                    <a:pt x="290" y="58"/>
                  </a:lnTo>
                  <a:lnTo>
                    <a:pt x="225" y="29"/>
                  </a:lnTo>
                  <a:lnTo>
                    <a:pt x="181" y="7"/>
                  </a:lnTo>
                  <a:lnTo>
                    <a:pt x="65" y="11"/>
                  </a:lnTo>
                  <a:lnTo>
                    <a:pt x="0"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72" name="Google Shape;372;p9"/>
            <p:cNvSpPr/>
            <p:nvPr/>
          </p:nvSpPr>
          <p:spPr>
            <a:xfrm>
              <a:off x="2519" y="2520"/>
              <a:ext cx="1031" cy="296"/>
            </a:xfrm>
            <a:custGeom>
              <a:avLst/>
              <a:gdLst/>
              <a:ahLst/>
              <a:cxnLst/>
              <a:rect l="l" t="t" r="r" b="b"/>
              <a:pathLst>
                <a:path w="1031" h="296" extrusionOk="0">
                  <a:moveTo>
                    <a:pt x="1030" y="288"/>
                  </a:moveTo>
                  <a:lnTo>
                    <a:pt x="965" y="295"/>
                  </a:lnTo>
                  <a:lnTo>
                    <a:pt x="892" y="288"/>
                  </a:lnTo>
                  <a:lnTo>
                    <a:pt x="827" y="262"/>
                  </a:lnTo>
                  <a:lnTo>
                    <a:pt x="780" y="251"/>
                  </a:lnTo>
                  <a:lnTo>
                    <a:pt x="758" y="200"/>
                  </a:lnTo>
                  <a:lnTo>
                    <a:pt x="704" y="182"/>
                  </a:lnTo>
                  <a:lnTo>
                    <a:pt x="638" y="164"/>
                  </a:lnTo>
                  <a:lnTo>
                    <a:pt x="609" y="160"/>
                  </a:lnTo>
                  <a:lnTo>
                    <a:pt x="580" y="135"/>
                  </a:lnTo>
                  <a:lnTo>
                    <a:pt x="551" y="127"/>
                  </a:lnTo>
                  <a:lnTo>
                    <a:pt x="515" y="117"/>
                  </a:lnTo>
                  <a:lnTo>
                    <a:pt x="453" y="98"/>
                  </a:lnTo>
                  <a:lnTo>
                    <a:pt x="399" y="120"/>
                  </a:lnTo>
                  <a:lnTo>
                    <a:pt x="341" y="153"/>
                  </a:lnTo>
                  <a:lnTo>
                    <a:pt x="297" y="182"/>
                  </a:lnTo>
                  <a:lnTo>
                    <a:pt x="261" y="182"/>
                  </a:lnTo>
                  <a:lnTo>
                    <a:pt x="218" y="182"/>
                  </a:lnTo>
                  <a:lnTo>
                    <a:pt x="174" y="153"/>
                  </a:lnTo>
                  <a:lnTo>
                    <a:pt x="141" y="102"/>
                  </a:lnTo>
                  <a:lnTo>
                    <a:pt x="120" y="87"/>
                  </a:lnTo>
                  <a:lnTo>
                    <a:pt x="98" y="76"/>
                  </a:lnTo>
                  <a:lnTo>
                    <a:pt x="76" y="62"/>
                  </a:lnTo>
                  <a:lnTo>
                    <a:pt x="47" y="55"/>
                  </a:lnTo>
                  <a:lnTo>
                    <a:pt x="51" y="36"/>
                  </a:lnTo>
                  <a:lnTo>
                    <a:pt x="15" y="15"/>
                  </a:lnTo>
                  <a:lnTo>
                    <a:pt x="0"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sp>
        <p:nvSpPr>
          <p:cNvPr id="373" name="Google Shape;373;p9"/>
          <p:cNvSpPr/>
          <p:nvPr/>
        </p:nvSpPr>
        <p:spPr>
          <a:xfrm>
            <a:off x="2795588" y="5864225"/>
            <a:ext cx="360362" cy="366713"/>
          </a:xfrm>
          <a:custGeom>
            <a:avLst/>
            <a:gdLst/>
            <a:ahLst/>
            <a:cxnLst/>
            <a:rect l="l" t="t" r="r" b="b"/>
            <a:pathLst>
              <a:path w="227" h="231" extrusionOk="0">
                <a:moveTo>
                  <a:pt x="226" y="0"/>
                </a:moveTo>
                <a:lnTo>
                  <a:pt x="211" y="15"/>
                </a:lnTo>
                <a:lnTo>
                  <a:pt x="197" y="40"/>
                </a:lnTo>
                <a:lnTo>
                  <a:pt x="190" y="62"/>
                </a:lnTo>
                <a:lnTo>
                  <a:pt x="168" y="84"/>
                </a:lnTo>
                <a:lnTo>
                  <a:pt x="146" y="98"/>
                </a:lnTo>
                <a:lnTo>
                  <a:pt x="139" y="113"/>
                </a:lnTo>
                <a:lnTo>
                  <a:pt x="117" y="113"/>
                </a:lnTo>
                <a:lnTo>
                  <a:pt x="103" y="117"/>
                </a:lnTo>
                <a:lnTo>
                  <a:pt x="95" y="120"/>
                </a:lnTo>
                <a:lnTo>
                  <a:pt x="87" y="134"/>
                </a:lnTo>
                <a:lnTo>
                  <a:pt x="73" y="149"/>
                </a:lnTo>
                <a:lnTo>
                  <a:pt x="66" y="163"/>
                </a:lnTo>
                <a:lnTo>
                  <a:pt x="51" y="178"/>
                </a:lnTo>
                <a:lnTo>
                  <a:pt x="36" y="192"/>
                </a:lnTo>
                <a:lnTo>
                  <a:pt x="29" y="192"/>
                </a:lnTo>
                <a:lnTo>
                  <a:pt x="15" y="200"/>
                </a:lnTo>
                <a:lnTo>
                  <a:pt x="0" y="23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74" name="Google Shape;374;p9"/>
          <p:cNvSpPr/>
          <p:nvPr/>
        </p:nvSpPr>
        <p:spPr>
          <a:xfrm>
            <a:off x="2917825" y="5805488"/>
            <a:ext cx="104775" cy="266700"/>
          </a:xfrm>
          <a:custGeom>
            <a:avLst/>
            <a:gdLst/>
            <a:ahLst/>
            <a:cxnLst/>
            <a:rect l="l" t="t" r="r" b="b"/>
            <a:pathLst>
              <a:path w="66" h="168" extrusionOk="0">
                <a:moveTo>
                  <a:pt x="65" y="0"/>
                </a:moveTo>
                <a:lnTo>
                  <a:pt x="58" y="22"/>
                </a:lnTo>
                <a:lnTo>
                  <a:pt x="36" y="29"/>
                </a:lnTo>
                <a:lnTo>
                  <a:pt x="36" y="51"/>
                </a:lnTo>
                <a:lnTo>
                  <a:pt x="36" y="73"/>
                </a:lnTo>
                <a:lnTo>
                  <a:pt x="22" y="88"/>
                </a:lnTo>
                <a:lnTo>
                  <a:pt x="22" y="102"/>
                </a:lnTo>
                <a:lnTo>
                  <a:pt x="14" y="117"/>
                </a:lnTo>
                <a:lnTo>
                  <a:pt x="0" y="132"/>
                </a:lnTo>
                <a:lnTo>
                  <a:pt x="8" y="167"/>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75" name="Google Shape;375;p9"/>
          <p:cNvSpPr/>
          <p:nvPr/>
        </p:nvSpPr>
        <p:spPr>
          <a:xfrm>
            <a:off x="1317625" y="3282950"/>
            <a:ext cx="2136775" cy="915988"/>
          </a:xfrm>
          <a:custGeom>
            <a:avLst/>
            <a:gdLst/>
            <a:ahLst/>
            <a:cxnLst/>
            <a:rect l="l" t="t" r="r" b="b"/>
            <a:pathLst>
              <a:path w="1346" h="577" extrusionOk="0">
                <a:moveTo>
                  <a:pt x="1345" y="226"/>
                </a:moveTo>
                <a:lnTo>
                  <a:pt x="1323" y="262"/>
                </a:lnTo>
                <a:lnTo>
                  <a:pt x="1287" y="292"/>
                </a:lnTo>
                <a:lnTo>
                  <a:pt x="1265" y="306"/>
                </a:lnTo>
                <a:lnTo>
                  <a:pt x="1229" y="314"/>
                </a:lnTo>
                <a:lnTo>
                  <a:pt x="1200" y="335"/>
                </a:lnTo>
                <a:lnTo>
                  <a:pt x="1171" y="357"/>
                </a:lnTo>
                <a:lnTo>
                  <a:pt x="1164" y="386"/>
                </a:lnTo>
                <a:lnTo>
                  <a:pt x="1142" y="408"/>
                </a:lnTo>
                <a:lnTo>
                  <a:pt x="1135" y="430"/>
                </a:lnTo>
                <a:lnTo>
                  <a:pt x="1113" y="452"/>
                </a:lnTo>
                <a:lnTo>
                  <a:pt x="1091" y="467"/>
                </a:lnTo>
                <a:lnTo>
                  <a:pt x="1091" y="496"/>
                </a:lnTo>
                <a:lnTo>
                  <a:pt x="1084" y="525"/>
                </a:lnTo>
                <a:lnTo>
                  <a:pt x="1048" y="518"/>
                </a:lnTo>
                <a:lnTo>
                  <a:pt x="1040" y="532"/>
                </a:lnTo>
                <a:lnTo>
                  <a:pt x="1019" y="547"/>
                </a:lnTo>
                <a:lnTo>
                  <a:pt x="990" y="547"/>
                </a:lnTo>
                <a:lnTo>
                  <a:pt x="975" y="561"/>
                </a:lnTo>
                <a:lnTo>
                  <a:pt x="932" y="554"/>
                </a:lnTo>
                <a:lnTo>
                  <a:pt x="910" y="550"/>
                </a:lnTo>
                <a:lnTo>
                  <a:pt x="888" y="558"/>
                </a:lnTo>
                <a:lnTo>
                  <a:pt x="859" y="554"/>
                </a:lnTo>
                <a:lnTo>
                  <a:pt x="837" y="558"/>
                </a:lnTo>
                <a:lnTo>
                  <a:pt x="823" y="572"/>
                </a:lnTo>
                <a:lnTo>
                  <a:pt x="787" y="572"/>
                </a:lnTo>
                <a:lnTo>
                  <a:pt x="750" y="569"/>
                </a:lnTo>
                <a:lnTo>
                  <a:pt x="718" y="576"/>
                </a:lnTo>
                <a:lnTo>
                  <a:pt x="674" y="561"/>
                </a:lnTo>
                <a:lnTo>
                  <a:pt x="653" y="536"/>
                </a:lnTo>
                <a:lnTo>
                  <a:pt x="624" y="510"/>
                </a:lnTo>
                <a:lnTo>
                  <a:pt x="602" y="496"/>
                </a:lnTo>
                <a:lnTo>
                  <a:pt x="587" y="492"/>
                </a:lnTo>
                <a:lnTo>
                  <a:pt x="591" y="478"/>
                </a:lnTo>
                <a:lnTo>
                  <a:pt x="591" y="470"/>
                </a:lnTo>
                <a:lnTo>
                  <a:pt x="569" y="456"/>
                </a:lnTo>
                <a:lnTo>
                  <a:pt x="547" y="452"/>
                </a:lnTo>
                <a:lnTo>
                  <a:pt x="518" y="445"/>
                </a:lnTo>
                <a:lnTo>
                  <a:pt x="497" y="427"/>
                </a:lnTo>
                <a:lnTo>
                  <a:pt x="475" y="412"/>
                </a:lnTo>
                <a:lnTo>
                  <a:pt x="482" y="390"/>
                </a:lnTo>
                <a:lnTo>
                  <a:pt x="489" y="365"/>
                </a:lnTo>
                <a:lnTo>
                  <a:pt x="493" y="346"/>
                </a:lnTo>
                <a:lnTo>
                  <a:pt x="493" y="314"/>
                </a:lnTo>
                <a:lnTo>
                  <a:pt x="486" y="292"/>
                </a:lnTo>
                <a:lnTo>
                  <a:pt x="479" y="270"/>
                </a:lnTo>
                <a:lnTo>
                  <a:pt x="457" y="273"/>
                </a:lnTo>
                <a:lnTo>
                  <a:pt x="442" y="281"/>
                </a:lnTo>
                <a:lnTo>
                  <a:pt x="413" y="281"/>
                </a:lnTo>
                <a:lnTo>
                  <a:pt x="377" y="277"/>
                </a:lnTo>
                <a:lnTo>
                  <a:pt x="355" y="273"/>
                </a:lnTo>
                <a:lnTo>
                  <a:pt x="334" y="273"/>
                </a:lnTo>
                <a:lnTo>
                  <a:pt x="305" y="288"/>
                </a:lnTo>
                <a:lnTo>
                  <a:pt x="268" y="295"/>
                </a:lnTo>
                <a:lnTo>
                  <a:pt x="247" y="295"/>
                </a:lnTo>
                <a:lnTo>
                  <a:pt x="203" y="284"/>
                </a:lnTo>
                <a:lnTo>
                  <a:pt x="181" y="273"/>
                </a:lnTo>
                <a:lnTo>
                  <a:pt x="174" y="259"/>
                </a:lnTo>
                <a:lnTo>
                  <a:pt x="145" y="237"/>
                </a:lnTo>
                <a:lnTo>
                  <a:pt x="149" y="226"/>
                </a:lnTo>
                <a:lnTo>
                  <a:pt x="134" y="215"/>
                </a:lnTo>
                <a:lnTo>
                  <a:pt x="105" y="201"/>
                </a:lnTo>
                <a:lnTo>
                  <a:pt x="91" y="186"/>
                </a:lnTo>
                <a:lnTo>
                  <a:pt x="83" y="160"/>
                </a:lnTo>
                <a:lnTo>
                  <a:pt x="69" y="142"/>
                </a:lnTo>
                <a:lnTo>
                  <a:pt x="69" y="113"/>
                </a:lnTo>
                <a:lnTo>
                  <a:pt x="62" y="77"/>
                </a:lnTo>
                <a:lnTo>
                  <a:pt x="18" y="62"/>
                </a:lnTo>
                <a:lnTo>
                  <a:pt x="11" y="40"/>
                </a:lnTo>
                <a:lnTo>
                  <a:pt x="4" y="29"/>
                </a:lnTo>
                <a:lnTo>
                  <a:pt x="0"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76" name="Google Shape;376;p9"/>
          <p:cNvSpPr/>
          <p:nvPr/>
        </p:nvSpPr>
        <p:spPr>
          <a:xfrm>
            <a:off x="769938" y="3721100"/>
            <a:ext cx="1073150" cy="1836738"/>
          </a:xfrm>
          <a:custGeom>
            <a:avLst/>
            <a:gdLst/>
            <a:ahLst/>
            <a:cxnLst/>
            <a:rect l="l" t="t" r="r" b="b"/>
            <a:pathLst>
              <a:path w="676" h="1157" extrusionOk="0">
                <a:moveTo>
                  <a:pt x="0" y="0"/>
                </a:moveTo>
                <a:lnTo>
                  <a:pt x="11" y="1"/>
                </a:lnTo>
                <a:lnTo>
                  <a:pt x="22" y="9"/>
                </a:lnTo>
                <a:lnTo>
                  <a:pt x="22" y="23"/>
                </a:lnTo>
                <a:lnTo>
                  <a:pt x="29" y="52"/>
                </a:lnTo>
                <a:lnTo>
                  <a:pt x="51" y="67"/>
                </a:lnTo>
                <a:lnTo>
                  <a:pt x="69" y="67"/>
                </a:lnTo>
                <a:lnTo>
                  <a:pt x="83" y="111"/>
                </a:lnTo>
                <a:lnTo>
                  <a:pt x="87" y="140"/>
                </a:lnTo>
                <a:lnTo>
                  <a:pt x="94" y="183"/>
                </a:lnTo>
                <a:lnTo>
                  <a:pt x="116" y="220"/>
                </a:lnTo>
                <a:lnTo>
                  <a:pt x="120" y="253"/>
                </a:lnTo>
                <a:lnTo>
                  <a:pt x="123" y="267"/>
                </a:lnTo>
                <a:lnTo>
                  <a:pt x="142" y="282"/>
                </a:lnTo>
                <a:lnTo>
                  <a:pt x="163" y="307"/>
                </a:lnTo>
                <a:lnTo>
                  <a:pt x="167" y="322"/>
                </a:lnTo>
                <a:lnTo>
                  <a:pt x="167" y="336"/>
                </a:lnTo>
                <a:lnTo>
                  <a:pt x="160" y="351"/>
                </a:lnTo>
                <a:lnTo>
                  <a:pt x="145" y="373"/>
                </a:lnTo>
                <a:lnTo>
                  <a:pt x="131" y="387"/>
                </a:lnTo>
                <a:lnTo>
                  <a:pt x="116" y="402"/>
                </a:lnTo>
                <a:lnTo>
                  <a:pt x="102" y="417"/>
                </a:lnTo>
                <a:lnTo>
                  <a:pt x="87" y="438"/>
                </a:lnTo>
                <a:lnTo>
                  <a:pt x="80" y="438"/>
                </a:lnTo>
                <a:lnTo>
                  <a:pt x="76" y="478"/>
                </a:lnTo>
                <a:lnTo>
                  <a:pt x="87" y="508"/>
                </a:lnTo>
                <a:lnTo>
                  <a:pt x="98" y="529"/>
                </a:lnTo>
                <a:lnTo>
                  <a:pt x="113" y="559"/>
                </a:lnTo>
                <a:lnTo>
                  <a:pt x="113" y="566"/>
                </a:lnTo>
                <a:lnTo>
                  <a:pt x="91" y="588"/>
                </a:lnTo>
                <a:lnTo>
                  <a:pt x="91" y="617"/>
                </a:lnTo>
                <a:lnTo>
                  <a:pt x="98" y="631"/>
                </a:lnTo>
                <a:lnTo>
                  <a:pt x="113" y="639"/>
                </a:lnTo>
                <a:lnTo>
                  <a:pt x="127" y="639"/>
                </a:lnTo>
                <a:lnTo>
                  <a:pt x="131" y="653"/>
                </a:lnTo>
                <a:lnTo>
                  <a:pt x="138" y="675"/>
                </a:lnTo>
                <a:lnTo>
                  <a:pt x="138" y="704"/>
                </a:lnTo>
                <a:lnTo>
                  <a:pt x="145" y="719"/>
                </a:lnTo>
                <a:lnTo>
                  <a:pt x="160" y="719"/>
                </a:lnTo>
                <a:lnTo>
                  <a:pt x="163" y="726"/>
                </a:lnTo>
                <a:lnTo>
                  <a:pt x="163" y="733"/>
                </a:lnTo>
                <a:lnTo>
                  <a:pt x="163" y="741"/>
                </a:lnTo>
                <a:lnTo>
                  <a:pt x="149" y="748"/>
                </a:lnTo>
                <a:lnTo>
                  <a:pt x="149" y="777"/>
                </a:lnTo>
                <a:lnTo>
                  <a:pt x="149" y="806"/>
                </a:lnTo>
                <a:lnTo>
                  <a:pt x="152" y="835"/>
                </a:lnTo>
                <a:lnTo>
                  <a:pt x="163" y="832"/>
                </a:lnTo>
                <a:lnTo>
                  <a:pt x="185" y="839"/>
                </a:lnTo>
                <a:lnTo>
                  <a:pt x="196" y="883"/>
                </a:lnTo>
                <a:lnTo>
                  <a:pt x="200" y="912"/>
                </a:lnTo>
                <a:lnTo>
                  <a:pt x="200" y="956"/>
                </a:lnTo>
                <a:lnTo>
                  <a:pt x="200" y="978"/>
                </a:lnTo>
                <a:lnTo>
                  <a:pt x="210" y="992"/>
                </a:lnTo>
                <a:lnTo>
                  <a:pt x="243" y="992"/>
                </a:lnTo>
                <a:lnTo>
                  <a:pt x="254" y="1014"/>
                </a:lnTo>
                <a:lnTo>
                  <a:pt x="294" y="1025"/>
                </a:lnTo>
                <a:lnTo>
                  <a:pt x="319" y="1047"/>
                </a:lnTo>
                <a:lnTo>
                  <a:pt x="330" y="1061"/>
                </a:lnTo>
                <a:lnTo>
                  <a:pt x="334" y="1090"/>
                </a:lnTo>
                <a:lnTo>
                  <a:pt x="334" y="1105"/>
                </a:lnTo>
                <a:lnTo>
                  <a:pt x="338" y="1127"/>
                </a:lnTo>
                <a:lnTo>
                  <a:pt x="352" y="1156"/>
                </a:lnTo>
                <a:lnTo>
                  <a:pt x="367" y="1141"/>
                </a:lnTo>
                <a:lnTo>
                  <a:pt x="392" y="1131"/>
                </a:lnTo>
                <a:lnTo>
                  <a:pt x="406" y="1131"/>
                </a:lnTo>
                <a:lnTo>
                  <a:pt x="417" y="1123"/>
                </a:lnTo>
                <a:lnTo>
                  <a:pt x="432" y="1109"/>
                </a:lnTo>
                <a:lnTo>
                  <a:pt x="446" y="1090"/>
                </a:lnTo>
                <a:lnTo>
                  <a:pt x="454" y="1076"/>
                </a:lnTo>
                <a:lnTo>
                  <a:pt x="457" y="1061"/>
                </a:lnTo>
                <a:lnTo>
                  <a:pt x="465" y="1050"/>
                </a:lnTo>
                <a:lnTo>
                  <a:pt x="479" y="1043"/>
                </a:lnTo>
                <a:lnTo>
                  <a:pt x="494" y="1043"/>
                </a:lnTo>
                <a:lnTo>
                  <a:pt x="508" y="1050"/>
                </a:lnTo>
                <a:lnTo>
                  <a:pt x="508" y="1065"/>
                </a:lnTo>
                <a:lnTo>
                  <a:pt x="537" y="1065"/>
                </a:lnTo>
                <a:lnTo>
                  <a:pt x="577" y="1047"/>
                </a:lnTo>
                <a:lnTo>
                  <a:pt x="599" y="1043"/>
                </a:lnTo>
                <a:lnTo>
                  <a:pt x="613" y="1039"/>
                </a:lnTo>
                <a:lnTo>
                  <a:pt x="639" y="1025"/>
                </a:lnTo>
                <a:lnTo>
                  <a:pt x="660" y="1007"/>
                </a:lnTo>
                <a:lnTo>
                  <a:pt x="668" y="988"/>
                </a:lnTo>
                <a:lnTo>
                  <a:pt x="675" y="974"/>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77" name="Google Shape;377;p9"/>
          <p:cNvSpPr/>
          <p:nvPr/>
        </p:nvSpPr>
        <p:spPr>
          <a:xfrm>
            <a:off x="1300163" y="5354638"/>
            <a:ext cx="104775" cy="47625"/>
          </a:xfrm>
          <a:custGeom>
            <a:avLst/>
            <a:gdLst/>
            <a:ahLst/>
            <a:cxnLst/>
            <a:rect l="l" t="t" r="r" b="b"/>
            <a:pathLst>
              <a:path w="66" h="30" extrusionOk="0">
                <a:moveTo>
                  <a:pt x="65" y="0"/>
                </a:moveTo>
                <a:lnTo>
                  <a:pt x="43" y="7"/>
                </a:lnTo>
                <a:lnTo>
                  <a:pt x="36" y="29"/>
                </a:lnTo>
                <a:lnTo>
                  <a:pt x="22" y="29"/>
                </a:lnTo>
                <a:lnTo>
                  <a:pt x="0" y="29"/>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78" name="Google Shape;378;p9"/>
          <p:cNvSpPr/>
          <p:nvPr/>
        </p:nvSpPr>
        <p:spPr>
          <a:xfrm>
            <a:off x="1362075" y="5313363"/>
            <a:ext cx="26988" cy="66675"/>
          </a:xfrm>
          <a:custGeom>
            <a:avLst/>
            <a:gdLst/>
            <a:ahLst/>
            <a:cxnLst/>
            <a:rect l="l" t="t" r="r" b="b"/>
            <a:pathLst>
              <a:path w="17" h="42" extrusionOk="0">
                <a:moveTo>
                  <a:pt x="16" y="0"/>
                </a:moveTo>
                <a:lnTo>
                  <a:pt x="2" y="22"/>
                </a:lnTo>
                <a:lnTo>
                  <a:pt x="0" y="41"/>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nvGrpSpPr>
          <p:cNvPr id="379" name="Google Shape;379;p9"/>
          <p:cNvGrpSpPr/>
          <p:nvPr/>
        </p:nvGrpSpPr>
        <p:grpSpPr>
          <a:xfrm>
            <a:off x="782638" y="1703388"/>
            <a:ext cx="3494087" cy="1598612"/>
            <a:chOff x="493" y="1073"/>
            <a:chExt cx="2201" cy="1007"/>
          </a:xfrm>
        </p:grpSpPr>
        <p:sp>
          <p:nvSpPr>
            <p:cNvPr id="380" name="Google Shape;380;p9"/>
            <p:cNvSpPr/>
            <p:nvPr/>
          </p:nvSpPr>
          <p:spPr>
            <a:xfrm>
              <a:off x="493" y="1218"/>
              <a:ext cx="1806" cy="862"/>
            </a:xfrm>
            <a:custGeom>
              <a:avLst/>
              <a:gdLst/>
              <a:ahLst/>
              <a:cxnLst/>
              <a:rect l="l" t="t" r="r" b="b"/>
              <a:pathLst>
                <a:path w="1806" h="862" extrusionOk="0">
                  <a:moveTo>
                    <a:pt x="0" y="799"/>
                  </a:moveTo>
                  <a:lnTo>
                    <a:pt x="29" y="788"/>
                  </a:lnTo>
                  <a:lnTo>
                    <a:pt x="43" y="770"/>
                  </a:lnTo>
                  <a:lnTo>
                    <a:pt x="69" y="770"/>
                  </a:lnTo>
                  <a:lnTo>
                    <a:pt x="80" y="755"/>
                  </a:lnTo>
                  <a:lnTo>
                    <a:pt x="87" y="737"/>
                  </a:lnTo>
                  <a:lnTo>
                    <a:pt x="91" y="719"/>
                  </a:lnTo>
                  <a:lnTo>
                    <a:pt x="109" y="726"/>
                  </a:lnTo>
                  <a:lnTo>
                    <a:pt x="134" y="755"/>
                  </a:lnTo>
                  <a:lnTo>
                    <a:pt x="170" y="752"/>
                  </a:lnTo>
                  <a:lnTo>
                    <a:pt x="181" y="741"/>
                  </a:lnTo>
                  <a:lnTo>
                    <a:pt x="196" y="741"/>
                  </a:lnTo>
                  <a:lnTo>
                    <a:pt x="214" y="748"/>
                  </a:lnTo>
                  <a:lnTo>
                    <a:pt x="217" y="777"/>
                  </a:lnTo>
                  <a:lnTo>
                    <a:pt x="243" y="803"/>
                  </a:lnTo>
                  <a:lnTo>
                    <a:pt x="268" y="803"/>
                  </a:lnTo>
                  <a:lnTo>
                    <a:pt x="283" y="817"/>
                  </a:lnTo>
                  <a:lnTo>
                    <a:pt x="304" y="839"/>
                  </a:lnTo>
                  <a:lnTo>
                    <a:pt x="333" y="846"/>
                  </a:lnTo>
                  <a:lnTo>
                    <a:pt x="359" y="861"/>
                  </a:lnTo>
                  <a:lnTo>
                    <a:pt x="395" y="857"/>
                  </a:lnTo>
                  <a:lnTo>
                    <a:pt x="420" y="854"/>
                  </a:lnTo>
                  <a:lnTo>
                    <a:pt x="446" y="835"/>
                  </a:lnTo>
                  <a:lnTo>
                    <a:pt x="475" y="825"/>
                  </a:lnTo>
                  <a:lnTo>
                    <a:pt x="493" y="806"/>
                  </a:lnTo>
                  <a:lnTo>
                    <a:pt x="504" y="792"/>
                  </a:lnTo>
                  <a:lnTo>
                    <a:pt x="518" y="762"/>
                  </a:lnTo>
                  <a:lnTo>
                    <a:pt x="533" y="741"/>
                  </a:lnTo>
                  <a:lnTo>
                    <a:pt x="544" y="715"/>
                  </a:lnTo>
                  <a:lnTo>
                    <a:pt x="558" y="682"/>
                  </a:lnTo>
                  <a:lnTo>
                    <a:pt x="576" y="646"/>
                  </a:lnTo>
                  <a:lnTo>
                    <a:pt x="587" y="617"/>
                  </a:lnTo>
                  <a:lnTo>
                    <a:pt x="616" y="598"/>
                  </a:lnTo>
                  <a:lnTo>
                    <a:pt x="623" y="587"/>
                  </a:lnTo>
                  <a:lnTo>
                    <a:pt x="660" y="562"/>
                  </a:lnTo>
                  <a:lnTo>
                    <a:pt x="692" y="533"/>
                  </a:lnTo>
                  <a:lnTo>
                    <a:pt x="725" y="503"/>
                  </a:lnTo>
                  <a:lnTo>
                    <a:pt x="761" y="485"/>
                  </a:lnTo>
                  <a:lnTo>
                    <a:pt x="772" y="471"/>
                  </a:lnTo>
                  <a:lnTo>
                    <a:pt x="808" y="478"/>
                  </a:lnTo>
                  <a:lnTo>
                    <a:pt x="841" y="463"/>
                  </a:lnTo>
                  <a:lnTo>
                    <a:pt x="906" y="449"/>
                  </a:lnTo>
                  <a:lnTo>
                    <a:pt x="942" y="438"/>
                  </a:lnTo>
                  <a:lnTo>
                    <a:pt x="975" y="445"/>
                  </a:lnTo>
                  <a:lnTo>
                    <a:pt x="1033" y="434"/>
                  </a:lnTo>
                  <a:lnTo>
                    <a:pt x="1051" y="423"/>
                  </a:lnTo>
                  <a:lnTo>
                    <a:pt x="1091" y="423"/>
                  </a:lnTo>
                  <a:lnTo>
                    <a:pt x="1142" y="434"/>
                  </a:lnTo>
                  <a:lnTo>
                    <a:pt x="1182" y="449"/>
                  </a:lnTo>
                  <a:lnTo>
                    <a:pt x="1218" y="449"/>
                  </a:lnTo>
                  <a:lnTo>
                    <a:pt x="1250" y="416"/>
                  </a:lnTo>
                  <a:lnTo>
                    <a:pt x="1298" y="390"/>
                  </a:lnTo>
                  <a:lnTo>
                    <a:pt x="1348" y="361"/>
                  </a:lnTo>
                  <a:lnTo>
                    <a:pt x="1359" y="321"/>
                  </a:lnTo>
                  <a:lnTo>
                    <a:pt x="1385" y="292"/>
                  </a:lnTo>
                  <a:lnTo>
                    <a:pt x="1388" y="274"/>
                  </a:lnTo>
                  <a:lnTo>
                    <a:pt x="1417" y="241"/>
                  </a:lnTo>
                  <a:lnTo>
                    <a:pt x="1428" y="208"/>
                  </a:lnTo>
                  <a:lnTo>
                    <a:pt x="1439" y="186"/>
                  </a:lnTo>
                  <a:lnTo>
                    <a:pt x="1464" y="164"/>
                  </a:lnTo>
                  <a:lnTo>
                    <a:pt x="1497" y="142"/>
                  </a:lnTo>
                  <a:lnTo>
                    <a:pt x="1530" y="131"/>
                  </a:lnTo>
                  <a:lnTo>
                    <a:pt x="1555" y="128"/>
                  </a:lnTo>
                  <a:lnTo>
                    <a:pt x="1584" y="128"/>
                  </a:lnTo>
                  <a:lnTo>
                    <a:pt x="1602" y="135"/>
                  </a:lnTo>
                  <a:lnTo>
                    <a:pt x="1620" y="157"/>
                  </a:lnTo>
                  <a:lnTo>
                    <a:pt x="1627" y="171"/>
                  </a:lnTo>
                  <a:lnTo>
                    <a:pt x="1646" y="171"/>
                  </a:lnTo>
                  <a:lnTo>
                    <a:pt x="1638" y="153"/>
                  </a:lnTo>
                  <a:lnTo>
                    <a:pt x="1660" y="135"/>
                  </a:lnTo>
                  <a:lnTo>
                    <a:pt x="1675" y="113"/>
                  </a:lnTo>
                  <a:lnTo>
                    <a:pt x="1700" y="80"/>
                  </a:lnTo>
                  <a:lnTo>
                    <a:pt x="1722" y="66"/>
                  </a:lnTo>
                  <a:lnTo>
                    <a:pt x="1733" y="44"/>
                  </a:lnTo>
                  <a:lnTo>
                    <a:pt x="1765" y="22"/>
                  </a:lnTo>
                  <a:lnTo>
                    <a:pt x="1805"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81" name="Google Shape;381;p9"/>
            <p:cNvSpPr/>
            <p:nvPr/>
          </p:nvSpPr>
          <p:spPr>
            <a:xfrm>
              <a:off x="2291" y="1073"/>
              <a:ext cx="403" cy="154"/>
            </a:xfrm>
            <a:custGeom>
              <a:avLst/>
              <a:gdLst/>
              <a:ahLst/>
              <a:cxnLst/>
              <a:rect l="l" t="t" r="r" b="b"/>
              <a:pathLst>
                <a:path w="403" h="154" extrusionOk="0">
                  <a:moveTo>
                    <a:pt x="0" y="153"/>
                  </a:moveTo>
                  <a:lnTo>
                    <a:pt x="25" y="142"/>
                  </a:lnTo>
                  <a:lnTo>
                    <a:pt x="47" y="142"/>
                  </a:lnTo>
                  <a:lnTo>
                    <a:pt x="58" y="146"/>
                  </a:lnTo>
                  <a:lnTo>
                    <a:pt x="69" y="131"/>
                  </a:lnTo>
                  <a:lnTo>
                    <a:pt x="94" y="146"/>
                  </a:lnTo>
                  <a:lnTo>
                    <a:pt x="127" y="135"/>
                  </a:lnTo>
                  <a:lnTo>
                    <a:pt x="152" y="138"/>
                  </a:lnTo>
                  <a:lnTo>
                    <a:pt x="170" y="146"/>
                  </a:lnTo>
                  <a:lnTo>
                    <a:pt x="192" y="142"/>
                  </a:lnTo>
                  <a:lnTo>
                    <a:pt x="203" y="120"/>
                  </a:lnTo>
                  <a:lnTo>
                    <a:pt x="210" y="109"/>
                  </a:lnTo>
                  <a:lnTo>
                    <a:pt x="235" y="102"/>
                  </a:lnTo>
                  <a:lnTo>
                    <a:pt x="264" y="95"/>
                  </a:lnTo>
                  <a:lnTo>
                    <a:pt x="293" y="95"/>
                  </a:lnTo>
                  <a:lnTo>
                    <a:pt x="315" y="95"/>
                  </a:lnTo>
                  <a:lnTo>
                    <a:pt x="337" y="84"/>
                  </a:lnTo>
                  <a:lnTo>
                    <a:pt x="351" y="77"/>
                  </a:lnTo>
                  <a:lnTo>
                    <a:pt x="362" y="62"/>
                  </a:lnTo>
                  <a:lnTo>
                    <a:pt x="362" y="47"/>
                  </a:lnTo>
                  <a:lnTo>
                    <a:pt x="377" y="44"/>
                  </a:lnTo>
                  <a:lnTo>
                    <a:pt x="391" y="40"/>
                  </a:lnTo>
                  <a:lnTo>
                    <a:pt x="402" y="33"/>
                  </a:lnTo>
                  <a:lnTo>
                    <a:pt x="402" y="26"/>
                  </a:lnTo>
                  <a:lnTo>
                    <a:pt x="395" y="15"/>
                  </a:lnTo>
                  <a:lnTo>
                    <a:pt x="388" y="0"/>
                  </a:lnTo>
                </a:path>
              </a:pathLst>
            </a:custGeom>
            <a:noFill/>
            <a:ln w="12700" cap="rnd"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grpSp>
        <p:nvGrpSpPr>
          <p:cNvPr id="382" name="Google Shape;382;p9"/>
          <p:cNvGrpSpPr/>
          <p:nvPr/>
        </p:nvGrpSpPr>
        <p:grpSpPr>
          <a:xfrm>
            <a:off x="747713" y="587375"/>
            <a:ext cx="7620000" cy="5654675"/>
            <a:chOff x="471" y="370"/>
            <a:chExt cx="4800" cy="3562"/>
          </a:xfrm>
        </p:grpSpPr>
        <p:grpSp>
          <p:nvGrpSpPr>
            <p:cNvPr id="383" name="Google Shape;383;p9"/>
            <p:cNvGrpSpPr/>
            <p:nvPr/>
          </p:nvGrpSpPr>
          <p:grpSpPr>
            <a:xfrm>
              <a:off x="471" y="370"/>
              <a:ext cx="4800" cy="3562"/>
              <a:chOff x="471" y="370"/>
              <a:chExt cx="4800" cy="3562"/>
            </a:xfrm>
          </p:grpSpPr>
          <p:sp>
            <p:nvSpPr>
              <p:cNvPr id="384" name="Google Shape;384;p9"/>
              <p:cNvSpPr/>
              <p:nvPr/>
            </p:nvSpPr>
            <p:spPr>
              <a:xfrm>
                <a:off x="2261" y="822"/>
                <a:ext cx="383" cy="142"/>
              </a:xfrm>
              <a:custGeom>
                <a:avLst/>
                <a:gdLst/>
                <a:ahLst/>
                <a:cxnLst/>
                <a:rect l="l" t="t" r="r" b="b"/>
                <a:pathLst>
                  <a:path w="383" h="142" extrusionOk="0">
                    <a:moveTo>
                      <a:pt x="0" y="120"/>
                    </a:moveTo>
                    <a:lnTo>
                      <a:pt x="27" y="112"/>
                    </a:lnTo>
                    <a:lnTo>
                      <a:pt x="48" y="112"/>
                    </a:lnTo>
                    <a:lnTo>
                      <a:pt x="70" y="119"/>
                    </a:lnTo>
                    <a:lnTo>
                      <a:pt x="92" y="123"/>
                    </a:lnTo>
                    <a:lnTo>
                      <a:pt x="113" y="112"/>
                    </a:lnTo>
                    <a:lnTo>
                      <a:pt x="128" y="108"/>
                    </a:lnTo>
                    <a:lnTo>
                      <a:pt x="146" y="130"/>
                    </a:lnTo>
                    <a:lnTo>
                      <a:pt x="164" y="137"/>
                    </a:lnTo>
                    <a:lnTo>
                      <a:pt x="193" y="123"/>
                    </a:lnTo>
                    <a:lnTo>
                      <a:pt x="211" y="141"/>
                    </a:lnTo>
                    <a:lnTo>
                      <a:pt x="236" y="126"/>
                    </a:lnTo>
                    <a:lnTo>
                      <a:pt x="265" y="115"/>
                    </a:lnTo>
                    <a:lnTo>
                      <a:pt x="276" y="108"/>
                    </a:lnTo>
                    <a:lnTo>
                      <a:pt x="305" y="97"/>
                    </a:lnTo>
                    <a:lnTo>
                      <a:pt x="323" y="108"/>
                    </a:lnTo>
                    <a:lnTo>
                      <a:pt x="337" y="108"/>
                    </a:lnTo>
                    <a:lnTo>
                      <a:pt x="341" y="94"/>
                    </a:lnTo>
                    <a:lnTo>
                      <a:pt x="345" y="75"/>
                    </a:lnTo>
                    <a:lnTo>
                      <a:pt x="359" y="64"/>
                    </a:lnTo>
                    <a:lnTo>
                      <a:pt x="366" y="57"/>
                    </a:lnTo>
                    <a:lnTo>
                      <a:pt x="366" y="39"/>
                    </a:lnTo>
                    <a:lnTo>
                      <a:pt x="366" y="21"/>
                    </a:lnTo>
                    <a:lnTo>
                      <a:pt x="382" y="0"/>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nvGrpSpPr>
              <p:cNvPr id="385" name="Google Shape;385;p9"/>
              <p:cNvGrpSpPr/>
              <p:nvPr/>
            </p:nvGrpSpPr>
            <p:grpSpPr>
              <a:xfrm>
                <a:off x="471" y="370"/>
                <a:ext cx="4800" cy="3562"/>
                <a:chOff x="471" y="370"/>
                <a:chExt cx="4800" cy="3562"/>
              </a:xfrm>
            </p:grpSpPr>
            <p:sp>
              <p:nvSpPr>
                <p:cNvPr id="386" name="Google Shape;386;p9"/>
                <p:cNvSpPr/>
                <p:nvPr/>
              </p:nvSpPr>
              <p:spPr>
                <a:xfrm>
                  <a:off x="2153" y="370"/>
                  <a:ext cx="654" cy="1764"/>
                </a:xfrm>
                <a:custGeom>
                  <a:avLst/>
                  <a:gdLst/>
                  <a:ahLst/>
                  <a:cxnLst/>
                  <a:rect l="l" t="t" r="r" b="b"/>
                  <a:pathLst>
                    <a:path w="654" h="1764" extrusionOk="0">
                      <a:moveTo>
                        <a:pt x="283" y="0"/>
                      </a:moveTo>
                      <a:lnTo>
                        <a:pt x="294" y="43"/>
                      </a:lnTo>
                      <a:lnTo>
                        <a:pt x="305" y="57"/>
                      </a:lnTo>
                      <a:lnTo>
                        <a:pt x="305" y="79"/>
                      </a:lnTo>
                      <a:lnTo>
                        <a:pt x="308" y="115"/>
                      </a:lnTo>
                      <a:lnTo>
                        <a:pt x="323" y="148"/>
                      </a:lnTo>
                      <a:lnTo>
                        <a:pt x="337" y="170"/>
                      </a:lnTo>
                      <a:lnTo>
                        <a:pt x="370" y="185"/>
                      </a:lnTo>
                      <a:lnTo>
                        <a:pt x="377" y="214"/>
                      </a:lnTo>
                      <a:lnTo>
                        <a:pt x="395" y="258"/>
                      </a:lnTo>
                      <a:lnTo>
                        <a:pt x="421" y="287"/>
                      </a:lnTo>
                      <a:lnTo>
                        <a:pt x="432" y="323"/>
                      </a:lnTo>
                      <a:lnTo>
                        <a:pt x="450" y="352"/>
                      </a:lnTo>
                      <a:lnTo>
                        <a:pt x="457" y="367"/>
                      </a:lnTo>
                      <a:lnTo>
                        <a:pt x="457" y="389"/>
                      </a:lnTo>
                      <a:lnTo>
                        <a:pt x="475" y="433"/>
                      </a:lnTo>
                      <a:lnTo>
                        <a:pt x="493" y="451"/>
                      </a:lnTo>
                      <a:lnTo>
                        <a:pt x="522" y="451"/>
                      </a:lnTo>
                      <a:lnTo>
                        <a:pt x="537" y="480"/>
                      </a:lnTo>
                      <a:lnTo>
                        <a:pt x="544" y="509"/>
                      </a:lnTo>
                      <a:lnTo>
                        <a:pt x="548" y="538"/>
                      </a:lnTo>
                      <a:lnTo>
                        <a:pt x="573" y="575"/>
                      </a:lnTo>
                      <a:lnTo>
                        <a:pt x="588" y="604"/>
                      </a:lnTo>
                      <a:lnTo>
                        <a:pt x="617" y="626"/>
                      </a:lnTo>
                      <a:lnTo>
                        <a:pt x="624" y="640"/>
                      </a:lnTo>
                      <a:lnTo>
                        <a:pt x="628" y="677"/>
                      </a:lnTo>
                      <a:lnTo>
                        <a:pt x="635" y="713"/>
                      </a:lnTo>
                      <a:lnTo>
                        <a:pt x="642" y="735"/>
                      </a:lnTo>
                      <a:lnTo>
                        <a:pt x="649" y="772"/>
                      </a:lnTo>
                      <a:lnTo>
                        <a:pt x="653" y="801"/>
                      </a:lnTo>
                      <a:lnTo>
                        <a:pt x="653" y="830"/>
                      </a:lnTo>
                      <a:lnTo>
                        <a:pt x="646" y="859"/>
                      </a:lnTo>
                      <a:lnTo>
                        <a:pt x="609" y="881"/>
                      </a:lnTo>
                      <a:lnTo>
                        <a:pt x="631" y="903"/>
                      </a:lnTo>
                      <a:lnTo>
                        <a:pt x="624" y="917"/>
                      </a:lnTo>
                      <a:lnTo>
                        <a:pt x="617" y="939"/>
                      </a:lnTo>
                      <a:lnTo>
                        <a:pt x="620" y="968"/>
                      </a:lnTo>
                      <a:lnTo>
                        <a:pt x="620" y="998"/>
                      </a:lnTo>
                      <a:lnTo>
                        <a:pt x="606" y="1034"/>
                      </a:lnTo>
                      <a:lnTo>
                        <a:pt x="591" y="1049"/>
                      </a:lnTo>
                      <a:lnTo>
                        <a:pt x="570" y="1063"/>
                      </a:lnTo>
                      <a:lnTo>
                        <a:pt x="555" y="1063"/>
                      </a:lnTo>
                      <a:lnTo>
                        <a:pt x="541" y="1078"/>
                      </a:lnTo>
                      <a:lnTo>
                        <a:pt x="526" y="1085"/>
                      </a:lnTo>
                      <a:lnTo>
                        <a:pt x="512" y="1070"/>
                      </a:lnTo>
                      <a:lnTo>
                        <a:pt x="497" y="1063"/>
                      </a:lnTo>
                      <a:lnTo>
                        <a:pt x="486" y="1078"/>
                      </a:lnTo>
                      <a:lnTo>
                        <a:pt x="486" y="1100"/>
                      </a:lnTo>
                      <a:lnTo>
                        <a:pt x="479" y="1129"/>
                      </a:lnTo>
                      <a:lnTo>
                        <a:pt x="464" y="1158"/>
                      </a:lnTo>
                      <a:lnTo>
                        <a:pt x="464" y="1172"/>
                      </a:lnTo>
                      <a:lnTo>
                        <a:pt x="472" y="1180"/>
                      </a:lnTo>
                      <a:lnTo>
                        <a:pt x="482" y="1180"/>
                      </a:lnTo>
                      <a:lnTo>
                        <a:pt x="493" y="1172"/>
                      </a:lnTo>
                      <a:lnTo>
                        <a:pt x="501" y="1180"/>
                      </a:lnTo>
                      <a:lnTo>
                        <a:pt x="501" y="1187"/>
                      </a:lnTo>
                      <a:lnTo>
                        <a:pt x="515" y="1194"/>
                      </a:lnTo>
                      <a:lnTo>
                        <a:pt x="526" y="1194"/>
                      </a:lnTo>
                      <a:lnTo>
                        <a:pt x="537" y="1202"/>
                      </a:lnTo>
                      <a:lnTo>
                        <a:pt x="548" y="1209"/>
                      </a:lnTo>
                      <a:lnTo>
                        <a:pt x="559" y="1216"/>
                      </a:lnTo>
                      <a:lnTo>
                        <a:pt x="559" y="1245"/>
                      </a:lnTo>
                      <a:lnTo>
                        <a:pt x="537" y="1267"/>
                      </a:lnTo>
                      <a:lnTo>
                        <a:pt x="519" y="1300"/>
                      </a:lnTo>
                      <a:lnTo>
                        <a:pt x="504" y="1315"/>
                      </a:lnTo>
                      <a:lnTo>
                        <a:pt x="497" y="1329"/>
                      </a:lnTo>
                      <a:lnTo>
                        <a:pt x="497" y="1337"/>
                      </a:lnTo>
                      <a:lnTo>
                        <a:pt x="475" y="1358"/>
                      </a:lnTo>
                      <a:lnTo>
                        <a:pt x="461" y="1373"/>
                      </a:lnTo>
                      <a:lnTo>
                        <a:pt x="446" y="1388"/>
                      </a:lnTo>
                      <a:lnTo>
                        <a:pt x="446" y="1402"/>
                      </a:lnTo>
                      <a:lnTo>
                        <a:pt x="439" y="1417"/>
                      </a:lnTo>
                      <a:lnTo>
                        <a:pt x="417" y="1424"/>
                      </a:lnTo>
                      <a:lnTo>
                        <a:pt x="410" y="1431"/>
                      </a:lnTo>
                      <a:lnTo>
                        <a:pt x="395" y="1439"/>
                      </a:lnTo>
                      <a:lnTo>
                        <a:pt x="395" y="1453"/>
                      </a:lnTo>
                      <a:lnTo>
                        <a:pt x="374" y="1453"/>
                      </a:lnTo>
                      <a:lnTo>
                        <a:pt x="352" y="1453"/>
                      </a:lnTo>
                      <a:lnTo>
                        <a:pt x="323" y="1439"/>
                      </a:lnTo>
                      <a:lnTo>
                        <a:pt x="294" y="1435"/>
                      </a:lnTo>
                      <a:lnTo>
                        <a:pt x="279" y="1428"/>
                      </a:lnTo>
                      <a:lnTo>
                        <a:pt x="243" y="1442"/>
                      </a:lnTo>
                      <a:lnTo>
                        <a:pt x="229" y="1457"/>
                      </a:lnTo>
                      <a:lnTo>
                        <a:pt x="207" y="1457"/>
                      </a:lnTo>
                      <a:lnTo>
                        <a:pt x="171" y="1464"/>
                      </a:lnTo>
                      <a:lnTo>
                        <a:pt x="141" y="1464"/>
                      </a:lnTo>
                      <a:lnTo>
                        <a:pt x="120" y="1479"/>
                      </a:lnTo>
                      <a:lnTo>
                        <a:pt x="98" y="1493"/>
                      </a:lnTo>
                      <a:lnTo>
                        <a:pt x="83" y="1515"/>
                      </a:lnTo>
                      <a:lnTo>
                        <a:pt x="83" y="1544"/>
                      </a:lnTo>
                      <a:lnTo>
                        <a:pt x="91" y="1559"/>
                      </a:lnTo>
                      <a:lnTo>
                        <a:pt x="76" y="1573"/>
                      </a:lnTo>
                      <a:lnTo>
                        <a:pt x="80" y="1588"/>
                      </a:lnTo>
                      <a:lnTo>
                        <a:pt x="73" y="1617"/>
                      </a:lnTo>
                      <a:lnTo>
                        <a:pt x="65" y="1624"/>
                      </a:lnTo>
                      <a:lnTo>
                        <a:pt x="44" y="1632"/>
                      </a:lnTo>
                      <a:lnTo>
                        <a:pt x="29" y="1639"/>
                      </a:lnTo>
                      <a:lnTo>
                        <a:pt x="29" y="1661"/>
                      </a:lnTo>
                      <a:lnTo>
                        <a:pt x="22" y="1676"/>
                      </a:lnTo>
                      <a:lnTo>
                        <a:pt x="22" y="1697"/>
                      </a:lnTo>
                      <a:lnTo>
                        <a:pt x="15" y="1719"/>
                      </a:lnTo>
                      <a:lnTo>
                        <a:pt x="15" y="1741"/>
                      </a:lnTo>
                      <a:lnTo>
                        <a:pt x="0" y="1763"/>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87" name="Google Shape;387;p9"/>
                <p:cNvSpPr/>
                <p:nvPr/>
              </p:nvSpPr>
              <p:spPr>
                <a:xfrm>
                  <a:off x="504" y="883"/>
                  <a:ext cx="1759" cy="727"/>
                </a:xfrm>
                <a:custGeom>
                  <a:avLst/>
                  <a:gdLst/>
                  <a:ahLst/>
                  <a:cxnLst/>
                  <a:rect l="l" t="t" r="r" b="b"/>
                  <a:pathLst>
                    <a:path w="1759" h="727" extrusionOk="0">
                      <a:moveTo>
                        <a:pt x="0" y="726"/>
                      </a:moveTo>
                      <a:lnTo>
                        <a:pt x="43" y="711"/>
                      </a:lnTo>
                      <a:lnTo>
                        <a:pt x="80" y="686"/>
                      </a:lnTo>
                      <a:lnTo>
                        <a:pt x="116" y="660"/>
                      </a:lnTo>
                      <a:lnTo>
                        <a:pt x="141" y="657"/>
                      </a:lnTo>
                      <a:lnTo>
                        <a:pt x="163" y="693"/>
                      </a:lnTo>
                      <a:lnTo>
                        <a:pt x="181" y="690"/>
                      </a:lnTo>
                      <a:lnTo>
                        <a:pt x="199" y="675"/>
                      </a:lnTo>
                      <a:lnTo>
                        <a:pt x="217" y="668"/>
                      </a:lnTo>
                      <a:lnTo>
                        <a:pt x="232" y="690"/>
                      </a:lnTo>
                      <a:lnTo>
                        <a:pt x="250" y="686"/>
                      </a:lnTo>
                      <a:lnTo>
                        <a:pt x="265" y="671"/>
                      </a:lnTo>
                      <a:lnTo>
                        <a:pt x="272" y="649"/>
                      </a:lnTo>
                      <a:lnTo>
                        <a:pt x="294" y="631"/>
                      </a:lnTo>
                      <a:lnTo>
                        <a:pt x="319" y="624"/>
                      </a:lnTo>
                      <a:lnTo>
                        <a:pt x="352" y="609"/>
                      </a:lnTo>
                      <a:lnTo>
                        <a:pt x="377" y="595"/>
                      </a:lnTo>
                      <a:lnTo>
                        <a:pt x="402" y="602"/>
                      </a:lnTo>
                      <a:lnTo>
                        <a:pt x="428" y="624"/>
                      </a:lnTo>
                      <a:lnTo>
                        <a:pt x="446" y="631"/>
                      </a:lnTo>
                      <a:lnTo>
                        <a:pt x="468" y="646"/>
                      </a:lnTo>
                      <a:lnTo>
                        <a:pt x="497" y="627"/>
                      </a:lnTo>
                      <a:lnTo>
                        <a:pt x="536" y="624"/>
                      </a:lnTo>
                      <a:lnTo>
                        <a:pt x="584" y="635"/>
                      </a:lnTo>
                      <a:lnTo>
                        <a:pt x="627" y="627"/>
                      </a:lnTo>
                      <a:lnTo>
                        <a:pt x="674" y="624"/>
                      </a:lnTo>
                      <a:lnTo>
                        <a:pt x="700" y="631"/>
                      </a:lnTo>
                      <a:lnTo>
                        <a:pt x="725" y="653"/>
                      </a:lnTo>
                      <a:lnTo>
                        <a:pt x="739" y="653"/>
                      </a:lnTo>
                      <a:lnTo>
                        <a:pt x="758" y="624"/>
                      </a:lnTo>
                      <a:lnTo>
                        <a:pt x="787" y="587"/>
                      </a:lnTo>
                      <a:lnTo>
                        <a:pt x="808" y="565"/>
                      </a:lnTo>
                      <a:lnTo>
                        <a:pt x="826" y="547"/>
                      </a:lnTo>
                      <a:lnTo>
                        <a:pt x="841" y="529"/>
                      </a:lnTo>
                      <a:lnTo>
                        <a:pt x="855" y="558"/>
                      </a:lnTo>
                      <a:lnTo>
                        <a:pt x="888" y="551"/>
                      </a:lnTo>
                      <a:lnTo>
                        <a:pt x="921" y="514"/>
                      </a:lnTo>
                      <a:lnTo>
                        <a:pt x="950" y="514"/>
                      </a:lnTo>
                      <a:lnTo>
                        <a:pt x="986" y="529"/>
                      </a:lnTo>
                      <a:lnTo>
                        <a:pt x="1015" y="514"/>
                      </a:lnTo>
                      <a:lnTo>
                        <a:pt x="1044" y="507"/>
                      </a:lnTo>
                      <a:lnTo>
                        <a:pt x="1069" y="522"/>
                      </a:lnTo>
                      <a:lnTo>
                        <a:pt x="1073" y="551"/>
                      </a:lnTo>
                      <a:lnTo>
                        <a:pt x="1073" y="573"/>
                      </a:lnTo>
                      <a:lnTo>
                        <a:pt x="1087" y="609"/>
                      </a:lnTo>
                      <a:lnTo>
                        <a:pt x="1106" y="617"/>
                      </a:lnTo>
                      <a:lnTo>
                        <a:pt x="1124" y="595"/>
                      </a:lnTo>
                      <a:lnTo>
                        <a:pt x="1145" y="576"/>
                      </a:lnTo>
                      <a:lnTo>
                        <a:pt x="1174" y="565"/>
                      </a:lnTo>
                      <a:lnTo>
                        <a:pt x="1200" y="565"/>
                      </a:lnTo>
                      <a:lnTo>
                        <a:pt x="1200" y="544"/>
                      </a:lnTo>
                      <a:lnTo>
                        <a:pt x="1193" y="511"/>
                      </a:lnTo>
                      <a:lnTo>
                        <a:pt x="1193" y="489"/>
                      </a:lnTo>
                      <a:lnTo>
                        <a:pt x="1185" y="467"/>
                      </a:lnTo>
                      <a:lnTo>
                        <a:pt x="1193" y="452"/>
                      </a:lnTo>
                      <a:lnTo>
                        <a:pt x="1218" y="445"/>
                      </a:lnTo>
                      <a:lnTo>
                        <a:pt x="1240" y="452"/>
                      </a:lnTo>
                      <a:lnTo>
                        <a:pt x="1258" y="449"/>
                      </a:lnTo>
                      <a:lnTo>
                        <a:pt x="1301" y="390"/>
                      </a:lnTo>
                      <a:lnTo>
                        <a:pt x="1330" y="350"/>
                      </a:lnTo>
                      <a:lnTo>
                        <a:pt x="1359" y="336"/>
                      </a:lnTo>
                      <a:lnTo>
                        <a:pt x="1399" y="317"/>
                      </a:lnTo>
                      <a:lnTo>
                        <a:pt x="1417" y="299"/>
                      </a:lnTo>
                      <a:lnTo>
                        <a:pt x="1446" y="292"/>
                      </a:lnTo>
                      <a:lnTo>
                        <a:pt x="1475" y="306"/>
                      </a:lnTo>
                      <a:lnTo>
                        <a:pt x="1493" y="306"/>
                      </a:lnTo>
                      <a:lnTo>
                        <a:pt x="1515" y="292"/>
                      </a:lnTo>
                      <a:lnTo>
                        <a:pt x="1526" y="274"/>
                      </a:lnTo>
                      <a:lnTo>
                        <a:pt x="1548" y="270"/>
                      </a:lnTo>
                      <a:lnTo>
                        <a:pt x="1580" y="270"/>
                      </a:lnTo>
                      <a:lnTo>
                        <a:pt x="1599" y="252"/>
                      </a:lnTo>
                      <a:lnTo>
                        <a:pt x="1613" y="230"/>
                      </a:lnTo>
                      <a:lnTo>
                        <a:pt x="1628" y="197"/>
                      </a:lnTo>
                      <a:lnTo>
                        <a:pt x="1646" y="157"/>
                      </a:lnTo>
                      <a:lnTo>
                        <a:pt x="1653" y="131"/>
                      </a:lnTo>
                      <a:lnTo>
                        <a:pt x="1653" y="113"/>
                      </a:lnTo>
                      <a:lnTo>
                        <a:pt x="1638" y="95"/>
                      </a:lnTo>
                      <a:lnTo>
                        <a:pt x="1624" y="73"/>
                      </a:lnTo>
                      <a:lnTo>
                        <a:pt x="1628" y="44"/>
                      </a:lnTo>
                      <a:lnTo>
                        <a:pt x="1660" y="33"/>
                      </a:lnTo>
                      <a:lnTo>
                        <a:pt x="1686" y="36"/>
                      </a:lnTo>
                      <a:lnTo>
                        <a:pt x="1707" y="22"/>
                      </a:lnTo>
                      <a:lnTo>
                        <a:pt x="1718" y="4"/>
                      </a:lnTo>
                      <a:lnTo>
                        <a:pt x="1736" y="0"/>
                      </a:lnTo>
                      <a:lnTo>
                        <a:pt x="1744" y="15"/>
                      </a:lnTo>
                      <a:lnTo>
                        <a:pt x="1747" y="44"/>
                      </a:lnTo>
                      <a:lnTo>
                        <a:pt x="1758" y="58"/>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88" name="Google Shape;388;p9"/>
                <p:cNvSpPr/>
                <p:nvPr/>
              </p:nvSpPr>
              <p:spPr>
                <a:xfrm>
                  <a:off x="471" y="2862"/>
                  <a:ext cx="1752" cy="1070"/>
                </a:xfrm>
                <a:custGeom>
                  <a:avLst/>
                  <a:gdLst/>
                  <a:ahLst/>
                  <a:cxnLst/>
                  <a:rect l="l" t="t" r="r" b="b"/>
                  <a:pathLst>
                    <a:path w="1752" h="1070" extrusionOk="0">
                      <a:moveTo>
                        <a:pt x="1751" y="1069"/>
                      </a:moveTo>
                      <a:lnTo>
                        <a:pt x="1744" y="1043"/>
                      </a:lnTo>
                      <a:lnTo>
                        <a:pt x="1722" y="1025"/>
                      </a:lnTo>
                      <a:lnTo>
                        <a:pt x="1686" y="1022"/>
                      </a:lnTo>
                      <a:lnTo>
                        <a:pt x="1671" y="1003"/>
                      </a:lnTo>
                      <a:lnTo>
                        <a:pt x="1671" y="974"/>
                      </a:lnTo>
                      <a:lnTo>
                        <a:pt x="1686" y="945"/>
                      </a:lnTo>
                      <a:lnTo>
                        <a:pt x="1689" y="927"/>
                      </a:lnTo>
                      <a:lnTo>
                        <a:pt x="1682" y="912"/>
                      </a:lnTo>
                      <a:lnTo>
                        <a:pt x="1682" y="887"/>
                      </a:lnTo>
                      <a:lnTo>
                        <a:pt x="1675" y="868"/>
                      </a:lnTo>
                      <a:lnTo>
                        <a:pt x="1660" y="861"/>
                      </a:lnTo>
                      <a:lnTo>
                        <a:pt x="1660" y="843"/>
                      </a:lnTo>
                      <a:lnTo>
                        <a:pt x="1639" y="835"/>
                      </a:lnTo>
                      <a:lnTo>
                        <a:pt x="1628" y="792"/>
                      </a:lnTo>
                      <a:lnTo>
                        <a:pt x="1631" y="755"/>
                      </a:lnTo>
                      <a:lnTo>
                        <a:pt x="1635" y="708"/>
                      </a:lnTo>
                      <a:lnTo>
                        <a:pt x="1628" y="675"/>
                      </a:lnTo>
                      <a:lnTo>
                        <a:pt x="1606" y="657"/>
                      </a:lnTo>
                      <a:lnTo>
                        <a:pt x="1577" y="646"/>
                      </a:lnTo>
                      <a:lnTo>
                        <a:pt x="1548" y="635"/>
                      </a:lnTo>
                      <a:lnTo>
                        <a:pt x="1526" y="617"/>
                      </a:lnTo>
                      <a:lnTo>
                        <a:pt x="1490" y="602"/>
                      </a:lnTo>
                      <a:lnTo>
                        <a:pt x="1479" y="576"/>
                      </a:lnTo>
                      <a:lnTo>
                        <a:pt x="1457" y="555"/>
                      </a:lnTo>
                      <a:lnTo>
                        <a:pt x="1414" y="551"/>
                      </a:lnTo>
                      <a:lnTo>
                        <a:pt x="1385" y="551"/>
                      </a:lnTo>
                      <a:lnTo>
                        <a:pt x="1356" y="544"/>
                      </a:lnTo>
                      <a:lnTo>
                        <a:pt x="1341" y="540"/>
                      </a:lnTo>
                      <a:lnTo>
                        <a:pt x="1330" y="529"/>
                      </a:lnTo>
                      <a:lnTo>
                        <a:pt x="1327" y="518"/>
                      </a:lnTo>
                      <a:lnTo>
                        <a:pt x="1305" y="511"/>
                      </a:lnTo>
                      <a:lnTo>
                        <a:pt x="1291" y="500"/>
                      </a:lnTo>
                      <a:lnTo>
                        <a:pt x="1283" y="482"/>
                      </a:lnTo>
                      <a:lnTo>
                        <a:pt x="1262" y="511"/>
                      </a:lnTo>
                      <a:lnTo>
                        <a:pt x="1247" y="525"/>
                      </a:lnTo>
                      <a:lnTo>
                        <a:pt x="1233" y="525"/>
                      </a:lnTo>
                      <a:lnTo>
                        <a:pt x="1211" y="500"/>
                      </a:lnTo>
                      <a:lnTo>
                        <a:pt x="1211" y="482"/>
                      </a:lnTo>
                      <a:lnTo>
                        <a:pt x="1214" y="460"/>
                      </a:lnTo>
                      <a:lnTo>
                        <a:pt x="1207" y="445"/>
                      </a:lnTo>
                      <a:lnTo>
                        <a:pt x="1178" y="445"/>
                      </a:lnTo>
                      <a:lnTo>
                        <a:pt x="1156" y="445"/>
                      </a:lnTo>
                      <a:lnTo>
                        <a:pt x="1142" y="445"/>
                      </a:lnTo>
                      <a:lnTo>
                        <a:pt x="1120" y="467"/>
                      </a:lnTo>
                      <a:lnTo>
                        <a:pt x="1106" y="489"/>
                      </a:lnTo>
                      <a:lnTo>
                        <a:pt x="1069" y="489"/>
                      </a:lnTo>
                      <a:lnTo>
                        <a:pt x="1069" y="474"/>
                      </a:lnTo>
                      <a:lnTo>
                        <a:pt x="1062" y="452"/>
                      </a:lnTo>
                      <a:lnTo>
                        <a:pt x="1033" y="431"/>
                      </a:lnTo>
                      <a:lnTo>
                        <a:pt x="1019" y="394"/>
                      </a:lnTo>
                      <a:lnTo>
                        <a:pt x="1030" y="350"/>
                      </a:lnTo>
                      <a:lnTo>
                        <a:pt x="1044" y="314"/>
                      </a:lnTo>
                      <a:lnTo>
                        <a:pt x="1062" y="296"/>
                      </a:lnTo>
                      <a:lnTo>
                        <a:pt x="1062" y="270"/>
                      </a:lnTo>
                      <a:lnTo>
                        <a:pt x="1066" y="252"/>
                      </a:lnTo>
                      <a:lnTo>
                        <a:pt x="1077" y="230"/>
                      </a:lnTo>
                      <a:lnTo>
                        <a:pt x="1062" y="204"/>
                      </a:lnTo>
                      <a:lnTo>
                        <a:pt x="1040" y="197"/>
                      </a:lnTo>
                      <a:lnTo>
                        <a:pt x="1004" y="190"/>
                      </a:lnTo>
                      <a:lnTo>
                        <a:pt x="975" y="197"/>
                      </a:lnTo>
                      <a:lnTo>
                        <a:pt x="975" y="219"/>
                      </a:lnTo>
                      <a:lnTo>
                        <a:pt x="979" y="226"/>
                      </a:lnTo>
                      <a:lnTo>
                        <a:pt x="972" y="241"/>
                      </a:lnTo>
                      <a:lnTo>
                        <a:pt x="950" y="248"/>
                      </a:lnTo>
                      <a:lnTo>
                        <a:pt x="914" y="263"/>
                      </a:lnTo>
                      <a:lnTo>
                        <a:pt x="892" y="277"/>
                      </a:lnTo>
                      <a:lnTo>
                        <a:pt x="877" y="306"/>
                      </a:lnTo>
                      <a:lnTo>
                        <a:pt x="856" y="336"/>
                      </a:lnTo>
                      <a:lnTo>
                        <a:pt x="841" y="358"/>
                      </a:lnTo>
                      <a:lnTo>
                        <a:pt x="819" y="354"/>
                      </a:lnTo>
                      <a:lnTo>
                        <a:pt x="783" y="332"/>
                      </a:lnTo>
                      <a:lnTo>
                        <a:pt x="732" y="303"/>
                      </a:lnTo>
                      <a:lnTo>
                        <a:pt x="689" y="299"/>
                      </a:lnTo>
                      <a:lnTo>
                        <a:pt x="645" y="296"/>
                      </a:lnTo>
                      <a:lnTo>
                        <a:pt x="616" y="299"/>
                      </a:lnTo>
                      <a:lnTo>
                        <a:pt x="587" y="277"/>
                      </a:lnTo>
                      <a:lnTo>
                        <a:pt x="540" y="263"/>
                      </a:lnTo>
                      <a:lnTo>
                        <a:pt x="497" y="252"/>
                      </a:lnTo>
                      <a:lnTo>
                        <a:pt x="439" y="226"/>
                      </a:lnTo>
                      <a:lnTo>
                        <a:pt x="388" y="201"/>
                      </a:lnTo>
                      <a:lnTo>
                        <a:pt x="359" y="168"/>
                      </a:lnTo>
                      <a:lnTo>
                        <a:pt x="315" y="124"/>
                      </a:lnTo>
                      <a:lnTo>
                        <a:pt x="261" y="62"/>
                      </a:lnTo>
                      <a:lnTo>
                        <a:pt x="210" y="15"/>
                      </a:lnTo>
                      <a:lnTo>
                        <a:pt x="181" y="7"/>
                      </a:lnTo>
                      <a:lnTo>
                        <a:pt x="127" y="4"/>
                      </a:lnTo>
                      <a:lnTo>
                        <a:pt x="76" y="4"/>
                      </a:lnTo>
                      <a:lnTo>
                        <a:pt x="25" y="0"/>
                      </a:lnTo>
                      <a:lnTo>
                        <a:pt x="0" y="7"/>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89" name="Google Shape;389;p9"/>
                <p:cNvSpPr/>
                <p:nvPr/>
              </p:nvSpPr>
              <p:spPr>
                <a:xfrm>
                  <a:off x="496" y="1944"/>
                  <a:ext cx="1803" cy="282"/>
                </a:xfrm>
                <a:custGeom>
                  <a:avLst/>
                  <a:gdLst/>
                  <a:ahLst/>
                  <a:cxnLst/>
                  <a:rect l="l" t="t" r="r" b="b"/>
                  <a:pathLst>
                    <a:path w="1803" h="282" extrusionOk="0">
                      <a:moveTo>
                        <a:pt x="0" y="120"/>
                      </a:moveTo>
                      <a:lnTo>
                        <a:pt x="40" y="109"/>
                      </a:lnTo>
                      <a:lnTo>
                        <a:pt x="94" y="99"/>
                      </a:lnTo>
                      <a:lnTo>
                        <a:pt x="134" y="88"/>
                      </a:lnTo>
                      <a:lnTo>
                        <a:pt x="167" y="77"/>
                      </a:lnTo>
                      <a:lnTo>
                        <a:pt x="207" y="77"/>
                      </a:lnTo>
                      <a:lnTo>
                        <a:pt x="225" y="113"/>
                      </a:lnTo>
                      <a:lnTo>
                        <a:pt x="228" y="142"/>
                      </a:lnTo>
                      <a:lnTo>
                        <a:pt x="232" y="193"/>
                      </a:lnTo>
                      <a:lnTo>
                        <a:pt x="239" y="219"/>
                      </a:lnTo>
                      <a:lnTo>
                        <a:pt x="257" y="234"/>
                      </a:lnTo>
                      <a:lnTo>
                        <a:pt x="286" y="241"/>
                      </a:lnTo>
                      <a:lnTo>
                        <a:pt x="305" y="226"/>
                      </a:lnTo>
                      <a:lnTo>
                        <a:pt x="337" y="186"/>
                      </a:lnTo>
                      <a:lnTo>
                        <a:pt x="366" y="157"/>
                      </a:lnTo>
                      <a:lnTo>
                        <a:pt x="424" y="153"/>
                      </a:lnTo>
                      <a:lnTo>
                        <a:pt x="489" y="146"/>
                      </a:lnTo>
                      <a:lnTo>
                        <a:pt x="558" y="128"/>
                      </a:lnTo>
                      <a:lnTo>
                        <a:pt x="591" y="120"/>
                      </a:lnTo>
                      <a:lnTo>
                        <a:pt x="616" y="135"/>
                      </a:lnTo>
                      <a:lnTo>
                        <a:pt x="649" y="142"/>
                      </a:lnTo>
                      <a:lnTo>
                        <a:pt x="732" y="146"/>
                      </a:lnTo>
                      <a:lnTo>
                        <a:pt x="772" y="161"/>
                      </a:lnTo>
                      <a:lnTo>
                        <a:pt x="834" y="157"/>
                      </a:lnTo>
                      <a:lnTo>
                        <a:pt x="874" y="157"/>
                      </a:lnTo>
                      <a:lnTo>
                        <a:pt x="910" y="153"/>
                      </a:lnTo>
                      <a:lnTo>
                        <a:pt x="943" y="135"/>
                      </a:lnTo>
                      <a:lnTo>
                        <a:pt x="990" y="80"/>
                      </a:lnTo>
                      <a:lnTo>
                        <a:pt x="1041" y="44"/>
                      </a:lnTo>
                      <a:lnTo>
                        <a:pt x="1070" y="11"/>
                      </a:lnTo>
                      <a:lnTo>
                        <a:pt x="1106" y="0"/>
                      </a:lnTo>
                      <a:lnTo>
                        <a:pt x="1131" y="0"/>
                      </a:lnTo>
                      <a:lnTo>
                        <a:pt x="1138" y="22"/>
                      </a:lnTo>
                      <a:lnTo>
                        <a:pt x="1149" y="58"/>
                      </a:lnTo>
                      <a:lnTo>
                        <a:pt x="1218" y="84"/>
                      </a:lnTo>
                      <a:lnTo>
                        <a:pt x="1226" y="106"/>
                      </a:lnTo>
                      <a:lnTo>
                        <a:pt x="1240" y="120"/>
                      </a:lnTo>
                      <a:lnTo>
                        <a:pt x="1291" y="117"/>
                      </a:lnTo>
                      <a:lnTo>
                        <a:pt x="1349" y="117"/>
                      </a:lnTo>
                      <a:lnTo>
                        <a:pt x="1378" y="131"/>
                      </a:lnTo>
                      <a:lnTo>
                        <a:pt x="1403" y="175"/>
                      </a:lnTo>
                      <a:lnTo>
                        <a:pt x="1418" y="197"/>
                      </a:lnTo>
                      <a:lnTo>
                        <a:pt x="1443" y="212"/>
                      </a:lnTo>
                      <a:lnTo>
                        <a:pt x="1468" y="212"/>
                      </a:lnTo>
                      <a:lnTo>
                        <a:pt x="1494" y="212"/>
                      </a:lnTo>
                      <a:lnTo>
                        <a:pt x="1516" y="226"/>
                      </a:lnTo>
                      <a:lnTo>
                        <a:pt x="1541" y="215"/>
                      </a:lnTo>
                      <a:lnTo>
                        <a:pt x="1563" y="197"/>
                      </a:lnTo>
                      <a:lnTo>
                        <a:pt x="1584" y="186"/>
                      </a:lnTo>
                      <a:lnTo>
                        <a:pt x="1617" y="179"/>
                      </a:lnTo>
                      <a:lnTo>
                        <a:pt x="1639" y="193"/>
                      </a:lnTo>
                      <a:lnTo>
                        <a:pt x="1661" y="193"/>
                      </a:lnTo>
                      <a:lnTo>
                        <a:pt x="1679" y="201"/>
                      </a:lnTo>
                      <a:lnTo>
                        <a:pt x="1708" y="215"/>
                      </a:lnTo>
                      <a:lnTo>
                        <a:pt x="1726" y="252"/>
                      </a:lnTo>
                      <a:lnTo>
                        <a:pt x="1737" y="274"/>
                      </a:lnTo>
                      <a:lnTo>
                        <a:pt x="1758" y="281"/>
                      </a:lnTo>
                      <a:lnTo>
                        <a:pt x="1780" y="274"/>
                      </a:lnTo>
                      <a:lnTo>
                        <a:pt x="1802" y="270"/>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90" name="Google Shape;390;p9"/>
                <p:cNvSpPr/>
                <p:nvPr/>
              </p:nvSpPr>
              <p:spPr>
                <a:xfrm>
                  <a:off x="1544" y="2210"/>
                  <a:ext cx="864" cy="956"/>
                </a:xfrm>
                <a:custGeom>
                  <a:avLst/>
                  <a:gdLst/>
                  <a:ahLst/>
                  <a:cxnLst/>
                  <a:rect l="l" t="t" r="r" b="b"/>
                  <a:pathLst>
                    <a:path w="864" h="956" extrusionOk="0">
                      <a:moveTo>
                        <a:pt x="751" y="4"/>
                      </a:moveTo>
                      <a:lnTo>
                        <a:pt x="772" y="0"/>
                      </a:lnTo>
                      <a:lnTo>
                        <a:pt x="790" y="29"/>
                      </a:lnTo>
                      <a:lnTo>
                        <a:pt x="794" y="51"/>
                      </a:lnTo>
                      <a:lnTo>
                        <a:pt x="765" y="73"/>
                      </a:lnTo>
                      <a:lnTo>
                        <a:pt x="751" y="102"/>
                      </a:lnTo>
                      <a:lnTo>
                        <a:pt x="729" y="139"/>
                      </a:lnTo>
                      <a:lnTo>
                        <a:pt x="729" y="175"/>
                      </a:lnTo>
                      <a:lnTo>
                        <a:pt x="729" y="197"/>
                      </a:lnTo>
                      <a:lnTo>
                        <a:pt x="729" y="233"/>
                      </a:lnTo>
                      <a:lnTo>
                        <a:pt x="751" y="255"/>
                      </a:lnTo>
                      <a:lnTo>
                        <a:pt x="769" y="270"/>
                      </a:lnTo>
                      <a:lnTo>
                        <a:pt x="769" y="292"/>
                      </a:lnTo>
                      <a:lnTo>
                        <a:pt x="787" y="313"/>
                      </a:lnTo>
                      <a:lnTo>
                        <a:pt x="790" y="335"/>
                      </a:lnTo>
                      <a:lnTo>
                        <a:pt x="783" y="357"/>
                      </a:lnTo>
                      <a:lnTo>
                        <a:pt x="798" y="379"/>
                      </a:lnTo>
                      <a:lnTo>
                        <a:pt x="823" y="401"/>
                      </a:lnTo>
                      <a:lnTo>
                        <a:pt x="845" y="408"/>
                      </a:lnTo>
                      <a:lnTo>
                        <a:pt x="859" y="412"/>
                      </a:lnTo>
                      <a:lnTo>
                        <a:pt x="856" y="430"/>
                      </a:lnTo>
                      <a:lnTo>
                        <a:pt x="863" y="459"/>
                      </a:lnTo>
                      <a:lnTo>
                        <a:pt x="848" y="496"/>
                      </a:lnTo>
                      <a:lnTo>
                        <a:pt x="841" y="518"/>
                      </a:lnTo>
                      <a:lnTo>
                        <a:pt x="812" y="539"/>
                      </a:lnTo>
                      <a:lnTo>
                        <a:pt x="783" y="569"/>
                      </a:lnTo>
                      <a:lnTo>
                        <a:pt x="761" y="583"/>
                      </a:lnTo>
                      <a:lnTo>
                        <a:pt x="707" y="580"/>
                      </a:lnTo>
                      <a:lnTo>
                        <a:pt x="671" y="580"/>
                      </a:lnTo>
                      <a:lnTo>
                        <a:pt x="649" y="601"/>
                      </a:lnTo>
                      <a:lnTo>
                        <a:pt x="656" y="623"/>
                      </a:lnTo>
                      <a:lnTo>
                        <a:pt x="635" y="631"/>
                      </a:lnTo>
                      <a:lnTo>
                        <a:pt x="627" y="660"/>
                      </a:lnTo>
                      <a:lnTo>
                        <a:pt x="606" y="693"/>
                      </a:lnTo>
                      <a:lnTo>
                        <a:pt x="591" y="729"/>
                      </a:lnTo>
                      <a:lnTo>
                        <a:pt x="562" y="744"/>
                      </a:lnTo>
                      <a:lnTo>
                        <a:pt x="540" y="758"/>
                      </a:lnTo>
                      <a:lnTo>
                        <a:pt x="511" y="773"/>
                      </a:lnTo>
                      <a:lnTo>
                        <a:pt x="490" y="780"/>
                      </a:lnTo>
                      <a:lnTo>
                        <a:pt x="490" y="802"/>
                      </a:lnTo>
                      <a:lnTo>
                        <a:pt x="482" y="831"/>
                      </a:lnTo>
                      <a:lnTo>
                        <a:pt x="482" y="853"/>
                      </a:lnTo>
                      <a:lnTo>
                        <a:pt x="461" y="868"/>
                      </a:lnTo>
                      <a:lnTo>
                        <a:pt x="424" y="868"/>
                      </a:lnTo>
                      <a:lnTo>
                        <a:pt x="395" y="868"/>
                      </a:lnTo>
                      <a:lnTo>
                        <a:pt x="381" y="853"/>
                      </a:lnTo>
                      <a:lnTo>
                        <a:pt x="352" y="853"/>
                      </a:lnTo>
                      <a:lnTo>
                        <a:pt x="323" y="868"/>
                      </a:lnTo>
                      <a:lnTo>
                        <a:pt x="286" y="868"/>
                      </a:lnTo>
                      <a:lnTo>
                        <a:pt x="272" y="857"/>
                      </a:lnTo>
                      <a:lnTo>
                        <a:pt x="250" y="871"/>
                      </a:lnTo>
                      <a:lnTo>
                        <a:pt x="228" y="878"/>
                      </a:lnTo>
                      <a:lnTo>
                        <a:pt x="199" y="886"/>
                      </a:lnTo>
                      <a:lnTo>
                        <a:pt x="170" y="882"/>
                      </a:lnTo>
                      <a:lnTo>
                        <a:pt x="149" y="889"/>
                      </a:lnTo>
                      <a:lnTo>
                        <a:pt x="134" y="911"/>
                      </a:lnTo>
                      <a:lnTo>
                        <a:pt x="116" y="926"/>
                      </a:lnTo>
                      <a:lnTo>
                        <a:pt x="87" y="948"/>
                      </a:lnTo>
                      <a:lnTo>
                        <a:pt x="44" y="955"/>
                      </a:lnTo>
                      <a:lnTo>
                        <a:pt x="0" y="948"/>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nvGrpSpPr>
                <p:cNvPr id="391" name="Google Shape;391;p9"/>
                <p:cNvGrpSpPr/>
                <p:nvPr/>
              </p:nvGrpSpPr>
              <p:grpSpPr>
                <a:xfrm>
                  <a:off x="2452" y="1811"/>
                  <a:ext cx="2819" cy="633"/>
                  <a:chOff x="2452" y="1811"/>
                  <a:chExt cx="2819" cy="633"/>
                </a:xfrm>
              </p:grpSpPr>
              <p:sp>
                <p:nvSpPr>
                  <p:cNvPr id="392" name="Google Shape;392;p9"/>
                  <p:cNvSpPr/>
                  <p:nvPr/>
                </p:nvSpPr>
                <p:spPr>
                  <a:xfrm>
                    <a:off x="3385" y="1811"/>
                    <a:ext cx="1886" cy="633"/>
                  </a:xfrm>
                  <a:custGeom>
                    <a:avLst/>
                    <a:gdLst/>
                    <a:ahLst/>
                    <a:cxnLst/>
                    <a:rect l="l" t="t" r="r" b="b"/>
                    <a:pathLst>
                      <a:path w="1886" h="633" extrusionOk="0">
                        <a:moveTo>
                          <a:pt x="1885" y="632"/>
                        </a:moveTo>
                        <a:lnTo>
                          <a:pt x="1856" y="632"/>
                        </a:lnTo>
                        <a:lnTo>
                          <a:pt x="1827" y="627"/>
                        </a:lnTo>
                        <a:lnTo>
                          <a:pt x="1798" y="603"/>
                        </a:lnTo>
                        <a:lnTo>
                          <a:pt x="1779" y="598"/>
                        </a:lnTo>
                        <a:lnTo>
                          <a:pt x="1759" y="608"/>
                        </a:lnTo>
                        <a:lnTo>
                          <a:pt x="1740" y="598"/>
                        </a:lnTo>
                        <a:lnTo>
                          <a:pt x="1701" y="569"/>
                        </a:lnTo>
                        <a:lnTo>
                          <a:pt x="1672" y="564"/>
                        </a:lnTo>
                        <a:lnTo>
                          <a:pt x="1614" y="559"/>
                        </a:lnTo>
                        <a:lnTo>
                          <a:pt x="1566" y="549"/>
                        </a:lnTo>
                        <a:lnTo>
                          <a:pt x="1547" y="530"/>
                        </a:lnTo>
                        <a:lnTo>
                          <a:pt x="1527" y="510"/>
                        </a:lnTo>
                        <a:lnTo>
                          <a:pt x="1527" y="501"/>
                        </a:lnTo>
                        <a:lnTo>
                          <a:pt x="1542" y="486"/>
                        </a:lnTo>
                        <a:lnTo>
                          <a:pt x="1552" y="472"/>
                        </a:lnTo>
                        <a:lnTo>
                          <a:pt x="1556" y="447"/>
                        </a:lnTo>
                        <a:lnTo>
                          <a:pt x="1537" y="433"/>
                        </a:lnTo>
                        <a:lnTo>
                          <a:pt x="1527" y="413"/>
                        </a:lnTo>
                        <a:lnTo>
                          <a:pt x="1537" y="389"/>
                        </a:lnTo>
                        <a:lnTo>
                          <a:pt x="1523" y="345"/>
                        </a:lnTo>
                        <a:lnTo>
                          <a:pt x="1494" y="326"/>
                        </a:lnTo>
                        <a:lnTo>
                          <a:pt x="1465" y="321"/>
                        </a:lnTo>
                        <a:lnTo>
                          <a:pt x="1436" y="321"/>
                        </a:lnTo>
                        <a:lnTo>
                          <a:pt x="1407" y="331"/>
                        </a:lnTo>
                        <a:lnTo>
                          <a:pt x="1397" y="335"/>
                        </a:lnTo>
                        <a:lnTo>
                          <a:pt x="1368" y="306"/>
                        </a:lnTo>
                        <a:lnTo>
                          <a:pt x="1349" y="272"/>
                        </a:lnTo>
                        <a:lnTo>
                          <a:pt x="1310" y="263"/>
                        </a:lnTo>
                        <a:lnTo>
                          <a:pt x="1281" y="272"/>
                        </a:lnTo>
                        <a:lnTo>
                          <a:pt x="1262" y="282"/>
                        </a:lnTo>
                        <a:lnTo>
                          <a:pt x="1223" y="292"/>
                        </a:lnTo>
                        <a:lnTo>
                          <a:pt x="1175" y="287"/>
                        </a:lnTo>
                        <a:lnTo>
                          <a:pt x="1136" y="253"/>
                        </a:lnTo>
                        <a:lnTo>
                          <a:pt x="1078" y="233"/>
                        </a:lnTo>
                        <a:lnTo>
                          <a:pt x="1005" y="199"/>
                        </a:lnTo>
                        <a:lnTo>
                          <a:pt x="996" y="175"/>
                        </a:lnTo>
                        <a:lnTo>
                          <a:pt x="952" y="151"/>
                        </a:lnTo>
                        <a:lnTo>
                          <a:pt x="923" y="141"/>
                        </a:lnTo>
                        <a:lnTo>
                          <a:pt x="885" y="126"/>
                        </a:lnTo>
                        <a:lnTo>
                          <a:pt x="875" y="117"/>
                        </a:lnTo>
                        <a:lnTo>
                          <a:pt x="865" y="107"/>
                        </a:lnTo>
                        <a:lnTo>
                          <a:pt x="846" y="102"/>
                        </a:lnTo>
                        <a:lnTo>
                          <a:pt x="827" y="102"/>
                        </a:lnTo>
                        <a:lnTo>
                          <a:pt x="827" y="88"/>
                        </a:lnTo>
                        <a:lnTo>
                          <a:pt x="798" y="73"/>
                        </a:lnTo>
                        <a:lnTo>
                          <a:pt x="773" y="68"/>
                        </a:lnTo>
                        <a:lnTo>
                          <a:pt x="744" y="63"/>
                        </a:lnTo>
                        <a:lnTo>
                          <a:pt x="715" y="39"/>
                        </a:lnTo>
                        <a:lnTo>
                          <a:pt x="696" y="15"/>
                        </a:lnTo>
                        <a:lnTo>
                          <a:pt x="667" y="0"/>
                        </a:lnTo>
                        <a:lnTo>
                          <a:pt x="609" y="19"/>
                        </a:lnTo>
                        <a:lnTo>
                          <a:pt x="614" y="49"/>
                        </a:lnTo>
                        <a:lnTo>
                          <a:pt x="595" y="68"/>
                        </a:lnTo>
                        <a:lnTo>
                          <a:pt x="556" y="78"/>
                        </a:lnTo>
                        <a:lnTo>
                          <a:pt x="546" y="97"/>
                        </a:lnTo>
                        <a:lnTo>
                          <a:pt x="537" y="117"/>
                        </a:lnTo>
                        <a:lnTo>
                          <a:pt x="517" y="126"/>
                        </a:lnTo>
                        <a:lnTo>
                          <a:pt x="479" y="141"/>
                        </a:lnTo>
                        <a:lnTo>
                          <a:pt x="440" y="160"/>
                        </a:lnTo>
                        <a:lnTo>
                          <a:pt x="411" y="160"/>
                        </a:lnTo>
                        <a:lnTo>
                          <a:pt x="363" y="190"/>
                        </a:lnTo>
                        <a:lnTo>
                          <a:pt x="343" y="199"/>
                        </a:lnTo>
                        <a:lnTo>
                          <a:pt x="285" y="219"/>
                        </a:lnTo>
                        <a:lnTo>
                          <a:pt x="247" y="238"/>
                        </a:lnTo>
                        <a:lnTo>
                          <a:pt x="218" y="238"/>
                        </a:lnTo>
                        <a:lnTo>
                          <a:pt x="189" y="267"/>
                        </a:lnTo>
                        <a:lnTo>
                          <a:pt x="169" y="277"/>
                        </a:lnTo>
                        <a:lnTo>
                          <a:pt x="169" y="297"/>
                        </a:lnTo>
                        <a:lnTo>
                          <a:pt x="160" y="306"/>
                        </a:lnTo>
                        <a:lnTo>
                          <a:pt x="140" y="316"/>
                        </a:lnTo>
                        <a:lnTo>
                          <a:pt x="102" y="306"/>
                        </a:lnTo>
                        <a:lnTo>
                          <a:pt x="58" y="287"/>
                        </a:lnTo>
                        <a:lnTo>
                          <a:pt x="29" y="282"/>
                        </a:lnTo>
                        <a:lnTo>
                          <a:pt x="0" y="267"/>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93" name="Google Shape;393;p9"/>
                  <p:cNvSpPr/>
                  <p:nvPr/>
                </p:nvSpPr>
                <p:spPr>
                  <a:xfrm>
                    <a:off x="2452" y="1811"/>
                    <a:ext cx="938" cy="536"/>
                  </a:xfrm>
                  <a:custGeom>
                    <a:avLst/>
                    <a:gdLst/>
                    <a:ahLst/>
                    <a:cxnLst/>
                    <a:rect l="l" t="t" r="r" b="b"/>
                    <a:pathLst>
                      <a:path w="938" h="536" extrusionOk="0">
                        <a:moveTo>
                          <a:pt x="937" y="268"/>
                        </a:moveTo>
                        <a:lnTo>
                          <a:pt x="927" y="248"/>
                        </a:lnTo>
                        <a:lnTo>
                          <a:pt x="927" y="233"/>
                        </a:lnTo>
                        <a:lnTo>
                          <a:pt x="932" y="224"/>
                        </a:lnTo>
                        <a:lnTo>
                          <a:pt x="913" y="214"/>
                        </a:lnTo>
                        <a:lnTo>
                          <a:pt x="865" y="214"/>
                        </a:lnTo>
                        <a:lnTo>
                          <a:pt x="826" y="214"/>
                        </a:lnTo>
                        <a:lnTo>
                          <a:pt x="797" y="224"/>
                        </a:lnTo>
                        <a:lnTo>
                          <a:pt x="758" y="253"/>
                        </a:lnTo>
                        <a:lnTo>
                          <a:pt x="749" y="272"/>
                        </a:lnTo>
                        <a:lnTo>
                          <a:pt x="758" y="282"/>
                        </a:lnTo>
                        <a:lnTo>
                          <a:pt x="768" y="302"/>
                        </a:lnTo>
                        <a:lnTo>
                          <a:pt x="773" y="321"/>
                        </a:lnTo>
                        <a:lnTo>
                          <a:pt x="753" y="350"/>
                        </a:lnTo>
                        <a:lnTo>
                          <a:pt x="734" y="379"/>
                        </a:lnTo>
                        <a:lnTo>
                          <a:pt x="705" y="409"/>
                        </a:lnTo>
                        <a:lnTo>
                          <a:pt x="676" y="438"/>
                        </a:lnTo>
                        <a:lnTo>
                          <a:pt x="638" y="462"/>
                        </a:lnTo>
                        <a:lnTo>
                          <a:pt x="599" y="457"/>
                        </a:lnTo>
                        <a:lnTo>
                          <a:pt x="570" y="477"/>
                        </a:lnTo>
                        <a:lnTo>
                          <a:pt x="551" y="486"/>
                        </a:lnTo>
                        <a:lnTo>
                          <a:pt x="512" y="486"/>
                        </a:lnTo>
                        <a:lnTo>
                          <a:pt x="473" y="486"/>
                        </a:lnTo>
                        <a:lnTo>
                          <a:pt x="425" y="486"/>
                        </a:lnTo>
                        <a:lnTo>
                          <a:pt x="396" y="496"/>
                        </a:lnTo>
                        <a:lnTo>
                          <a:pt x="357" y="516"/>
                        </a:lnTo>
                        <a:lnTo>
                          <a:pt x="309" y="535"/>
                        </a:lnTo>
                        <a:lnTo>
                          <a:pt x="270" y="535"/>
                        </a:lnTo>
                        <a:lnTo>
                          <a:pt x="222" y="520"/>
                        </a:lnTo>
                        <a:lnTo>
                          <a:pt x="213" y="506"/>
                        </a:lnTo>
                        <a:lnTo>
                          <a:pt x="174" y="477"/>
                        </a:lnTo>
                        <a:lnTo>
                          <a:pt x="179" y="452"/>
                        </a:lnTo>
                        <a:lnTo>
                          <a:pt x="164" y="413"/>
                        </a:lnTo>
                        <a:lnTo>
                          <a:pt x="116" y="384"/>
                        </a:lnTo>
                        <a:lnTo>
                          <a:pt x="82" y="413"/>
                        </a:lnTo>
                        <a:lnTo>
                          <a:pt x="63" y="413"/>
                        </a:lnTo>
                        <a:lnTo>
                          <a:pt x="43" y="394"/>
                        </a:lnTo>
                        <a:lnTo>
                          <a:pt x="48" y="379"/>
                        </a:lnTo>
                        <a:lnTo>
                          <a:pt x="53" y="365"/>
                        </a:lnTo>
                        <a:lnTo>
                          <a:pt x="34" y="340"/>
                        </a:lnTo>
                        <a:lnTo>
                          <a:pt x="5" y="321"/>
                        </a:lnTo>
                        <a:lnTo>
                          <a:pt x="14" y="297"/>
                        </a:lnTo>
                        <a:lnTo>
                          <a:pt x="14" y="224"/>
                        </a:lnTo>
                        <a:lnTo>
                          <a:pt x="19" y="170"/>
                        </a:lnTo>
                        <a:lnTo>
                          <a:pt x="10" y="131"/>
                        </a:lnTo>
                        <a:lnTo>
                          <a:pt x="0" y="102"/>
                        </a:lnTo>
                        <a:lnTo>
                          <a:pt x="5" y="83"/>
                        </a:lnTo>
                        <a:lnTo>
                          <a:pt x="34" y="58"/>
                        </a:lnTo>
                        <a:lnTo>
                          <a:pt x="43" y="39"/>
                        </a:lnTo>
                        <a:lnTo>
                          <a:pt x="34" y="19"/>
                        </a:lnTo>
                        <a:lnTo>
                          <a:pt x="24" y="0"/>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sp>
              <p:nvSpPr>
                <p:cNvPr id="394" name="Google Shape;394;p9"/>
                <p:cNvSpPr/>
                <p:nvPr/>
              </p:nvSpPr>
              <p:spPr>
                <a:xfrm>
                  <a:off x="2592" y="2684"/>
                  <a:ext cx="581" cy="1247"/>
                </a:xfrm>
                <a:custGeom>
                  <a:avLst/>
                  <a:gdLst/>
                  <a:ahLst/>
                  <a:cxnLst/>
                  <a:rect l="l" t="t" r="r" b="b"/>
                  <a:pathLst>
                    <a:path w="581" h="1247" extrusionOk="0">
                      <a:moveTo>
                        <a:pt x="0" y="0"/>
                      </a:moveTo>
                      <a:lnTo>
                        <a:pt x="116" y="124"/>
                      </a:lnTo>
                      <a:lnTo>
                        <a:pt x="189" y="211"/>
                      </a:lnTo>
                      <a:lnTo>
                        <a:pt x="210" y="284"/>
                      </a:lnTo>
                      <a:lnTo>
                        <a:pt x="247" y="321"/>
                      </a:lnTo>
                      <a:lnTo>
                        <a:pt x="276" y="364"/>
                      </a:lnTo>
                      <a:lnTo>
                        <a:pt x="290" y="379"/>
                      </a:lnTo>
                      <a:lnTo>
                        <a:pt x="290" y="408"/>
                      </a:lnTo>
                      <a:lnTo>
                        <a:pt x="326" y="408"/>
                      </a:lnTo>
                      <a:lnTo>
                        <a:pt x="355" y="452"/>
                      </a:lnTo>
                      <a:lnTo>
                        <a:pt x="377" y="495"/>
                      </a:lnTo>
                      <a:lnTo>
                        <a:pt x="377" y="525"/>
                      </a:lnTo>
                      <a:lnTo>
                        <a:pt x="384" y="568"/>
                      </a:lnTo>
                      <a:lnTo>
                        <a:pt x="370" y="597"/>
                      </a:lnTo>
                      <a:lnTo>
                        <a:pt x="355" y="627"/>
                      </a:lnTo>
                      <a:lnTo>
                        <a:pt x="355" y="656"/>
                      </a:lnTo>
                      <a:lnTo>
                        <a:pt x="355" y="700"/>
                      </a:lnTo>
                      <a:lnTo>
                        <a:pt x="363" y="714"/>
                      </a:lnTo>
                      <a:lnTo>
                        <a:pt x="392" y="700"/>
                      </a:lnTo>
                      <a:lnTo>
                        <a:pt x="428" y="678"/>
                      </a:lnTo>
                      <a:lnTo>
                        <a:pt x="450" y="670"/>
                      </a:lnTo>
                      <a:lnTo>
                        <a:pt x="479" y="670"/>
                      </a:lnTo>
                      <a:lnTo>
                        <a:pt x="500" y="678"/>
                      </a:lnTo>
                      <a:lnTo>
                        <a:pt x="500" y="692"/>
                      </a:lnTo>
                      <a:lnTo>
                        <a:pt x="529" y="692"/>
                      </a:lnTo>
                      <a:lnTo>
                        <a:pt x="529" y="721"/>
                      </a:lnTo>
                      <a:lnTo>
                        <a:pt x="544" y="751"/>
                      </a:lnTo>
                      <a:lnTo>
                        <a:pt x="551" y="794"/>
                      </a:lnTo>
                      <a:lnTo>
                        <a:pt x="551" y="823"/>
                      </a:lnTo>
                      <a:lnTo>
                        <a:pt x="573" y="838"/>
                      </a:lnTo>
                      <a:lnTo>
                        <a:pt x="580" y="860"/>
                      </a:lnTo>
                      <a:lnTo>
                        <a:pt x="580" y="889"/>
                      </a:lnTo>
                      <a:lnTo>
                        <a:pt x="580" y="962"/>
                      </a:lnTo>
                      <a:lnTo>
                        <a:pt x="580" y="1006"/>
                      </a:lnTo>
                      <a:lnTo>
                        <a:pt x="580" y="1042"/>
                      </a:lnTo>
                      <a:lnTo>
                        <a:pt x="566" y="1057"/>
                      </a:lnTo>
                      <a:lnTo>
                        <a:pt x="558" y="1086"/>
                      </a:lnTo>
                      <a:lnTo>
                        <a:pt x="566" y="1100"/>
                      </a:lnTo>
                      <a:lnTo>
                        <a:pt x="558" y="1115"/>
                      </a:lnTo>
                      <a:lnTo>
                        <a:pt x="558" y="1144"/>
                      </a:lnTo>
                      <a:lnTo>
                        <a:pt x="544" y="1159"/>
                      </a:lnTo>
                      <a:lnTo>
                        <a:pt x="524" y="1184"/>
                      </a:lnTo>
                      <a:lnTo>
                        <a:pt x="518" y="1216"/>
                      </a:lnTo>
                      <a:lnTo>
                        <a:pt x="524" y="1246"/>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grpSp>
        <p:sp>
          <p:nvSpPr>
            <p:cNvPr id="395" name="Google Shape;395;p9"/>
            <p:cNvSpPr/>
            <p:nvPr/>
          </p:nvSpPr>
          <p:spPr>
            <a:xfrm>
              <a:off x="2382" y="2651"/>
              <a:ext cx="215" cy="99"/>
            </a:xfrm>
            <a:custGeom>
              <a:avLst/>
              <a:gdLst/>
              <a:ahLst/>
              <a:cxnLst/>
              <a:rect l="l" t="t" r="r" b="b"/>
              <a:pathLst>
                <a:path w="215" h="99" extrusionOk="0">
                  <a:moveTo>
                    <a:pt x="214" y="36"/>
                  </a:moveTo>
                  <a:lnTo>
                    <a:pt x="192" y="7"/>
                  </a:lnTo>
                  <a:lnTo>
                    <a:pt x="178" y="0"/>
                  </a:lnTo>
                  <a:lnTo>
                    <a:pt x="156" y="0"/>
                  </a:lnTo>
                  <a:lnTo>
                    <a:pt x="141" y="0"/>
                  </a:lnTo>
                  <a:lnTo>
                    <a:pt x="120" y="7"/>
                  </a:lnTo>
                  <a:lnTo>
                    <a:pt x="105" y="22"/>
                  </a:lnTo>
                  <a:lnTo>
                    <a:pt x="105" y="29"/>
                  </a:lnTo>
                  <a:lnTo>
                    <a:pt x="98" y="44"/>
                  </a:lnTo>
                  <a:lnTo>
                    <a:pt x="94" y="65"/>
                  </a:lnTo>
                  <a:lnTo>
                    <a:pt x="87" y="91"/>
                  </a:lnTo>
                  <a:lnTo>
                    <a:pt x="73" y="98"/>
                  </a:lnTo>
                  <a:lnTo>
                    <a:pt x="58" y="94"/>
                  </a:lnTo>
                  <a:lnTo>
                    <a:pt x="44" y="87"/>
                  </a:lnTo>
                  <a:lnTo>
                    <a:pt x="29" y="83"/>
                  </a:lnTo>
                  <a:lnTo>
                    <a:pt x="22" y="83"/>
                  </a:lnTo>
                  <a:lnTo>
                    <a:pt x="0" y="80"/>
                  </a:lnTo>
                </a:path>
              </a:pathLst>
            </a:custGeom>
            <a:noFill/>
            <a:ln w="25400" cap="rnd" cmpd="sng">
              <a:solidFill>
                <a:schemeClr val="hlink"/>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grpSp>
      <p:sp>
        <p:nvSpPr>
          <p:cNvPr id="396" name="Google Shape;396;p9"/>
          <p:cNvSpPr/>
          <p:nvPr/>
        </p:nvSpPr>
        <p:spPr>
          <a:xfrm>
            <a:off x="4208463" y="1371600"/>
            <a:ext cx="301625" cy="230188"/>
          </a:xfrm>
          <a:custGeom>
            <a:avLst/>
            <a:gdLst/>
            <a:ahLst/>
            <a:cxnLst/>
            <a:rect l="l" t="t" r="r" b="b"/>
            <a:pathLst>
              <a:path w="190" h="145" extrusionOk="0">
                <a:moveTo>
                  <a:pt x="189" y="0"/>
                </a:moveTo>
                <a:lnTo>
                  <a:pt x="103" y="42"/>
                </a:lnTo>
                <a:lnTo>
                  <a:pt x="117" y="50"/>
                </a:lnTo>
                <a:lnTo>
                  <a:pt x="0" y="136"/>
                </a:lnTo>
                <a:lnTo>
                  <a:pt x="6" y="144"/>
                </a:lnTo>
                <a:lnTo>
                  <a:pt x="122" y="56"/>
                </a:lnTo>
                <a:lnTo>
                  <a:pt x="127" y="74"/>
                </a:lnTo>
                <a:lnTo>
                  <a:pt x="189"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97" name="Google Shape;397;p9"/>
          <p:cNvSpPr/>
          <p:nvPr/>
        </p:nvSpPr>
        <p:spPr>
          <a:xfrm>
            <a:off x="4252913" y="1654175"/>
            <a:ext cx="333375" cy="184150"/>
          </a:xfrm>
          <a:custGeom>
            <a:avLst/>
            <a:gdLst/>
            <a:ahLst/>
            <a:cxnLst/>
            <a:rect l="l" t="t" r="r" b="b"/>
            <a:pathLst>
              <a:path w="210" h="116" extrusionOk="0">
                <a:moveTo>
                  <a:pt x="209" y="0"/>
                </a:moveTo>
                <a:lnTo>
                  <a:pt x="118" y="29"/>
                </a:lnTo>
                <a:lnTo>
                  <a:pt x="130" y="37"/>
                </a:lnTo>
                <a:lnTo>
                  <a:pt x="0" y="105"/>
                </a:lnTo>
                <a:lnTo>
                  <a:pt x="6" y="115"/>
                </a:lnTo>
                <a:lnTo>
                  <a:pt x="133" y="45"/>
                </a:lnTo>
                <a:lnTo>
                  <a:pt x="135" y="64"/>
                </a:lnTo>
                <a:lnTo>
                  <a:pt x="209"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98" name="Google Shape;398;p9"/>
          <p:cNvSpPr/>
          <p:nvPr/>
        </p:nvSpPr>
        <p:spPr>
          <a:xfrm>
            <a:off x="4283075" y="2090738"/>
            <a:ext cx="192088" cy="325437"/>
          </a:xfrm>
          <a:custGeom>
            <a:avLst/>
            <a:gdLst/>
            <a:ahLst/>
            <a:cxnLst/>
            <a:rect l="l" t="t" r="r" b="b"/>
            <a:pathLst>
              <a:path w="121" h="205" extrusionOk="0">
                <a:moveTo>
                  <a:pt x="120" y="204"/>
                </a:moveTo>
                <a:lnTo>
                  <a:pt x="89" y="113"/>
                </a:lnTo>
                <a:lnTo>
                  <a:pt x="79" y="127"/>
                </a:lnTo>
                <a:lnTo>
                  <a:pt x="8" y="0"/>
                </a:lnTo>
                <a:lnTo>
                  <a:pt x="0" y="5"/>
                </a:lnTo>
                <a:lnTo>
                  <a:pt x="72" y="130"/>
                </a:lnTo>
                <a:lnTo>
                  <a:pt x="55" y="133"/>
                </a:lnTo>
                <a:lnTo>
                  <a:pt x="120" y="204"/>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399" name="Google Shape;399;p9"/>
          <p:cNvSpPr/>
          <p:nvPr/>
        </p:nvSpPr>
        <p:spPr>
          <a:xfrm>
            <a:off x="4092575" y="2647950"/>
            <a:ext cx="282575" cy="254000"/>
          </a:xfrm>
          <a:custGeom>
            <a:avLst/>
            <a:gdLst/>
            <a:ahLst/>
            <a:cxnLst/>
            <a:rect l="l" t="t" r="r" b="b"/>
            <a:pathLst>
              <a:path w="178" h="160" extrusionOk="0">
                <a:moveTo>
                  <a:pt x="177" y="159"/>
                </a:moveTo>
                <a:lnTo>
                  <a:pt x="119" y="82"/>
                </a:lnTo>
                <a:lnTo>
                  <a:pt x="115" y="97"/>
                </a:lnTo>
                <a:lnTo>
                  <a:pt x="7" y="0"/>
                </a:lnTo>
                <a:lnTo>
                  <a:pt x="0" y="7"/>
                </a:lnTo>
                <a:lnTo>
                  <a:pt x="110" y="103"/>
                </a:lnTo>
                <a:lnTo>
                  <a:pt x="93" y="112"/>
                </a:lnTo>
                <a:lnTo>
                  <a:pt x="177" y="159"/>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00" name="Google Shape;400;p9"/>
          <p:cNvSpPr/>
          <p:nvPr/>
        </p:nvSpPr>
        <p:spPr>
          <a:xfrm>
            <a:off x="4048125" y="2778125"/>
            <a:ext cx="192088" cy="325438"/>
          </a:xfrm>
          <a:custGeom>
            <a:avLst/>
            <a:gdLst/>
            <a:ahLst/>
            <a:cxnLst/>
            <a:rect l="l" t="t" r="r" b="b"/>
            <a:pathLst>
              <a:path w="121" h="205" extrusionOk="0">
                <a:moveTo>
                  <a:pt x="120" y="204"/>
                </a:moveTo>
                <a:lnTo>
                  <a:pt x="89" y="113"/>
                </a:lnTo>
                <a:lnTo>
                  <a:pt x="79" y="127"/>
                </a:lnTo>
                <a:lnTo>
                  <a:pt x="8" y="0"/>
                </a:lnTo>
                <a:lnTo>
                  <a:pt x="0" y="5"/>
                </a:lnTo>
                <a:lnTo>
                  <a:pt x="72" y="130"/>
                </a:lnTo>
                <a:lnTo>
                  <a:pt x="55" y="133"/>
                </a:lnTo>
                <a:lnTo>
                  <a:pt x="120" y="204"/>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01" name="Google Shape;401;p9"/>
          <p:cNvSpPr/>
          <p:nvPr/>
        </p:nvSpPr>
        <p:spPr>
          <a:xfrm>
            <a:off x="3967163" y="2763838"/>
            <a:ext cx="65087" cy="371475"/>
          </a:xfrm>
          <a:custGeom>
            <a:avLst/>
            <a:gdLst/>
            <a:ahLst/>
            <a:cxnLst/>
            <a:rect l="l" t="t" r="r" b="b"/>
            <a:pathLst>
              <a:path w="41" h="234" extrusionOk="0">
                <a:moveTo>
                  <a:pt x="19" y="233"/>
                </a:moveTo>
                <a:lnTo>
                  <a:pt x="0" y="139"/>
                </a:lnTo>
                <a:lnTo>
                  <a:pt x="15" y="146"/>
                </a:lnTo>
                <a:lnTo>
                  <a:pt x="14" y="0"/>
                </a:lnTo>
                <a:lnTo>
                  <a:pt x="24" y="0"/>
                </a:lnTo>
                <a:lnTo>
                  <a:pt x="23" y="146"/>
                </a:lnTo>
                <a:lnTo>
                  <a:pt x="40" y="139"/>
                </a:lnTo>
                <a:lnTo>
                  <a:pt x="19" y="233"/>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02" name="Google Shape;402;p9"/>
          <p:cNvSpPr/>
          <p:nvPr/>
        </p:nvSpPr>
        <p:spPr>
          <a:xfrm>
            <a:off x="3854450" y="2720975"/>
            <a:ext cx="74613" cy="368300"/>
          </a:xfrm>
          <a:custGeom>
            <a:avLst/>
            <a:gdLst/>
            <a:ahLst/>
            <a:cxnLst/>
            <a:rect l="l" t="t" r="r" b="b"/>
            <a:pathLst>
              <a:path w="47" h="232" extrusionOk="0">
                <a:moveTo>
                  <a:pt x="4" y="231"/>
                </a:moveTo>
                <a:lnTo>
                  <a:pt x="0" y="135"/>
                </a:lnTo>
                <a:lnTo>
                  <a:pt x="13" y="144"/>
                </a:lnTo>
                <a:lnTo>
                  <a:pt x="35" y="0"/>
                </a:lnTo>
                <a:lnTo>
                  <a:pt x="46" y="1"/>
                </a:lnTo>
                <a:lnTo>
                  <a:pt x="21" y="145"/>
                </a:lnTo>
                <a:lnTo>
                  <a:pt x="40" y="140"/>
                </a:lnTo>
                <a:lnTo>
                  <a:pt x="4" y="231"/>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03" name="Google Shape;403;p9"/>
          <p:cNvSpPr/>
          <p:nvPr/>
        </p:nvSpPr>
        <p:spPr>
          <a:xfrm>
            <a:off x="3605213" y="2763838"/>
            <a:ext cx="65087" cy="371475"/>
          </a:xfrm>
          <a:custGeom>
            <a:avLst/>
            <a:gdLst/>
            <a:ahLst/>
            <a:cxnLst/>
            <a:rect l="l" t="t" r="r" b="b"/>
            <a:pathLst>
              <a:path w="41" h="234" extrusionOk="0">
                <a:moveTo>
                  <a:pt x="19" y="233"/>
                </a:moveTo>
                <a:lnTo>
                  <a:pt x="0" y="139"/>
                </a:lnTo>
                <a:lnTo>
                  <a:pt x="15" y="146"/>
                </a:lnTo>
                <a:lnTo>
                  <a:pt x="14" y="0"/>
                </a:lnTo>
                <a:lnTo>
                  <a:pt x="24" y="0"/>
                </a:lnTo>
                <a:lnTo>
                  <a:pt x="23" y="146"/>
                </a:lnTo>
                <a:lnTo>
                  <a:pt x="40" y="139"/>
                </a:lnTo>
                <a:lnTo>
                  <a:pt x="19" y="233"/>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04" name="Google Shape;404;p9"/>
          <p:cNvSpPr/>
          <p:nvPr/>
        </p:nvSpPr>
        <p:spPr>
          <a:xfrm>
            <a:off x="3757613" y="2700338"/>
            <a:ext cx="65087" cy="371475"/>
          </a:xfrm>
          <a:custGeom>
            <a:avLst/>
            <a:gdLst/>
            <a:ahLst/>
            <a:cxnLst/>
            <a:rect l="l" t="t" r="r" b="b"/>
            <a:pathLst>
              <a:path w="41" h="234" extrusionOk="0">
                <a:moveTo>
                  <a:pt x="19" y="233"/>
                </a:moveTo>
                <a:lnTo>
                  <a:pt x="0" y="139"/>
                </a:lnTo>
                <a:lnTo>
                  <a:pt x="15" y="146"/>
                </a:lnTo>
                <a:lnTo>
                  <a:pt x="14" y="0"/>
                </a:lnTo>
                <a:lnTo>
                  <a:pt x="24" y="0"/>
                </a:lnTo>
                <a:lnTo>
                  <a:pt x="23" y="146"/>
                </a:lnTo>
                <a:lnTo>
                  <a:pt x="40" y="139"/>
                </a:lnTo>
                <a:lnTo>
                  <a:pt x="19" y="233"/>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05" name="Google Shape;405;p9"/>
          <p:cNvSpPr/>
          <p:nvPr/>
        </p:nvSpPr>
        <p:spPr>
          <a:xfrm>
            <a:off x="3668713" y="2700338"/>
            <a:ext cx="65087" cy="371475"/>
          </a:xfrm>
          <a:custGeom>
            <a:avLst/>
            <a:gdLst/>
            <a:ahLst/>
            <a:cxnLst/>
            <a:rect l="l" t="t" r="r" b="b"/>
            <a:pathLst>
              <a:path w="41" h="234" extrusionOk="0">
                <a:moveTo>
                  <a:pt x="19" y="233"/>
                </a:moveTo>
                <a:lnTo>
                  <a:pt x="0" y="139"/>
                </a:lnTo>
                <a:lnTo>
                  <a:pt x="15" y="146"/>
                </a:lnTo>
                <a:lnTo>
                  <a:pt x="14" y="0"/>
                </a:lnTo>
                <a:lnTo>
                  <a:pt x="24" y="0"/>
                </a:lnTo>
                <a:lnTo>
                  <a:pt x="23" y="146"/>
                </a:lnTo>
                <a:lnTo>
                  <a:pt x="40" y="139"/>
                </a:lnTo>
                <a:lnTo>
                  <a:pt x="19" y="233"/>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06" name="Google Shape;406;p9"/>
          <p:cNvSpPr/>
          <p:nvPr/>
        </p:nvSpPr>
        <p:spPr>
          <a:xfrm>
            <a:off x="3328988" y="2749550"/>
            <a:ext cx="282575" cy="254000"/>
          </a:xfrm>
          <a:custGeom>
            <a:avLst/>
            <a:gdLst/>
            <a:ahLst/>
            <a:cxnLst/>
            <a:rect l="l" t="t" r="r" b="b"/>
            <a:pathLst>
              <a:path w="178" h="160" extrusionOk="0">
                <a:moveTo>
                  <a:pt x="177" y="159"/>
                </a:moveTo>
                <a:lnTo>
                  <a:pt x="119" y="82"/>
                </a:lnTo>
                <a:lnTo>
                  <a:pt x="115" y="97"/>
                </a:lnTo>
                <a:lnTo>
                  <a:pt x="7" y="0"/>
                </a:lnTo>
                <a:lnTo>
                  <a:pt x="0" y="7"/>
                </a:lnTo>
                <a:lnTo>
                  <a:pt x="110" y="103"/>
                </a:lnTo>
                <a:lnTo>
                  <a:pt x="93" y="112"/>
                </a:lnTo>
                <a:lnTo>
                  <a:pt x="177" y="159"/>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07" name="Google Shape;407;p9"/>
          <p:cNvSpPr/>
          <p:nvPr/>
        </p:nvSpPr>
        <p:spPr>
          <a:xfrm>
            <a:off x="3373438" y="3011488"/>
            <a:ext cx="349250" cy="146050"/>
          </a:xfrm>
          <a:custGeom>
            <a:avLst/>
            <a:gdLst/>
            <a:ahLst/>
            <a:cxnLst/>
            <a:rect l="l" t="t" r="r" b="b"/>
            <a:pathLst>
              <a:path w="220" h="92" extrusionOk="0">
                <a:moveTo>
                  <a:pt x="219" y="91"/>
                </a:moveTo>
                <a:lnTo>
                  <a:pt x="138" y="38"/>
                </a:lnTo>
                <a:lnTo>
                  <a:pt x="139" y="54"/>
                </a:lnTo>
                <a:lnTo>
                  <a:pt x="5" y="0"/>
                </a:lnTo>
                <a:lnTo>
                  <a:pt x="0" y="8"/>
                </a:lnTo>
                <a:lnTo>
                  <a:pt x="137" y="61"/>
                </a:lnTo>
                <a:lnTo>
                  <a:pt x="124" y="75"/>
                </a:lnTo>
                <a:lnTo>
                  <a:pt x="219" y="91"/>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08" name="Google Shape;408;p9"/>
          <p:cNvSpPr/>
          <p:nvPr/>
        </p:nvSpPr>
        <p:spPr>
          <a:xfrm>
            <a:off x="3298825" y="3279775"/>
            <a:ext cx="371475" cy="65088"/>
          </a:xfrm>
          <a:custGeom>
            <a:avLst/>
            <a:gdLst/>
            <a:ahLst/>
            <a:cxnLst/>
            <a:rect l="l" t="t" r="r" b="b"/>
            <a:pathLst>
              <a:path w="234" h="41" extrusionOk="0">
                <a:moveTo>
                  <a:pt x="233" y="19"/>
                </a:moveTo>
                <a:lnTo>
                  <a:pt x="139" y="0"/>
                </a:lnTo>
                <a:lnTo>
                  <a:pt x="146" y="15"/>
                </a:lnTo>
                <a:lnTo>
                  <a:pt x="0" y="14"/>
                </a:lnTo>
                <a:lnTo>
                  <a:pt x="0" y="24"/>
                </a:lnTo>
                <a:lnTo>
                  <a:pt x="146" y="23"/>
                </a:lnTo>
                <a:lnTo>
                  <a:pt x="139" y="40"/>
                </a:lnTo>
                <a:lnTo>
                  <a:pt x="233" y="19"/>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09" name="Google Shape;409;p9"/>
          <p:cNvSpPr/>
          <p:nvPr/>
        </p:nvSpPr>
        <p:spPr>
          <a:xfrm>
            <a:off x="3579813" y="4078288"/>
            <a:ext cx="358775" cy="117475"/>
          </a:xfrm>
          <a:custGeom>
            <a:avLst/>
            <a:gdLst/>
            <a:ahLst/>
            <a:cxnLst/>
            <a:rect l="l" t="t" r="r" b="b"/>
            <a:pathLst>
              <a:path w="226" h="74" extrusionOk="0">
                <a:moveTo>
                  <a:pt x="225" y="73"/>
                </a:moveTo>
                <a:lnTo>
                  <a:pt x="139" y="28"/>
                </a:lnTo>
                <a:lnTo>
                  <a:pt x="142" y="43"/>
                </a:lnTo>
                <a:lnTo>
                  <a:pt x="4" y="0"/>
                </a:lnTo>
                <a:lnTo>
                  <a:pt x="0" y="10"/>
                </a:lnTo>
                <a:lnTo>
                  <a:pt x="140" y="51"/>
                </a:lnTo>
                <a:lnTo>
                  <a:pt x="129" y="66"/>
                </a:lnTo>
                <a:lnTo>
                  <a:pt x="225" y="73"/>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10" name="Google Shape;410;p9"/>
          <p:cNvSpPr/>
          <p:nvPr/>
        </p:nvSpPr>
        <p:spPr>
          <a:xfrm>
            <a:off x="3113088" y="4705350"/>
            <a:ext cx="282575" cy="254000"/>
          </a:xfrm>
          <a:custGeom>
            <a:avLst/>
            <a:gdLst/>
            <a:ahLst/>
            <a:cxnLst/>
            <a:rect l="l" t="t" r="r" b="b"/>
            <a:pathLst>
              <a:path w="178" h="160" extrusionOk="0">
                <a:moveTo>
                  <a:pt x="177" y="159"/>
                </a:moveTo>
                <a:lnTo>
                  <a:pt x="119" y="82"/>
                </a:lnTo>
                <a:lnTo>
                  <a:pt x="115" y="97"/>
                </a:lnTo>
                <a:lnTo>
                  <a:pt x="7" y="0"/>
                </a:lnTo>
                <a:lnTo>
                  <a:pt x="0" y="7"/>
                </a:lnTo>
                <a:lnTo>
                  <a:pt x="110" y="103"/>
                </a:lnTo>
                <a:lnTo>
                  <a:pt x="93" y="112"/>
                </a:lnTo>
                <a:lnTo>
                  <a:pt x="177" y="159"/>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11" name="Google Shape;411;p9"/>
          <p:cNvSpPr/>
          <p:nvPr/>
        </p:nvSpPr>
        <p:spPr>
          <a:xfrm>
            <a:off x="2727325" y="4803775"/>
            <a:ext cx="192088" cy="325438"/>
          </a:xfrm>
          <a:custGeom>
            <a:avLst/>
            <a:gdLst/>
            <a:ahLst/>
            <a:cxnLst/>
            <a:rect l="l" t="t" r="r" b="b"/>
            <a:pathLst>
              <a:path w="121" h="205" extrusionOk="0">
                <a:moveTo>
                  <a:pt x="120" y="204"/>
                </a:moveTo>
                <a:lnTo>
                  <a:pt x="89" y="113"/>
                </a:lnTo>
                <a:lnTo>
                  <a:pt x="79" y="127"/>
                </a:lnTo>
                <a:lnTo>
                  <a:pt x="8" y="0"/>
                </a:lnTo>
                <a:lnTo>
                  <a:pt x="0" y="5"/>
                </a:lnTo>
                <a:lnTo>
                  <a:pt x="72" y="130"/>
                </a:lnTo>
                <a:lnTo>
                  <a:pt x="55" y="133"/>
                </a:lnTo>
                <a:lnTo>
                  <a:pt x="120" y="204"/>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12" name="Google Shape;412;p9"/>
          <p:cNvSpPr/>
          <p:nvPr/>
        </p:nvSpPr>
        <p:spPr>
          <a:xfrm>
            <a:off x="2586038" y="5030788"/>
            <a:ext cx="117475" cy="358775"/>
          </a:xfrm>
          <a:custGeom>
            <a:avLst/>
            <a:gdLst/>
            <a:ahLst/>
            <a:cxnLst/>
            <a:rect l="l" t="t" r="r" b="b"/>
            <a:pathLst>
              <a:path w="74" h="226" extrusionOk="0">
                <a:moveTo>
                  <a:pt x="73" y="0"/>
                </a:moveTo>
                <a:lnTo>
                  <a:pt x="64" y="96"/>
                </a:lnTo>
                <a:lnTo>
                  <a:pt x="52" y="84"/>
                </a:lnTo>
                <a:lnTo>
                  <a:pt x="10" y="225"/>
                </a:lnTo>
                <a:lnTo>
                  <a:pt x="0" y="222"/>
                </a:lnTo>
                <a:lnTo>
                  <a:pt x="44" y="82"/>
                </a:lnTo>
                <a:lnTo>
                  <a:pt x="26" y="84"/>
                </a:lnTo>
                <a:lnTo>
                  <a:pt x="73"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13" name="Google Shape;413;p9"/>
          <p:cNvSpPr/>
          <p:nvPr/>
        </p:nvSpPr>
        <p:spPr>
          <a:xfrm>
            <a:off x="2643188" y="5145088"/>
            <a:ext cx="117475" cy="358775"/>
          </a:xfrm>
          <a:custGeom>
            <a:avLst/>
            <a:gdLst/>
            <a:ahLst/>
            <a:cxnLst/>
            <a:rect l="l" t="t" r="r" b="b"/>
            <a:pathLst>
              <a:path w="74" h="226" extrusionOk="0">
                <a:moveTo>
                  <a:pt x="73" y="0"/>
                </a:moveTo>
                <a:lnTo>
                  <a:pt x="64" y="96"/>
                </a:lnTo>
                <a:lnTo>
                  <a:pt x="52" y="84"/>
                </a:lnTo>
                <a:lnTo>
                  <a:pt x="10" y="225"/>
                </a:lnTo>
                <a:lnTo>
                  <a:pt x="0" y="222"/>
                </a:lnTo>
                <a:lnTo>
                  <a:pt x="44" y="82"/>
                </a:lnTo>
                <a:lnTo>
                  <a:pt x="26" y="84"/>
                </a:lnTo>
                <a:lnTo>
                  <a:pt x="73"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14" name="Google Shape;414;p9"/>
          <p:cNvSpPr/>
          <p:nvPr/>
        </p:nvSpPr>
        <p:spPr>
          <a:xfrm>
            <a:off x="2738438" y="5189538"/>
            <a:ext cx="117475" cy="358775"/>
          </a:xfrm>
          <a:custGeom>
            <a:avLst/>
            <a:gdLst/>
            <a:ahLst/>
            <a:cxnLst/>
            <a:rect l="l" t="t" r="r" b="b"/>
            <a:pathLst>
              <a:path w="74" h="226" extrusionOk="0">
                <a:moveTo>
                  <a:pt x="73" y="0"/>
                </a:moveTo>
                <a:lnTo>
                  <a:pt x="64" y="96"/>
                </a:lnTo>
                <a:lnTo>
                  <a:pt x="52" y="84"/>
                </a:lnTo>
                <a:lnTo>
                  <a:pt x="10" y="225"/>
                </a:lnTo>
                <a:lnTo>
                  <a:pt x="0" y="222"/>
                </a:lnTo>
                <a:lnTo>
                  <a:pt x="44" y="82"/>
                </a:lnTo>
                <a:lnTo>
                  <a:pt x="26" y="84"/>
                </a:lnTo>
                <a:lnTo>
                  <a:pt x="73"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15" name="Google Shape;415;p9"/>
          <p:cNvSpPr/>
          <p:nvPr/>
        </p:nvSpPr>
        <p:spPr>
          <a:xfrm>
            <a:off x="2973388" y="5189538"/>
            <a:ext cx="117475" cy="358775"/>
          </a:xfrm>
          <a:custGeom>
            <a:avLst/>
            <a:gdLst/>
            <a:ahLst/>
            <a:cxnLst/>
            <a:rect l="l" t="t" r="r" b="b"/>
            <a:pathLst>
              <a:path w="74" h="226" extrusionOk="0">
                <a:moveTo>
                  <a:pt x="73" y="0"/>
                </a:moveTo>
                <a:lnTo>
                  <a:pt x="64" y="96"/>
                </a:lnTo>
                <a:lnTo>
                  <a:pt x="52" y="84"/>
                </a:lnTo>
                <a:lnTo>
                  <a:pt x="10" y="225"/>
                </a:lnTo>
                <a:lnTo>
                  <a:pt x="0" y="222"/>
                </a:lnTo>
                <a:lnTo>
                  <a:pt x="44" y="82"/>
                </a:lnTo>
                <a:lnTo>
                  <a:pt x="26" y="84"/>
                </a:lnTo>
                <a:lnTo>
                  <a:pt x="73"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16" name="Google Shape;416;p9"/>
          <p:cNvSpPr/>
          <p:nvPr/>
        </p:nvSpPr>
        <p:spPr>
          <a:xfrm>
            <a:off x="3201988" y="5373688"/>
            <a:ext cx="117475" cy="358775"/>
          </a:xfrm>
          <a:custGeom>
            <a:avLst/>
            <a:gdLst/>
            <a:ahLst/>
            <a:cxnLst/>
            <a:rect l="l" t="t" r="r" b="b"/>
            <a:pathLst>
              <a:path w="74" h="226" extrusionOk="0">
                <a:moveTo>
                  <a:pt x="73" y="0"/>
                </a:moveTo>
                <a:lnTo>
                  <a:pt x="64" y="96"/>
                </a:lnTo>
                <a:lnTo>
                  <a:pt x="52" y="84"/>
                </a:lnTo>
                <a:lnTo>
                  <a:pt x="10" y="225"/>
                </a:lnTo>
                <a:lnTo>
                  <a:pt x="0" y="222"/>
                </a:lnTo>
                <a:lnTo>
                  <a:pt x="44" y="82"/>
                </a:lnTo>
                <a:lnTo>
                  <a:pt x="26" y="84"/>
                </a:lnTo>
                <a:lnTo>
                  <a:pt x="73"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17" name="Google Shape;417;p9"/>
          <p:cNvSpPr/>
          <p:nvPr/>
        </p:nvSpPr>
        <p:spPr>
          <a:xfrm>
            <a:off x="5756275" y="1863725"/>
            <a:ext cx="365125" cy="45720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Rounded"/>
                <a:ea typeface="Arial Rounded"/>
                <a:cs typeface="Arial Rounded"/>
                <a:sym typeface="Arial Rounded"/>
              </a:rPr>
              <a:t>1</a:t>
            </a:r>
            <a:endParaRPr sz="1400" b="0" i="0" u="none" strike="noStrike" cap="none" dirty="0">
              <a:solidFill>
                <a:srgbClr val="000000"/>
              </a:solidFill>
              <a:latin typeface="Arial"/>
              <a:ea typeface="Arial"/>
              <a:cs typeface="Arial"/>
              <a:sym typeface="Arial"/>
            </a:endParaRPr>
          </a:p>
        </p:txBody>
      </p:sp>
      <p:sp>
        <p:nvSpPr>
          <p:cNvPr id="418" name="Google Shape;418;p9"/>
          <p:cNvSpPr/>
          <p:nvPr/>
        </p:nvSpPr>
        <p:spPr>
          <a:xfrm>
            <a:off x="5203825" y="3597275"/>
            <a:ext cx="365125" cy="45720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Rounded"/>
                <a:ea typeface="Arial Rounded"/>
                <a:cs typeface="Arial Rounded"/>
                <a:sym typeface="Arial Rounded"/>
              </a:rPr>
              <a:t>2</a:t>
            </a:r>
            <a:endParaRPr sz="1400" b="0" i="0" u="none" strike="noStrike" cap="none" dirty="0">
              <a:solidFill>
                <a:srgbClr val="000000"/>
              </a:solidFill>
              <a:latin typeface="Arial"/>
              <a:ea typeface="Arial"/>
              <a:cs typeface="Arial"/>
              <a:sym typeface="Arial"/>
            </a:endParaRPr>
          </a:p>
        </p:txBody>
      </p:sp>
      <p:sp>
        <p:nvSpPr>
          <p:cNvPr id="419" name="Google Shape;419;p9"/>
          <p:cNvSpPr/>
          <p:nvPr/>
        </p:nvSpPr>
        <p:spPr>
          <a:xfrm>
            <a:off x="3667125" y="4810125"/>
            <a:ext cx="365125" cy="45720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Rounded"/>
                <a:ea typeface="Arial Rounded"/>
                <a:cs typeface="Arial Rounded"/>
                <a:sym typeface="Arial Rounded"/>
              </a:rPr>
              <a:t>3</a:t>
            </a:r>
            <a:endParaRPr sz="1400" b="0" i="0" u="none" strike="noStrike" cap="none" dirty="0">
              <a:solidFill>
                <a:srgbClr val="000000"/>
              </a:solidFill>
              <a:latin typeface="Arial"/>
              <a:ea typeface="Arial"/>
              <a:cs typeface="Arial"/>
              <a:sym typeface="Arial"/>
            </a:endParaRPr>
          </a:p>
        </p:txBody>
      </p:sp>
      <p:sp>
        <p:nvSpPr>
          <p:cNvPr id="420" name="Google Shape;420;p9"/>
          <p:cNvSpPr/>
          <p:nvPr/>
        </p:nvSpPr>
        <p:spPr>
          <a:xfrm>
            <a:off x="1736725" y="5445125"/>
            <a:ext cx="365125" cy="45720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Rounded"/>
                <a:ea typeface="Arial Rounded"/>
                <a:cs typeface="Arial Rounded"/>
                <a:sym typeface="Arial Rounded"/>
              </a:rPr>
              <a:t>7</a:t>
            </a:r>
            <a:endParaRPr sz="1400" b="0" i="0" u="none" strike="noStrike" cap="none" dirty="0">
              <a:solidFill>
                <a:srgbClr val="000000"/>
              </a:solidFill>
              <a:latin typeface="Arial"/>
              <a:ea typeface="Arial"/>
              <a:cs typeface="Arial"/>
              <a:sym typeface="Arial"/>
            </a:endParaRPr>
          </a:p>
        </p:txBody>
      </p:sp>
      <p:sp>
        <p:nvSpPr>
          <p:cNvPr id="421" name="Google Shape;421;p9"/>
          <p:cNvSpPr/>
          <p:nvPr/>
        </p:nvSpPr>
        <p:spPr>
          <a:xfrm>
            <a:off x="2270125" y="3540125"/>
            <a:ext cx="365125" cy="45720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Rounded"/>
                <a:ea typeface="Arial Rounded"/>
                <a:cs typeface="Arial Rounded"/>
                <a:sym typeface="Arial Rounded"/>
              </a:rPr>
              <a:t>4</a:t>
            </a:r>
            <a:endParaRPr sz="1400" b="0" i="0" u="none" strike="noStrike" cap="none" dirty="0">
              <a:solidFill>
                <a:srgbClr val="000000"/>
              </a:solidFill>
              <a:latin typeface="Arial"/>
              <a:ea typeface="Arial"/>
              <a:cs typeface="Arial"/>
              <a:sym typeface="Arial"/>
            </a:endParaRPr>
          </a:p>
        </p:txBody>
      </p:sp>
      <p:sp>
        <p:nvSpPr>
          <p:cNvPr id="422" name="Google Shape;422;p9"/>
          <p:cNvSpPr/>
          <p:nvPr/>
        </p:nvSpPr>
        <p:spPr>
          <a:xfrm>
            <a:off x="3019425" y="2295525"/>
            <a:ext cx="365125" cy="45720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Rounded"/>
                <a:ea typeface="Arial Rounded"/>
                <a:cs typeface="Arial Rounded"/>
                <a:sym typeface="Arial Rounded"/>
              </a:rPr>
              <a:t>5</a:t>
            </a:r>
            <a:endParaRPr sz="1400" b="0" i="0" u="none" strike="noStrike" cap="none" dirty="0">
              <a:solidFill>
                <a:srgbClr val="000000"/>
              </a:solidFill>
              <a:latin typeface="Arial"/>
              <a:ea typeface="Arial"/>
              <a:cs typeface="Arial"/>
              <a:sym typeface="Arial"/>
            </a:endParaRPr>
          </a:p>
        </p:txBody>
      </p:sp>
      <p:sp>
        <p:nvSpPr>
          <p:cNvPr id="423" name="Google Shape;423;p9"/>
          <p:cNvSpPr/>
          <p:nvPr/>
        </p:nvSpPr>
        <p:spPr>
          <a:xfrm>
            <a:off x="1927225" y="847725"/>
            <a:ext cx="365125" cy="45720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Rounded"/>
                <a:ea typeface="Arial Rounded"/>
                <a:cs typeface="Arial Rounded"/>
                <a:sym typeface="Arial Rounded"/>
              </a:rPr>
              <a:t>6</a:t>
            </a:r>
            <a:endParaRPr sz="1400" b="0" i="0" u="none" strike="noStrike" cap="none" dirty="0">
              <a:solidFill>
                <a:srgbClr val="000000"/>
              </a:solidFill>
              <a:latin typeface="Arial"/>
              <a:ea typeface="Arial"/>
              <a:cs typeface="Arial"/>
              <a:sym typeface="Arial"/>
            </a:endParaRPr>
          </a:p>
        </p:txBody>
      </p:sp>
      <p:sp>
        <p:nvSpPr>
          <p:cNvPr id="424" name="Google Shape;424;p9"/>
          <p:cNvSpPr/>
          <p:nvPr/>
        </p:nvSpPr>
        <p:spPr>
          <a:xfrm>
            <a:off x="5524500" y="1503363"/>
            <a:ext cx="60325" cy="61912"/>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25" name="Google Shape;425;p9"/>
          <p:cNvSpPr/>
          <p:nvPr/>
        </p:nvSpPr>
        <p:spPr>
          <a:xfrm>
            <a:off x="5010150" y="2460625"/>
            <a:ext cx="60325" cy="61913"/>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26" name="Google Shape;426;p9"/>
          <p:cNvSpPr/>
          <p:nvPr/>
        </p:nvSpPr>
        <p:spPr>
          <a:xfrm>
            <a:off x="5481638" y="4384675"/>
            <a:ext cx="60325" cy="61913"/>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27" name="Google Shape;427;p9"/>
          <p:cNvSpPr/>
          <p:nvPr/>
        </p:nvSpPr>
        <p:spPr>
          <a:xfrm>
            <a:off x="4186238" y="5584825"/>
            <a:ext cx="60325" cy="61913"/>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28" name="Google Shape;428;p9"/>
          <p:cNvSpPr/>
          <p:nvPr/>
        </p:nvSpPr>
        <p:spPr>
          <a:xfrm>
            <a:off x="1814513" y="5803900"/>
            <a:ext cx="60325" cy="61913"/>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29" name="Google Shape;429;p9"/>
          <p:cNvSpPr/>
          <p:nvPr/>
        </p:nvSpPr>
        <p:spPr>
          <a:xfrm>
            <a:off x="2433638" y="4217988"/>
            <a:ext cx="60325" cy="61912"/>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30" name="Google Shape;430;p9"/>
          <p:cNvSpPr/>
          <p:nvPr/>
        </p:nvSpPr>
        <p:spPr>
          <a:xfrm>
            <a:off x="1771650" y="3751263"/>
            <a:ext cx="60325" cy="61912"/>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31" name="Google Shape;431;p9"/>
          <p:cNvSpPr/>
          <p:nvPr/>
        </p:nvSpPr>
        <p:spPr>
          <a:xfrm>
            <a:off x="1290638" y="3213100"/>
            <a:ext cx="60325" cy="61913"/>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32" name="Google Shape;432;p9"/>
          <p:cNvSpPr/>
          <p:nvPr/>
        </p:nvSpPr>
        <p:spPr>
          <a:xfrm>
            <a:off x="2647950" y="2570163"/>
            <a:ext cx="60325" cy="61912"/>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33" name="Google Shape;433;p9"/>
          <p:cNvSpPr/>
          <p:nvPr/>
        </p:nvSpPr>
        <p:spPr>
          <a:xfrm>
            <a:off x="3190875" y="1274763"/>
            <a:ext cx="60325" cy="61912"/>
          </a:xfrm>
          <a:prstGeom prst="star16">
            <a:avLst>
              <a:gd name="adj" fmla="val 37500"/>
            </a:avLst>
          </a:prstGeom>
          <a:noFill/>
          <a:ln w="12700" cap="flat" cmpd="sng">
            <a:solidFill>
              <a:srgbClr val="B760F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34" name="Google Shape;434;p9"/>
          <p:cNvSpPr/>
          <p:nvPr/>
        </p:nvSpPr>
        <p:spPr>
          <a:xfrm>
            <a:off x="5322888" y="1598613"/>
            <a:ext cx="546100"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GREELEY</a:t>
            </a:r>
            <a:endParaRPr sz="1400" b="0" i="0" u="none" strike="noStrike" cap="none" dirty="0">
              <a:solidFill>
                <a:srgbClr val="000000"/>
              </a:solidFill>
              <a:latin typeface="Arial"/>
              <a:ea typeface="Arial"/>
              <a:cs typeface="Arial"/>
              <a:sym typeface="Arial"/>
            </a:endParaRPr>
          </a:p>
        </p:txBody>
      </p:sp>
      <p:sp>
        <p:nvSpPr>
          <p:cNvPr id="435" name="Google Shape;435;p9"/>
          <p:cNvSpPr/>
          <p:nvPr/>
        </p:nvSpPr>
        <p:spPr>
          <a:xfrm>
            <a:off x="4594225" y="2427288"/>
            <a:ext cx="508000"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DENVER</a:t>
            </a:r>
            <a:endParaRPr sz="1400" b="0" i="0" u="none" strike="noStrike" cap="none" dirty="0">
              <a:solidFill>
                <a:srgbClr val="000000"/>
              </a:solidFill>
              <a:latin typeface="Arial"/>
              <a:ea typeface="Arial"/>
              <a:cs typeface="Arial"/>
              <a:sym typeface="Arial"/>
            </a:endParaRPr>
          </a:p>
        </p:txBody>
      </p:sp>
      <p:sp>
        <p:nvSpPr>
          <p:cNvPr id="436" name="Google Shape;436;p9"/>
          <p:cNvSpPr/>
          <p:nvPr/>
        </p:nvSpPr>
        <p:spPr>
          <a:xfrm>
            <a:off x="5251450" y="4098925"/>
            <a:ext cx="504825"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PUEBLO</a:t>
            </a:r>
            <a:endParaRPr sz="1400" b="0" i="0" u="none" strike="noStrike" cap="none" dirty="0">
              <a:solidFill>
                <a:srgbClr val="000000"/>
              </a:solidFill>
              <a:latin typeface="Arial"/>
              <a:ea typeface="Arial"/>
              <a:cs typeface="Arial"/>
              <a:sym typeface="Arial"/>
            </a:endParaRPr>
          </a:p>
        </p:txBody>
      </p:sp>
      <p:sp>
        <p:nvSpPr>
          <p:cNvPr id="437" name="Google Shape;437;p9"/>
          <p:cNvSpPr/>
          <p:nvPr/>
        </p:nvSpPr>
        <p:spPr>
          <a:xfrm>
            <a:off x="3717925" y="5427663"/>
            <a:ext cx="569913"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ALAMOSA</a:t>
            </a:r>
            <a:endParaRPr sz="1400" b="0" i="0" u="none" strike="noStrike" cap="none" dirty="0">
              <a:solidFill>
                <a:srgbClr val="000000"/>
              </a:solidFill>
              <a:latin typeface="Arial"/>
              <a:ea typeface="Arial"/>
              <a:cs typeface="Arial"/>
              <a:sym typeface="Arial"/>
            </a:endParaRPr>
          </a:p>
        </p:txBody>
      </p:sp>
      <p:sp>
        <p:nvSpPr>
          <p:cNvPr id="438" name="Google Shape;438;p9"/>
          <p:cNvSpPr/>
          <p:nvPr/>
        </p:nvSpPr>
        <p:spPr>
          <a:xfrm>
            <a:off x="1279525" y="5727700"/>
            <a:ext cx="587375"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DURANGO</a:t>
            </a:r>
            <a:endParaRPr sz="1400" b="0" i="0" u="none" strike="noStrike" cap="none" dirty="0">
              <a:solidFill>
                <a:srgbClr val="000000"/>
              </a:solidFill>
              <a:latin typeface="Arial"/>
              <a:ea typeface="Arial"/>
              <a:cs typeface="Arial"/>
              <a:sym typeface="Arial"/>
            </a:endParaRPr>
          </a:p>
        </p:txBody>
      </p:sp>
      <p:sp>
        <p:nvSpPr>
          <p:cNvPr id="439" name="Google Shape;439;p9"/>
          <p:cNvSpPr/>
          <p:nvPr/>
        </p:nvSpPr>
        <p:spPr>
          <a:xfrm>
            <a:off x="1922463" y="4241800"/>
            <a:ext cx="6302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MONTROSE</a:t>
            </a:r>
            <a:endParaRPr sz="1400" b="0" i="0" u="none" strike="noStrike" cap="none" dirty="0">
              <a:solidFill>
                <a:srgbClr val="000000"/>
              </a:solidFill>
              <a:latin typeface="Arial"/>
              <a:ea typeface="Arial"/>
              <a:cs typeface="Arial"/>
              <a:sym typeface="Arial"/>
            </a:endParaRPr>
          </a:p>
        </p:txBody>
      </p:sp>
      <p:sp>
        <p:nvSpPr>
          <p:cNvPr id="440" name="Google Shape;440;p9"/>
          <p:cNvSpPr/>
          <p:nvPr/>
        </p:nvSpPr>
        <p:spPr>
          <a:xfrm>
            <a:off x="1460500" y="3779838"/>
            <a:ext cx="4397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DELTA</a:t>
            </a:r>
            <a:endParaRPr sz="1400" b="0" i="0" u="none" strike="noStrike" cap="none" dirty="0">
              <a:solidFill>
                <a:srgbClr val="000000"/>
              </a:solidFill>
              <a:latin typeface="Arial"/>
              <a:ea typeface="Arial"/>
              <a:cs typeface="Arial"/>
              <a:sym typeface="Arial"/>
            </a:endParaRPr>
          </a:p>
        </p:txBody>
      </p:sp>
      <p:sp>
        <p:nvSpPr>
          <p:cNvPr id="441" name="Google Shape;441;p9"/>
          <p:cNvSpPr/>
          <p:nvPr/>
        </p:nvSpPr>
        <p:spPr>
          <a:xfrm>
            <a:off x="1068388" y="2962275"/>
            <a:ext cx="608012" cy="276225"/>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GRAND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JUNCTION</a:t>
            </a:r>
            <a:endParaRPr sz="1400" b="0" i="0" u="none" strike="noStrike" cap="none" dirty="0">
              <a:solidFill>
                <a:srgbClr val="000000"/>
              </a:solidFill>
              <a:latin typeface="Arial"/>
              <a:ea typeface="Arial"/>
              <a:cs typeface="Arial"/>
              <a:sym typeface="Arial"/>
            </a:endParaRPr>
          </a:p>
        </p:txBody>
      </p:sp>
      <p:sp>
        <p:nvSpPr>
          <p:cNvPr id="442" name="Google Shape;442;p9"/>
          <p:cNvSpPr/>
          <p:nvPr/>
        </p:nvSpPr>
        <p:spPr>
          <a:xfrm>
            <a:off x="2530475" y="2640013"/>
            <a:ext cx="647700" cy="276225"/>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GLENWOOD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SPRINGS</a:t>
            </a:r>
            <a:endParaRPr sz="1400" b="0" i="0" u="none" strike="noStrike" cap="none" dirty="0">
              <a:solidFill>
                <a:srgbClr val="000000"/>
              </a:solidFill>
              <a:latin typeface="Arial"/>
              <a:ea typeface="Arial"/>
              <a:cs typeface="Arial"/>
              <a:sym typeface="Arial"/>
            </a:endParaRPr>
          </a:p>
        </p:txBody>
      </p:sp>
      <p:sp>
        <p:nvSpPr>
          <p:cNvPr id="443" name="Google Shape;443;p9"/>
          <p:cNvSpPr/>
          <p:nvPr/>
        </p:nvSpPr>
        <p:spPr>
          <a:xfrm>
            <a:off x="2951163" y="998538"/>
            <a:ext cx="669925" cy="276225"/>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STEAMBOAT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SPRINGS</a:t>
            </a:r>
            <a:endParaRPr sz="1400" b="0" i="0" u="none" strike="noStrike" cap="none" dirty="0">
              <a:solidFill>
                <a:srgbClr val="000000"/>
              </a:solidFill>
              <a:latin typeface="Arial"/>
              <a:ea typeface="Arial"/>
              <a:cs typeface="Arial"/>
              <a:sym typeface="Arial"/>
            </a:endParaRPr>
          </a:p>
        </p:txBody>
      </p:sp>
      <p:sp>
        <p:nvSpPr>
          <p:cNvPr id="444" name="Google Shape;444;p9"/>
          <p:cNvSpPr/>
          <p:nvPr/>
        </p:nvSpPr>
        <p:spPr>
          <a:xfrm rot="1140000">
            <a:off x="4498975" y="4311650"/>
            <a:ext cx="874713"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ARKANSAS RIVER</a:t>
            </a:r>
            <a:endParaRPr sz="1400" b="0" i="0" u="none" strike="noStrike" cap="none" dirty="0">
              <a:solidFill>
                <a:srgbClr val="000000"/>
              </a:solidFill>
              <a:latin typeface="Arial"/>
              <a:ea typeface="Arial"/>
              <a:cs typeface="Arial"/>
              <a:sym typeface="Arial"/>
            </a:endParaRPr>
          </a:p>
        </p:txBody>
      </p:sp>
      <p:sp>
        <p:nvSpPr>
          <p:cNvPr id="445" name="Google Shape;445;p9"/>
          <p:cNvSpPr/>
          <p:nvPr/>
        </p:nvSpPr>
        <p:spPr>
          <a:xfrm rot="1680000">
            <a:off x="3695700" y="5330825"/>
            <a:ext cx="933450"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RIO GRANDE RIVER</a:t>
            </a:r>
            <a:endParaRPr sz="1400" b="0" i="0" u="none" strike="noStrike" cap="none" dirty="0">
              <a:solidFill>
                <a:srgbClr val="000000"/>
              </a:solidFill>
              <a:latin typeface="Arial"/>
              <a:ea typeface="Arial"/>
              <a:cs typeface="Arial"/>
              <a:sym typeface="Arial"/>
            </a:endParaRPr>
          </a:p>
        </p:txBody>
      </p:sp>
      <p:sp>
        <p:nvSpPr>
          <p:cNvPr id="446" name="Google Shape;446;p9"/>
          <p:cNvSpPr/>
          <p:nvPr/>
        </p:nvSpPr>
        <p:spPr>
          <a:xfrm rot="4620000">
            <a:off x="685800" y="4852988"/>
            <a:ext cx="819150"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DOLORES RIVER</a:t>
            </a:r>
            <a:endParaRPr sz="1400" b="0" i="0" u="none" strike="noStrike" cap="none" dirty="0">
              <a:solidFill>
                <a:srgbClr val="000000"/>
              </a:solidFill>
              <a:latin typeface="Arial"/>
              <a:ea typeface="Arial"/>
              <a:cs typeface="Arial"/>
              <a:sym typeface="Arial"/>
            </a:endParaRPr>
          </a:p>
        </p:txBody>
      </p:sp>
      <p:sp>
        <p:nvSpPr>
          <p:cNvPr id="447" name="Google Shape;447;p9"/>
          <p:cNvSpPr/>
          <p:nvPr/>
        </p:nvSpPr>
        <p:spPr>
          <a:xfrm rot="-960000">
            <a:off x="1739900" y="2667000"/>
            <a:ext cx="889000"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COLORADO RIVER</a:t>
            </a:r>
            <a:endParaRPr sz="1400" b="0" i="0" u="none" strike="noStrike" cap="none" dirty="0">
              <a:solidFill>
                <a:srgbClr val="000000"/>
              </a:solidFill>
              <a:latin typeface="Arial"/>
              <a:ea typeface="Arial"/>
              <a:cs typeface="Arial"/>
              <a:sym typeface="Arial"/>
            </a:endParaRPr>
          </a:p>
        </p:txBody>
      </p:sp>
      <p:sp>
        <p:nvSpPr>
          <p:cNvPr id="448" name="Google Shape;448;p9"/>
          <p:cNvSpPr/>
          <p:nvPr/>
        </p:nvSpPr>
        <p:spPr>
          <a:xfrm rot="600000">
            <a:off x="1069975" y="1125538"/>
            <a:ext cx="455613"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YAMPA</a:t>
            </a:r>
            <a:endParaRPr sz="1400" b="0" i="0" u="none" strike="noStrike" cap="none" dirty="0">
              <a:solidFill>
                <a:srgbClr val="000000"/>
              </a:solidFill>
              <a:latin typeface="Arial"/>
              <a:ea typeface="Arial"/>
              <a:cs typeface="Arial"/>
              <a:sym typeface="Arial"/>
            </a:endParaRPr>
          </a:p>
        </p:txBody>
      </p:sp>
      <p:sp>
        <p:nvSpPr>
          <p:cNvPr id="449" name="Google Shape;449;p9"/>
          <p:cNvSpPr/>
          <p:nvPr/>
        </p:nvSpPr>
        <p:spPr>
          <a:xfrm rot="1560000">
            <a:off x="1892300" y="1201738"/>
            <a:ext cx="42068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RIVER</a:t>
            </a:r>
            <a:endParaRPr sz="1400" b="0" i="0" u="none" strike="noStrike" cap="none" dirty="0">
              <a:solidFill>
                <a:srgbClr val="000000"/>
              </a:solidFill>
              <a:latin typeface="Arial"/>
              <a:ea typeface="Arial"/>
              <a:cs typeface="Arial"/>
              <a:sym typeface="Arial"/>
            </a:endParaRPr>
          </a:p>
        </p:txBody>
      </p:sp>
      <p:sp>
        <p:nvSpPr>
          <p:cNvPr id="450" name="Google Shape;450;p9"/>
          <p:cNvSpPr/>
          <p:nvPr/>
        </p:nvSpPr>
        <p:spPr>
          <a:xfrm>
            <a:off x="6186488" y="1576388"/>
            <a:ext cx="45878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SOUTH</a:t>
            </a:r>
            <a:endParaRPr sz="1400" b="0" i="0" u="none" strike="noStrike" cap="none" dirty="0">
              <a:solidFill>
                <a:srgbClr val="000000"/>
              </a:solidFill>
              <a:latin typeface="Arial"/>
              <a:ea typeface="Arial"/>
              <a:cs typeface="Arial"/>
              <a:sym typeface="Arial"/>
            </a:endParaRPr>
          </a:p>
        </p:txBody>
      </p:sp>
      <p:sp>
        <p:nvSpPr>
          <p:cNvPr id="451" name="Google Shape;451;p9"/>
          <p:cNvSpPr/>
          <p:nvPr/>
        </p:nvSpPr>
        <p:spPr>
          <a:xfrm rot="-2760000">
            <a:off x="6659563" y="1265238"/>
            <a:ext cx="482600"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PLATTE</a:t>
            </a:r>
            <a:endParaRPr sz="1400" b="0" i="0" u="none" strike="noStrike" cap="none" dirty="0">
              <a:solidFill>
                <a:srgbClr val="000000"/>
              </a:solidFill>
              <a:latin typeface="Arial"/>
              <a:ea typeface="Arial"/>
              <a:cs typeface="Arial"/>
              <a:sym typeface="Arial"/>
            </a:endParaRPr>
          </a:p>
        </p:txBody>
      </p:sp>
      <p:sp>
        <p:nvSpPr>
          <p:cNvPr id="452" name="Google Shape;452;p9"/>
          <p:cNvSpPr/>
          <p:nvPr/>
        </p:nvSpPr>
        <p:spPr>
          <a:xfrm rot="-1800000">
            <a:off x="7075488" y="830263"/>
            <a:ext cx="42068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RIVER</a:t>
            </a:r>
            <a:endParaRPr sz="1400" b="0" i="0" u="none" strike="noStrike" cap="none" dirty="0">
              <a:solidFill>
                <a:srgbClr val="000000"/>
              </a:solidFill>
              <a:latin typeface="Arial"/>
              <a:ea typeface="Arial"/>
              <a:cs typeface="Arial"/>
              <a:sym typeface="Arial"/>
            </a:endParaRPr>
          </a:p>
        </p:txBody>
      </p:sp>
      <p:sp>
        <p:nvSpPr>
          <p:cNvPr id="453" name="Google Shape;453;p9"/>
          <p:cNvSpPr/>
          <p:nvPr/>
        </p:nvSpPr>
        <p:spPr>
          <a:xfrm>
            <a:off x="4208463" y="922338"/>
            <a:ext cx="23018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3</a:t>
            </a:r>
            <a:endParaRPr sz="1400" b="0" i="0" u="none" strike="noStrike" cap="none" dirty="0">
              <a:solidFill>
                <a:srgbClr val="000000"/>
              </a:solidFill>
              <a:latin typeface="Arial"/>
              <a:ea typeface="Arial"/>
              <a:cs typeface="Arial"/>
              <a:sym typeface="Arial"/>
            </a:endParaRPr>
          </a:p>
        </p:txBody>
      </p:sp>
      <p:sp>
        <p:nvSpPr>
          <p:cNvPr id="454" name="Google Shape;454;p9"/>
          <p:cNvSpPr/>
          <p:nvPr/>
        </p:nvSpPr>
        <p:spPr>
          <a:xfrm>
            <a:off x="4081463" y="2449513"/>
            <a:ext cx="369887" cy="61912"/>
          </a:xfrm>
          <a:custGeom>
            <a:avLst/>
            <a:gdLst/>
            <a:ahLst/>
            <a:cxnLst/>
            <a:rect l="l" t="t" r="r" b="b"/>
            <a:pathLst>
              <a:path w="233" h="39" extrusionOk="0">
                <a:moveTo>
                  <a:pt x="232" y="9"/>
                </a:moveTo>
                <a:lnTo>
                  <a:pt x="137" y="0"/>
                </a:lnTo>
                <a:lnTo>
                  <a:pt x="145" y="12"/>
                </a:lnTo>
                <a:lnTo>
                  <a:pt x="0" y="25"/>
                </a:lnTo>
                <a:lnTo>
                  <a:pt x="0" y="35"/>
                </a:lnTo>
                <a:lnTo>
                  <a:pt x="146" y="20"/>
                </a:lnTo>
                <a:lnTo>
                  <a:pt x="140" y="38"/>
                </a:lnTo>
                <a:lnTo>
                  <a:pt x="232" y="9"/>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55" name="Google Shape;455;p9"/>
          <p:cNvSpPr/>
          <p:nvPr/>
        </p:nvSpPr>
        <p:spPr>
          <a:xfrm>
            <a:off x="4502150" y="1550988"/>
            <a:ext cx="23018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8</a:t>
            </a:r>
            <a:endParaRPr sz="1400" b="0" i="0" u="none" strike="noStrike" cap="none" dirty="0">
              <a:solidFill>
                <a:srgbClr val="000000"/>
              </a:solidFill>
              <a:latin typeface="Arial"/>
              <a:ea typeface="Arial"/>
              <a:cs typeface="Arial"/>
              <a:sym typeface="Arial"/>
            </a:endParaRPr>
          </a:p>
        </p:txBody>
      </p:sp>
      <p:sp>
        <p:nvSpPr>
          <p:cNvPr id="456" name="Google Shape;456;p9"/>
          <p:cNvSpPr/>
          <p:nvPr/>
        </p:nvSpPr>
        <p:spPr>
          <a:xfrm>
            <a:off x="4352925" y="1055688"/>
            <a:ext cx="23018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5</a:t>
            </a:r>
            <a:endParaRPr sz="1400" b="0" i="0" u="none" strike="noStrike" cap="none" dirty="0">
              <a:solidFill>
                <a:srgbClr val="000000"/>
              </a:solidFill>
              <a:latin typeface="Arial"/>
              <a:ea typeface="Arial"/>
              <a:cs typeface="Arial"/>
              <a:sym typeface="Arial"/>
            </a:endParaRPr>
          </a:p>
        </p:txBody>
      </p:sp>
      <p:sp>
        <p:nvSpPr>
          <p:cNvPr id="457" name="Google Shape;457;p9"/>
          <p:cNvSpPr/>
          <p:nvPr/>
        </p:nvSpPr>
        <p:spPr>
          <a:xfrm>
            <a:off x="4381500" y="1146175"/>
            <a:ext cx="23018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6</a:t>
            </a:r>
            <a:endParaRPr sz="1400" b="0" i="0" u="none" strike="noStrike" cap="none" dirty="0">
              <a:solidFill>
                <a:srgbClr val="000000"/>
              </a:solidFill>
              <a:latin typeface="Arial"/>
              <a:ea typeface="Arial"/>
              <a:cs typeface="Arial"/>
              <a:sym typeface="Arial"/>
            </a:endParaRPr>
          </a:p>
        </p:txBody>
      </p:sp>
      <p:sp>
        <p:nvSpPr>
          <p:cNvPr id="458" name="Google Shape;458;p9"/>
          <p:cNvSpPr/>
          <p:nvPr/>
        </p:nvSpPr>
        <p:spPr>
          <a:xfrm>
            <a:off x="4392613" y="2312988"/>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10</a:t>
            </a:r>
            <a:endParaRPr sz="1400" b="0" i="0" u="none" strike="noStrike" cap="none" dirty="0">
              <a:solidFill>
                <a:srgbClr val="000000"/>
              </a:solidFill>
              <a:latin typeface="Arial"/>
              <a:ea typeface="Arial"/>
              <a:cs typeface="Arial"/>
              <a:sym typeface="Arial"/>
            </a:endParaRPr>
          </a:p>
        </p:txBody>
      </p:sp>
      <p:sp>
        <p:nvSpPr>
          <p:cNvPr id="459" name="Google Shape;459;p9"/>
          <p:cNvSpPr/>
          <p:nvPr/>
        </p:nvSpPr>
        <p:spPr>
          <a:xfrm>
            <a:off x="4292600" y="2797175"/>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12</a:t>
            </a:r>
            <a:endParaRPr sz="1400" b="0" i="0" u="none" strike="noStrike" cap="none" dirty="0">
              <a:solidFill>
                <a:srgbClr val="000000"/>
              </a:solidFill>
              <a:latin typeface="Arial"/>
              <a:ea typeface="Arial"/>
              <a:cs typeface="Arial"/>
              <a:sym typeface="Arial"/>
            </a:endParaRPr>
          </a:p>
        </p:txBody>
      </p:sp>
      <p:sp>
        <p:nvSpPr>
          <p:cNvPr id="460" name="Google Shape;460;p9"/>
          <p:cNvSpPr/>
          <p:nvPr/>
        </p:nvSpPr>
        <p:spPr>
          <a:xfrm>
            <a:off x="4154488" y="3051175"/>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13</a:t>
            </a:r>
            <a:endParaRPr sz="1400" b="0" i="0" u="none" strike="noStrike" cap="none" dirty="0">
              <a:solidFill>
                <a:srgbClr val="000000"/>
              </a:solidFill>
              <a:latin typeface="Arial"/>
              <a:ea typeface="Arial"/>
              <a:cs typeface="Arial"/>
              <a:sym typeface="Arial"/>
            </a:endParaRPr>
          </a:p>
        </p:txBody>
      </p:sp>
      <p:sp>
        <p:nvSpPr>
          <p:cNvPr id="461" name="Google Shape;461;p9"/>
          <p:cNvSpPr/>
          <p:nvPr/>
        </p:nvSpPr>
        <p:spPr>
          <a:xfrm>
            <a:off x="3889375" y="3103563"/>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14</a:t>
            </a:r>
            <a:endParaRPr sz="1400" b="0" i="0" u="none" strike="noStrike" cap="none" dirty="0">
              <a:solidFill>
                <a:srgbClr val="000000"/>
              </a:solidFill>
              <a:latin typeface="Arial"/>
              <a:ea typeface="Arial"/>
              <a:cs typeface="Arial"/>
              <a:sym typeface="Arial"/>
            </a:endParaRPr>
          </a:p>
        </p:txBody>
      </p:sp>
      <p:sp>
        <p:nvSpPr>
          <p:cNvPr id="462" name="Google Shape;462;p9"/>
          <p:cNvSpPr/>
          <p:nvPr/>
        </p:nvSpPr>
        <p:spPr>
          <a:xfrm>
            <a:off x="3798888" y="2574925"/>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15</a:t>
            </a:r>
            <a:endParaRPr sz="1400" b="0" i="0" u="none" strike="noStrike" cap="none" dirty="0">
              <a:solidFill>
                <a:srgbClr val="000000"/>
              </a:solidFill>
              <a:latin typeface="Arial"/>
              <a:ea typeface="Arial"/>
              <a:cs typeface="Arial"/>
              <a:sym typeface="Arial"/>
            </a:endParaRPr>
          </a:p>
        </p:txBody>
      </p:sp>
      <p:sp>
        <p:nvSpPr>
          <p:cNvPr id="463" name="Google Shape;463;p9"/>
          <p:cNvSpPr/>
          <p:nvPr/>
        </p:nvSpPr>
        <p:spPr>
          <a:xfrm>
            <a:off x="3675063" y="2546350"/>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16</a:t>
            </a:r>
            <a:endParaRPr sz="1400" b="0" i="0" u="none" strike="noStrike" cap="none" dirty="0">
              <a:solidFill>
                <a:srgbClr val="000000"/>
              </a:solidFill>
              <a:latin typeface="Arial"/>
              <a:ea typeface="Arial"/>
              <a:cs typeface="Arial"/>
              <a:sym typeface="Arial"/>
            </a:endParaRPr>
          </a:p>
        </p:txBody>
      </p:sp>
      <p:sp>
        <p:nvSpPr>
          <p:cNvPr id="464" name="Google Shape;464;p9"/>
          <p:cNvSpPr/>
          <p:nvPr/>
        </p:nvSpPr>
        <p:spPr>
          <a:xfrm>
            <a:off x="3556000" y="2555875"/>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17</a:t>
            </a:r>
            <a:endParaRPr sz="1400" b="0" i="0" u="none" strike="noStrike" cap="none" dirty="0">
              <a:solidFill>
                <a:srgbClr val="000000"/>
              </a:solidFill>
              <a:latin typeface="Arial"/>
              <a:ea typeface="Arial"/>
              <a:cs typeface="Arial"/>
              <a:sym typeface="Arial"/>
            </a:endParaRPr>
          </a:p>
        </p:txBody>
      </p:sp>
      <p:sp>
        <p:nvSpPr>
          <p:cNvPr id="465" name="Google Shape;465;p9"/>
          <p:cNvSpPr/>
          <p:nvPr/>
        </p:nvSpPr>
        <p:spPr>
          <a:xfrm>
            <a:off x="3451225" y="2617788"/>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18</a:t>
            </a:r>
            <a:endParaRPr sz="1400" b="0" i="0" u="none" strike="noStrike" cap="none" dirty="0">
              <a:solidFill>
                <a:srgbClr val="000000"/>
              </a:solidFill>
              <a:latin typeface="Arial"/>
              <a:ea typeface="Arial"/>
              <a:cs typeface="Arial"/>
              <a:sym typeface="Arial"/>
            </a:endParaRPr>
          </a:p>
        </p:txBody>
      </p:sp>
      <p:sp>
        <p:nvSpPr>
          <p:cNvPr id="466" name="Google Shape;466;p9"/>
          <p:cNvSpPr/>
          <p:nvPr/>
        </p:nvSpPr>
        <p:spPr>
          <a:xfrm>
            <a:off x="3179763" y="2613025"/>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19</a:t>
            </a:r>
            <a:endParaRPr sz="1400" b="0" i="0" u="none" strike="noStrike" cap="none" dirty="0">
              <a:solidFill>
                <a:srgbClr val="000000"/>
              </a:solidFill>
              <a:latin typeface="Arial"/>
              <a:ea typeface="Arial"/>
              <a:cs typeface="Arial"/>
              <a:sym typeface="Arial"/>
            </a:endParaRPr>
          </a:p>
        </p:txBody>
      </p:sp>
      <p:sp>
        <p:nvSpPr>
          <p:cNvPr id="467" name="Google Shape;467;p9"/>
          <p:cNvSpPr/>
          <p:nvPr/>
        </p:nvSpPr>
        <p:spPr>
          <a:xfrm>
            <a:off x="3170238" y="2913063"/>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20</a:t>
            </a:r>
            <a:endParaRPr sz="1400" b="0" i="0" u="none" strike="noStrike" cap="none" dirty="0">
              <a:solidFill>
                <a:srgbClr val="000000"/>
              </a:solidFill>
              <a:latin typeface="Arial"/>
              <a:ea typeface="Arial"/>
              <a:cs typeface="Arial"/>
              <a:sym typeface="Arial"/>
            </a:endParaRPr>
          </a:p>
        </p:txBody>
      </p:sp>
      <p:sp>
        <p:nvSpPr>
          <p:cNvPr id="468" name="Google Shape;468;p9"/>
          <p:cNvSpPr/>
          <p:nvPr/>
        </p:nvSpPr>
        <p:spPr>
          <a:xfrm>
            <a:off x="3603625" y="3232150"/>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21</a:t>
            </a:r>
            <a:endParaRPr sz="1400" b="0" i="0" u="none" strike="noStrike" cap="none" dirty="0">
              <a:solidFill>
                <a:srgbClr val="000000"/>
              </a:solidFill>
              <a:latin typeface="Arial"/>
              <a:ea typeface="Arial"/>
              <a:cs typeface="Arial"/>
              <a:sym typeface="Arial"/>
            </a:endParaRPr>
          </a:p>
        </p:txBody>
      </p:sp>
      <p:sp>
        <p:nvSpPr>
          <p:cNvPr id="469" name="Google Shape;469;p9"/>
          <p:cNvSpPr/>
          <p:nvPr/>
        </p:nvSpPr>
        <p:spPr>
          <a:xfrm>
            <a:off x="3394075" y="3956050"/>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22</a:t>
            </a:r>
            <a:endParaRPr sz="1400" b="0" i="0" u="none" strike="noStrike" cap="none" dirty="0">
              <a:solidFill>
                <a:srgbClr val="000000"/>
              </a:solidFill>
              <a:latin typeface="Arial"/>
              <a:ea typeface="Arial"/>
              <a:cs typeface="Arial"/>
              <a:sym typeface="Arial"/>
            </a:endParaRPr>
          </a:p>
        </p:txBody>
      </p:sp>
      <p:sp>
        <p:nvSpPr>
          <p:cNvPr id="470" name="Google Shape;470;p9"/>
          <p:cNvSpPr/>
          <p:nvPr/>
        </p:nvSpPr>
        <p:spPr>
          <a:xfrm>
            <a:off x="2936875" y="4541838"/>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23</a:t>
            </a:r>
            <a:endParaRPr sz="1400" b="0" i="0" u="none" strike="noStrike" cap="none" dirty="0">
              <a:solidFill>
                <a:srgbClr val="000000"/>
              </a:solidFill>
              <a:latin typeface="Arial"/>
              <a:ea typeface="Arial"/>
              <a:cs typeface="Arial"/>
              <a:sym typeface="Arial"/>
            </a:endParaRPr>
          </a:p>
        </p:txBody>
      </p:sp>
      <p:sp>
        <p:nvSpPr>
          <p:cNvPr id="471" name="Google Shape;471;p9"/>
          <p:cNvSpPr/>
          <p:nvPr/>
        </p:nvSpPr>
        <p:spPr>
          <a:xfrm>
            <a:off x="2565400" y="4632325"/>
            <a:ext cx="274638" cy="276225"/>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endParaRPr sz="600" b="1" i="0" u="none" strike="noStrike" cap="none" dirty="0">
              <a:solidFill>
                <a:schemeClr val="dk1"/>
              </a:solidFill>
              <a:latin typeface="Arial Rounded"/>
              <a:ea typeface="Arial Rounded"/>
              <a:cs typeface="Arial Rounded"/>
              <a:sym typeface="Arial Rounded"/>
            </a:endParaRPr>
          </a:p>
        </p:txBody>
      </p:sp>
      <p:sp>
        <p:nvSpPr>
          <p:cNvPr id="472" name="Google Shape;472;p9"/>
          <p:cNvSpPr/>
          <p:nvPr/>
        </p:nvSpPr>
        <p:spPr>
          <a:xfrm>
            <a:off x="2409825" y="5343525"/>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25</a:t>
            </a:r>
            <a:endParaRPr sz="1400" b="0" i="0" u="none" strike="noStrike" cap="none" dirty="0">
              <a:solidFill>
                <a:srgbClr val="000000"/>
              </a:solidFill>
              <a:latin typeface="Arial"/>
              <a:ea typeface="Arial"/>
              <a:cs typeface="Arial"/>
              <a:sym typeface="Arial"/>
            </a:endParaRPr>
          </a:p>
        </p:txBody>
      </p:sp>
      <p:sp>
        <p:nvSpPr>
          <p:cNvPr id="473" name="Google Shape;473;p9"/>
          <p:cNvSpPr/>
          <p:nvPr/>
        </p:nvSpPr>
        <p:spPr>
          <a:xfrm>
            <a:off x="2465388" y="5484813"/>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26</a:t>
            </a:r>
            <a:endParaRPr sz="1400" b="0" i="0" u="none" strike="noStrike" cap="none" dirty="0">
              <a:solidFill>
                <a:srgbClr val="000000"/>
              </a:solidFill>
              <a:latin typeface="Arial"/>
              <a:ea typeface="Arial"/>
              <a:cs typeface="Arial"/>
              <a:sym typeface="Arial"/>
            </a:endParaRPr>
          </a:p>
        </p:txBody>
      </p:sp>
      <p:sp>
        <p:nvSpPr>
          <p:cNvPr id="474" name="Google Shape;474;p9"/>
          <p:cNvSpPr/>
          <p:nvPr/>
        </p:nvSpPr>
        <p:spPr>
          <a:xfrm>
            <a:off x="2613025" y="5532438"/>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27</a:t>
            </a:r>
            <a:endParaRPr sz="1400" b="0" i="0" u="none" strike="noStrike" cap="none" dirty="0">
              <a:solidFill>
                <a:srgbClr val="000000"/>
              </a:solidFill>
              <a:latin typeface="Arial"/>
              <a:ea typeface="Arial"/>
              <a:cs typeface="Arial"/>
              <a:sym typeface="Arial"/>
            </a:endParaRPr>
          </a:p>
        </p:txBody>
      </p:sp>
      <p:sp>
        <p:nvSpPr>
          <p:cNvPr id="475" name="Google Shape;475;p9"/>
          <p:cNvSpPr/>
          <p:nvPr/>
        </p:nvSpPr>
        <p:spPr>
          <a:xfrm>
            <a:off x="2836863" y="5527675"/>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28</a:t>
            </a:r>
            <a:endParaRPr sz="1400" b="0" i="0" u="none" strike="noStrike" cap="none" dirty="0">
              <a:solidFill>
                <a:srgbClr val="000000"/>
              </a:solidFill>
              <a:latin typeface="Arial"/>
              <a:ea typeface="Arial"/>
              <a:cs typeface="Arial"/>
              <a:sym typeface="Arial"/>
            </a:endParaRPr>
          </a:p>
        </p:txBody>
      </p:sp>
      <p:sp>
        <p:nvSpPr>
          <p:cNvPr id="476" name="Google Shape;476;p9"/>
          <p:cNvSpPr/>
          <p:nvPr/>
        </p:nvSpPr>
        <p:spPr>
          <a:xfrm>
            <a:off x="3051175" y="5727700"/>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29</a:t>
            </a:r>
            <a:endParaRPr sz="1400" b="0" i="0" u="none" strike="noStrike" cap="none" dirty="0">
              <a:solidFill>
                <a:srgbClr val="000000"/>
              </a:solidFill>
              <a:latin typeface="Arial"/>
              <a:ea typeface="Arial"/>
              <a:cs typeface="Arial"/>
              <a:sym typeface="Arial"/>
            </a:endParaRPr>
          </a:p>
        </p:txBody>
      </p:sp>
      <p:sp>
        <p:nvSpPr>
          <p:cNvPr id="477" name="Google Shape;477;p9"/>
          <p:cNvSpPr/>
          <p:nvPr/>
        </p:nvSpPr>
        <p:spPr>
          <a:xfrm>
            <a:off x="6323013" y="1717675"/>
            <a:ext cx="1841500" cy="1657350"/>
          </a:xfrm>
          <a:prstGeom prst="roundRect">
            <a:avLst>
              <a:gd name="adj" fmla="val 12495"/>
            </a:avLst>
          </a:prstGeom>
          <a:gradFill>
            <a:gsLst>
              <a:gs pos="0">
                <a:srgbClr val="618FFD"/>
              </a:gs>
              <a:gs pos="50000">
                <a:srgbClr val="FFFFFF"/>
              </a:gs>
              <a:gs pos="100000">
                <a:srgbClr val="618FFD"/>
              </a:gs>
            </a:gsLst>
            <a:lin ang="5400000" scaled="0"/>
          </a:gradFill>
          <a:ln w="12700" cap="flat" cmpd="sng">
            <a:solidFill>
              <a:schemeClr val="accent1"/>
            </a:solidFill>
            <a:prstDash val="solid"/>
            <a:round/>
            <a:headEnd type="none" w="sm" len="sm"/>
            <a:tailEnd type="none" w="sm" len="sm"/>
          </a:ln>
        </p:spPr>
        <p:txBody>
          <a:bodyPr spcFirstLastPara="1" wrap="square" lIns="74600" tIns="38100" rIns="74600" bIns="381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sng" strike="noStrike" cap="none" dirty="0">
                <a:solidFill>
                  <a:schemeClr val="dk1"/>
                </a:solidFill>
                <a:latin typeface="Arial Rounded"/>
                <a:ea typeface="Arial Rounded"/>
                <a:cs typeface="Arial Rounded"/>
                <a:sym typeface="Arial Rounded"/>
              </a:rPr>
              <a:t>TO SOUTH PLATTE BASIN</a:t>
            </a:r>
            <a:endParaRPr sz="700" b="1" i="0" u="none" strike="noStrike" cap="none" dirty="0">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1. WILSON SUPPLY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2. DEADMAN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3. LARAMIE POUDRE TUNNEL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4. SKYLINE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5.  CAMERON PASS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6.  MICHIGAN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7.  GRAND RIVER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8.  ALVA B. ADAMS TUNNEL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9.  MOFFAT WATER TUNNEL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10.  BERTHOUD PASS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11.  VIDLER TUNNEL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12.  HAROLD D. ROBERTS TUNNEL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13.  BOREAS PASS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700" b="1" i="0" u="none" strike="noStrike" cap="none" dirty="0">
                <a:solidFill>
                  <a:schemeClr val="dk1"/>
                </a:solidFill>
                <a:latin typeface="Arial Rounded"/>
                <a:ea typeface="Arial Rounded"/>
                <a:cs typeface="Arial Rounded"/>
                <a:sym typeface="Arial Rounded"/>
              </a:rPr>
              <a:t>  14.  HOOSIER PASS TUNNEL</a:t>
            </a:r>
            <a:endParaRPr sz="1400" b="0" i="0" u="none" strike="noStrike" cap="none" dirty="0">
              <a:solidFill>
                <a:srgbClr val="000000"/>
              </a:solidFill>
              <a:latin typeface="Arial"/>
              <a:ea typeface="Arial"/>
              <a:cs typeface="Arial"/>
              <a:sym typeface="Arial"/>
            </a:endParaRPr>
          </a:p>
        </p:txBody>
      </p:sp>
      <p:sp>
        <p:nvSpPr>
          <p:cNvPr id="478" name="Google Shape;478;p9"/>
          <p:cNvSpPr/>
          <p:nvPr/>
        </p:nvSpPr>
        <p:spPr>
          <a:xfrm>
            <a:off x="6126163" y="4022725"/>
            <a:ext cx="1703387" cy="1174750"/>
          </a:xfrm>
          <a:prstGeom prst="roundRect">
            <a:avLst>
              <a:gd name="adj" fmla="val 12495"/>
            </a:avLst>
          </a:prstGeom>
          <a:gradFill>
            <a:gsLst>
              <a:gs pos="0">
                <a:srgbClr val="618FFD"/>
              </a:gs>
              <a:gs pos="50000">
                <a:srgbClr val="FFFFFF"/>
              </a:gs>
              <a:gs pos="100000">
                <a:srgbClr val="618FFD"/>
              </a:gs>
            </a:gsLst>
            <a:lin ang="5400000" scaled="0"/>
          </a:gradFill>
          <a:ln w="12700" cap="flat" cmpd="sng">
            <a:solidFill>
              <a:schemeClr val="accent1"/>
            </a:solidFill>
            <a:prstDash val="solid"/>
            <a:round/>
            <a:headEnd type="none" w="sm" len="sm"/>
            <a:tailEnd type="none" w="sm" len="sm"/>
          </a:ln>
        </p:spPr>
        <p:txBody>
          <a:bodyPr spcFirstLastPara="1" wrap="square" lIns="74600" tIns="36500" rIns="74600" bIns="365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sng" strike="noStrike" cap="none" dirty="0">
                <a:solidFill>
                  <a:schemeClr val="dk1"/>
                </a:solidFill>
                <a:latin typeface="Arial Rounded"/>
                <a:ea typeface="Arial Rounded"/>
                <a:cs typeface="Arial Rounded"/>
                <a:sym typeface="Arial Rounded"/>
              </a:rPr>
              <a:t>TO ARKANSAS BASIN</a:t>
            </a:r>
            <a:endParaRPr sz="600" b="1" i="0" u="none" strike="noStrike" cap="none" dirty="0">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15.  COLUMBINE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16.  EWING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17.  WURTZ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18.  HOMESTAKE TUNNEL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19.  CHARLES H. BOUSTEAD TUNNEL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20.  BUSK-IVANHOE TUNNEL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21.  TWIN LAKES TUNNEL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22.  LARKSPUR DITCH</a:t>
            </a:r>
            <a:endParaRPr sz="1400" b="0" i="0" u="none" strike="noStrike" cap="none" dirty="0">
              <a:solidFill>
                <a:srgbClr val="000000"/>
              </a:solidFill>
              <a:latin typeface="Arial"/>
              <a:ea typeface="Arial"/>
              <a:cs typeface="Arial"/>
              <a:sym typeface="Arial"/>
            </a:endParaRPr>
          </a:p>
        </p:txBody>
      </p:sp>
      <p:sp>
        <p:nvSpPr>
          <p:cNvPr id="479" name="Google Shape;479;p9"/>
          <p:cNvSpPr/>
          <p:nvPr/>
        </p:nvSpPr>
        <p:spPr>
          <a:xfrm>
            <a:off x="3765550" y="5686425"/>
            <a:ext cx="1970088" cy="898525"/>
          </a:xfrm>
          <a:prstGeom prst="roundRect">
            <a:avLst>
              <a:gd name="adj" fmla="val 12495"/>
            </a:avLst>
          </a:prstGeom>
          <a:gradFill>
            <a:gsLst>
              <a:gs pos="0">
                <a:srgbClr val="618FFD"/>
              </a:gs>
              <a:gs pos="50000">
                <a:srgbClr val="FFFFFF"/>
              </a:gs>
              <a:gs pos="100000">
                <a:srgbClr val="618FFD"/>
              </a:gs>
            </a:gsLst>
            <a:lin ang="5400000" scaled="0"/>
          </a:gradFill>
          <a:ln w="12700" cap="flat" cmpd="sng">
            <a:solidFill>
              <a:schemeClr val="accent1"/>
            </a:solidFill>
            <a:prstDash val="solid"/>
            <a:round/>
            <a:headEnd type="none" w="sm" len="sm"/>
            <a:tailEnd type="none" w="sm" len="sm"/>
          </a:ln>
        </p:spPr>
        <p:txBody>
          <a:bodyPr spcFirstLastPara="1" wrap="square" lIns="74600" tIns="36500" rIns="74600" bIns="365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sng" strike="noStrike" cap="none" dirty="0">
                <a:solidFill>
                  <a:schemeClr val="dk1"/>
                </a:solidFill>
                <a:latin typeface="Arial Rounded"/>
                <a:ea typeface="Arial Rounded"/>
                <a:cs typeface="Arial Rounded"/>
                <a:sym typeface="Arial Rounded"/>
              </a:rPr>
              <a:t>TO RIO GRANDE BASIN</a:t>
            </a:r>
            <a:endParaRPr sz="600" b="1" i="0" u="none" strike="noStrike" cap="none" dirty="0">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23.  TARBELL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24.  WEMINUCHE PASS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25.  PINE RIVER-WEMINUCHE PASS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26.  WILLIAMS CREEK-SQUAW PASS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27.  DON LA FONT DITCHES 1 &amp; 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28.  TREASURE PASS DIVERSION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29.  TABOR DITCH</a:t>
            </a:r>
            <a:endParaRPr sz="1400" b="0" i="0" u="none" strike="noStrike" cap="none" dirty="0">
              <a:solidFill>
                <a:srgbClr val="000000"/>
              </a:solidFill>
              <a:latin typeface="Arial"/>
              <a:ea typeface="Arial"/>
              <a:cs typeface="Arial"/>
              <a:sym typeface="Arial"/>
            </a:endParaRPr>
          </a:p>
        </p:txBody>
      </p:sp>
      <p:sp>
        <p:nvSpPr>
          <p:cNvPr id="480" name="Google Shape;480;p9"/>
          <p:cNvSpPr/>
          <p:nvPr/>
        </p:nvSpPr>
        <p:spPr>
          <a:xfrm>
            <a:off x="2473325" y="26988"/>
            <a:ext cx="4159250" cy="647700"/>
          </a:xfrm>
          <a:prstGeom prst="rect">
            <a:avLst/>
          </a:prstGeom>
          <a:gradFill>
            <a:gsLst>
              <a:gs pos="0">
                <a:srgbClr val="618FFD"/>
              </a:gs>
              <a:gs pos="50000">
                <a:srgbClr val="FFFFFF"/>
              </a:gs>
              <a:gs pos="100000">
                <a:srgbClr val="618FFD"/>
              </a:gs>
            </a:gsLst>
            <a:lin ang="5400000" scaled="0"/>
          </a:gradFill>
          <a:ln w="12700" cap="flat" cmpd="sng">
            <a:solidFill>
              <a:schemeClr val="accent1"/>
            </a:solidFill>
            <a:prstDash val="solid"/>
            <a:miter lim="800000"/>
            <a:headEnd type="none" w="sm" len="sm"/>
            <a:tailEnd type="none" w="sm" len="sm"/>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Arial Rounded"/>
                <a:ea typeface="Arial Rounded"/>
                <a:cs typeface="Arial Rounded"/>
                <a:sym typeface="Arial Rounded"/>
              </a:rPr>
              <a:t>TRANSMOUNTAIN DIVERSIONS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Rounded"/>
                <a:ea typeface="Arial Rounded"/>
                <a:cs typeface="Arial Rounded"/>
                <a:sym typeface="Arial Rounded"/>
              </a:rPr>
              <a:t>OFFICE OF THE STATE ENGINEER</a:t>
            </a:r>
            <a:endParaRPr sz="1400" b="0" i="0" u="none" strike="noStrike" cap="none" dirty="0">
              <a:solidFill>
                <a:srgbClr val="000000"/>
              </a:solidFill>
              <a:latin typeface="Arial"/>
              <a:ea typeface="Arial"/>
              <a:cs typeface="Arial"/>
              <a:sym typeface="Arial"/>
            </a:endParaRPr>
          </a:p>
        </p:txBody>
      </p:sp>
      <p:sp>
        <p:nvSpPr>
          <p:cNvPr id="481" name="Google Shape;481;p9"/>
          <p:cNvSpPr/>
          <p:nvPr/>
        </p:nvSpPr>
        <p:spPr>
          <a:xfrm rot="-240000">
            <a:off x="2435225" y="4010025"/>
            <a:ext cx="61118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GUNNISON</a:t>
            </a:r>
            <a:endParaRPr sz="1400" b="0" i="0" u="none" strike="noStrike" cap="none" dirty="0">
              <a:solidFill>
                <a:srgbClr val="000000"/>
              </a:solidFill>
              <a:latin typeface="Arial"/>
              <a:ea typeface="Arial"/>
              <a:cs typeface="Arial"/>
              <a:sym typeface="Arial"/>
            </a:endParaRPr>
          </a:p>
        </p:txBody>
      </p:sp>
      <p:sp>
        <p:nvSpPr>
          <p:cNvPr id="482" name="Google Shape;482;p9"/>
          <p:cNvSpPr/>
          <p:nvPr/>
        </p:nvSpPr>
        <p:spPr>
          <a:xfrm rot="-3240000">
            <a:off x="2851944" y="3821907"/>
            <a:ext cx="42068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RIVER</a:t>
            </a:r>
            <a:endParaRPr sz="1400" b="0" i="0" u="none" strike="noStrike" cap="none" dirty="0">
              <a:solidFill>
                <a:srgbClr val="000000"/>
              </a:solidFill>
              <a:latin typeface="Arial"/>
              <a:ea typeface="Arial"/>
              <a:cs typeface="Arial"/>
              <a:sym typeface="Arial"/>
            </a:endParaRPr>
          </a:p>
        </p:txBody>
      </p:sp>
      <p:sp>
        <p:nvSpPr>
          <p:cNvPr id="483" name="Google Shape;483;p9"/>
          <p:cNvSpPr/>
          <p:nvPr/>
        </p:nvSpPr>
        <p:spPr>
          <a:xfrm>
            <a:off x="4135438" y="1263650"/>
            <a:ext cx="336550" cy="171450"/>
          </a:xfrm>
          <a:custGeom>
            <a:avLst/>
            <a:gdLst/>
            <a:ahLst/>
            <a:cxnLst/>
            <a:rect l="l" t="t" r="r" b="b"/>
            <a:pathLst>
              <a:path w="212" h="108" extrusionOk="0">
                <a:moveTo>
                  <a:pt x="211" y="0"/>
                </a:moveTo>
                <a:lnTo>
                  <a:pt x="119" y="26"/>
                </a:lnTo>
                <a:lnTo>
                  <a:pt x="131" y="35"/>
                </a:lnTo>
                <a:lnTo>
                  <a:pt x="0" y="98"/>
                </a:lnTo>
                <a:lnTo>
                  <a:pt x="4" y="107"/>
                </a:lnTo>
                <a:lnTo>
                  <a:pt x="134" y="42"/>
                </a:lnTo>
                <a:lnTo>
                  <a:pt x="136" y="61"/>
                </a:lnTo>
                <a:lnTo>
                  <a:pt x="211"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84" name="Google Shape;484;p9"/>
          <p:cNvSpPr/>
          <p:nvPr/>
        </p:nvSpPr>
        <p:spPr>
          <a:xfrm>
            <a:off x="4056063" y="633413"/>
            <a:ext cx="23018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a:t>
            </a:r>
            <a:endParaRPr sz="1400" b="0" i="0" u="none" strike="noStrike" cap="none" dirty="0">
              <a:solidFill>
                <a:srgbClr val="000000"/>
              </a:solidFill>
              <a:latin typeface="Arial"/>
              <a:ea typeface="Arial"/>
              <a:cs typeface="Arial"/>
              <a:sym typeface="Arial"/>
            </a:endParaRPr>
          </a:p>
        </p:txBody>
      </p:sp>
      <p:sp>
        <p:nvSpPr>
          <p:cNvPr id="485" name="Google Shape;485;p9"/>
          <p:cNvSpPr/>
          <p:nvPr/>
        </p:nvSpPr>
        <p:spPr>
          <a:xfrm>
            <a:off x="4089400" y="735013"/>
            <a:ext cx="23018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2</a:t>
            </a:r>
            <a:endParaRPr sz="1400" b="0" i="0" u="none" strike="noStrike" cap="none" dirty="0">
              <a:solidFill>
                <a:srgbClr val="000000"/>
              </a:solidFill>
              <a:latin typeface="Arial"/>
              <a:ea typeface="Arial"/>
              <a:cs typeface="Arial"/>
              <a:sym typeface="Arial"/>
            </a:endParaRPr>
          </a:p>
        </p:txBody>
      </p:sp>
      <p:sp>
        <p:nvSpPr>
          <p:cNvPr id="486" name="Google Shape;486;p9"/>
          <p:cNvSpPr/>
          <p:nvPr/>
        </p:nvSpPr>
        <p:spPr>
          <a:xfrm>
            <a:off x="3268663" y="1598613"/>
            <a:ext cx="341312" cy="160337"/>
          </a:xfrm>
          <a:custGeom>
            <a:avLst/>
            <a:gdLst/>
            <a:ahLst/>
            <a:cxnLst/>
            <a:rect l="l" t="t" r="r" b="b"/>
            <a:pathLst>
              <a:path w="215" h="101" extrusionOk="0">
                <a:moveTo>
                  <a:pt x="214" y="100"/>
                </a:moveTo>
                <a:lnTo>
                  <a:pt x="137" y="46"/>
                </a:lnTo>
                <a:lnTo>
                  <a:pt x="136" y="61"/>
                </a:lnTo>
                <a:lnTo>
                  <a:pt x="4" y="0"/>
                </a:lnTo>
                <a:lnTo>
                  <a:pt x="0" y="11"/>
                </a:lnTo>
                <a:lnTo>
                  <a:pt x="132" y="68"/>
                </a:lnTo>
                <a:lnTo>
                  <a:pt x="119" y="81"/>
                </a:lnTo>
                <a:lnTo>
                  <a:pt x="214" y="10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87" name="Google Shape;487;p9"/>
          <p:cNvSpPr/>
          <p:nvPr/>
        </p:nvSpPr>
        <p:spPr>
          <a:xfrm>
            <a:off x="2921000" y="1787525"/>
            <a:ext cx="192088" cy="325438"/>
          </a:xfrm>
          <a:custGeom>
            <a:avLst/>
            <a:gdLst/>
            <a:ahLst/>
            <a:cxnLst/>
            <a:rect l="l" t="t" r="r" b="b"/>
            <a:pathLst>
              <a:path w="121" h="205" extrusionOk="0">
                <a:moveTo>
                  <a:pt x="120" y="204"/>
                </a:moveTo>
                <a:lnTo>
                  <a:pt x="89" y="113"/>
                </a:lnTo>
                <a:lnTo>
                  <a:pt x="79" y="127"/>
                </a:lnTo>
                <a:lnTo>
                  <a:pt x="8" y="0"/>
                </a:lnTo>
                <a:lnTo>
                  <a:pt x="0" y="5"/>
                </a:lnTo>
                <a:lnTo>
                  <a:pt x="72" y="130"/>
                </a:lnTo>
                <a:lnTo>
                  <a:pt x="55" y="133"/>
                </a:lnTo>
                <a:lnTo>
                  <a:pt x="120" y="204"/>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88" name="Google Shape;488;p9"/>
          <p:cNvSpPr/>
          <p:nvPr/>
        </p:nvSpPr>
        <p:spPr>
          <a:xfrm>
            <a:off x="2809875" y="1858963"/>
            <a:ext cx="192088" cy="325437"/>
          </a:xfrm>
          <a:custGeom>
            <a:avLst/>
            <a:gdLst/>
            <a:ahLst/>
            <a:cxnLst/>
            <a:rect l="l" t="t" r="r" b="b"/>
            <a:pathLst>
              <a:path w="121" h="205" extrusionOk="0">
                <a:moveTo>
                  <a:pt x="120" y="204"/>
                </a:moveTo>
                <a:lnTo>
                  <a:pt x="89" y="113"/>
                </a:lnTo>
                <a:lnTo>
                  <a:pt x="79" y="127"/>
                </a:lnTo>
                <a:lnTo>
                  <a:pt x="8" y="0"/>
                </a:lnTo>
                <a:lnTo>
                  <a:pt x="0" y="5"/>
                </a:lnTo>
                <a:lnTo>
                  <a:pt x="72" y="130"/>
                </a:lnTo>
                <a:lnTo>
                  <a:pt x="55" y="133"/>
                </a:lnTo>
                <a:lnTo>
                  <a:pt x="120" y="204"/>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89" name="Google Shape;489;p9"/>
          <p:cNvSpPr/>
          <p:nvPr/>
        </p:nvSpPr>
        <p:spPr>
          <a:xfrm>
            <a:off x="3052763" y="1460500"/>
            <a:ext cx="27463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30</a:t>
            </a:r>
            <a:endParaRPr sz="1400" b="0" i="0" u="none" strike="noStrike" cap="none" dirty="0">
              <a:solidFill>
                <a:srgbClr val="000000"/>
              </a:solidFill>
              <a:latin typeface="Arial"/>
              <a:ea typeface="Arial"/>
              <a:cs typeface="Arial"/>
              <a:sym typeface="Arial"/>
            </a:endParaRPr>
          </a:p>
        </p:txBody>
      </p:sp>
      <p:sp>
        <p:nvSpPr>
          <p:cNvPr id="490" name="Google Shape;490;p9"/>
          <p:cNvSpPr/>
          <p:nvPr/>
        </p:nvSpPr>
        <p:spPr>
          <a:xfrm>
            <a:off x="2743200" y="1612900"/>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31</a:t>
            </a:r>
            <a:endParaRPr sz="1400" b="0" i="0" u="none" strike="noStrike" cap="none" dirty="0">
              <a:solidFill>
                <a:srgbClr val="000000"/>
              </a:solidFill>
              <a:latin typeface="Arial"/>
              <a:ea typeface="Arial"/>
              <a:cs typeface="Arial"/>
              <a:sym typeface="Arial"/>
            </a:endParaRPr>
          </a:p>
        </p:txBody>
      </p:sp>
      <p:sp>
        <p:nvSpPr>
          <p:cNvPr id="491" name="Google Shape;491;p9"/>
          <p:cNvSpPr/>
          <p:nvPr/>
        </p:nvSpPr>
        <p:spPr>
          <a:xfrm>
            <a:off x="2590800" y="1704975"/>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32</a:t>
            </a:r>
            <a:endParaRPr sz="1400" b="0" i="0" u="none" strike="noStrike" cap="none" dirty="0">
              <a:solidFill>
                <a:srgbClr val="000000"/>
              </a:solidFill>
              <a:latin typeface="Arial"/>
              <a:ea typeface="Arial"/>
              <a:cs typeface="Arial"/>
              <a:sym typeface="Arial"/>
            </a:endParaRPr>
          </a:p>
        </p:txBody>
      </p:sp>
      <p:sp>
        <p:nvSpPr>
          <p:cNvPr id="492" name="Google Shape;492;p9"/>
          <p:cNvSpPr/>
          <p:nvPr/>
        </p:nvSpPr>
        <p:spPr>
          <a:xfrm>
            <a:off x="981075" y="1550988"/>
            <a:ext cx="1638300" cy="566737"/>
          </a:xfrm>
          <a:prstGeom prst="roundRect">
            <a:avLst>
              <a:gd name="adj" fmla="val 12495"/>
            </a:avLst>
          </a:prstGeom>
          <a:gradFill>
            <a:gsLst>
              <a:gs pos="0">
                <a:srgbClr val="618FFD"/>
              </a:gs>
              <a:gs pos="50000">
                <a:srgbClr val="FFFFFF"/>
              </a:gs>
              <a:gs pos="100000">
                <a:srgbClr val="618FFD"/>
              </a:gs>
            </a:gsLst>
            <a:lin ang="5400000" scaled="0"/>
          </a:gradFill>
          <a:ln w="12700" cap="flat" cmpd="sng">
            <a:solidFill>
              <a:schemeClr val="accent1"/>
            </a:solidFill>
            <a:prstDash val="solid"/>
            <a:round/>
            <a:headEnd type="none" w="sm" len="sm"/>
            <a:tailEnd type="none" w="sm" len="sm"/>
          </a:ln>
        </p:spPr>
        <p:txBody>
          <a:bodyPr spcFirstLastPara="1" wrap="square" lIns="74600" tIns="36500" rIns="74600" bIns="3650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sng" strike="noStrike" cap="none" dirty="0">
                <a:solidFill>
                  <a:schemeClr val="dk1"/>
                </a:solidFill>
                <a:latin typeface="Arial Rounded"/>
                <a:ea typeface="Arial Rounded"/>
                <a:cs typeface="Arial Rounded"/>
                <a:sym typeface="Arial Rounded"/>
              </a:rPr>
              <a:t>TO COLORADO RIVER BASIN</a:t>
            </a:r>
            <a:endParaRPr sz="600" b="1" i="0" u="none" strike="noStrike" cap="none" dirty="0">
              <a:solidFill>
                <a:schemeClr val="dk1"/>
              </a:solidFill>
              <a:latin typeface="Arial Rounded"/>
              <a:ea typeface="Arial Rounded"/>
              <a:cs typeface="Arial Rounded"/>
              <a:sym typeface="Arial Rounded"/>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30. SARVIS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31. STILLWATER DITCH</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  32. DOME DITCH</a:t>
            </a:r>
            <a:endParaRPr sz="1400" b="0" i="0" u="none" strike="noStrike" cap="none" dirty="0">
              <a:solidFill>
                <a:srgbClr val="000000"/>
              </a:solidFill>
              <a:latin typeface="Arial"/>
              <a:ea typeface="Arial"/>
              <a:cs typeface="Arial"/>
              <a:sym typeface="Arial"/>
            </a:endParaRPr>
          </a:p>
        </p:txBody>
      </p:sp>
      <p:sp>
        <p:nvSpPr>
          <p:cNvPr id="493" name="Google Shape;493;p9"/>
          <p:cNvSpPr/>
          <p:nvPr/>
        </p:nvSpPr>
        <p:spPr>
          <a:xfrm>
            <a:off x="3765550" y="695325"/>
            <a:ext cx="371475" cy="65088"/>
          </a:xfrm>
          <a:custGeom>
            <a:avLst/>
            <a:gdLst/>
            <a:ahLst/>
            <a:cxnLst/>
            <a:rect l="l" t="t" r="r" b="b"/>
            <a:pathLst>
              <a:path w="234" h="41" extrusionOk="0">
                <a:moveTo>
                  <a:pt x="233" y="8"/>
                </a:moveTo>
                <a:lnTo>
                  <a:pt x="137" y="0"/>
                </a:lnTo>
                <a:lnTo>
                  <a:pt x="145" y="14"/>
                </a:lnTo>
                <a:lnTo>
                  <a:pt x="0" y="27"/>
                </a:lnTo>
                <a:lnTo>
                  <a:pt x="1" y="37"/>
                </a:lnTo>
                <a:lnTo>
                  <a:pt x="146" y="22"/>
                </a:lnTo>
                <a:lnTo>
                  <a:pt x="141" y="40"/>
                </a:lnTo>
                <a:lnTo>
                  <a:pt x="233" y="8"/>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94" name="Google Shape;494;p9"/>
          <p:cNvSpPr/>
          <p:nvPr/>
        </p:nvSpPr>
        <p:spPr>
          <a:xfrm>
            <a:off x="3841750" y="833438"/>
            <a:ext cx="371475" cy="65087"/>
          </a:xfrm>
          <a:custGeom>
            <a:avLst/>
            <a:gdLst/>
            <a:ahLst/>
            <a:cxnLst/>
            <a:rect l="l" t="t" r="r" b="b"/>
            <a:pathLst>
              <a:path w="234" h="41" extrusionOk="0">
                <a:moveTo>
                  <a:pt x="233" y="26"/>
                </a:moveTo>
                <a:lnTo>
                  <a:pt x="141" y="0"/>
                </a:lnTo>
                <a:lnTo>
                  <a:pt x="146" y="15"/>
                </a:lnTo>
                <a:lnTo>
                  <a:pt x="1" y="1"/>
                </a:lnTo>
                <a:lnTo>
                  <a:pt x="0" y="11"/>
                </a:lnTo>
                <a:lnTo>
                  <a:pt x="146" y="23"/>
                </a:lnTo>
                <a:lnTo>
                  <a:pt x="137" y="40"/>
                </a:lnTo>
                <a:lnTo>
                  <a:pt x="233" y="26"/>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95" name="Google Shape;495;p9"/>
          <p:cNvSpPr/>
          <p:nvPr/>
        </p:nvSpPr>
        <p:spPr>
          <a:xfrm>
            <a:off x="3910013" y="969963"/>
            <a:ext cx="371475" cy="65087"/>
          </a:xfrm>
          <a:custGeom>
            <a:avLst/>
            <a:gdLst/>
            <a:ahLst/>
            <a:cxnLst/>
            <a:rect l="l" t="t" r="r" b="b"/>
            <a:pathLst>
              <a:path w="234" h="41" extrusionOk="0">
                <a:moveTo>
                  <a:pt x="233" y="26"/>
                </a:moveTo>
                <a:lnTo>
                  <a:pt x="141" y="0"/>
                </a:lnTo>
                <a:lnTo>
                  <a:pt x="146" y="15"/>
                </a:lnTo>
                <a:lnTo>
                  <a:pt x="1" y="1"/>
                </a:lnTo>
                <a:lnTo>
                  <a:pt x="0" y="11"/>
                </a:lnTo>
                <a:lnTo>
                  <a:pt x="146" y="23"/>
                </a:lnTo>
                <a:lnTo>
                  <a:pt x="137" y="40"/>
                </a:lnTo>
                <a:lnTo>
                  <a:pt x="233" y="26"/>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96" name="Google Shape;496;p9"/>
          <p:cNvSpPr/>
          <p:nvPr/>
        </p:nvSpPr>
        <p:spPr>
          <a:xfrm>
            <a:off x="3956050" y="1092200"/>
            <a:ext cx="371475" cy="65088"/>
          </a:xfrm>
          <a:custGeom>
            <a:avLst/>
            <a:gdLst/>
            <a:ahLst/>
            <a:cxnLst/>
            <a:rect l="l" t="t" r="r" b="b"/>
            <a:pathLst>
              <a:path w="234" h="41" extrusionOk="0">
                <a:moveTo>
                  <a:pt x="233" y="26"/>
                </a:moveTo>
                <a:lnTo>
                  <a:pt x="141" y="0"/>
                </a:lnTo>
                <a:lnTo>
                  <a:pt x="146" y="15"/>
                </a:lnTo>
                <a:lnTo>
                  <a:pt x="1" y="1"/>
                </a:lnTo>
                <a:lnTo>
                  <a:pt x="0" y="11"/>
                </a:lnTo>
                <a:lnTo>
                  <a:pt x="146" y="23"/>
                </a:lnTo>
                <a:lnTo>
                  <a:pt x="137" y="40"/>
                </a:lnTo>
                <a:lnTo>
                  <a:pt x="233" y="26"/>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97" name="Google Shape;497;p9"/>
          <p:cNvSpPr/>
          <p:nvPr/>
        </p:nvSpPr>
        <p:spPr>
          <a:xfrm>
            <a:off x="4265613" y="995363"/>
            <a:ext cx="23018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4</a:t>
            </a:r>
            <a:endParaRPr sz="1400" b="0" i="0" u="none" strike="noStrike" cap="none" dirty="0">
              <a:solidFill>
                <a:srgbClr val="000000"/>
              </a:solidFill>
              <a:latin typeface="Arial"/>
              <a:ea typeface="Arial"/>
              <a:cs typeface="Arial"/>
              <a:sym typeface="Arial"/>
            </a:endParaRPr>
          </a:p>
        </p:txBody>
      </p:sp>
      <p:sp>
        <p:nvSpPr>
          <p:cNvPr id="498" name="Google Shape;498;p9"/>
          <p:cNvSpPr/>
          <p:nvPr/>
        </p:nvSpPr>
        <p:spPr>
          <a:xfrm>
            <a:off x="4089400" y="1195388"/>
            <a:ext cx="336550" cy="171450"/>
          </a:xfrm>
          <a:custGeom>
            <a:avLst/>
            <a:gdLst/>
            <a:ahLst/>
            <a:cxnLst/>
            <a:rect l="l" t="t" r="r" b="b"/>
            <a:pathLst>
              <a:path w="212" h="108" extrusionOk="0">
                <a:moveTo>
                  <a:pt x="211" y="0"/>
                </a:moveTo>
                <a:lnTo>
                  <a:pt x="119" y="26"/>
                </a:lnTo>
                <a:lnTo>
                  <a:pt x="131" y="35"/>
                </a:lnTo>
                <a:lnTo>
                  <a:pt x="0" y="98"/>
                </a:lnTo>
                <a:lnTo>
                  <a:pt x="4" y="107"/>
                </a:lnTo>
                <a:lnTo>
                  <a:pt x="134" y="42"/>
                </a:lnTo>
                <a:lnTo>
                  <a:pt x="136" y="61"/>
                </a:lnTo>
                <a:lnTo>
                  <a:pt x="211" y="0"/>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499" name="Google Shape;499;p9"/>
          <p:cNvSpPr/>
          <p:nvPr/>
        </p:nvSpPr>
        <p:spPr>
          <a:xfrm>
            <a:off x="4424363" y="1276350"/>
            <a:ext cx="23018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7</a:t>
            </a:r>
            <a:endParaRPr sz="1400" b="0" i="0" u="none" strike="noStrike" cap="none" dirty="0">
              <a:solidFill>
                <a:srgbClr val="000000"/>
              </a:solidFill>
              <a:latin typeface="Arial"/>
              <a:ea typeface="Arial"/>
              <a:cs typeface="Arial"/>
              <a:sym typeface="Arial"/>
            </a:endParaRPr>
          </a:p>
        </p:txBody>
      </p:sp>
      <p:sp>
        <p:nvSpPr>
          <p:cNvPr id="500" name="Google Shape;500;p9"/>
          <p:cNvSpPr/>
          <p:nvPr/>
        </p:nvSpPr>
        <p:spPr>
          <a:xfrm>
            <a:off x="4310063" y="2011363"/>
            <a:ext cx="371475" cy="65087"/>
          </a:xfrm>
          <a:custGeom>
            <a:avLst/>
            <a:gdLst/>
            <a:ahLst/>
            <a:cxnLst/>
            <a:rect l="l" t="t" r="r" b="b"/>
            <a:pathLst>
              <a:path w="234" h="41" extrusionOk="0">
                <a:moveTo>
                  <a:pt x="233" y="19"/>
                </a:moveTo>
                <a:lnTo>
                  <a:pt x="139" y="0"/>
                </a:lnTo>
                <a:lnTo>
                  <a:pt x="146" y="15"/>
                </a:lnTo>
                <a:lnTo>
                  <a:pt x="0" y="14"/>
                </a:lnTo>
                <a:lnTo>
                  <a:pt x="0" y="24"/>
                </a:lnTo>
                <a:lnTo>
                  <a:pt x="146" y="23"/>
                </a:lnTo>
                <a:lnTo>
                  <a:pt x="139" y="40"/>
                </a:lnTo>
                <a:lnTo>
                  <a:pt x="233" y="19"/>
                </a:lnTo>
              </a:path>
            </a:pathLst>
          </a:custGeom>
          <a:solidFill>
            <a:srgbClr val="114F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01" name="Google Shape;501;p9"/>
          <p:cNvSpPr/>
          <p:nvPr/>
        </p:nvSpPr>
        <p:spPr>
          <a:xfrm>
            <a:off x="4598988" y="1955800"/>
            <a:ext cx="230187"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9</a:t>
            </a:r>
            <a:endParaRPr sz="1400" b="0" i="0" u="none" strike="noStrike" cap="none" dirty="0">
              <a:solidFill>
                <a:srgbClr val="000000"/>
              </a:solidFill>
              <a:latin typeface="Arial"/>
              <a:ea typeface="Arial"/>
              <a:cs typeface="Arial"/>
              <a:sym typeface="Arial"/>
            </a:endParaRPr>
          </a:p>
        </p:txBody>
      </p:sp>
      <p:sp>
        <p:nvSpPr>
          <p:cNvPr id="502" name="Google Shape;502;p9"/>
          <p:cNvSpPr/>
          <p:nvPr/>
        </p:nvSpPr>
        <p:spPr>
          <a:xfrm>
            <a:off x="4362450" y="2428875"/>
            <a:ext cx="274638" cy="184150"/>
          </a:xfrm>
          <a:prstGeom prst="rect">
            <a:avLst/>
          </a:prstGeom>
          <a:noFill/>
          <a:ln>
            <a:noFill/>
          </a:ln>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dirty="0">
                <a:solidFill>
                  <a:schemeClr val="dk1"/>
                </a:solidFill>
                <a:latin typeface="Arial Rounded"/>
                <a:ea typeface="Arial Rounded"/>
                <a:cs typeface="Arial Rounded"/>
                <a:sym typeface="Arial Rounded"/>
              </a:rPr>
              <a:t>11</a:t>
            </a:r>
            <a:endParaRPr sz="1400" b="0" i="0" u="none" strike="noStrike" cap="none" dirty="0">
              <a:solidFill>
                <a:srgbClr val="000000"/>
              </a:solidFill>
              <a:latin typeface="Arial"/>
              <a:ea typeface="Arial"/>
              <a:cs typeface="Arial"/>
              <a:sym typeface="Arial"/>
            </a:endParaRPr>
          </a:p>
        </p:txBody>
      </p:sp>
      <p:pic>
        <p:nvPicPr>
          <p:cNvPr id="503" name="Google Shape;503;p9"/>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
          <p:cNvSpPr txBox="1">
            <a:spLocks noGrp="1"/>
          </p:cNvSpPr>
          <p:nvPr>
            <p:ph type="title"/>
          </p:nvPr>
        </p:nvSpPr>
        <p:spPr>
          <a:xfrm>
            <a:off x="457200" y="274638"/>
            <a:ext cx="8229600" cy="99039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4000" dirty="0"/>
              <a:t>South Platte Basin Hydrology</a:t>
            </a:r>
            <a:endParaRPr sz="4000" dirty="0"/>
          </a:p>
        </p:txBody>
      </p:sp>
      <p:sp>
        <p:nvSpPr>
          <p:cNvPr id="510" name="Google Shape;510;p7"/>
          <p:cNvSpPr txBox="1">
            <a:spLocks noGrp="1"/>
          </p:cNvSpPr>
          <p:nvPr>
            <p:ph type="body" idx="1"/>
          </p:nvPr>
        </p:nvSpPr>
        <p:spPr>
          <a:xfrm>
            <a:off x="446887" y="1417638"/>
            <a:ext cx="2911642" cy="4646278"/>
          </a:xfrm>
          <a:prstGeom prst="rect">
            <a:avLst/>
          </a:prstGeom>
          <a:noFill/>
          <a:ln>
            <a:noFill/>
          </a:ln>
        </p:spPr>
        <p:txBody>
          <a:bodyPr spcFirstLastPara="1" wrap="square" lIns="91425" tIns="45700" rIns="91425" bIns="45700" anchor="t" anchorCtr="0">
            <a:normAutofit fontScale="62500" lnSpcReduction="20000"/>
          </a:bodyPr>
          <a:lstStyle/>
          <a:p>
            <a:pPr marL="288925" lvl="0" indent="-288925" algn="l" rtl="0">
              <a:lnSpc>
                <a:spcPct val="100000"/>
              </a:lnSpc>
              <a:spcBef>
                <a:spcPts val="0"/>
              </a:spcBef>
              <a:spcAft>
                <a:spcPts val="0"/>
              </a:spcAft>
              <a:buSzPct val="125000"/>
              <a:buChar char="•"/>
            </a:pPr>
            <a:r>
              <a:rPr lang="en-US" dirty="0"/>
              <a:t>USGS estimates total basin </a:t>
            </a:r>
            <a:r>
              <a:rPr lang="en-US" i="1" dirty="0">
                <a:solidFill>
                  <a:srgbClr val="0070C0"/>
                </a:solidFill>
              </a:rPr>
              <a:t>native flows</a:t>
            </a:r>
            <a:r>
              <a:rPr lang="en-US" dirty="0"/>
              <a:t> to average about 1,400,000 acre-feet annually</a:t>
            </a:r>
            <a:endParaRPr dirty="0"/>
          </a:p>
          <a:p>
            <a:pPr marL="288925" lvl="0" indent="-288925" algn="l" rtl="0">
              <a:lnSpc>
                <a:spcPct val="100000"/>
              </a:lnSpc>
              <a:spcBef>
                <a:spcPts val="1200"/>
              </a:spcBef>
              <a:spcAft>
                <a:spcPts val="0"/>
              </a:spcAft>
              <a:buSzPct val="125000"/>
              <a:buChar char="•"/>
            </a:pPr>
            <a:r>
              <a:rPr lang="en-US" i="1" dirty="0">
                <a:solidFill>
                  <a:srgbClr val="00B050"/>
                </a:solidFill>
              </a:rPr>
              <a:t>Transmountain water imports</a:t>
            </a:r>
            <a:r>
              <a:rPr lang="en-US" dirty="0"/>
              <a:t> average about 400,000 acre-feet annual</a:t>
            </a:r>
            <a:endParaRPr dirty="0"/>
          </a:p>
          <a:p>
            <a:pPr marL="288925" lvl="0" indent="-288925" algn="l" rtl="0">
              <a:lnSpc>
                <a:spcPct val="100000"/>
              </a:lnSpc>
              <a:spcBef>
                <a:spcPts val="1200"/>
              </a:spcBef>
              <a:spcAft>
                <a:spcPts val="0"/>
              </a:spcAft>
              <a:buSzPct val="125000"/>
              <a:buChar char="•"/>
            </a:pPr>
            <a:r>
              <a:rPr lang="en-US" dirty="0"/>
              <a:t>Total annual surface water diversions average about 4,000,000 acre-feet annually</a:t>
            </a:r>
            <a:endParaRPr dirty="0"/>
          </a:p>
          <a:p>
            <a:pPr marL="288925" lvl="0" indent="-288925" algn="l" rtl="0">
              <a:lnSpc>
                <a:spcPct val="100000"/>
              </a:lnSpc>
              <a:spcBef>
                <a:spcPts val="1200"/>
              </a:spcBef>
              <a:spcAft>
                <a:spcPts val="0"/>
              </a:spcAft>
              <a:buSzPct val="125000"/>
              <a:buChar char="•"/>
            </a:pPr>
            <a:r>
              <a:rPr lang="en-US" dirty="0"/>
              <a:t>Return flows “make” the River</a:t>
            </a:r>
          </a:p>
          <a:p>
            <a:pPr marL="342900" lvl="0" indent="-342900" algn="l" rtl="0">
              <a:lnSpc>
                <a:spcPct val="100000"/>
              </a:lnSpc>
              <a:spcBef>
                <a:spcPts val="1840"/>
              </a:spcBef>
              <a:spcAft>
                <a:spcPts val="0"/>
              </a:spcAft>
              <a:buClr>
                <a:schemeClr val="dk1"/>
              </a:buClr>
              <a:buSzPct val="160000"/>
              <a:buNone/>
            </a:pPr>
            <a:endParaRPr dirty="0"/>
          </a:p>
        </p:txBody>
      </p:sp>
      <p:pic>
        <p:nvPicPr>
          <p:cNvPr id="511" name="Google Shape;511;p7"/>
          <p:cNvPicPr preferRelativeResize="0"/>
          <p:nvPr/>
        </p:nvPicPr>
        <p:blipFill rotWithShape="1">
          <a:blip r:embed="rId3">
            <a:alphaModFix/>
          </a:blip>
          <a:srcRect/>
          <a:stretch/>
        </p:blipFill>
        <p:spPr>
          <a:xfrm>
            <a:off x="0" y="6177378"/>
            <a:ext cx="2513308" cy="634127"/>
          </a:xfrm>
          <a:prstGeom prst="rect">
            <a:avLst/>
          </a:prstGeom>
          <a:noFill/>
          <a:ln>
            <a:noFill/>
          </a:ln>
        </p:spPr>
      </p:pic>
      <p:pic>
        <p:nvPicPr>
          <p:cNvPr id="512" name="Google Shape;512;p7"/>
          <p:cNvPicPr preferRelativeResize="0"/>
          <p:nvPr/>
        </p:nvPicPr>
        <p:blipFill rotWithShape="1">
          <a:blip r:embed="rId4">
            <a:alphaModFix/>
          </a:blip>
          <a:srcRect/>
          <a:stretch/>
        </p:blipFill>
        <p:spPr>
          <a:xfrm>
            <a:off x="3304351" y="1569863"/>
            <a:ext cx="5722771" cy="434182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
          <p:cNvSpPr txBox="1"/>
          <p:nvPr/>
        </p:nvSpPr>
        <p:spPr>
          <a:xfrm>
            <a:off x="7024723" y="6400800"/>
            <a:ext cx="2119277" cy="457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None/>
            </a:pPr>
            <a:r>
              <a:rPr lang="en-US" sz="1400" b="0" i="1" u="none" strike="noStrike" cap="none" dirty="0">
                <a:solidFill>
                  <a:schemeClr val="dk1"/>
                </a:solidFill>
                <a:latin typeface="Calibri"/>
                <a:ea typeface="Calibri"/>
                <a:cs typeface="Calibri"/>
                <a:sym typeface="Calibri"/>
              </a:rPr>
              <a:t>https://dnr.colorado.gov</a:t>
            </a:r>
            <a:endParaRPr sz="1400" b="0" i="1" u="none" strike="noStrike" cap="none" dirty="0">
              <a:solidFill>
                <a:schemeClr val="dk1"/>
              </a:solidFill>
              <a:latin typeface="Calibri"/>
              <a:ea typeface="Calibri"/>
              <a:cs typeface="Calibri"/>
              <a:sym typeface="Calibri"/>
            </a:endParaRPr>
          </a:p>
        </p:txBody>
      </p:sp>
      <p:pic>
        <p:nvPicPr>
          <p:cNvPr id="195" name="Google Shape;195;p2"/>
          <p:cNvPicPr preferRelativeResize="0"/>
          <p:nvPr/>
        </p:nvPicPr>
        <p:blipFill rotWithShape="1">
          <a:blip r:embed="rId3">
            <a:alphaModFix/>
          </a:blip>
          <a:srcRect/>
          <a:stretch/>
        </p:blipFill>
        <p:spPr>
          <a:xfrm>
            <a:off x="2487749" y="707599"/>
            <a:ext cx="4168501" cy="960203"/>
          </a:xfrm>
          <a:prstGeom prst="rect">
            <a:avLst/>
          </a:prstGeom>
          <a:noFill/>
          <a:ln>
            <a:noFill/>
          </a:ln>
        </p:spPr>
      </p:pic>
      <p:pic>
        <p:nvPicPr>
          <p:cNvPr id="196" name="Google Shape;196;p2" descr="A picture containing text&#10;&#10;Description automatically generated"/>
          <p:cNvPicPr preferRelativeResize="0"/>
          <p:nvPr/>
        </p:nvPicPr>
        <p:blipFill rotWithShape="1">
          <a:blip r:embed="rId4">
            <a:alphaModFix/>
          </a:blip>
          <a:srcRect/>
          <a:stretch/>
        </p:blipFill>
        <p:spPr>
          <a:xfrm>
            <a:off x="0" y="2030393"/>
            <a:ext cx="9144000" cy="4016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18"/>
          <p:cNvPicPr preferRelativeResize="0"/>
          <p:nvPr/>
        </p:nvPicPr>
        <p:blipFill rotWithShape="1">
          <a:blip r:embed="rId3">
            <a:alphaModFix/>
          </a:blip>
          <a:srcRect t="8750"/>
          <a:stretch/>
        </p:blipFill>
        <p:spPr>
          <a:xfrm>
            <a:off x="228600" y="928943"/>
            <a:ext cx="7883525" cy="5929057"/>
          </a:xfrm>
          <a:prstGeom prst="rect">
            <a:avLst/>
          </a:prstGeom>
          <a:noFill/>
          <a:ln>
            <a:noFill/>
          </a:ln>
        </p:spPr>
      </p:pic>
      <p:sp>
        <p:nvSpPr>
          <p:cNvPr id="519" name="Google Shape;519;p18"/>
          <p:cNvSpPr txBox="1"/>
          <p:nvPr/>
        </p:nvSpPr>
        <p:spPr>
          <a:xfrm>
            <a:off x="7397750" y="1524000"/>
            <a:ext cx="984250" cy="549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Times New Roman"/>
                <a:ea typeface="Times New Roman"/>
                <a:cs typeface="Times New Roman"/>
                <a:sym typeface="Times New Roman"/>
              </a:rPr>
              <a:t>Priority Dates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Times New Roman"/>
                <a:ea typeface="Times New Roman"/>
                <a:cs typeface="Times New Roman"/>
                <a:sym typeface="Times New Roman"/>
              </a:rPr>
              <a:t>Of Controlling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chemeClr val="dk1"/>
                </a:solidFill>
                <a:latin typeface="Times New Roman"/>
                <a:ea typeface="Times New Roman"/>
                <a:cs typeface="Times New Roman"/>
                <a:sym typeface="Times New Roman"/>
              </a:rPr>
              <a:t>Water Rights</a:t>
            </a:r>
            <a:endParaRPr sz="1400" b="0" i="0" u="none" strike="noStrike" cap="none" dirty="0">
              <a:solidFill>
                <a:srgbClr val="000000"/>
              </a:solidFill>
              <a:latin typeface="Arial"/>
              <a:ea typeface="Arial"/>
              <a:cs typeface="Arial"/>
              <a:sym typeface="Arial"/>
            </a:endParaRPr>
          </a:p>
        </p:txBody>
      </p:sp>
      <p:sp>
        <p:nvSpPr>
          <p:cNvPr id="520" name="Google Shape;520;p18"/>
          <p:cNvSpPr txBox="1"/>
          <p:nvPr/>
        </p:nvSpPr>
        <p:spPr>
          <a:xfrm>
            <a:off x="7772400" y="2330450"/>
            <a:ext cx="838200" cy="2444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Times New Roman"/>
                <a:ea typeface="Times New Roman"/>
                <a:cs typeface="Times New Roman"/>
                <a:sym typeface="Times New Roman"/>
              </a:rPr>
              <a:t>Early 1860’s</a:t>
            </a:r>
            <a:endParaRPr sz="1400" b="0" i="0" u="none" strike="noStrike" cap="none" dirty="0">
              <a:solidFill>
                <a:srgbClr val="000000"/>
              </a:solidFill>
              <a:latin typeface="Arial"/>
              <a:ea typeface="Arial"/>
              <a:cs typeface="Arial"/>
              <a:sym typeface="Arial"/>
            </a:endParaRPr>
          </a:p>
        </p:txBody>
      </p:sp>
      <p:sp>
        <p:nvSpPr>
          <p:cNvPr id="521" name="Google Shape;521;p18"/>
          <p:cNvSpPr txBox="1"/>
          <p:nvPr/>
        </p:nvSpPr>
        <p:spPr>
          <a:xfrm>
            <a:off x="7772400" y="2651125"/>
            <a:ext cx="838200" cy="549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Times New Roman"/>
                <a:ea typeface="Times New Roman"/>
                <a:cs typeface="Times New Roman"/>
                <a:sym typeface="Times New Roman"/>
              </a:rPr>
              <a:t>Late 1860’s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Times New Roman"/>
                <a:ea typeface="Times New Roman"/>
                <a:cs typeface="Times New Roman"/>
                <a:sym typeface="Times New Roman"/>
              </a:rPr>
              <a:t>To Early 1870’s</a:t>
            </a:r>
            <a:endParaRPr sz="1400" b="0" i="0" u="none" strike="noStrike" cap="none" dirty="0">
              <a:solidFill>
                <a:srgbClr val="000000"/>
              </a:solidFill>
              <a:latin typeface="Arial"/>
              <a:ea typeface="Arial"/>
              <a:cs typeface="Arial"/>
              <a:sym typeface="Arial"/>
            </a:endParaRPr>
          </a:p>
        </p:txBody>
      </p:sp>
      <p:sp>
        <p:nvSpPr>
          <p:cNvPr id="522" name="Google Shape;522;p18"/>
          <p:cNvSpPr txBox="1"/>
          <p:nvPr/>
        </p:nvSpPr>
        <p:spPr>
          <a:xfrm>
            <a:off x="7772400" y="3200400"/>
            <a:ext cx="1066800" cy="2444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Times New Roman"/>
                <a:ea typeface="Times New Roman"/>
                <a:cs typeface="Times New Roman"/>
                <a:sym typeface="Times New Roman"/>
              </a:rPr>
              <a:t> Early  1880’s</a:t>
            </a:r>
            <a:endParaRPr sz="1400" b="0" i="0" u="none" strike="noStrike" cap="none" dirty="0">
              <a:solidFill>
                <a:srgbClr val="000000"/>
              </a:solidFill>
              <a:latin typeface="Arial"/>
              <a:ea typeface="Arial"/>
              <a:cs typeface="Arial"/>
              <a:sym typeface="Arial"/>
            </a:endParaRPr>
          </a:p>
        </p:txBody>
      </p:sp>
      <p:sp>
        <p:nvSpPr>
          <p:cNvPr id="523" name="Google Shape;523;p18"/>
          <p:cNvSpPr txBox="1"/>
          <p:nvPr/>
        </p:nvSpPr>
        <p:spPr>
          <a:xfrm>
            <a:off x="7772400" y="3505200"/>
            <a:ext cx="1143000" cy="396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Times New Roman"/>
                <a:ea typeface="Times New Roman"/>
                <a:cs typeface="Times New Roman"/>
                <a:sym typeface="Times New Roman"/>
              </a:rPr>
              <a:t>Late 1880’s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Times New Roman"/>
                <a:ea typeface="Times New Roman"/>
                <a:cs typeface="Times New Roman"/>
                <a:sym typeface="Times New Roman"/>
              </a:rPr>
              <a:t>To Mid-1890’s</a:t>
            </a:r>
            <a:endParaRPr sz="1400" b="0" i="0" u="none" strike="noStrike" cap="none" dirty="0">
              <a:solidFill>
                <a:srgbClr val="000000"/>
              </a:solidFill>
              <a:latin typeface="Arial"/>
              <a:ea typeface="Arial"/>
              <a:cs typeface="Arial"/>
              <a:sym typeface="Arial"/>
            </a:endParaRPr>
          </a:p>
        </p:txBody>
      </p:sp>
      <p:sp>
        <p:nvSpPr>
          <p:cNvPr id="524" name="Google Shape;524;p18"/>
          <p:cNvSpPr/>
          <p:nvPr/>
        </p:nvSpPr>
        <p:spPr>
          <a:xfrm>
            <a:off x="7543800" y="2743200"/>
            <a:ext cx="228600" cy="228600"/>
          </a:xfrm>
          <a:prstGeom prst="rect">
            <a:avLst/>
          </a:prstGeom>
          <a:noFill/>
          <a:ln w="28575" cap="flat" cmpd="sng">
            <a:solidFill>
              <a:srgbClr val="2414F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25" name="Google Shape;525;p18"/>
          <p:cNvSpPr/>
          <p:nvPr/>
        </p:nvSpPr>
        <p:spPr>
          <a:xfrm>
            <a:off x="7543800" y="3200400"/>
            <a:ext cx="228600" cy="228600"/>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26" name="Google Shape;526;p18"/>
          <p:cNvSpPr/>
          <p:nvPr/>
        </p:nvSpPr>
        <p:spPr>
          <a:xfrm>
            <a:off x="7543800" y="2362200"/>
            <a:ext cx="228600" cy="228600"/>
          </a:xfrm>
          <a:prstGeom prst="rect">
            <a:avLst/>
          </a:prstGeom>
          <a:noFill/>
          <a:ln w="28575" cap="flat" cmpd="sng">
            <a:solidFill>
              <a:srgbClr val="00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27" name="Google Shape;527;p18"/>
          <p:cNvSpPr/>
          <p:nvPr/>
        </p:nvSpPr>
        <p:spPr>
          <a:xfrm>
            <a:off x="7543800" y="3581400"/>
            <a:ext cx="228600" cy="228600"/>
          </a:xfrm>
          <a:prstGeom prst="rect">
            <a:avLst/>
          </a:prstGeom>
          <a:noFill/>
          <a:ln w="2857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cxnSp>
        <p:nvCxnSpPr>
          <p:cNvPr id="528" name="Google Shape;528;p18"/>
          <p:cNvCxnSpPr/>
          <p:nvPr/>
        </p:nvCxnSpPr>
        <p:spPr>
          <a:xfrm>
            <a:off x="2209800" y="1600200"/>
            <a:ext cx="990600" cy="838200"/>
          </a:xfrm>
          <a:prstGeom prst="straightConnector1">
            <a:avLst/>
          </a:prstGeom>
          <a:noFill/>
          <a:ln w="34925" cap="flat" cmpd="sng">
            <a:solidFill>
              <a:srgbClr val="00FF00"/>
            </a:solidFill>
            <a:prstDash val="solid"/>
            <a:round/>
            <a:headEnd type="none" w="sm" len="sm"/>
            <a:tailEnd type="none" w="sm" len="sm"/>
          </a:ln>
        </p:spPr>
      </p:cxnSp>
      <p:cxnSp>
        <p:nvCxnSpPr>
          <p:cNvPr id="529" name="Google Shape;529;p18"/>
          <p:cNvCxnSpPr/>
          <p:nvPr/>
        </p:nvCxnSpPr>
        <p:spPr>
          <a:xfrm rot="10800000">
            <a:off x="2667000" y="3657600"/>
            <a:ext cx="0" cy="685800"/>
          </a:xfrm>
          <a:prstGeom prst="straightConnector1">
            <a:avLst/>
          </a:prstGeom>
          <a:noFill/>
          <a:ln w="31750" cap="flat" cmpd="sng">
            <a:solidFill>
              <a:srgbClr val="00FF00"/>
            </a:solidFill>
            <a:prstDash val="solid"/>
            <a:round/>
            <a:headEnd type="none" w="sm" len="sm"/>
            <a:tailEnd type="none" w="sm" len="sm"/>
          </a:ln>
        </p:spPr>
      </p:cxnSp>
      <p:cxnSp>
        <p:nvCxnSpPr>
          <p:cNvPr id="530" name="Google Shape;530;p18"/>
          <p:cNvCxnSpPr/>
          <p:nvPr/>
        </p:nvCxnSpPr>
        <p:spPr>
          <a:xfrm rot="10800000" flipH="1">
            <a:off x="2362200" y="4038600"/>
            <a:ext cx="228600" cy="76200"/>
          </a:xfrm>
          <a:prstGeom prst="straightConnector1">
            <a:avLst/>
          </a:prstGeom>
          <a:noFill/>
          <a:ln w="9525" cap="flat" cmpd="sng">
            <a:solidFill>
              <a:schemeClr val="dk1"/>
            </a:solidFill>
            <a:prstDash val="solid"/>
            <a:round/>
            <a:headEnd type="none" w="sm" len="sm"/>
            <a:tailEnd type="none" w="sm" len="sm"/>
          </a:ln>
        </p:spPr>
      </p:cxnSp>
      <p:cxnSp>
        <p:nvCxnSpPr>
          <p:cNvPr id="531" name="Google Shape;531;p18"/>
          <p:cNvCxnSpPr/>
          <p:nvPr/>
        </p:nvCxnSpPr>
        <p:spPr>
          <a:xfrm rot="10800000" flipH="1">
            <a:off x="2057400" y="4343400"/>
            <a:ext cx="609600" cy="228600"/>
          </a:xfrm>
          <a:prstGeom prst="straightConnector1">
            <a:avLst/>
          </a:prstGeom>
          <a:noFill/>
          <a:ln w="34925" cap="flat" cmpd="sng">
            <a:solidFill>
              <a:srgbClr val="00FF00"/>
            </a:solidFill>
            <a:prstDash val="solid"/>
            <a:round/>
            <a:headEnd type="none" w="sm" len="sm"/>
            <a:tailEnd type="none" w="sm" len="sm"/>
          </a:ln>
        </p:spPr>
      </p:cxnSp>
      <p:cxnSp>
        <p:nvCxnSpPr>
          <p:cNvPr id="532" name="Google Shape;532;p18"/>
          <p:cNvCxnSpPr/>
          <p:nvPr/>
        </p:nvCxnSpPr>
        <p:spPr>
          <a:xfrm rot="10800000" flipH="1">
            <a:off x="1752600" y="4343400"/>
            <a:ext cx="914400" cy="1295400"/>
          </a:xfrm>
          <a:prstGeom prst="straightConnector1">
            <a:avLst/>
          </a:prstGeom>
          <a:noFill/>
          <a:ln w="34925" cap="flat" cmpd="sng">
            <a:solidFill>
              <a:srgbClr val="00FF00"/>
            </a:solidFill>
            <a:prstDash val="solid"/>
            <a:round/>
            <a:headEnd type="none" w="sm" len="sm"/>
            <a:tailEnd type="none" w="sm" len="sm"/>
          </a:ln>
        </p:spPr>
      </p:cxnSp>
      <p:cxnSp>
        <p:nvCxnSpPr>
          <p:cNvPr id="533" name="Google Shape;533;p18"/>
          <p:cNvCxnSpPr/>
          <p:nvPr/>
        </p:nvCxnSpPr>
        <p:spPr>
          <a:xfrm>
            <a:off x="2133600" y="4038600"/>
            <a:ext cx="533400" cy="76200"/>
          </a:xfrm>
          <a:prstGeom prst="straightConnector1">
            <a:avLst/>
          </a:prstGeom>
          <a:noFill/>
          <a:ln w="34925" cap="flat" cmpd="sng">
            <a:solidFill>
              <a:srgbClr val="00FF00"/>
            </a:solidFill>
            <a:prstDash val="solid"/>
            <a:round/>
            <a:headEnd type="none" w="sm" len="sm"/>
            <a:tailEnd type="none" w="sm" len="sm"/>
          </a:ln>
        </p:spPr>
      </p:cxnSp>
      <p:cxnSp>
        <p:nvCxnSpPr>
          <p:cNvPr id="534" name="Google Shape;534;p18"/>
          <p:cNvCxnSpPr/>
          <p:nvPr/>
        </p:nvCxnSpPr>
        <p:spPr>
          <a:xfrm>
            <a:off x="1905000" y="3733800"/>
            <a:ext cx="762000" cy="0"/>
          </a:xfrm>
          <a:prstGeom prst="straightConnector1">
            <a:avLst/>
          </a:prstGeom>
          <a:noFill/>
          <a:ln w="34925" cap="flat" cmpd="sng">
            <a:solidFill>
              <a:srgbClr val="00FF00"/>
            </a:solidFill>
            <a:prstDash val="solid"/>
            <a:round/>
            <a:headEnd type="none" w="sm" len="sm"/>
            <a:tailEnd type="none" w="sm" len="sm"/>
          </a:ln>
        </p:spPr>
      </p:cxnSp>
      <p:cxnSp>
        <p:nvCxnSpPr>
          <p:cNvPr id="535" name="Google Shape;535;p18"/>
          <p:cNvCxnSpPr/>
          <p:nvPr/>
        </p:nvCxnSpPr>
        <p:spPr>
          <a:xfrm rot="10800000" flipH="1">
            <a:off x="2057400" y="3200400"/>
            <a:ext cx="838200" cy="228600"/>
          </a:xfrm>
          <a:prstGeom prst="straightConnector1">
            <a:avLst/>
          </a:prstGeom>
          <a:noFill/>
          <a:ln w="34925" cap="flat" cmpd="sng">
            <a:solidFill>
              <a:srgbClr val="00FF00"/>
            </a:solidFill>
            <a:prstDash val="solid"/>
            <a:round/>
            <a:headEnd type="none" w="sm" len="sm"/>
            <a:tailEnd type="none" w="sm" len="sm"/>
          </a:ln>
        </p:spPr>
      </p:cxnSp>
      <p:sp>
        <p:nvSpPr>
          <p:cNvPr id="536" name="Google Shape;536;p18"/>
          <p:cNvSpPr/>
          <p:nvPr/>
        </p:nvSpPr>
        <p:spPr>
          <a:xfrm>
            <a:off x="2667000" y="2438400"/>
            <a:ext cx="533400" cy="1219200"/>
          </a:xfrm>
          <a:custGeom>
            <a:avLst/>
            <a:gdLst/>
            <a:ahLst/>
            <a:cxnLst/>
            <a:rect l="l" t="t" r="r" b="b"/>
            <a:pathLst>
              <a:path w="336" h="768" extrusionOk="0">
                <a:moveTo>
                  <a:pt x="0" y="768"/>
                </a:moveTo>
                <a:cubicBezTo>
                  <a:pt x="64" y="720"/>
                  <a:pt x="128" y="672"/>
                  <a:pt x="144" y="576"/>
                </a:cubicBezTo>
                <a:cubicBezTo>
                  <a:pt x="160" y="480"/>
                  <a:pt x="64" y="288"/>
                  <a:pt x="96" y="192"/>
                </a:cubicBezTo>
                <a:cubicBezTo>
                  <a:pt x="128" y="96"/>
                  <a:pt x="296" y="32"/>
                  <a:pt x="336" y="0"/>
                </a:cubicBezTo>
              </a:path>
            </a:pathLst>
          </a:custGeom>
          <a:noFill/>
          <a:ln w="34925"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cxnSp>
        <p:nvCxnSpPr>
          <p:cNvPr id="537" name="Google Shape;537;p18"/>
          <p:cNvCxnSpPr/>
          <p:nvPr/>
        </p:nvCxnSpPr>
        <p:spPr>
          <a:xfrm rot="10800000" flipH="1">
            <a:off x="2362200" y="2895600"/>
            <a:ext cx="457200" cy="76200"/>
          </a:xfrm>
          <a:prstGeom prst="straightConnector1">
            <a:avLst/>
          </a:prstGeom>
          <a:noFill/>
          <a:ln w="34925" cap="flat" cmpd="sng">
            <a:solidFill>
              <a:srgbClr val="00FF00"/>
            </a:solidFill>
            <a:prstDash val="solid"/>
            <a:round/>
            <a:headEnd type="none" w="sm" len="sm"/>
            <a:tailEnd type="none" w="sm" len="sm"/>
          </a:ln>
        </p:spPr>
      </p:cxnSp>
      <p:cxnSp>
        <p:nvCxnSpPr>
          <p:cNvPr id="538" name="Google Shape;538;p18"/>
          <p:cNvCxnSpPr/>
          <p:nvPr/>
        </p:nvCxnSpPr>
        <p:spPr>
          <a:xfrm>
            <a:off x="2286000" y="2514600"/>
            <a:ext cx="609600" cy="76200"/>
          </a:xfrm>
          <a:prstGeom prst="straightConnector1">
            <a:avLst/>
          </a:prstGeom>
          <a:noFill/>
          <a:ln w="34925" cap="flat" cmpd="sng">
            <a:solidFill>
              <a:srgbClr val="00FF00"/>
            </a:solidFill>
            <a:prstDash val="solid"/>
            <a:round/>
            <a:headEnd type="none" w="sm" len="sm"/>
            <a:tailEnd type="none" w="sm" len="sm"/>
          </a:ln>
        </p:spPr>
      </p:cxnSp>
      <p:sp>
        <p:nvSpPr>
          <p:cNvPr id="539" name="Google Shape;539;p18"/>
          <p:cNvSpPr/>
          <p:nvPr/>
        </p:nvSpPr>
        <p:spPr>
          <a:xfrm>
            <a:off x="3200400" y="2438400"/>
            <a:ext cx="1676400" cy="266700"/>
          </a:xfrm>
          <a:custGeom>
            <a:avLst/>
            <a:gdLst/>
            <a:ahLst/>
            <a:cxnLst/>
            <a:rect l="l" t="t" r="r" b="b"/>
            <a:pathLst>
              <a:path w="1056" h="168" extrusionOk="0">
                <a:moveTo>
                  <a:pt x="0" y="0"/>
                </a:moveTo>
                <a:cubicBezTo>
                  <a:pt x="104" y="64"/>
                  <a:pt x="208" y="128"/>
                  <a:pt x="288" y="144"/>
                </a:cubicBezTo>
                <a:cubicBezTo>
                  <a:pt x="368" y="160"/>
                  <a:pt x="440" y="112"/>
                  <a:pt x="480" y="96"/>
                </a:cubicBezTo>
                <a:cubicBezTo>
                  <a:pt x="520" y="80"/>
                  <a:pt x="472" y="40"/>
                  <a:pt x="528" y="48"/>
                </a:cubicBezTo>
                <a:cubicBezTo>
                  <a:pt x="584" y="56"/>
                  <a:pt x="744" y="128"/>
                  <a:pt x="816" y="144"/>
                </a:cubicBezTo>
                <a:cubicBezTo>
                  <a:pt x="888" y="160"/>
                  <a:pt x="920" y="168"/>
                  <a:pt x="960" y="144"/>
                </a:cubicBezTo>
                <a:cubicBezTo>
                  <a:pt x="1000" y="120"/>
                  <a:pt x="1040" y="24"/>
                  <a:pt x="1056" y="0"/>
                </a:cubicBezTo>
              </a:path>
            </a:pathLst>
          </a:custGeom>
          <a:noFill/>
          <a:ln w="349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40" name="Google Shape;540;p18"/>
          <p:cNvSpPr/>
          <p:nvPr/>
        </p:nvSpPr>
        <p:spPr>
          <a:xfrm>
            <a:off x="4876800" y="1143000"/>
            <a:ext cx="1981200" cy="1295400"/>
          </a:xfrm>
          <a:custGeom>
            <a:avLst/>
            <a:gdLst/>
            <a:ahLst/>
            <a:cxnLst/>
            <a:rect l="l" t="t" r="r" b="b"/>
            <a:pathLst>
              <a:path w="1248" h="816" extrusionOk="0">
                <a:moveTo>
                  <a:pt x="0" y="816"/>
                </a:moveTo>
                <a:cubicBezTo>
                  <a:pt x="72" y="768"/>
                  <a:pt x="144" y="720"/>
                  <a:pt x="192" y="672"/>
                </a:cubicBezTo>
                <a:cubicBezTo>
                  <a:pt x="240" y="624"/>
                  <a:pt x="256" y="576"/>
                  <a:pt x="288" y="528"/>
                </a:cubicBezTo>
                <a:cubicBezTo>
                  <a:pt x="320" y="480"/>
                  <a:pt x="320" y="440"/>
                  <a:pt x="384" y="384"/>
                </a:cubicBezTo>
                <a:cubicBezTo>
                  <a:pt x="448" y="328"/>
                  <a:pt x="592" y="232"/>
                  <a:pt x="672" y="192"/>
                </a:cubicBezTo>
                <a:cubicBezTo>
                  <a:pt x="752" y="152"/>
                  <a:pt x="808" y="168"/>
                  <a:pt x="864" y="144"/>
                </a:cubicBezTo>
                <a:cubicBezTo>
                  <a:pt x="920" y="120"/>
                  <a:pt x="960" y="64"/>
                  <a:pt x="1008" y="48"/>
                </a:cubicBezTo>
                <a:cubicBezTo>
                  <a:pt x="1056" y="32"/>
                  <a:pt x="1112" y="56"/>
                  <a:pt x="1152" y="48"/>
                </a:cubicBezTo>
                <a:cubicBezTo>
                  <a:pt x="1192" y="40"/>
                  <a:pt x="1220" y="20"/>
                  <a:pt x="1248" y="0"/>
                </a:cubicBezTo>
              </a:path>
            </a:pathLst>
          </a:custGeom>
          <a:noFill/>
          <a:ln w="349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541" name="Google Shape;541;p18"/>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200"/>
              <a:buFont typeface="Calibri"/>
              <a:buNone/>
            </a:pPr>
            <a:r>
              <a:rPr lang="en-US" sz="3200" dirty="0"/>
              <a:t>South Platte River Drainage Water Rights Development</a:t>
            </a:r>
            <a:endParaRPr sz="3200" dirty="0"/>
          </a:p>
        </p:txBody>
      </p:sp>
      <p:sp>
        <p:nvSpPr>
          <p:cNvPr id="542" name="Google Shape;542;p18"/>
          <p:cNvSpPr txBox="1">
            <a:spLocks noGrp="1"/>
          </p:cNvSpPr>
          <p:nvPr>
            <p:ph type="body" idx="1"/>
          </p:nvPr>
        </p:nvSpPr>
        <p:spPr>
          <a:xfrm>
            <a:off x="457200" y="1600200"/>
            <a:ext cx="8229600" cy="45720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2000"/>
              <a:buChar char="•"/>
            </a:pPr>
            <a:r>
              <a:rPr lang="en-US" sz="2000" dirty="0"/>
              <a:t>                     </a:t>
            </a:r>
            <a:r>
              <a:rPr lang="en-US" sz="2000" b="1" dirty="0"/>
              <a:t>A                                                          D</a:t>
            </a:r>
            <a:endParaRPr dirty="0"/>
          </a:p>
          <a:p>
            <a:pPr marL="342900" lvl="0" indent="-215900" algn="l" rtl="0">
              <a:lnSpc>
                <a:spcPct val="100000"/>
              </a:lnSpc>
              <a:spcBef>
                <a:spcPts val="400"/>
              </a:spcBef>
              <a:spcAft>
                <a:spcPts val="0"/>
              </a:spcAft>
              <a:buClr>
                <a:schemeClr val="dk1"/>
              </a:buClr>
              <a:buSzPts val="2000"/>
              <a:buNone/>
            </a:pPr>
            <a:endParaRPr sz="2000" dirty="0"/>
          </a:p>
          <a:p>
            <a:pPr marL="342900" lvl="0" indent="-342900" algn="l" rtl="0">
              <a:lnSpc>
                <a:spcPct val="100000"/>
              </a:lnSpc>
              <a:spcBef>
                <a:spcPts val="0"/>
              </a:spcBef>
              <a:spcAft>
                <a:spcPts val="0"/>
              </a:spcAft>
              <a:buClr>
                <a:schemeClr val="dk1"/>
              </a:buClr>
              <a:buSzPts val="2000"/>
              <a:buChar char="•"/>
            </a:pPr>
            <a:r>
              <a:rPr lang="en-US" sz="2000" dirty="0"/>
              <a:t>                    </a:t>
            </a:r>
            <a:r>
              <a:rPr lang="en-US" sz="2000" b="1" dirty="0"/>
              <a:t>A                        C                                                              A</a:t>
            </a:r>
            <a:endParaRPr dirty="0"/>
          </a:p>
          <a:p>
            <a:pPr marL="342900" lvl="0" indent="-342900" algn="l" rtl="0">
              <a:lnSpc>
                <a:spcPct val="100000"/>
              </a:lnSpc>
              <a:spcBef>
                <a:spcPts val="1000"/>
              </a:spcBef>
              <a:spcAft>
                <a:spcPts val="0"/>
              </a:spcAft>
              <a:buClr>
                <a:schemeClr val="dk1"/>
              </a:buClr>
              <a:buSzPts val="2000"/>
              <a:buNone/>
            </a:pPr>
            <a:r>
              <a:rPr lang="en-US" sz="2000" b="1" dirty="0"/>
              <a:t>                         A                                                                                         B</a:t>
            </a:r>
            <a:endParaRPr dirty="0"/>
          </a:p>
          <a:p>
            <a:pPr marL="342900" lvl="0" indent="-342900" algn="l" rtl="0">
              <a:lnSpc>
                <a:spcPct val="100000"/>
              </a:lnSpc>
              <a:spcBef>
                <a:spcPts val="1000"/>
              </a:spcBef>
              <a:spcAft>
                <a:spcPts val="0"/>
              </a:spcAft>
              <a:buClr>
                <a:schemeClr val="dk1"/>
              </a:buClr>
              <a:buSzPts val="2000"/>
              <a:buNone/>
            </a:pPr>
            <a:r>
              <a:rPr lang="en-US" sz="2000" b="1" dirty="0"/>
              <a:t>                        A               B                                                                         C</a:t>
            </a:r>
            <a:endParaRPr dirty="0"/>
          </a:p>
          <a:p>
            <a:pPr marL="342900" lvl="0" indent="-342900" algn="l" rtl="0">
              <a:lnSpc>
                <a:spcPct val="100000"/>
              </a:lnSpc>
              <a:spcBef>
                <a:spcPts val="1000"/>
              </a:spcBef>
              <a:spcAft>
                <a:spcPts val="0"/>
              </a:spcAft>
              <a:buClr>
                <a:schemeClr val="dk1"/>
              </a:buClr>
              <a:buSzPts val="2000"/>
              <a:buNone/>
            </a:pPr>
            <a:r>
              <a:rPr lang="en-US" sz="2000" dirty="0"/>
              <a:t>                          </a:t>
            </a:r>
            <a:r>
              <a:rPr lang="en-US" sz="2000" b="1" dirty="0"/>
              <a:t>A                                                                                        D</a:t>
            </a:r>
            <a:endParaRPr dirty="0"/>
          </a:p>
          <a:p>
            <a:pPr marL="342900" lvl="0" indent="-342900" algn="l" rtl="0">
              <a:lnSpc>
                <a:spcPct val="100000"/>
              </a:lnSpc>
              <a:spcBef>
                <a:spcPts val="1400"/>
              </a:spcBef>
              <a:spcAft>
                <a:spcPts val="0"/>
              </a:spcAft>
              <a:buClr>
                <a:schemeClr val="dk1"/>
              </a:buClr>
              <a:buSzPts val="2000"/>
              <a:buNone/>
            </a:pPr>
            <a:r>
              <a:rPr lang="en-US" sz="2000" dirty="0"/>
              <a:t>                          </a:t>
            </a:r>
            <a:r>
              <a:rPr lang="en-US" sz="2000" b="1" dirty="0"/>
              <a:t>A</a:t>
            </a:r>
            <a:endParaRPr dirty="0"/>
          </a:p>
          <a:p>
            <a:pPr marL="342900" lvl="0" indent="-342900" algn="l" rtl="0">
              <a:lnSpc>
                <a:spcPct val="100000"/>
              </a:lnSpc>
              <a:spcBef>
                <a:spcPts val="400"/>
              </a:spcBef>
              <a:spcAft>
                <a:spcPts val="0"/>
              </a:spcAft>
              <a:buClr>
                <a:schemeClr val="dk1"/>
              </a:buClr>
              <a:buSzPts val="2000"/>
              <a:buNone/>
            </a:pPr>
            <a:r>
              <a:rPr lang="en-US" sz="2000" dirty="0"/>
              <a:t>                       </a:t>
            </a:r>
            <a:r>
              <a:rPr lang="en-US" sz="2000" b="1" dirty="0"/>
              <a:t>A</a:t>
            </a:r>
            <a:r>
              <a:rPr lang="en-US" sz="2000" dirty="0"/>
              <a:t>          </a:t>
            </a:r>
            <a:endParaRPr sz="2000" b="1" dirty="0"/>
          </a:p>
          <a:p>
            <a:pPr marL="342900" lvl="0" indent="-342900" algn="l" rtl="0">
              <a:lnSpc>
                <a:spcPct val="100000"/>
              </a:lnSpc>
              <a:spcBef>
                <a:spcPts val="400"/>
              </a:spcBef>
              <a:spcAft>
                <a:spcPts val="0"/>
              </a:spcAft>
              <a:buClr>
                <a:schemeClr val="dk1"/>
              </a:buClr>
              <a:buSzPts val="2000"/>
              <a:buNone/>
            </a:pPr>
            <a:r>
              <a:rPr lang="en-US" sz="2000" b="1" dirty="0"/>
              <a:t>                        </a:t>
            </a:r>
            <a:endParaRPr dirty="0"/>
          </a:p>
          <a:p>
            <a:pPr marL="342900" lvl="0" indent="-342900" algn="l" rtl="0">
              <a:lnSpc>
                <a:spcPct val="100000"/>
              </a:lnSpc>
              <a:spcBef>
                <a:spcPts val="400"/>
              </a:spcBef>
              <a:spcAft>
                <a:spcPts val="0"/>
              </a:spcAft>
              <a:buClr>
                <a:schemeClr val="dk1"/>
              </a:buClr>
              <a:buSzPts val="2000"/>
              <a:buNone/>
            </a:pPr>
            <a:r>
              <a:rPr lang="en-US" sz="2000" b="1" dirty="0"/>
              <a:t>                    A</a:t>
            </a:r>
            <a:endParaRPr sz="2000" b="1" dirty="0"/>
          </a:p>
        </p:txBody>
      </p:sp>
      <p:pic>
        <p:nvPicPr>
          <p:cNvPr id="543" name="Google Shape;543;p18"/>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17"/>
          <p:cNvSpPr txBox="1">
            <a:spLocks noGrp="1"/>
          </p:cNvSpPr>
          <p:nvPr>
            <p:ph type="title"/>
          </p:nvPr>
        </p:nvSpPr>
        <p:spPr>
          <a:xfrm>
            <a:off x="457646" y="274588"/>
            <a:ext cx="8228672" cy="1143070"/>
          </a:xfrm>
          <a:prstGeom prst="rect">
            <a:avLst/>
          </a:prstGeom>
          <a:noFill/>
          <a:ln>
            <a:noFill/>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Clr>
                <a:srgbClr val="53585F"/>
              </a:buClr>
              <a:buSzPts val="1400"/>
              <a:buFont typeface="Trebuchet MS"/>
              <a:buNone/>
            </a:pPr>
            <a:r>
              <a:rPr lang="en-US" b="0" i="0" dirty="0">
                <a:solidFill>
                  <a:schemeClr val="dk1"/>
                </a:solidFill>
                <a:latin typeface="Calibri"/>
                <a:ea typeface="Calibri"/>
                <a:cs typeface="Calibri"/>
                <a:sym typeface="Calibri"/>
              </a:rPr>
              <a:t>Over-Appropriated South Platte</a:t>
            </a:r>
            <a:endParaRPr b="0" i="0" dirty="0">
              <a:solidFill>
                <a:schemeClr val="dk1"/>
              </a:solidFill>
              <a:latin typeface="Calibri"/>
              <a:ea typeface="Calibri"/>
              <a:cs typeface="Calibri"/>
              <a:sym typeface="Calibri"/>
            </a:endParaRPr>
          </a:p>
        </p:txBody>
      </p:sp>
      <p:sp>
        <p:nvSpPr>
          <p:cNvPr id="549" name="Google Shape;549;p17"/>
          <p:cNvSpPr txBox="1">
            <a:spLocks noGrp="1"/>
          </p:cNvSpPr>
          <p:nvPr>
            <p:ph type="body" idx="1"/>
          </p:nvPr>
        </p:nvSpPr>
        <p:spPr>
          <a:xfrm>
            <a:off x="457646" y="1611315"/>
            <a:ext cx="8251031" cy="4392305"/>
          </a:xfrm>
          <a:prstGeom prst="rect">
            <a:avLst/>
          </a:prstGeom>
          <a:noFill/>
          <a:ln>
            <a:noFill/>
          </a:ln>
        </p:spPr>
        <p:txBody>
          <a:bodyPr spcFirstLastPara="1" wrap="square" lIns="64275" tIns="32125" rIns="64275" bIns="32125" anchor="t" anchorCtr="0">
            <a:noAutofit/>
          </a:bodyPr>
          <a:lstStyle/>
          <a:p>
            <a:pPr marL="457200" lvl="0" indent="-457200" algn="l" rtl="0">
              <a:lnSpc>
                <a:spcPct val="100000"/>
              </a:lnSpc>
              <a:spcBef>
                <a:spcPts val="0"/>
              </a:spcBef>
              <a:spcAft>
                <a:spcPts val="0"/>
              </a:spcAft>
              <a:buSzPts val="3600"/>
              <a:buFont typeface="Arial"/>
              <a:buChar char="•"/>
            </a:pPr>
            <a:r>
              <a:rPr lang="en-US" sz="2400" dirty="0">
                <a:solidFill>
                  <a:schemeClr val="dk1"/>
                </a:solidFill>
                <a:latin typeface="Calibri"/>
                <a:ea typeface="Calibri"/>
                <a:cs typeface="Calibri"/>
                <a:sym typeface="Calibri"/>
              </a:rPr>
              <a:t>More water is usually claimed or desired by water users than is available.</a:t>
            </a:r>
            <a:endParaRPr sz="2400" dirty="0">
              <a:solidFill>
                <a:schemeClr val="dk1"/>
              </a:solidFill>
              <a:latin typeface="Calibri"/>
              <a:ea typeface="Calibri"/>
              <a:cs typeface="Calibri"/>
              <a:sym typeface="Calibri"/>
            </a:endParaRPr>
          </a:p>
          <a:p>
            <a:pPr marL="457200" lvl="0" indent="-457200" algn="l" rtl="0">
              <a:lnSpc>
                <a:spcPct val="100000"/>
              </a:lnSpc>
              <a:spcBef>
                <a:spcPts val="1200"/>
              </a:spcBef>
              <a:spcAft>
                <a:spcPts val="0"/>
              </a:spcAft>
              <a:buSzPts val="3600"/>
              <a:buFont typeface="Arial"/>
              <a:buChar char="•"/>
            </a:pPr>
            <a:r>
              <a:rPr lang="en-US" sz="2400" dirty="0">
                <a:solidFill>
                  <a:schemeClr val="dk1"/>
                </a:solidFill>
                <a:latin typeface="Calibri"/>
                <a:ea typeface="Calibri"/>
                <a:cs typeface="Calibri"/>
                <a:sym typeface="Calibri"/>
              </a:rPr>
              <a:t>Generally, experience a water shortage much of the year.</a:t>
            </a:r>
            <a:endParaRPr sz="2400" dirty="0">
              <a:solidFill>
                <a:schemeClr val="dk1"/>
              </a:solidFill>
              <a:latin typeface="Calibri"/>
              <a:ea typeface="Calibri"/>
              <a:cs typeface="Calibri"/>
              <a:sym typeface="Calibri"/>
            </a:endParaRPr>
          </a:p>
          <a:p>
            <a:pPr marL="457200" lvl="0" indent="-457200" algn="l" rtl="0">
              <a:lnSpc>
                <a:spcPct val="100000"/>
              </a:lnSpc>
              <a:spcBef>
                <a:spcPts val="1200"/>
              </a:spcBef>
              <a:spcAft>
                <a:spcPts val="0"/>
              </a:spcAft>
              <a:buSzPts val="3600"/>
              <a:buFont typeface="Arial"/>
              <a:buChar char="•"/>
            </a:pPr>
            <a:r>
              <a:rPr lang="en-US" sz="2400" dirty="0">
                <a:solidFill>
                  <a:schemeClr val="dk1"/>
                </a:solidFill>
                <a:latin typeface="Calibri"/>
                <a:ea typeface="Calibri"/>
                <a:cs typeface="Calibri"/>
                <a:sym typeface="Calibri"/>
              </a:rPr>
              <a:t>Almost always throughout the summer only water users who have water rights dating from the 1860’s to the 1890’s can divert in-priority.</a:t>
            </a:r>
            <a:endParaRPr sz="2400" dirty="0">
              <a:solidFill>
                <a:schemeClr val="dk1"/>
              </a:solidFill>
              <a:latin typeface="Calibri"/>
              <a:ea typeface="Calibri"/>
              <a:cs typeface="Calibri"/>
              <a:sym typeface="Calibri"/>
            </a:endParaRPr>
          </a:p>
          <a:p>
            <a:pPr marL="457200" lvl="0" indent="-457200" algn="l" rtl="0">
              <a:lnSpc>
                <a:spcPct val="100000"/>
              </a:lnSpc>
              <a:spcBef>
                <a:spcPts val="1200"/>
              </a:spcBef>
              <a:spcAft>
                <a:spcPts val="0"/>
              </a:spcAft>
              <a:buSzPts val="3600"/>
              <a:buFont typeface="Arial"/>
              <a:buChar char="•"/>
            </a:pPr>
            <a:r>
              <a:rPr lang="en-US" sz="2400" dirty="0">
                <a:solidFill>
                  <a:schemeClr val="dk1"/>
                </a:solidFill>
                <a:latin typeface="Calibri"/>
                <a:ea typeface="Calibri"/>
                <a:cs typeface="Calibri"/>
                <a:sym typeface="Calibri"/>
              </a:rPr>
              <a:t>Plans of augmentation allow replacement of out-of-priority diversions.</a:t>
            </a:r>
            <a:endParaRPr sz="2400" dirty="0">
              <a:solidFill>
                <a:schemeClr val="dk1"/>
              </a:solidFill>
              <a:latin typeface="Calibri"/>
              <a:ea typeface="Calibri"/>
              <a:cs typeface="Calibri"/>
              <a:sym typeface="Calibri"/>
            </a:endParaRPr>
          </a:p>
          <a:p>
            <a:pPr marL="128582" lvl="0" indent="50003" algn="l" rtl="0">
              <a:lnSpc>
                <a:spcPct val="100000"/>
              </a:lnSpc>
              <a:spcBef>
                <a:spcPts val="1903"/>
              </a:spcBef>
              <a:spcAft>
                <a:spcPts val="0"/>
              </a:spcAft>
              <a:buSzPts val="4000"/>
              <a:buNone/>
            </a:pPr>
            <a:endParaRPr sz="2812"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16"/>
          <p:cNvSpPr txBox="1">
            <a:spLocks noGrp="1"/>
          </p:cNvSpPr>
          <p:nvPr>
            <p:ph type="title" idx="4294967295"/>
          </p:nvPr>
        </p:nvSpPr>
        <p:spPr>
          <a:xfrm>
            <a:off x="426128" y="27919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3800" dirty="0"/>
              <a:t>Definition of Terms for a Call</a:t>
            </a:r>
            <a:endParaRPr sz="3800" dirty="0"/>
          </a:p>
        </p:txBody>
      </p:sp>
      <p:sp>
        <p:nvSpPr>
          <p:cNvPr id="556" name="Google Shape;556;p16"/>
          <p:cNvSpPr txBox="1">
            <a:spLocks noGrp="1"/>
          </p:cNvSpPr>
          <p:nvPr>
            <p:ph type="body" idx="4294967295"/>
          </p:nvPr>
        </p:nvSpPr>
        <p:spPr>
          <a:xfrm>
            <a:off x="883328" y="1422192"/>
            <a:ext cx="7772400" cy="4415391"/>
          </a:xfrm>
          <a:prstGeom prst="rect">
            <a:avLst/>
          </a:prstGeom>
          <a:noFill/>
          <a:ln>
            <a:noFill/>
          </a:ln>
        </p:spPr>
        <p:txBody>
          <a:bodyPr spcFirstLastPara="1" wrap="square" lIns="91425" tIns="45700" rIns="91425" bIns="45700" anchor="t" anchorCtr="0">
            <a:normAutofit fontScale="25000" lnSpcReduction="20000"/>
          </a:bodyPr>
          <a:lstStyle/>
          <a:p>
            <a:pPr marL="342900" lvl="0" indent="-342900" algn="l" rtl="0">
              <a:lnSpc>
                <a:spcPct val="120000"/>
              </a:lnSpc>
              <a:spcBef>
                <a:spcPts val="0"/>
              </a:spcBef>
              <a:spcAft>
                <a:spcPts val="0"/>
              </a:spcAft>
              <a:buClr>
                <a:schemeClr val="dk1"/>
              </a:buClr>
              <a:buSzPct val="116666"/>
              <a:buChar char="•"/>
            </a:pPr>
            <a:r>
              <a:rPr lang="en-US" sz="9600" b="1" dirty="0">
                <a:solidFill>
                  <a:schemeClr val="dk1"/>
                </a:solidFill>
                <a:latin typeface="Calibri"/>
                <a:ea typeface="Calibri"/>
                <a:cs typeface="Calibri"/>
                <a:sym typeface="Calibri"/>
              </a:rPr>
              <a:t>Call</a:t>
            </a:r>
            <a:r>
              <a:rPr lang="en-US" sz="9600" dirty="0">
                <a:solidFill>
                  <a:schemeClr val="dk1"/>
                </a:solidFill>
                <a:latin typeface="Calibri"/>
                <a:ea typeface="Calibri"/>
                <a:cs typeface="Calibri"/>
                <a:sym typeface="Calibri"/>
              </a:rPr>
              <a:t> – The demand for water by a user with a decreed water right</a:t>
            </a:r>
            <a:endParaRPr dirty="0"/>
          </a:p>
          <a:p>
            <a:pPr marL="342900" lvl="0" indent="-342900" algn="l" rtl="0">
              <a:lnSpc>
                <a:spcPct val="120000"/>
              </a:lnSpc>
              <a:spcBef>
                <a:spcPts val="1800"/>
              </a:spcBef>
              <a:spcAft>
                <a:spcPts val="0"/>
              </a:spcAft>
              <a:buClr>
                <a:schemeClr val="dk1"/>
              </a:buClr>
              <a:buSzPct val="116666"/>
              <a:buChar char="•"/>
            </a:pPr>
            <a:r>
              <a:rPr lang="en-US" sz="9600" b="1" dirty="0">
                <a:solidFill>
                  <a:schemeClr val="dk1"/>
                </a:solidFill>
                <a:latin typeface="Calibri"/>
                <a:ea typeface="Calibri"/>
                <a:cs typeface="Calibri"/>
                <a:sym typeface="Calibri"/>
              </a:rPr>
              <a:t>Valid Call </a:t>
            </a:r>
            <a:r>
              <a:rPr lang="en-US" sz="9600" dirty="0">
                <a:solidFill>
                  <a:schemeClr val="dk1"/>
                </a:solidFill>
                <a:latin typeface="Calibri"/>
                <a:ea typeface="Calibri"/>
                <a:cs typeface="Calibri"/>
                <a:sym typeface="Calibri"/>
              </a:rPr>
              <a:t>- Recognized and administered by Division of Water Resources – the determination by the Water Commissioner of the most junior right that may divert when the supply of water in the river is less than the demand on the river by all decreed water users (also known as “The Call”)</a:t>
            </a:r>
            <a:endParaRPr dirty="0"/>
          </a:p>
          <a:p>
            <a:pPr marL="342900" marR="0" lvl="0" indent="-342900" algn="l" rtl="0">
              <a:lnSpc>
                <a:spcPct val="120000"/>
              </a:lnSpc>
              <a:spcBef>
                <a:spcPts val="1800"/>
              </a:spcBef>
              <a:spcAft>
                <a:spcPts val="0"/>
              </a:spcAft>
              <a:buClr>
                <a:srgbClr val="000000"/>
              </a:buClr>
              <a:buSzPct val="116666"/>
              <a:buFont typeface="Arial"/>
              <a:buChar char="•"/>
            </a:pPr>
            <a:r>
              <a:rPr lang="en-US" sz="9600" b="1" i="0" u="none" strike="noStrike" cap="none" dirty="0">
                <a:solidFill>
                  <a:srgbClr val="000000"/>
                </a:solidFill>
                <a:latin typeface="Calibri"/>
                <a:ea typeface="Calibri"/>
                <a:cs typeface="Calibri"/>
                <a:sym typeface="Calibri"/>
              </a:rPr>
              <a:t>No Call </a:t>
            </a:r>
            <a:r>
              <a:rPr lang="en-US" sz="9600" b="0" i="0" u="none" strike="noStrike" cap="none" dirty="0">
                <a:solidFill>
                  <a:srgbClr val="000000"/>
                </a:solidFill>
                <a:latin typeface="Calibri"/>
                <a:ea typeface="Calibri"/>
                <a:cs typeface="Calibri"/>
                <a:sym typeface="Calibri"/>
              </a:rPr>
              <a:t>– The supply of water in the river exceeds the demand for water by all decreed water users </a:t>
            </a:r>
            <a:endParaRPr dirty="0"/>
          </a:p>
          <a:p>
            <a:pPr marL="342900" lvl="0" indent="-165100" algn="l" rtl="0">
              <a:lnSpc>
                <a:spcPct val="80000"/>
              </a:lnSpc>
              <a:spcBef>
                <a:spcPts val="3000"/>
              </a:spcBef>
              <a:spcAft>
                <a:spcPts val="0"/>
              </a:spcAft>
              <a:buClr>
                <a:schemeClr val="dk1"/>
              </a:buClr>
              <a:buSzPct val="350000"/>
              <a:buNone/>
            </a:pPr>
            <a:endParaRPr dirty="0">
              <a:solidFill>
                <a:schemeClr val="dk1"/>
              </a:solidFill>
              <a:latin typeface="Calibri"/>
              <a:ea typeface="Calibri"/>
              <a:cs typeface="Calibri"/>
              <a:sym typeface="Calibri"/>
            </a:endParaRPr>
          </a:p>
          <a:p>
            <a:pPr marL="342900" lvl="0" indent="-342900" algn="l" rtl="0">
              <a:lnSpc>
                <a:spcPct val="80000"/>
              </a:lnSpc>
              <a:spcBef>
                <a:spcPts val="3480"/>
              </a:spcBef>
              <a:spcAft>
                <a:spcPts val="0"/>
              </a:spcAft>
              <a:buClr>
                <a:schemeClr val="dk1"/>
              </a:buClr>
              <a:buSzPts val="2400"/>
              <a:buFont typeface="Calibri"/>
              <a:buNone/>
            </a:pPr>
            <a:r>
              <a:rPr lang="en-US" sz="2400" dirty="0"/>
              <a:t>	</a:t>
            </a:r>
            <a:endParaRPr dirty="0"/>
          </a:p>
          <a:p>
            <a:pPr marL="342900" lvl="0" indent="-190500" algn="l" rtl="0">
              <a:lnSpc>
                <a:spcPct val="80000"/>
              </a:lnSpc>
              <a:spcBef>
                <a:spcPts val="480"/>
              </a:spcBef>
              <a:spcAft>
                <a:spcPts val="0"/>
              </a:spcAft>
              <a:buClr>
                <a:schemeClr val="dk1"/>
              </a:buClr>
              <a:buSzPts val="2400"/>
              <a:buNone/>
            </a:pPr>
            <a:endParaRPr sz="2400" dirty="0"/>
          </a:p>
        </p:txBody>
      </p:sp>
      <p:pic>
        <p:nvPicPr>
          <p:cNvPr id="557" name="Google Shape;557;p16"/>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transition>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44"/>
          <p:cNvSpPr txBox="1">
            <a:spLocks noGrp="1"/>
          </p:cNvSpPr>
          <p:nvPr>
            <p:ph type="title"/>
          </p:nvPr>
        </p:nvSpPr>
        <p:spPr>
          <a:xfrm>
            <a:off x="457200" y="8416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sz="3100" dirty="0"/>
              <a:t>Colorado’s Decision Support Systems</a:t>
            </a:r>
            <a:br>
              <a:rPr lang="en-US" dirty="0"/>
            </a:br>
            <a:r>
              <a:rPr lang="en-US" sz="1600" i="1" dirty="0"/>
              <a:t>https://dwr.state.co.us/tools</a:t>
            </a:r>
            <a:endParaRPr dirty="0"/>
          </a:p>
        </p:txBody>
      </p:sp>
      <p:pic>
        <p:nvPicPr>
          <p:cNvPr id="563" name="Google Shape;563;p44"/>
          <p:cNvPicPr preferRelativeResize="0"/>
          <p:nvPr/>
        </p:nvPicPr>
        <p:blipFill rotWithShape="1">
          <a:blip r:embed="rId3">
            <a:alphaModFix/>
          </a:blip>
          <a:srcRect/>
          <a:stretch/>
        </p:blipFill>
        <p:spPr>
          <a:xfrm>
            <a:off x="0" y="1227164"/>
            <a:ext cx="9144000" cy="445243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22"/>
          <p:cNvSpPr txBox="1">
            <a:spLocks noGrp="1"/>
          </p:cNvSpPr>
          <p:nvPr>
            <p:ph type="title"/>
          </p:nvPr>
        </p:nvSpPr>
        <p:spPr>
          <a:xfrm>
            <a:off x="1472185" y="90142"/>
            <a:ext cx="6036328" cy="611155"/>
          </a:xfrm>
          <a:prstGeom prst="rect">
            <a:avLst/>
          </a:prstGeom>
          <a:noFill/>
          <a:ln>
            <a:noFill/>
          </a:ln>
        </p:spPr>
        <p:txBody>
          <a:bodyPr spcFirstLastPara="1" wrap="square" lIns="68550" tIns="34275" rIns="68550" bIns="34275" anchor="ctr" anchorCtr="0">
            <a:noAutofit/>
          </a:bodyPr>
          <a:lstStyle/>
          <a:p>
            <a:pPr marL="0" lvl="0" indent="0" algn="ctr" rtl="0">
              <a:lnSpc>
                <a:spcPct val="100000"/>
              </a:lnSpc>
              <a:spcBef>
                <a:spcPts val="0"/>
              </a:spcBef>
              <a:spcAft>
                <a:spcPts val="0"/>
              </a:spcAft>
              <a:buSzPts val="563"/>
              <a:buNone/>
            </a:pPr>
            <a:r>
              <a:rPr lang="en-US" sz="2800" dirty="0"/>
              <a:t>Telemetry Data – CDSS Stations</a:t>
            </a:r>
            <a:br>
              <a:rPr lang="en-US" sz="2800" dirty="0"/>
            </a:br>
            <a:r>
              <a:rPr lang="en-US" sz="1600" i="1" dirty="0"/>
              <a:t>https://dwr.state.co.us/surfacewater/</a:t>
            </a:r>
            <a:endParaRPr sz="1600" i="1" dirty="0"/>
          </a:p>
        </p:txBody>
      </p:sp>
      <p:sp>
        <p:nvSpPr>
          <p:cNvPr id="569" name="Google Shape;569;p22"/>
          <p:cNvSpPr txBox="1"/>
          <p:nvPr/>
        </p:nvSpPr>
        <p:spPr>
          <a:xfrm>
            <a:off x="6617580" y="1066152"/>
            <a:ext cx="2432641" cy="1321935"/>
          </a:xfrm>
          <a:prstGeom prst="rect">
            <a:avLst/>
          </a:prstGeom>
          <a:noFill/>
          <a:ln>
            <a:noFill/>
          </a:ln>
        </p:spPr>
        <p:txBody>
          <a:bodyPr spcFirstLastPara="1" wrap="square" lIns="91425" tIns="45700" rIns="91425" bIns="45700" anchor="t" anchorCtr="0">
            <a:normAutofit fontScale="62500" lnSpcReduction="20000"/>
          </a:bodyPr>
          <a:lstStyle/>
          <a:p>
            <a:pPr marL="0" marR="0" lvl="0" indent="0" algn="l" rtl="0">
              <a:lnSpc>
                <a:spcPct val="90000"/>
              </a:lnSpc>
              <a:spcBef>
                <a:spcPts val="0"/>
              </a:spcBef>
              <a:spcAft>
                <a:spcPts val="0"/>
              </a:spcAft>
              <a:buClr>
                <a:srgbClr val="000000"/>
              </a:buClr>
              <a:buSzPct val="100000"/>
              <a:buFont typeface="Arial"/>
              <a:buNone/>
            </a:pPr>
            <a:r>
              <a:rPr lang="en-US" sz="2400" b="1" i="0" u="none" strike="noStrike" cap="none" dirty="0">
                <a:solidFill>
                  <a:schemeClr val="tx1"/>
                </a:solidFill>
                <a:latin typeface="Calibri" panose="020F0502020204030204" pitchFamily="34" charset="0"/>
                <a:ea typeface="Calibri"/>
                <a:cs typeface="Calibri" panose="020F0502020204030204" pitchFamily="34" charset="0"/>
                <a:sym typeface="Calibri"/>
              </a:rPr>
              <a:t>South Platte River Basin Division 1 </a:t>
            </a:r>
            <a:endParaRPr dirty="0">
              <a:solidFill>
                <a:schemeClr val="tx1"/>
              </a:solidFill>
              <a:latin typeface="Calibri" panose="020F0502020204030204" pitchFamily="34" charset="0"/>
              <a:cs typeface="Calibri" panose="020F0502020204030204" pitchFamily="34" charset="0"/>
            </a:endParaRPr>
          </a:p>
          <a:p>
            <a:pPr marL="0" marR="0" lvl="0" indent="0" algn="l" rtl="0">
              <a:lnSpc>
                <a:spcPct val="90000"/>
              </a:lnSpc>
              <a:spcBef>
                <a:spcPts val="0"/>
              </a:spcBef>
              <a:spcAft>
                <a:spcPts val="0"/>
              </a:spcAft>
              <a:buClr>
                <a:srgbClr val="000000"/>
              </a:buClr>
              <a:buSzPct val="100000"/>
              <a:buFont typeface="Arial"/>
              <a:buNone/>
            </a:pPr>
            <a:endParaRPr sz="2400" b="1" i="0" u="none" strike="noStrike" cap="none" dirty="0">
              <a:solidFill>
                <a:schemeClr val="tx1"/>
              </a:solidFill>
              <a:latin typeface="Calibri" panose="020F0502020204030204" pitchFamily="34" charset="0"/>
              <a:ea typeface="Calibri"/>
              <a:cs typeface="Calibri" panose="020F0502020204030204" pitchFamily="34" charset="0"/>
              <a:sym typeface="Calibri"/>
            </a:endParaRPr>
          </a:p>
          <a:p>
            <a:pPr marL="0" marR="0" lvl="0" indent="0" algn="l" rtl="0">
              <a:lnSpc>
                <a:spcPct val="90000"/>
              </a:lnSpc>
              <a:spcBef>
                <a:spcPts val="0"/>
              </a:spcBef>
              <a:spcAft>
                <a:spcPts val="0"/>
              </a:spcAft>
              <a:buClr>
                <a:srgbClr val="000000"/>
              </a:buClr>
              <a:buSzPct val="100000"/>
              <a:buFont typeface="Arial"/>
              <a:buNone/>
            </a:pPr>
            <a:r>
              <a:rPr lang="en-US" sz="1900" b="0" i="0" u="none" strike="noStrike" cap="none" dirty="0">
                <a:solidFill>
                  <a:schemeClr val="tx1"/>
                </a:solidFill>
                <a:latin typeface="Calibri" panose="020F0502020204030204" pitchFamily="34" charset="0"/>
                <a:ea typeface="Calibri"/>
                <a:cs typeface="Calibri" panose="020F0502020204030204" pitchFamily="34" charset="0"/>
                <a:sym typeface="Calibri"/>
              </a:rPr>
              <a:t>Currently </a:t>
            </a:r>
            <a:r>
              <a:rPr lang="en-US" sz="1900" dirty="0">
                <a:solidFill>
                  <a:schemeClr val="tx1"/>
                </a:solidFill>
                <a:latin typeface="Calibri" panose="020F0502020204030204" pitchFamily="34" charset="0"/>
                <a:ea typeface="Calibri"/>
                <a:cs typeface="Calibri" panose="020F0502020204030204" pitchFamily="34" charset="0"/>
                <a:sym typeface="Calibri"/>
              </a:rPr>
              <a:t>864</a:t>
            </a:r>
            <a:r>
              <a:rPr lang="en-US" sz="1900" b="0" i="0" u="none" strike="noStrike" cap="none" dirty="0">
                <a:solidFill>
                  <a:schemeClr val="tx1"/>
                </a:solidFill>
                <a:latin typeface="Calibri" panose="020F0502020204030204" pitchFamily="34" charset="0"/>
                <a:ea typeface="Calibri"/>
                <a:cs typeface="Calibri" panose="020F0502020204030204" pitchFamily="34" charset="0"/>
                <a:sym typeface="Calibri"/>
              </a:rPr>
              <a:t> Sites on website (Includes SPBRT Funding)</a:t>
            </a:r>
            <a:endParaRPr dirty="0">
              <a:solidFill>
                <a:schemeClr val="tx1"/>
              </a:solidFill>
              <a:latin typeface="Calibri" panose="020F0502020204030204" pitchFamily="34" charset="0"/>
              <a:cs typeface="Calibri" panose="020F0502020204030204" pitchFamily="34" charset="0"/>
            </a:endParaRPr>
          </a:p>
          <a:p>
            <a:pPr marL="0" marR="0" lvl="0" indent="0" algn="l" rtl="0">
              <a:lnSpc>
                <a:spcPct val="90000"/>
              </a:lnSpc>
              <a:spcBef>
                <a:spcPts val="0"/>
              </a:spcBef>
              <a:spcAft>
                <a:spcPts val="0"/>
              </a:spcAft>
              <a:buClr>
                <a:srgbClr val="000000"/>
              </a:buClr>
              <a:buSzPct val="100000"/>
              <a:buFont typeface="Arial"/>
              <a:buNone/>
            </a:pPr>
            <a:endParaRPr sz="14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a:p>
            <a:pPr marL="0" marR="0" lvl="0" indent="0" algn="l" rtl="0">
              <a:lnSpc>
                <a:spcPct val="90000"/>
              </a:lnSpc>
              <a:spcBef>
                <a:spcPts val="0"/>
              </a:spcBef>
              <a:spcAft>
                <a:spcPts val="0"/>
              </a:spcAft>
              <a:buClr>
                <a:srgbClr val="000000"/>
              </a:buClr>
              <a:buSzPct val="100000"/>
              <a:buFont typeface="Arial"/>
              <a:buNone/>
            </a:pPr>
            <a:r>
              <a:rPr lang="en-US" sz="1900" b="0" i="0" u="none" strike="noStrike" cap="none" dirty="0">
                <a:solidFill>
                  <a:schemeClr val="tx1"/>
                </a:solidFill>
                <a:latin typeface="Calibri" panose="020F0502020204030204" pitchFamily="34" charset="0"/>
                <a:ea typeface="Calibri"/>
                <a:cs typeface="Calibri" panose="020F0502020204030204" pitchFamily="34" charset="0"/>
                <a:sym typeface="Calibri"/>
              </a:rPr>
              <a:t>Cooperation with USGS, DWR, NCWCD, LSPWCD, CCWCD &amp; Others</a:t>
            </a:r>
            <a:endParaRPr sz="14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a:p>
            <a:pPr marL="514350" marR="0" lvl="1" indent="-65722" algn="l" rtl="0">
              <a:lnSpc>
                <a:spcPct val="90000"/>
              </a:lnSpc>
              <a:spcBef>
                <a:spcPts val="375"/>
              </a:spcBef>
              <a:spcAft>
                <a:spcPts val="0"/>
              </a:spcAft>
              <a:buClr>
                <a:schemeClr val="dk1"/>
              </a:buClr>
              <a:buSzPct val="100000"/>
              <a:buFont typeface="Arial"/>
              <a:buNone/>
            </a:pPr>
            <a:endParaRPr sz="1800" b="0" i="0" u="none" strike="noStrike" cap="none" dirty="0">
              <a:solidFill>
                <a:schemeClr val="dk1"/>
              </a:solidFill>
              <a:latin typeface="Calibri"/>
              <a:ea typeface="Calibri"/>
              <a:cs typeface="Calibri"/>
              <a:sym typeface="Calibri"/>
            </a:endParaRPr>
          </a:p>
        </p:txBody>
      </p:sp>
      <p:pic>
        <p:nvPicPr>
          <p:cNvPr id="570" name="Google Shape;570;p22"/>
          <p:cNvPicPr preferRelativeResize="0"/>
          <p:nvPr/>
        </p:nvPicPr>
        <p:blipFill rotWithShape="1">
          <a:blip r:embed="rId3">
            <a:alphaModFix/>
          </a:blip>
          <a:srcRect/>
          <a:stretch/>
        </p:blipFill>
        <p:spPr>
          <a:xfrm>
            <a:off x="6577247" y="6223873"/>
            <a:ext cx="2513308" cy="634127"/>
          </a:xfrm>
          <a:prstGeom prst="rect">
            <a:avLst/>
          </a:prstGeom>
          <a:noFill/>
          <a:ln>
            <a:noFill/>
          </a:ln>
        </p:spPr>
      </p:pic>
      <p:pic>
        <p:nvPicPr>
          <p:cNvPr id="571" name="Google Shape;571;p22"/>
          <p:cNvPicPr preferRelativeResize="0"/>
          <p:nvPr/>
        </p:nvPicPr>
        <p:blipFill rotWithShape="1">
          <a:blip r:embed="rId4">
            <a:alphaModFix/>
          </a:blip>
          <a:srcRect t="20259"/>
          <a:stretch/>
        </p:blipFill>
        <p:spPr>
          <a:xfrm>
            <a:off x="6311678" y="4133554"/>
            <a:ext cx="2656957" cy="1589022"/>
          </a:xfrm>
          <a:prstGeom prst="rect">
            <a:avLst/>
          </a:prstGeom>
          <a:noFill/>
          <a:ln>
            <a:noFill/>
          </a:ln>
        </p:spPr>
      </p:pic>
      <p:pic>
        <p:nvPicPr>
          <p:cNvPr id="572" name="Google Shape;572;p22" descr="https://lh4.googleusercontent.com/edqw9kH-8i8JDhZ9NgqjPtTgmwcm5OdhKd_3RnNiMu5_5XDt-_QiMKUkc5Wef8dgiHNsX-KY9xf4wqK5LAnE6y0dRlFG93RhKHAQuscmJT8n7BJ5nrQ3VXDb75jQW3FNq_o0I1gazUPVTWMFtKyjCXW_zd8-_mLrm_VUTnfAc-e_UrM6J-uXJ5I5rLco"/>
          <p:cNvPicPr preferRelativeResize="0"/>
          <p:nvPr/>
        </p:nvPicPr>
        <p:blipFill rotWithShape="1">
          <a:blip r:embed="rId5">
            <a:alphaModFix/>
          </a:blip>
          <a:srcRect/>
          <a:stretch/>
        </p:blipFill>
        <p:spPr>
          <a:xfrm>
            <a:off x="200226" y="854386"/>
            <a:ext cx="6457688" cy="3067402"/>
          </a:xfrm>
          <a:prstGeom prst="rect">
            <a:avLst/>
          </a:prstGeom>
          <a:noFill/>
          <a:ln>
            <a:noFill/>
          </a:ln>
        </p:spPr>
      </p:pic>
      <p:pic>
        <p:nvPicPr>
          <p:cNvPr id="573" name="Google Shape;573;p22" descr="https://lh5.googleusercontent.com/fQATYf2k3G7WNxqhCNjw4HVEGwa17df6XdiJTqwtAIplIKUiWixUHLu9TTzjqV8you6nIVwKVOEnoB-qgxQZ7C8nVOmy2BzGb3kA5WPw4AozchQ516saPha5UFPTGP5r_qBLII42VefpLOJsa_YcnFZ9_Wiyv2PH3g4hWB-dhH_fpNtlpess7roATyv3"/>
          <p:cNvPicPr preferRelativeResize="0"/>
          <p:nvPr/>
        </p:nvPicPr>
        <p:blipFill rotWithShape="1">
          <a:blip r:embed="rId6">
            <a:alphaModFix/>
          </a:blip>
          <a:srcRect/>
          <a:stretch/>
        </p:blipFill>
        <p:spPr>
          <a:xfrm>
            <a:off x="7378287" y="2456433"/>
            <a:ext cx="911225" cy="923708"/>
          </a:xfrm>
          <a:prstGeom prst="rect">
            <a:avLst/>
          </a:prstGeom>
          <a:noFill/>
          <a:ln>
            <a:noFill/>
          </a:ln>
        </p:spPr>
      </p:pic>
      <p:pic>
        <p:nvPicPr>
          <p:cNvPr id="574" name="Google Shape;574;p22" descr="https://lh6.googleusercontent.com/Wvt2L4ZJQs-DIUt7_HCcxgKTOKFaj2OCHuTP4_LyCD8iLntOd68CAL2_gFMnEu5DfYFqmd15NA2W7vfcujENpUd3IKbOGEtlf3TI1-FLN3MR3SNFNoHg-0P5BxOAvwCZpO7hxkVeemTvLRwokTQYX0ELsjVQzlN9BN3cYSnBbYelF_q0s2wS3FIUoOhF"/>
          <p:cNvPicPr preferRelativeResize="0"/>
          <p:nvPr/>
        </p:nvPicPr>
        <p:blipFill rotWithShape="1">
          <a:blip r:embed="rId7">
            <a:alphaModFix/>
          </a:blip>
          <a:srcRect/>
          <a:stretch/>
        </p:blipFill>
        <p:spPr>
          <a:xfrm>
            <a:off x="567731" y="3921788"/>
            <a:ext cx="5561343" cy="263816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23"/>
          <p:cNvSpPr txBox="1">
            <a:spLocks noGrp="1"/>
          </p:cNvSpPr>
          <p:nvPr>
            <p:ph type="title"/>
          </p:nvPr>
        </p:nvSpPr>
        <p:spPr>
          <a:xfrm>
            <a:off x="457646" y="274588"/>
            <a:ext cx="8228672" cy="1143070"/>
          </a:xfrm>
          <a:prstGeom prst="rect">
            <a:avLst/>
          </a:prstGeom>
          <a:noFill/>
          <a:ln>
            <a:noFill/>
          </a:ln>
        </p:spPr>
        <p:txBody>
          <a:bodyPr spcFirstLastPara="1" wrap="square" lIns="64275" tIns="64275" rIns="64275" bIns="64275" anchor="t" anchorCtr="0">
            <a:noAutofit/>
          </a:bodyPr>
          <a:lstStyle/>
          <a:p>
            <a:pPr marL="0" marR="0" lvl="0" indent="0" algn="ctr" rtl="0">
              <a:lnSpc>
                <a:spcPct val="100000"/>
              </a:lnSpc>
              <a:spcBef>
                <a:spcPts val="0"/>
              </a:spcBef>
              <a:spcAft>
                <a:spcPts val="0"/>
              </a:spcAft>
              <a:buClr>
                <a:schemeClr val="accent1"/>
              </a:buClr>
              <a:buSzPts val="1400"/>
              <a:buFont typeface="Trebuchet MS"/>
              <a:buNone/>
            </a:pPr>
            <a:r>
              <a:rPr lang="en-US" dirty="0">
                <a:solidFill>
                  <a:schemeClr val="accent1"/>
                </a:solidFill>
              </a:rPr>
              <a:t>Future Consideration</a:t>
            </a:r>
            <a:endParaRPr dirty="0">
              <a:solidFill>
                <a:schemeClr val="accent1"/>
              </a:solidFill>
            </a:endParaRPr>
          </a:p>
        </p:txBody>
      </p:sp>
      <p:sp>
        <p:nvSpPr>
          <p:cNvPr id="580" name="Google Shape;580;p23"/>
          <p:cNvSpPr txBox="1">
            <a:spLocks noGrp="1"/>
          </p:cNvSpPr>
          <p:nvPr>
            <p:ph type="body" idx="1"/>
          </p:nvPr>
        </p:nvSpPr>
        <p:spPr>
          <a:xfrm>
            <a:off x="446485" y="1768078"/>
            <a:ext cx="8251031" cy="4125516"/>
          </a:xfrm>
          <a:prstGeom prst="rect">
            <a:avLst/>
          </a:prstGeom>
          <a:noFill/>
          <a:ln>
            <a:noFill/>
          </a:ln>
        </p:spPr>
        <p:txBody>
          <a:bodyPr spcFirstLastPara="1" wrap="square" lIns="64275" tIns="64275" rIns="64275" bIns="64275" anchor="t" anchorCtr="0">
            <a:noAutofit/>
          </a:bodyPr>
          <a:lstStyle/>
          <a:p>
            <a:pPr marL="369688" lvl="0" indent="-342900" algn="l" rtl="0">
              <a:lnSpc>
                <a:spcPct val="100000"/>
              </a:lnSpc>
              <a:spcBef>
                <a:spcPts val="0"/>
              </a:spcBef>
              <a:spcAft>
                <a:spcPts val="0"/>
              </a:spcAft>
              <a:buSzPts val="3000"/>
              <a:buFont typeface="Arial"/>
              <a:buChar char="•"/>
            </a:pPr>
            <a:r>
              <a:rPr lang="en-US" sz="2109" dirty="0">
                <a:solidFill>
                  <a:schemeClr val="tx1"/>
                </a:solidFill>
              </a:rPr>
              <a:t>Development of water in the South Platte River basin will likely continue to include change of water rights applications.</a:t>
            </a:r>
            <a:endParaRPr sz="2109" dirty="0">
              <a:solidFill>
                <a:schemeClr val="tx1"/>
              </a:solidFill>
            </a:endParaRPr>
          </a:p>
          <a:p>
            <a:pPr marL="1012603" lvl="1" indent="-342900" algn="l" rtl="0">
              <a:lnSpc>
                <a:spcPct val="100000"/>
              </a:lnSpc>
              <a:spcBef>
                <a:spcPts val="0"/>
              </a:spcBef>
              <a:spcAft>
                <a:spcPts val="0"/>
              </a:spcAft>
              <a:buSzPts val="2109"/>
              <a:buFont typeface="Courier New"/>
              <a:buChar char="o"/>
            </a:pPr>
            <a:r>
              <a:rPr lang="en-US" sz="2109" dirty="0">
                <a:solidFill>
                  <a:schemeClr val="tx1"/>
                </a:solidFill>
              </a:rPr>
              <a:t>2002 - 1,000 Augmentation Plans</a:t>
            </a:r>
            <a:endParaRPr sz="2109" dirty="0">
              <a:solidFill>
                <a:schemeClr val="tx1"/>
              </a:solidFill>
            </a:endParaRPr>
          </a:p>
          <a:p>
            <a:pPr marL="1012603" lvl="1" indent="-342900" algn="l" rtl="0">
              <a:lnSpc>
                <a:spcPct val="100000"/>
              </a:lnSpc>
              <a:spcBef>
                <a:spcPts val="0"/>
              </a:spcBef>
              <a:spcAft>
                <a:spcPts val="0"/>
              </a:spcAft>
              <a:buSzPts val="2109"/>
              <a:buFont typeface="Courier New"/>
              <a:buChar char="o"/>
            </a:pPr>
            <a:r>
              <a:rPr lang="en-US" sz="2109" dirty="0">
                <a:solidFill>
                  <a:schemeClr val="tx1"/>
                </a:solidFill>
              </a:rPr>
              <a:t>2007 - 1,300 </a:t>
            </a:r>
            <a:endParaRPr sz="2109" dirty="0">
              <a:solidFill>
                <a:schemeClr val="tx1"/>
              </a:solidFill>
            </a:endParaRPr>
          </a:p>
          <a:p>
            <a:pPr marL="1012603" lvl="1" indent="-342900" algn="l" rtl="0">
              <a:lnSpc>
                <a:spcPct val="100000"/>
              </a:lnSpc>
              <a:spcBef>
                <a:spcPts val="0"/>
              </a:spcBef>
              <a:spcAft>
                <a:spcPts val="0"/>
              </a:spcAft>
              <a:buSzPts val="2109"/>
              <a:buFont typeface="Courier New"/>
              <a:buChar char="o"/>
            </a:pPr>
            <a:r>
              <a:rPr lang="en-US" sz="2109" dirty="0">
                <a:solidFill>
                  <a:schemeClr val="tx1"/>
                </a:solidFill>
              </a:rPr>
              <a:t>2019 - 1,900 </a:t>
            </a:r>
            <a:endParaRPr sz="2109" dirty="0">
              <a:solidFill>
                <a:schemeClr val="tx1"/>
              </a:solidFill>
            </a:endParaRPr>
          </a:p>
          <a:p>
            <a:pPr marL="369688" lvl="0" indent="-342900" algn="l" rtl="0">
              <a:lnSpc>
                <a:spcPct val="100000"/>
              </a:lnSpc>
              <a:spcBef>
                <a:spcPts val="0"/>
              </a:spcBef>
              <a:spcAft>
                <a:spcPts val="0"/>
              </a:spcAft>
              <a:buSzPts val="3000"/>
              <a:buFont typeface="Arial"/>
              <a:buChar char="•"/>
            </a:pPr>
            <a:r>
              <a:rPr lang="en-US" sz="2109" dirty="0">
                <a:solidFill>
                  <a:schemeClr val="tx1"/>
                </a:solidFill>
              </a:rPr>
              <a:t>The decrees for these change decrees include complex administrative provisions resulting from moving the supply of raw water to the intended place of use. </a:t>
            </a:r>
            <a:endParaRPr sz="2109" dirty="0">
              <a:solidFill>
                <a:schemeClr val="tx1"/>
              </a:solidFill>
            </a:endParaRPr>
          </a:p>
        </p:txBody>
      </p:sp>
      <p:sp>
        <p:nvSpPr>
          <p:cNvPr id="581" name="Google Shape;581;p23"/>
          <p:cNvSpPr/>
          <p:nvPr/>
        </p:nvSpPr>
        <p:spPr>
          <a:xfrm>
            <a:off x="3112980" y="2867730"/>
            <a:ext cx="631969" cy="452883"/>
          </a:xfrm>
          <a:prstGeom prst="rightArrow">
            <a:avLst>
              <a:gd name="adj1" fmla="val 50000"/>
              <a:gd name="adj2" fmla="val 50000"/>
            </a:avLst>
          </a:prstGeom>
          <a:solidFill>
            <a:schemeClr val="accent2"/>
          </a:solidFill>
          <a:ln w="28575" cap="flat" cmpd="sng">
            <a:solidFill>
              <a:schemeClr val="accent1"/>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434343"/>
              </a:solidFill>
              <a:latin typeface="Arial"/>
              <a:ea typeface="Arial"/>
              <a:cs typeface="Arial"/>
              <a:sym typeface="Arial"/>
            </a:endParaRPr>
          </a:p>
        </p:txBody>
      </p:sp>
      <p:sp>
        <p:nvSpPr>
          <p:cNvPr id="582" name="Google Shape;582;p23"/>
          <p:cNvSpPr txBox="1"/>
          <p:nvPr/>
        </p:nvSpPr>
        <p:spPr>
          <a:xfrm>
            <a:off x="3877119" y="2838094"/>
            <a:ext cx="4809164" cy="512156"/>
          </a:xfrm>
          <a:prstGeom prst="rect">
            <a:avLst/>
          </a:prstGeom>
          <a:noFill/>
          <a:ln>
            <a:noFill/>
          </a:ln>
        </p:spPr>
        <p:txBody>
          <a:bodyPr spcFirstLastPara="1" wrap="square" lIns="64275" tIns="64275" rIns="64275" bIns="64275" anchor="t" anchorCtr="0">
            <a:noAutofit/>
          </a:bodyPr>
          <a:lstStyle/>
          <a:p>
            <a:pPr marL="0" marR="0" lvl="0" indent="0" algn="l" rtl="0">
              <a:lnSpc>
                <a:spcPct val="100000"/>
              </a:lnSpc>
              <a:spcBef>
                <a:spcPts val="0"/>
              </a:spcBef>
              <a:spcAft>
                <a:spcPts val="0"/>
              </a:spcAft>
              <a:buClr>
                <a:srgbClr val="000000"/>
              </a:buClr>
              <a:buSzPts val="1266"/>
              <a:buFont typeface="Arial"/>
              <a:buNone/>
            </a:pPr>
            <a:r>
              <a:rPr lang="en-US" sz="1266" b="0" i="1" u="none" strike="noStrike" cap="none" dirty="0">
                <a:solidFill>
                  <a:schemeClr val="accent1"/>
                </a:solidFill>
                <a:latin typeface="Trebuchet MS"/>
                <a:ea typeface="Trebuchet MS"/>
                <a:cs typeface="Trebuchet MS"/>
                <a:sym typeface="Trebuchet MS"/>
              </a:rPr>
              <a:t>Increase of an average of 50 new plans per year out of nearly 300 new cases filed annually with the Water Court</a:t>
            </a:r>
            <a:endParaRPr sz="1266" b="0" i="1" u="none" strike="noStrike" cap="none" dirty="0">
              <a:solidFill>
                <a:schemeClr val="accen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47"/>
          <p:cNvSpPr txBox="1">
            <a:spLocks noGrp="1"/>
          </p:cNvSpPr>
          <p:nvPr>
            <p:ph type="title"/>
          </p:nvPr>
        </p:nvSpPr>
        <p:spPr>
          <a:xfrm>
            <a:off x="457646" y="274588"/>
            <a:ext cx="8228672" cy="1143070"/>
          </a:xfrm>
          <a:prstGeom prst="rect">
            <a:avLst/>
          </a:prstGeom>
          <a:noFill/>
          <a:ln>
            <a:noFill/>
          </a:ln>
        </p:spPr>
        <p:txBody>
          <a:bodyPr spcFirstLastPara="1" wrap="square" lIns="64275" tIns="64275" rIns="64275" bIns="64275" anchor="t" anchorCtr="0">
            <a:noAutofit/>
          </a:bodyPr>
          <a:lstStyle/>
          <a:p>
            <a:pPr marL="0" marR="0" lvl="0" indent="0" algn="ctr" rtl="0">
              <a:lnSpc>
                <a:spcPct val="100000"/>
              </a:lnSpc>
              <a:spcBef>
                <a:spcPts val="0"/>
              </a:spcBef>
              <a:spcAft>
                <a:spcPts val="0"/>
              </a:spcAft>
              <a:buClr>
                <a:schemeClr val="accent1"/>
              </a:buClr>
              <a:buSzPts val="1400"/>
              <a:buFont typeface="Trebuchet MS"/>
              <a:buNone/>
            </a:pPr>
            <a:r>
              <a:rPr lang="en-US" dirty="0">
                <a:solidFill>
                  <a:schemeClr val="accent1"/>
                </a:solidFill>
              </a:rPr>
              <a:t>Future Consideration</a:t>
            </a:r>
            <a:endParaRPr dirty="0">
              <a:solidFill>
                <a:schemeClr val="accent1"/>
              </a:solidFill>
            </a:endParaRPr>
          </a:p>
        </p:txBody>
      </p:sp>
      <p:sp>
        <p:nvSpPr>
          <p:cNvPr id="588" name="Google Shape;588;p47"/>
          <p:cNvSpPr txBox="1">
            <a:spLocks noGrp="1"/>
          </p:cNvSpPr>
          <p:nvPr>
            <p:ph type="body" idx="1"/>
          </p:nvPr>
        </p:nvSpPr>
        <p:spPr>
          <a:xfrm>
            <a:off x="446485" y="1258957"/>
            <a:ext cx="8251031" cy="4634637"/>
          </a:xfrm>
          <a:prstGeom prst="rect">
            <a:avLst/>
          </a:prstGeom>
          <a:noFill/>
          <a:ln>
            <a:noFill/>
          </a:ln>
        </p:spPr>
        <p:txBody>
          <a:bodyPr spcFirstLastPara="1" wrap="square" lIns="64275" tIns="64275" rIns="64275" bIns="64275" anchor="t" anchorCtr="0">
            <a:noAutofit/>
          </a:bodyPr>
          <a:lstStyle/>
          <a:p>
            <a:pPr marL="26788" lvl="0" indent="0" algn="l" rtl="0">
              <a:lnSpc>
                <a:spcPct val="100000"/>
              </a:lnSpc>
              <a:spcBef>
                <a:spcPts val="0"/>
              </a:spcBef>
              <a:spcAft>
                <a:spcPts val="0"/>
              </a:spcAft>
              <a:buSzPts val="3000"/>
              <a:buNone/>
            </a:pPr>
            <a:r>
              <a:rPr lang="en-US" sz="3200" dirty="0">
                <a:solidFill>
                  <a:schemeClr val="tx1"/>
                </a:solidFill>
              </a:rPr>
              <a:t>Recreational and Environmental Uses</a:t>
            </a:r>
            <a:endParaRPr dirty="0">
              <a:solidFill>
                <a:schemeClr val="tx1"/>
              </a:solidFill>
            </a:endParaRPr>
          </a:p>
          <a:p>
            <a:pPr marL="369688" lvl="0" indent="-342900" algn="l" rtl="0">
              <a:lnSpc>
                <a:spcPct val="200000"/>
              </a:lnSpc>
              <a:spcBef>
                <a:spcPts val="0"/>
              </a:spcBef>
              <a:spcAft>
                <a:spcPts val="0"/>
              </a:spcAft>
              <a:buSzPts val="3000"/>
              <a:buFont typeface="Arial"/>
              <a:buChar char="•"/>
            </a:pPr>
            <a:r>
              <a:rPr lang="en-US" sz="2109" dirty="0">
                <a:solidFill>
                  <a:schemeClr val="tx1"/>
                </a:solidFill>
              </a:rPr>
              <a:t>CWCB In-Stream Flows</a:t>
            </a:r>
            <a:endParaRPr dirty="0">
              <a:solidFill>
                <a:schemeClr val="tx1"/>
              </a:solidFill>
            </a:endParaRPr>
          </a:p>
          <a:p>
            <a:pPr marL="369688" lvl="0" indent="-342900" algn="l" rtl="0">
              <a:lnSpc>
                <a:spcPct val="150000"/>
              </a:lnSpc>
              <a:spcBef>
                <a:spcPts val="0"/>
              </a:spcBef>
              <a:spcAft>
                <a:spcPts val="0"/>
              </a:spcAft>
              <a:buSzPts val="3000"/>
              <a:buFont typeface="Arial"/>
              <a:buChar char="•"/>
            </a:pPr>
            <a:r>
              <a:rPr lang="en-US" sz="2109" dirty="0">
                <a:solidFill>
                  <a:schemeClr val="tx1"/>
                </a:solidFill>
              </a:rPr>
              <a:t>Recreational In-Channel Diversions (RICD)</a:t>
            </a:r>
            <a:endParaRPr dirty="0">
              <a:solidFill>
                <a:schemeClr val="tx1"/>
              </a:solidFill>
            </a:endParaRPr>
          </a:p>
          <a:p>
            <a:pPr marL="369688" lvl="0" indent="-342900" algn="l" rtl="0">
              <a:lnSpc>
                <a:spcPct val="150000"/>
              </a:lnSpc>
              <a:spcBef>
                <a:spcPts val="0"/>
              </a:spcBef>
              <a:spcAft>
                <a:spcPts val="0"/>
              </a:spcAft>
              <a:buSzPts val="3000"/>
              <a:buFont typeface="Arial"/>
              <a:buChar char="•"/>
            </a:pPr>
            <a:r>
              <a:rPr lang="en-US" sz="2109" dirty="0">
                <a:solidFill>
                  <a:schemeClr val="tx1"/>
                </a:solidFill>
              </a:rPr>
              <a:t>Colorado Revised Statutes</a:t>
            </a:r>
            <a:endParaRPr dirty="0">
              <a:solidFill>
                <a:schemeClr val="tx1"/>
              </a:solidFill>
            </a:endParaRPr>
          </a:p>
          <a:p>
            <a:pPr marL="826888" lvl="1" indent="-342900" algn="l" rtl="0">
              <a:lnSpc>
                <a:spcPct val="100000"/>
              </a:lnSpc>
              <a:spcBef>
                <a:spcPts val="0"/>
              </a:spcBef>
              <a:spcAft>
                <a:spcPts val="0"/>
              </a:spcAft>
              <a:buSzPts val="3000"/>
              <a:buFont typeface="Arial"/>
              <a:buChar char="•"/>
            </a:pPr>
            <a:r>
              <a:rPr lang="en-US" sz="2000" dirty="0">
                <a:solidFill>
                  <a:schemeClr val="tx1"/>
                </a:solidFill>
              </a:rPr>
              <a:t>C.R.S. § 37-92-102(4.5) - Plan for Augmentation to Augment Stream Flows</a:t>
            </a:r>
            <a:endParaRPr dirty="0">
              <a:solidFill>
                <a:schemeClr val="tx1"/>
              </a:solidFill>
            </a:endParaRPr>
          </a:p>
          <a:p>
            <a:pPr marL="826888" lvl="1" indent="-342900" algn="l" rtl="0">
              <a:lnSpc>
                <a:spcPct val="100000"/>
              </a:lnSpc>
              <a:spcBef>
                <a:spcPts val="0"/>
              </a:spcBef>
              <a:spcAft>
                <a:spcPts val="0"/>
              </a:spcAft>
              <a:buSzPts val="3000"/>
              <a:buFont typeface="Arial"/>
              <a:buChar char="•"/>
            </a:pPr>
            <a:r>
              <a:rPr lang="en-US" sz="2000" dirty="0">
                <a:solidFill>
                  <a:schemeClr val="tx1"/>
                </a:solidFill>
              </a:rPr>
              <a:t>C.R.S. § 37-92-102(8) – Reservoir Releases for Fish and Wildlife Mitigation</a:t>
            </a:r>
            <a:endParaRPr dirty="0">
              <a:solidFill>
                <a:schemeClr val="tx1"/>
              </a:solidFill>
            </a:endParaRPr>
          </a:p>
        </p:txBody>
      </p:sp>
      <p:pic>
        <p:nvPicPr>
          <p:cNvPr id="589" name="Google Shape;589;p47"/>
          <p:cNvPicPr preferRelativeResize="0"/>
          <p:nvPr/>
        </p:nvPicPr>
        <p:blipFill rotWithShape="1">
          <a:blip r:embed="rId3">
            <a:alphaModFix/>
          </a:blip>
          <a:srcRect/>
          <a:stretch/>
        </p:blipFill>
        <p:spPr>
          <a:xfrm>
            <a:off x="5554762" y="4491858"/>
            <a:ext cx="3481118" cy="227400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4000" dirty="0"/>
              <a:t>Water Commissioner Responsibilities</a:t>
            </a:r>
            <a:endParaRPr dirty="0"/>
          </a:p>
        </p:txBody>
      </p:sp>
      <p:sp>
        <p:nvSpPr>
          <p:cNvPr id="596" name="Google Shape;596;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400"/>
              <a:buChar char="•"/>
            </a:pPr>
            <a:r>
              <a:rPr lang="en-US" sz="2400" dirty="0"/>
              <a:t>Day to Day Administration</a:t>
            </a:r>
            <a:endParaRPr dirty="0"/>
          </a:p>
          <a:p>
            <a:pPr marL="742950" lvl="1" indent="-285750" algn="l" rtl="0">
              <a:lnSpc>
                <a:spcPct val="90000"/>
              </a:lnSpc>
              <a:spcBef>
                <a:spcPts val="400"/>
              </a:spcBef>
              <a:spcAft>
                <a:spcPts val="0"/>
              </a:spcAft>
              <a:buClr>
                <a:schemeClr val="dk1"/>
              </a:buClr>
              <a:buSzPts val="2000"/>
              <a:buChar char="–"/>
            </a:pPr>
            <a:r>
              <a:rPr lang="en-US" sz="2000" dirty="0"/>
              <a:t>Setting the Valid Call Based on Supply and Demand</a:t>
            </a:r>
            <a:endParaRPr dirty="0"/>
          </a:p>
          <a:p>
            <a:pPr marL="742950" lvl="1" indent="-285750" algn="l" rtl="0">
              <a:lnSpc>
                <a:spcPct val="90000"/>
              </a:lnSpc>
              <a:spcBef>
                <a:spcPts val="400"/>
              </a:spcBef>
              <a:spcAft>
                <a:spcPts val="0"/>
              </a:spcAft>
              <a:buClr>
                <a:schemeClr val="dk1"/>
              </a:buClr>
              <a:buSzPts val="2000"/>
              <a:buChar char="–"/>
            </a:pPr>
            <a:r>
              <a:rPr lang="en-US" sz="2000" dirty="0"/>
              <a:t>Assuring Diversions In Priority For Decreed Uses Without Waste</a:t>
            </a:r>
            <a:endParaRPr dirty="0"/>
          </a:p>
          <a:p>
            <a:pPr marL="742950" lvl="1" indent="-285750" algn="l" rtl="0">
              <a:lnSpc>
                <a:spcPct val="90000"/>
              </a:lnSpc>
              <a:spcBef>
                <a:spcPts val="400"/>
              </a:spcBef>
              <a:spcAft>
                <a:spcPts val="0"/>
              </a:spcAft>
              <a:buClr>
                <a:schemeClr val="dk1"/>
              </a:buClr>
              <a:buSzPts val="2000"/>
              <a:buChar char="–"/>
            </a:pPr>
            <a:r>
              <a:rPr lang="en-US" sz="2000" dirty="0"/>
              <a:t>Delivery of Augmentation and Other Water After Assessing Transit Losses</a:t>
            </a:r>
            <a:endParaRPr dirty="0"/>
          </a:p>
          <a:p>
            <a:pPr marL="742950" lvl="1" indent="-285750" algn="l" rtl="0">
              <a:lnSpc>
                <a:spcPct val="90000"/>
              </a:lnSpc>
              <a:spcBef>
                <a:spcPts val="400"/>
              </a:spcBef>
              <a:spcAft>
                <a:spcPts val="0"/>
              </a:spcAft>
              <a:buClr>
                <a:schemeClr val="dk1"/>
              </a:buClr>
              <a:buSzPts val="2000"/>
              <a:buChar char="–"/>
            </a:pPr>
            <a:r>
              <a:rPr lang="en-US" sz="2000" dirty="0"/>
              <a:t>Operating Exchanges</a:t>
            </a:r>
            <a:endParaRPr dirty="0"/>
          </a:p>
          <a:p>
            <a:pPr marL="742950" lvl="1" indent="-285750" algn="l" rtl="0">
              <a:lnSpc>
                <a:spcPct val="90000"/>
              </a:lnSpc>
              <a:spcBef>
                <a:spcPts val="400"/>
              </a:spcBef>
              <a:spcAft>
                <a:spcPts val="0"/>
              </a:spcAft>
              <a:buClr>
                <a:schemeClr val="dk1"/>
              </a:buClr>
              <a:buSzPts val="2000"/>
              <a:buChar char="–"/>
            </a:pPr>
            <a:r>
              <a:rPr lang="en-US" sz="2000" dirty="0"/>
              <a:t>Assuring Diversions Are Measured</a:t>
            </a:r>
            <a:endParaRPr dirty="0"/>
          </a:p>
          <a:p>
            <a:pPr marL="742950" lvl="1" indent="-285750" algn="l" rtl="0">
              <a:lnSpc>
                <a:spcPct val="90000"/>
              </a:lnSpc>
              <a:spcBef>
                <a:spcPts val="400"/>
              </a:spcBef>
              <a:spcAft>
                <a:spcPts val="0"/>
              </a:spcAft>
              <a:buClr>
                <a:schemeClr val="dk1"/>
              </a:buClr>
              <a:buSzPts val="2000"/>
              <a:buChar char="–"/>
            </a:pPr>
            <a:r>
              <a:rPr lang="en-US" sz="2000" dirty="0"/>
              <a:t>Assuring Augmentation and Return Flow Requirements Are Made</a:t>
            </a:r>
            <a:endParaRPr dirty="0"/>
          </a:p>
          <a:p>
            <a:pPr marL="742950" lvl="1" indent="-285750" algn="l" rtl="0">
              <a:lnSpc>
                <a:spcPct val="90000"/>
              </a:lnSpc>
              <a:spcBef>
                <a:spcPts val="400"/>
              </a:spcBef>
              <a:spcAft>
                <a:spcPts val="0"/>
              </a:spcAft>
              <a:buClr>
                <a:schemeClr val="dk1"/>
              </a:buClr>
              <a:buSzPts val="2000"/>
              <a:buChar char="–"/>
            </a:pPr>
            <a:r>
              <a:rPr lang="en-US" sz="2000" dirty="0"/>
              <a:t>Assuring  Compliance with Other Decree Conditions in Augmentation and Change Cases </a:t>
            </a:r>
            <a:endParaRPr dirty="0"/>
          </a:p>
          <a:p>
            <a:pPr marL="342900" lvl="0" indent="-342900" algn="l" rtl="0">
              <a:lnSpc>
                <a:spcPct val="90000"/>
              </a:lnSpc>
              <a:spcBef>
                <a:spcPts val="480"/>
              </a:spcBef>
              <a:spcAft>
                <a:spcPts val="0"/>
              </a:spcAft>
              <a:buClr>
                <a:schemeClr val="dk1"/>
              </a:buClr>
              <a:buSzPts val="2400"/>
              <a:buChar char="•"/>
            </a:pPr>
            <a:r>
              <a:rPr lang="en-US" sz="2400" dirty="0"/>
              <a:t>Review of Accounting and Maintenance of Diversion Records</a:t>
            </a:r>
            <a:endParaRPr dirty="0"/>
          </a:p>
        </p:txBody>
      </p:sp>
      <p:pic>
        <p:nvPicPr>
          <p:cNvPr id="597" name="Google Shape;597;p24"/>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transition>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54" descr="C:\Users\jnl\Documents\Field Photos Dist 4\SS at high water\IMG_0366.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04" name="Google Shape;604;p54"/>
          <p:cNvSpPr txBox="1">
            <a:spLocks noGrp="1"/>
          </p:cNvSpPr>
          <p:nvPr>
            <p:ph type="ctrTitle"/>
          </p:nvPr>
        </p:nvSpPr>
        <p:spPr>
          <a:xfrm>
            <a:off x="685800" y="762001"/>
            <a:ext cx="7772400" cy="14477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400"/>
              <a:buFont typeface="Calibri"/>
              <a:buNone/>
            </a:pPr>
            <a:r>
              <a:rPr lang="en-US" b="1" dirty="0">
                <a:solidFill>
                  <a:schemeClr val="lt1"/>
                </a:solidFill>
              </a:rPr>
              <a:t>BIG THOMPSON WATERSHED</a:t>
            </a:r>
            <a:endParaRPr b="1" dirty="0">
              <a:solidFill>
                <a:schemeClr val="lt1"/>
              </a:solidFill>
            </a:endParaRPr>
          </a:p>
        </p:txBody>
      </p:sp>
      <p:sp>
        <p:nvSpPr>
          <p:cNvPr id="605" name="Google Shape;605;p54"/>
          <p:cNvSpPr txBox="1">
            <a:spLocks noGrp="1"/>
          </p:cNvSpPr>
          <p:nvPr>
            <p:ph type="subTitle" idx="1"/>
          </p:nvPr>
        </p:nvSpPr>
        <p:spPr>
          <a:xfrm>
            <a:off x="2514600" y="3886200"/>
            <a:ext cx="52578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dirty="0">
                <a:solidFill>
                  <a:schemeClr val="dk1"/>
                </a:solidFill>
              </a:rPr>
              <a:t>October 11, 2023</a:t>
            </a:r>
            <a:endParaRPr dirty="0"/>
          </a:p>
          <a:p>
            <a:pPr marL="0" lvl="0" indent="0" algn="ctr" rtl="0">
              <a:lnSpc>
                <a:spcPct val="100000"/>
              </a:lnSpc>
              <a:spcBef>
                <a:spcPts val="640"/>
              </a:spcBef>
              <a:spcAft>
                <a:spcPts val="0"/>
              </a:spcAft>
              <a:buClr>
                <a:schemeClr val="dk1"/>
              </a:buClr>
              <a:buSzPts val="3200"/>
              <a:buNone/>
            </a:pPr>
            <a:r>
              <a:rPr lang="en-US" dirty="0">
                <a:solidFill>
                  <a:schemeClr val="dk1"/>
                </a:solidFill>
              </a:rPr>
              <a:t>Jean Lever, District 4 WC</a:t>
            </a:r>
            <a:endParaRPr dirty="0">
              <a:solidFill>
                <a:schemeClr val="dk1"/>
              </a:solidFill>
            </a:endParaRPr>
          </a:p>
        </p:txBody>
      </p:sp>
      <p:pic>
        <p:nvPicPr>
          <p:cNvPr id="606" name="Google Shape;606;p54"/>
          <p:cNvPicPr preferRelativeResize="0"/>
          <p:nvPr/>
        </p:nvPicPr>
        <p:blipFill rotWithShape="1">
          <a:blip r:embed="rId4">
            <a:alphaModFix/>
          </a:blip>
          <a:srcRect/>
          <a:stretch/>
        </p:blipFill>
        <p:spPr>
          <a:xfrm>
            <a:off x="1292" y="6223873"/>
            <a:ext cx="2513308" cy="63412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dirty="0"/>
              <a:t>Water Sources for the Big Thompson River</a:t>
            </a:r>
            <a:endParaRPr dirty="0"/>
          </a:p>
        </p:txBody>
      </p:sp>
      <p:sp>
        <p:nvSpPr>
          <p:cNvPr id="613" name="Google Shape;613;p5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3200"/>
              <a:buChar char="•"/>
            </a:pPr>
            <a:r>
              <a:rPr lang="en-US" dirty="0"/>
              <a:t>Native Water </a:t>
            </a:r>
            <a:endParaRPr dirty="0"/>
          </a:p>
          <a:p>
            <a:pPr marL="742950" lvl="1" indent="-285750" algn="l" rtl="0">
              <a:lnSpc>
                <a:spcPct val="100000"/>
              </a:lnSpc>
              <a:spcBef>
                <a:spcPts val="480"/>
              </a:spcBef>
              <a:spcAft>
                <a:spcPts val="0"/>
              </a:spcAft>
              <a:buClr>
                <a:schemeClr val="dk1"/>
              </a:buClr>
              <a:buSzPts val="2400"/>
              <a:buChar char="–"/>
            </a:pPr>
            <a:r>
              <a:rPr lang="en-US" sz="2400" dirty="0"/>
              <a:t>Direct Use</a:t>
            </a:r>
            <a:endParaRPr dirty="0"/>
          </a:p>
          <a:p>
            <a:pPr marL="742950" lvl="1" indent="-285750" algn="l" rtl="0">
              <a:lnSpc>
                <a:spcPct val="100000"/>
              </a:lnSpc>
              <a:spcBef>
                <a:spcPts val="480"/>
              </a:spcBef>
              <a:spcAft>
                <a:spcPts val="0"/>
              </a:spcAft>
              <a:buClr>
                <a:schemeClr val="dk1"/>
              </a:buClr>
              <a:buSzPts val="2400"/>
              <a:buChar char="–"/>
            </a:pPr>
            <a:r>
              <a:rPr lang="en-US" sz="2400" dirty="0"/>
              <a:t>Storage</a:t>
            </a:r>
            <a:endParaRPr dirty="0"/>
          </a:p>
          <a:p>
            <a:pPr marL="342900" lvl="0" indent="-342900" algn="l" rtl="0">
              <a:lnSpc>
                <a:spcPct val="100000"/>
              </a:lnSpc>
              <a:spcBef>
                <a:spcPts val="640"/>
              </a:spcBef>
              <a:spcAft>
                <a:spcPts val="0"/>
              </a:spcAft>
              <a:buClr>
                <a:schemeClr val="dk1"/>
              </a:buClr>
              <a:buSzPts val="3200"/>
              <a:buChar char="•"/>
            </a:pPr>
            <a:r>
              <a:rPr lang="en-US" dirty="0"/>
              <a:t>CBT / Windy Gap water </a:t>
            </a:r>
            <a:endParaRPr dirty="0"/>
          </a:p>
          <a:p>
            <a:pPr marL="742950" lvl="1" indent="-285750" algn="l" rtl="0">
              <a:lnSpc>
                <a:spcPct val="100000"/>
              </a:lnSpc>
              <a:spcBef>
                <a:spcPts val="480"/>
              </a:spcBef>
              <a:spcAft>
                <a:spcPts val="0"/>
              </a:spcAft>
              <a:buClr>
                <a:schemeClr val="dk1"/>
              </a:buClr>
              <a:buSzPts val="2400"/>
              <a:buChar char="–"/>
            </a:pPr>
            <a:r>
              <a:rPr lang="en-US" sz="2400" dirty="0"/>
              <a:t>This is the only significant source of transbasin water for the Big Thompson Basin </a:t>
            </a:r>
            <a:endParaRPr sz="2400" dirty="0"/>
          </a:p>
        </p:txBody>
      </p:sp>
      <p:pic>
        <p:nvPicPr>
          <p:cNvPr id="614" name="Google Shape;614;p55"/>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dirty="0"/>
          </a:p>
        </p:txBody>
      </p:sp>
      <p:pic>
        <p:nvPicPr>
          <p:cNvPr id="203" name="Google Shape;203;p26" descr="A picture containing diagram&#10;&#10;Description automatically generated"/>
          <p:cNvPicPr preferRelativeResize="0"/>
          <p:nvPr/>
        </p:nvPicPr>
        <p:blipFill rotWithShape="1">
          <a:blip r:embed="rId3">
            <a:alphaModFix/>
          </a:blip>
          <a:srcRect/>
          <a:stretch/>
        </p:blipFill>
        <p:spPr>
          <a:xfrm>
            <a:off x="0" y="1"/>
            <a:ext cx="914400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dirty="0"/>
              <a:t>Native Big T water</a:t>
            </a:r>
            <a:endParaRPr dirty="0"/>
          </a:p>
        </p:txBody>
      </p:sp>
      <p:sp>
        <p:nvSpPr>
          <p:cNvPr id="621" name="Google Shape;621;p56"/>
          <p:cNvSpPr txBox="1">
            <a:spLocks noGrp="1"/>
          </p:cNvSpPr>
          <p:nvPr>
            <p:ph type="body" idx="1"/>
          </p:nvPr>
        </p:nvSpPr>
        <p:spPr>
          <a:xfrm>
            <a:off x="457200" y="1371600"/>
            <a:ext cx="8229600" cy="4754563"/>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2400"/>
              <a:buChar char="•"/>
            </a:pPr>
            <a:r>
              <a:rPr lang="en-US" sz="2400" dirty="0"/>
              <a:t>Approximately 75% of the Big T’s water is from snowmelt</a:t>
            </a:r>
            <a:endParaRPr dirty="0"/>
          </a:p>
          <a:p>
            <a:pPr marL="342900" lvl="0" indent="-342900" algn="l" rtl="0">
              <a:lnSpc>
                <a:spcPct val="100000"/>
              </a:lnSpc>
              <a:spcBef>
                <a:spcPts val="480"/>
              </a:spcBef>
              <a:spcAft>
                <a:spcPts val="0"/>
              </a:spcAft>
              <a:buClr>
                <a:schemeClr val="dk1"/>
              </a:buClr>
              <a:buSzPts val="2400"/>
              <a:buChar char="•"/>
            </a:pPr>
            <a:r>
              <a:rPr lang="en-US" sz="2400" dirty="0"/>
              <a:t>Catchment Areas</a:t>
            </a:r>
            <a:endParaRPr dirty="0"/>
          </a:p>
          <a:p>
            <a:pPr marL="742950" lvl="1" indent="-285750" algn="l" rtl="0">
              <a:lnSpc>
                <a:spcPct val="100000"/>
              </a:lnSpc>
              <a:spcBef>
                <a:spcPts val="480"/>
              </a:spcBef>
              <a:spcAft>
                <a:spcPts val="0"/>
              </a:spcAft>
              <a:buClr>
                <a:schemeClr val="dk1"/>
              </a:buClr>
              <a:buSzPts val="2400"/>
              <a:buChar char="–"/>
            </a:pPr>
            <a:r>
              <a:rPr lang="en-US" sz="2400" dirty="0"/>
              <a:t>RMNP (East side of Continental Divide) is the main catchment basin for the Big Thompson</a:t>
            </a:r>
            <a:endParaRPr dirty="0"/>
          </a:p>
          <a:p>
            <a:pPr marL="742950" lvl="1" indent="-285750" algn="l" rtl="0">
              <a:lnSpc>
                <a:spcPct val="100000"/>
              </a:lnSpc>
              <a:spcBef>
                <a:spcPts val="480"/>
              </a:spcBef>
              <a:spcAft>
                <a:spcPts val="0"/>
              </a:spcAft>
              <a:buClr>
                <a:schemeClr val="dk1"/>
              </a:buClr>
              <a:buSzPts val="2400"/>
              <a:buChar char="–"/>
            </a:pPr>
            <a:r>
              <a:rPr lang="en-US" sz="2400" dirty="0"/>
              <a:t>The N Fork of the Big T and Buckhorn Creek contribute from the north side of the basin</a:t>
            </a:r>
            <a:endParaRPr dirty="0"/>
          </a:p>
          <a:p>
            <a:pPr marL="742950" lvl="1" indent="-285750" algn="l" rtl="0">
              <a:lnSpc>
                <a:spcPct val="100000"/>
              </a:lnSpc>
              <a:spcBef>
                <a:spcPts val="480"/>
              </a:spcBef>
              <a:spcAft>
                <a:spcPts val="0"/>
              </a:spcAft>
              <a:buClr>
                <a:schemeClr val="dk1"/>
              </a:buClr>
              <a:buSzPts val="2400"/>
              <a:buChar char="–"/>
            </a:pPr>
            <a:r>
              <a:rPr lang="en-US" sz="2400" dirty="0"/>
              <a:t>Little Thompson catchment area is lower in elevation, south side of the basin</a:t>
            </a:r>
            <a:endParaRPr dirty="0"/>
          </a:p>
          <a:p>
            <a:pPr marL="742950" lvl="1" indent="-285750" algn="l" rtl="0">
              <a:lnSpc>
                <a:spcPct val="100000"/>
              </a:lnSpc>
              <a:spcBef>
                <a:spcPts val="480"/>
              </a:spcBef>
              <a:spcAft>
                <a:spcPts val="0"/>
              </a:spcAft>
              <a:buClr>
                <a:schemeClr val="dk1"/>
              </a:buClr>
              <a:buSzPts val="2400"/>
              <a:buChar char="–"/>
            </a:pPr>
            <a:r>
              <a:rPr lang="en-US" sz="2400" dirty="0"/>
              <a:t>Seepage returns to the rivers downstream   </a:t>
            </a:r>
            <a:endParaRPr dirty="0"/>
          </a:p>
          <a:p>
            <a:pPr marL="342900" lvl="0" indent="-342900" algn="l" rtl="0">
              <a:lnSpc>
                <a:spcPct val="100000"/>
              </a:lnSpc>
              <a:spcBef>
                <a:spcPts val="480"/>
              </a:spcBef>
              <a:spcAft>
                <a:spcPts val="0"/>
              </a:spcAft>
              <a:buClr>
                <a:schemeClr val="dk1"/>
              </a:buClr>
              <a:buSzPts val="2400"/>
              <a:buChar char="•"/>
            </a:pPr>
            <a:r>
              <a:rPr lang="en-US" sz="2400" dirty="0"/>
              <a:t>Highly variable flows and volumes annually</a:t>
            </a:r>
            <a:endParaRPr dirty="0"/>
          </a:p>
        </p:txBody>
      </p:sp>
      <p:pic>
        <p:nvPicPr>
          <p:cNvPr id="622" name="Google Shape;622;p56"/>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691499C-6179-C575-899B-9C1957FDAEC1}"/>
              </a:ext>
            </a:extLst>
          </p:cNvPr>
          <p:cNvGraphicFramePr>
            <a:graphicFrameLocks/>
          </p:cNvGraphicFramePr>
          <p:nvPr>
            <p:extLst>
              <p:ext uri="{D42A27DB-BD31-4B8C-83A1-F6EECF244321}">
                <p14:modId xmlns:p14="http://schemas.microsoft.com/office/powerpoint/2010/main" val="20817728"/>
              </p:ext>
            </p:extLst>
          </p:nvPr>
        </p:nvGraphicFramePr>
        <p:xfrm>
          <a:off x="137117" y="781236"/>
          <a:ext cx="8776064" cy="4793941"/>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7">
            <a:extLst>
              <a:ext uri="{FF2B5EF4-FFF2-40B4-BE49-F238E27FC236}">
                <a16:creationId xmlns:a16="http://schemas.microsoft.com/office/drawing/2014/main" id="{1CD8E07D-313A-5E31-6A56-9E86E58C2C77}"/>
              </a:ext>
            </a:extLst>
          </p:cNvPr>
          <p:cNvSpPr>
            <a:spLocks noGrp="1"/>
          </p:cNvSpPr>
          <p:nvPr>
            <p:ph type="ctrTitle"/>
          </p:nvPr>
        </p:nvSpPr>
        <p:spPr>
          <a:xfrm>
            <a:off x="541538" y="168676"/>
            <a:ext cx="7916661" cy="612560"/>
          </a:xfrm>
        </p:spPr>
        <p:txBody>
          <a:bodyPr>
            <a:normAutofit/>
          </a:bodyPr>
          <a:lstStyle/>
          <a:p>
            <a:r>
              <a:rPr lang="en-US" sz="3200" dirty="0"/>
              <a:t>Peak Flow at Big T Inlet to Lake Estes (DCFS)</a:t>
            </a:r>
          </a:p>
        </p:txBody>
      </p:sp>
      <p:sp>
        <p:nvSpPr>
          <p:cNvPr id="9" name="Subtitle 8">
            <a:extLst>
              <a:ext uri="{FF2B5EF4-FFF2-40B4-BE49-F238E27FC236}">
                <a16:creationId xmlns:a16="http://schemas.microsoft.com/office/drawing/2014/main" id="{A4F1336C-BDA6-B17C-F756-8CB90E1226F5}"/>
              </a:ext>
            </a:extLst>
          </p:cNvPr>
          <p:cNvSpPr>
            <a:spLocks noGrp="1"/>
          </p:cNvSpPr>
          <p:nvPr>
            <p:ph type="subTitle" idx="1"/>
          </p:nvPr>
        </p:nvSpPr>
        <p:spPr>
          <a:xfrm>
            <a:off x="1580225" y="5477521"/>
            <a:ext cx="6877973" cy="1127464"/>
          </a:xfrm>
        </p:spPr>
        <p:txBody>
          <a:bodyPr>
            <a:normAutofit fontScale="70000" lnSpcReduction="20000"/>
          </a:bodyPr>
          <a:lstStyle/>
          <a:p>
            <a:pPr marL="457200" lvl="0" indent="-431800" algn="ctr" rtl="0">
              <a:lnSpc>
                <a:spcPct val="100000"/>
              </a:lnSpc>
              <a:spcBef>
                <a:spcPts val="640"/>
              </a:spcBef>
              <a:spcAft>
                <a:spcPts val="0"/>
              </a:spcAft>
              <a:buClr>
                <a:srgbClr val="888888"/>
              </a:buClr>
              <a:buSzPct val="172972"/>
              <a:buNone/>
            </a:pPr>
            <a:r>
              <a:rPr lang="en-US" sz="3200" dirty="0"/>
              <a:t>Average Peak Flow Above Lake Estes:  907 cfs</a:t>
            </a:r>
            <a:endParaRPr lang="en-US" dirty="0"/>
          </a:p>
          <a:p>
            <a:pPr marL="457200" lvl="0" indent="-431800" algn="ctr" rtl="0">
              <a:lnSpc>
                <a:spcPct val="100000"/>
              </a:lnSpc>
              <a:spcBef>
                <a:spcPts val="640"/>
              </a:spcBef>
              <a:spcAft>
                <a:spcPts val="0"/>
              </a:spcAft>
              <a:buClr>
                <a:srgbClr val="888888"/>
              </a:buClr>
              <a:buSzPct val="172972"/>
              <a:buNone/>
            </a:pPr>
            <a:r>
              <a:rPr lang="en-US" sz="3200" dirty="0"/>
              <a:t>2023 Peak:  895 cfs at 12:45 on June 9</a:t>
            </a:r>
            <a:endParaRPr lang="en-US" dirty="0"/>
          </a:p>
          <a:p>
            <a:pPr marL="457200" lvl="0" indent="-431800" algn="ctr" rtl="0">
              <a:lnSpc>
                <a:spcPct val="100000"/>
              </a:lnSpc>
              <a:spcBef>
                <a:spcPts val="640"/>
              </a:spcBef>
              <a:spcAft>
                <a:spcPts val="0"/>
              </a:spcAft>
              <a:buClr>
                <a:srgbClr val="888888"/>
              </a:buClr>
              <a:buSzPct val="172972"/>
              <a:buNone/>
            </a:pPr>
            <a:r>
              <a:rPr lang="en-US" sz="3200" dirty="0"/>
              <a:t>BTABESCO</a:t>
            </a:r>
            <a:endParaRPr lang="en-US" dirty="0"/>
          </a:p>
          <a:p>
            <a:endParaRPr lang="en-US" dirty="0"/>
          </a:p>
        </p:txBody>
      </p:sp>
      <p:pic>
        <p:nvPicPr>
          <p:cNvPr id="10" name="Google Shape;1595;gf8e5f424ea_0_0">
            <a:extLst>
              <a:ext uri="{FF2B5EF4-FFF2-40B4-BE49-F238E27FC236}">
                <a16:creationId xmlns:a16="http://schemas.microsoft.com/office/drawing/2014/main" id="{4ABC2A2F-8044-1255-4E65-6A30288167E6}"/>
              </a:ext>
            </a:extLst>
          </p:cNvPr>
          <p:cNvPicPr preferRelativeResize="0"/>
          <p:nvPr/>
        </p:nvPicPr>
        <p:blipFill rotWithShape="1">
          <a:blip r:embed="rId4">
            <a:alphaModFix/>
          </a:blip>
          <a:srcRect/>
          <a:stretch/>
        </p:blipFill>
        <p:spPr>
          <a:xfrm>
            <a:off x="137116" y="6223850"/>
            <a:ext cx="2513355" cy="634150"/>
          </a:xfrm>
          <a:prstGeom prst="rect">
            <a:avLst/>
          </a:prstGeom>
          <a:noFill/>
          <a:ln>
            <a:noFill/>
          </a:ln>
        </p:spPr>
      </p:pic>
    </p:spTree>
    <p:extLst>
      <p:ext uri="{BB962C8B-B14F-4D97-AF65-F5344CB8AC3E}">
        <p14:creationId xmlns:p14="http://schemas.microsoft.com/office/powerpoint/2010/main" val="2006207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58"/>
          <p:cNvSpPr txBox="1">
            <a:spLocks noGrp="1"/>
          </p:cNvSpPr>
          <p:nvPr>
            <p:ph type="body" idx="1"/>
          </p:nvPr>
        </p:nvSpPr>
        <p:spPr>
          <a:xfrm>
            <a:off x="2513308" y="4873841"/>
            <a:ext cx="6020992" cy="158022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None/>
            </a:pPr>
            <a:r>
              <a:rPr lang="en-US" sz="2000" dirty="0"/>
              <a:t>2002 Dry Year:  Peak May 31</a:t>
            </a:r>
            <a:r>
              <a:rPr lang="en-US" sz="2000" baseline="30000" dirty="0"/>
              <a:t>st</a:t>
            </a:r>
            <a:r>
              <a:rPr lang="en-US" sz="2000" dirty="0"/>
              <a:t> at 401 cfs  (369 + 32)</a:t>
            </a:r>
            <a:endParaRPr sz="2000" dirty="0"/>
          </a:p>
          <a:p>
            <a:pPr marL="0" lvl="0" indent="0" algn="l" rtl="0">
              <a:lnSpc>
                <a:spcPct val="100000"/>
              </a:lnSpc>
              <a:spcBef>
                <a:spcPts val="360"/>
              </a:spcBef>
              <a:spcAft>
                <a:spcPts val="0"/>
              </a:spcAft>
              <a:buClr>
                <a:schemeClr val="dk1"/>
              </a:buClr>
              <a:buSzPts val="1800"/>
              <a:buNone/>
            </a:pPr>
            <a:r>
              <a:rPr lang="en-US" sz="2000" dirty="0"/>
              <a:t>2019 Year:   Peak July 1st  at 1098 cfs (957+141)</a:t>
            </a:r>
            <a:endParaRPr sz="2000" dirty="0"/>
          </a:p>
          <a:p>
            <a:pPr marL="0" lvl="0" indent="0" algn="l" rtl="0">
              <a:lnSpc>
                <a:spcPct val="100000"/>
              </a:lnSpc>
              <a:spcBef>
                <a:spcPts val="360"/>
              </a:spcBef>
              <a:spcAft>
                <a:spcPts val="0"/>
              </a:spcAft>
              <a:buClr>
                <a:schemeClr val="dk1"/>
              </a:buClr>
              <a:buSzPts val="1800"/>
              <a:buNone/>
            </a:pPr>
            <a:r>
              <a:rPr lang="en-US" sz="2000" dirty="0"/>
              <a:t>Average Year:  Peak June 7</a:t>
            </a:r>
            <a:r>
              <a:rPr lang="en-US" sz="2000" baseline="30000" dirty="0"/>
              <a:t>th</a:t>
            </a:r>
            <a:r>
              <a:rPr lang="en-US" sz="2000" dirty="0"/>
              <a:t> </a:t>
            </a:r>
          </a:p>
          <a:p>
            <a:pPr marL="0" lvl="0" indent="0" algn="l" rtl="0">
              <a:lnSpc>
                <a:spcPct val="100000"/>
              </a:lnSpc>
              <a:spcBef>
                <a:spcPts val="360"/>
              </a:spcBef>
              <a:spcAft>
                <a:spcPts val="0"/>
              </a:spcAft>
              <a:buClr>
                <a:schemeClr val="dk1"/>
              </a:buClr>
              <a:buSzPts val="1800"/>
              <a:buNone/>
            </a:pPr>
            <a:r>
              <a:rPr lang="en-US" sz="2000" dirty="0"/>
              <a:t>2023 Year:  Peak June 13th  at 1370 cfs (895 + 475)</a:t>
            </a:r>
            <a:endParaRPr sz="2000" dirty="0"/>
          </a:p>
          <a:p>
            <a:pPr marL="0" lvl="0" indent="0" algn="l" rtl="0">
              <a:lnSpc>
                <a:spcPct val="100000"/>
              </a:lnSpc>
              <a:spcBef>
                <a:spcPts val="360"/>
              </a:spcBef>
              <a:spcAft>
                <a:spcPts val="0"/>
              </a:spcAft>
              <a:buClr>
                <a:schemeClr val="dk1"/>
              </a:buClr>
              <a:buSzPts val="1800"/>
              <a:buNone/>
            </a:pPr>
            <a:endParaRPr sz="1800" dirty="0"/>
          </a:p>
        </p:txBody>
      </p:sp>
      <p:sp>
        <p:nvSpPr>
          <p:cNvPr id="637" name="Google Shape;637;p58"/>
          <p:cNvSpPr txBox="1"/>
          <p:nvPr/>
        </p:nvSpPr>
        <p:spPr>
          <a:xfrm>
            <a:off x="1828800" y="6096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aphicFrame>
        <p:nvGraphicFramePr>
          <p:cNvPr id="638" name="Google Shape;638;p58"/>
          <p:cNvGraphicFramePr/>
          <p:nvPr>
            <p:extLst>
              <p:ext uri="{D42A27DB-BD31-4B8C-83A1-F6EECF244321}">
                <p14:modId xmlns:p14="http://schemas.microsoft.com/office/powerpoint/2010/main" val="668891291"/>
              </p:ext>
            </p:extLst>
          </p:nvPr>
        </p:nvGraphicFramePr>
        <p:xfrm>
          <a:off x="142875" y="46496"/>
          <a:ext cx="8903471" cy="4916122"/>
        </p:xfrm>
        <a:graphic>
          <a:graphicData uri="http://schemas.openxmlformats.org/drawingml/2006/chart">
            <c:chart xmlns:c="http://schemas.openxmlformats.org/drawingml/2006/chart" xmlns:r="http://schemas.openxmlformats.org/officeDocument/2006/relationships" r:id="rId3"/>
          </a:graphicData>
        </a:graphic>
      </p:graphicFrame>
      <p:pic>
        <p:nvPicPr>
          <p:cNvPr id="639" name="Google Shape;639;p58"/>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Google Shape;645;p60" descr="C:\Users\jnl\Documents\2017 WY\Presentation\Sept 14 meeting\20160913_101825.jpg"/>
          <p:cNvPicPr preferRelativeResize="0">
            <a:picLocks noGrp="1"/>
          </p:cNvPicPr>
          <p:nvPr>
            <p:ph type="body" idx="2"/>
          </p:nvPr>
        </p:nvPicPr>
        <p:blipFill rotWithShape="1">
          <a:blip r:embed="rId3">
            <a:alphaModFix/>
          </a:blip>
          <a:srcRect/>
          <a:stretch/>
        </p:blipFill>
        <p:spPr>
          <a:xfrm>
            <a:off x="1" y="1143000"/>
            <a:ext cx="9107288" cy="5410200"/>
          </a:xfrm>
          <a:prstGeom prst="rect">
            <a:avLst/>
          </a:prstGeom>
          <a:noFill/>
          <a:ln>
            <a:noFill/>
          </a:ln>
        </p:spPr>
      </p:pic>
      <p:sp>
        <p:nvSpPr>
          <p:cNvPr id="646" name="Google Shape;646;p60"/>
          <p:cNvSpPr txBox="1">
            <a:spLocks noGrp="1"/>
          </p:cNvSpPr>
          <p:nvPr>
            <p:ph type="title"/>
          </p:nvPr>
        </p:nvSpPr>
        <p:spPr>
          <a:xfrm>
            <a:off x="457200" y="274638"/>
            <a:ext cx="8229600" cy="63976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4000" dirty="0"/>
              <a:t>CBT / WINDY GAP SYSTEM</a:t>
            </a:r>
            <a:endParaRPr sz="4000" dirty="0"/>
          </a:p>
        </p:txBody>
      </p:sp>
      <p:sp>
        <p:nvSpPr>
          <p:cNvPr id="647" name="Google Shape;647;p60"/>
          <p:cNvSpPr txBox="1">
            <a:spLocks noGrp="1"/>
          </p:cNvSpPr>
          <p:nvPr>
            <p:ph type="body" idx="1"/>
          </p:nvPr>
        </p:nvSpPr>
        <p:spPr>
          <a:xfrm>
            <a:off x="0" y="1219201"/>
            <a:ext cx="4038600" cy="4876799"/>
          </a:xfrm>
          <a:prstGeom prst="rect">
            <a:avLst/>
          </a:prstGeom>
          <a:noFill/>
          <a:ln>
            <a:noFill/>
          </a:ln>
        </p:spPr>
        <p:txBody>
          <a:bodyPr spcFirstLastPara="1" wrap="square" lIns="91425" tIns="45700" rIns="91425" bIns="45700" anchor="t" anchorCtr="0">
            <a:normAutofit fontScale="47500" lnSpcReduction="20000"/>
          </a:bodyPr>
          <a:lstStyle/>
          <a:p>
            <a:pPr marL="342900" lvl="0" indent="-318705" algn="l" rtl="0">
              <a:lnSpc>
                <a:spcPct val="100000"/>
              </a:lnSpc>
              <a:spcBef>
                <a:spcPts val="0"/>
              </a:spcBef>
              <a:spcAft>
                <a:spcPts val="0"/>
              </a:spcAft>
              <a:buClr>
                <a:schemeClr val="lt1"/>
              </a:buClr>
              <a:buSzPct val="100000"/>
              <a:buChar char="•"/>
            </a:pPr>
            <a:r>
              <a:rPr lang="en-US" sz="5100" dirty="0">
                <a:solidFill>
                  <a:schemeClr val="lt1"/>
                </a:solidFill>
              </a:rPr>
              <a:t>Only major transbasin diversion into the Big T is the Adams Tunnel from Grand Lake</a:t>
            </a:r>
            <a:endParaRPr dirty="0"/>
          </a:p>
          <a:p>
            <a:pPr marL="342900" lvl="0" indent="-318705" algn="l" rtl="0">
              <a:lnSpc>
                <a:spcPct val="100000"/>
              </a:lnSpc>
              <a:spcBef>
                <a:spcPts val="484"/>
              </a:spcBef>
              <a:spcAft>
                <a:spcPts val="0"/>
              </a:spcAft>
              <a:buClr>
                <a:schemeClr val="lt1"/>
              </a:buClr>
              <a:buSzPct val="100000"/>
              <a:buChar char="•"/>
            </a:pPr>
            <a:r>
              <a:rPr lang="en-US" sz="5100" dirty="0">
                <a:solidFill>
                  <a:schemeClr val="lt1"/>
                </a:solidFill>
              </a:rPr>
              <a:t>Lake Estes:  CBT and native water come together;   it is not a storage container</a:t>
            </a:r>
            <a:endParaRPr dirty="0"/>
          </a:p>
          <a:p>
            <a:pPr marL="342900" lvl="0" indent="-318705" algn="l" rtl="0">
              <a:lnSpc>
                <a:spcPct val="100000"/>
              </a:lnSpc>
              <a:spcBef>
                <a:spcPts val="484"/>
              </a:spcBef>
              <a:spcAft>
                <a:spcPts val="0"/>
              </a:spcAft>
              <a:buClr>
                <a:schemeClr val="lt1"/>
              </a:buClr>
              <a:buSzPct val="100000"/>
              <a:buChar char="•"/>
            </a:pPr>
            <a:r>
              <a:rPr lang="en-US" sz="5100" dirty="0">
                <a:solidFill>
                  <a:schemeClr val="lt1"/>
                </a:solidFill>
              </a:rPr>
              <a:t>USBR controls the movement of transbasin water from the West slope through to Horsetooth &amp; Carter</a:t>
            </a:r>
            <a:endParaRPr dirty="0"/>
          </a:p>
          <a:p>
            <a:pPr marL="342900" lvl="0" indent="-318705" algn="l" rtl="0">
              <a:lnSpc>
                <a:spcPct val="100000"/>
              </a:lnSpc>
              <a:spcBef>
                <a:spcPts val="484"/>
              </a:spcBef>
              <a:spcAft>
                <a:spcPts val="0"/>
              </a:spcAft>
              <a:buClr>
                <a:schemeClr val="lt1"/>
              </a:buClr>
              <a:buSzPct val="100000"/>
              <a:buChar char="•"/>
            </a:pPr>
            <a:r>
              <a:rPr lang="en-US" sz="5100" dirty="0">
                <a:solidFill>
                  <a:schemeClr val="lt1"/>
                </a:solidFill>
              </a:rPr>
              <a:t>NCWCD organizes and controls the release of CBT &amp; Windy Gap to users</a:t>
            </a:r>
            <a:endParaRPr dirty="0"/>
          </a:p>
          <a:p>
            <a:pPr marL="342900" lvl="0" indent="-258445" algn="l" rtl="0">
              <a:lnSpc>
                <a:spcPct val="100000"/>
              </a:lnSpc>
              <a:spcBef>
                <a:spcPts val="266"/>
              </a:spcBef>
              <a:spcAft>
                <a:spcPts val="0"/>
              </a:spcAft>
              <a:buClr>
                <a:schemeClr val="dk1"/>
              </a:buClr>
              <a:buSzPct val="100000"/>
              <a:buNone/>
            </a:pPr>
            <a:endParaRPr dirty="0"/>
          </a:p>
        </p:txBody>
      </p:sp>
      <p:pic>
        <p:nvPicPr>
          <p:cNvPr id="648" name="Google Shape;648;p60"/>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653" name="Google Shape;653;p50"/>
          <p:cNvPicPr preferRelativeResize="0"/>
          <p:nvPr/>
        </p:nvPicPr>
        <p:blipFill rotWithShape="1">
          <a:blip r:embed="rId3">
            <a:alphaModFix/>
          </a:blip>
          <a:srcRect/>
          <a:stretch/>
        </p:blipFill>
        <p:spPr>
          <a:xfrm>
            <a:off x="190500" y="928688"/>
            <a:ext cx="8763000" cy="5072062"/>
          </a:xfrm>
          <a:prstGeom prst="rect">
            <a:avLst/>
          </a:prstGeom>
          <a:noFill/>
          <a:ln>
            <a:noFill/>
          </a:ln>
        </p:spPr>
      </p:pic>
      <p:sp>
        <p:nvSpPr>
          <p:cNvPr id="654" name="Google Shape;654;p50"/>
          <p:cNvSpPr txBox="1">
            <a:spLocks noGrp="1"/>
          </p:cNvSpPr>
          <p:nvPr>
            <p:ph type="title"/>
          </p:nvPr>
        </p:nvSpPr>
        <p:spPr>
          <a:xfrm>
            <a:off x="457200" y="274638"/>
            <a:ext cx="8229600" cy="58261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45454"/>
              <a:buNone/>
            </a:pPr>
            <a:r>
              <a:rPr lang="en-US" dirty="0"/>
              <a:t>Lake Estes </a:t>
            </a:r>
            <a:endParaRPr dirty="0"/>
          </a:p>
        </p:txBody>
      </p:sp>
      <p:pic>
        <p:nvPicPr>
          <p:cNvPr id="655" name="Google Shape;655;p50"/>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51"/>
          <p:cNvSpPr txBox="1">
            <a:spLocks noGrp="1"/>
          </p:cNvSpPr>
          <p:nvPr>
            <p:ph type="title"/>
          </p:nvPr>
        </p:nvSpPr>
        <p:spPr>
          <a:xfrm>
            <a:off x="457200" y="274638"/>
            <a:ext cx="8229600" cy="10207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dirty="0"/>
              <a:t>Lake Estes</a:t>
            </a:r>
            <a:endParaRPr dirty="0"/>
          </a:p>
        </p:txBody>
      </p:sp>
      <p:sp>
        <p:nvSpPr>
          <p:cNvPr id="661" name="Google Shape;661;p51"/>
          <p:cNvSpPr txBox="1">
            <a:spLocks noGrp="1"/>
          </p:cNvSpPr>
          <p:nvPr>
            <p:ph type="body" idx="1"/>
          </p:nvPr>
        </p:nvSpPr>
        <p:spPr>
          <a:xfrm>
            <a:off x="457200" y="1295400"/>
            <a:ext cx="8229600" cy="4830763"/>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ts val="1800"/>
              <a:buChar char="•"/>
            </a:pPr>
            <a:r>
              <a:rPr lang="en-US" sz="2400" dirty="0"/>
              <a:t>Lake Estes:  CBT and native water come together</a:t>
            </a:r>
            <a:endParaRPr dirty="0"/>
          </a:p>
          <a:p>
            <a:pPr marL="457200" lvl="0" indent="-342900" algn="l" rtl="0">
              <a:lnSpc>
                <a:spcPct val="100000"/>
              </a:lnSpc>
              <a:spcBef>
                <a:spcPts val="360"/>
              </a:spcBef>
              <a:spcAft>
                <a:spcPts val="0"/>
              </a:spcAft>
              <a:buSzPts val="1800"/>
              <a:buChar char="•"/>
            </a:pPr>
            <a:r>
              <a:rPr lang="en-US" sz="2400" dirty="0"/>
              <a:t>Big Thompson River enters from RMNP to the West + tributaries (Fish Creek)</a:t>
            </a:r>
            <a:endParaRPr dirty="0"/>
          </a:p>
          <a:p>
            <a:pPr marL="457200" lvl="0" indent="-342900" algn="l" rtl="0">
              <a:lnSpc>
                <a:spcPct val="100000"/>
              </a:lnSpc>
              <a:spcBef>
                <a:spcPts val="360"/>
              </a:spcBef>
              <a:spcAft>
                <a:spcPts val="0"/>
              </a:spcAft>
              <a:buSzPts val="1800"/>
              <a:buChar char="•"/>
            </a:pPr>
            <a:r>
              <a:rPr lang="en-US" sz="2400" dirty="0"/>
              <a:t>CBT enters via the Powerplant </a:t>
            </a:r>
            <a:endParaRPr dirty="0"/>
          </a:p>
          <a:p>
            <a:pPr marL="457200" lvl="0" indent="-342900" algn="l" rtl="0">
              <a:lnSpc>
                <a:spcPct val="100000"/>
              </a:lnSpc>
              <a:spcBef>
                <a:spcPts val="360"/>
              </a:spcBef>
              <a:spcAft>
                <a:spcPts val="0"/>
              </a:spcAft>
              <a:buSzPts val="1800"/>
              <a:buChar char="•"/>
            </a:pPr>
            <a:r>
              <a:rPr lang="en-US" sz="2400" dirty="0"/>
              <a:t>CBT is released to the Olympus Tunnel </a:t>
            </a:r>
            <a:endParaRPr dirty="0"/>
          </a:p>
          <a:p>
            <a:pPr marL="457200" lvl="0" indent="-342900" algn="l" rtl="0">
              <a:lnSpc>
                <a:spcPct val="100000"/>
              </a:lnSpc>
              <a:spcBef>
                <a:spcPts val="360"/>
              </a:spcBef>
              <a:spcAft>
                <a:spcPts val="0"/>
              </a:spcAft>
              <a:buSzPts val="1800"/>
              <a:buChar char="•"/>
            </a:pPr>
            <a:r>
              <a:rPr lang="en-US" sz="2400" dirty="0"/>
              <a:t>Big Thompson water is released to the river and the Olympus Tunnel based on administrative and functional needs</a:t>
            </a:r>
            <a:endParaRPr dirty="0"/>
          </a:p>
          <a:p>
            <a:pPr marL="914400" lvl="1" indent="-342900" algn="l" rtl="0">
              <a:lnSpc>
                <a:spcPct val="100000"/>
              </a:lnSpc>
              <a:spcBef>
                <a:spcPts val="360"/>
              </a:spcBef>
              <a:spcAft>
                <a:spcPts val="0"/>
              </a:spcAft>
              <a:buSzPts val="1800"/>
              <a:buChar char="–"/>
            </a:pPr>
            <a:r>
              <a:rPr lang="en-US" sz="2000" dirty="0"/>
              <a:t>Skim</a:t>
            </a:r>
            <a:endParaRPr dirty="0"/>
          </a:p>
          <a:p>
            <a:pPr marL="914400" lvl="1" indent="-342900" algn="l" rtl="0">
              <a:lnSpc>
                <a:spcPct val="100000"/>
              </a:lnSpc>
              <a:spcBef>
                <a:spcPts val="360"/>
              </a:spcBef>
              <a:spcAft>
                <a:spcPts val="0"/>
              </a:spcAft>
              <a:buSzPts val="1800"/>
              <a:buChar char="–"/>
            </a:pPr>
            <a:r>
              <a:rPr lang="en-US" sz="2000" dirty="0"/>
              <a:t>City of Loveland, Berthoud  </a:t>
            </a:r>
            <a:endParaRPr dirty="0"/>
          </a:p>
          <a:p>
            <a:pPr marL="457200" lvl="0" indent="-342900" algn="l" rtl="0">
              <a:lnSpc>
                <a:spcPct val="100000"/>
              </a:lnSpc>
              <a:spcBef>
                <a:spcPts val="360"/>
              </a:spcBef>
              <a:spcAft>
                <a:spcPts val="0"/>
              </a:spcAft>
              <a:buSzPts val="1800"/>
              <a:buChar char="•"/>
            </a:pPr>
            <a:r>
              <a:rPr lang="en-US" sz="2400" dirty="0"/>
              <a:t>The main fill of Horsetooth and Carter:  Dec-March</a:t>
            </a:r>
            <a:br>
              <a:rPr lang="en-US" sz="2400" dirty="0"/>
            </a:br>
            <a:r>
              <a:rPr lang="en-US" sz="2400" dirty="0">
                <a:solidFill>
                  <a:srgbClr val="FFFFFF"/>
                </a:solidFill>
              </a:rPr>
              <a:t>and native water come together;   it is not a</a:t>
            </a:r>
            <a:endParaRPr dirty="0"/>
          </a:p>
        </p:txBody>
      </p:sp>
      <p:pic>
        <p:nvPicPr>
          <p:cNvPr id="662" name="Google Shape;662;p51"/>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52"/>
          <p:cNvSpPr txBox="1">
            <a:spLocks noGrp="1"/>
          </p:cNvSpPr>
          <p:nvPr>
            <p:ph type="title"/>
          </p:nvPr>
        </p:nvSpPr>
        <p:spPr>
          <a:xfrm>
            <a:off x="457200" y="152400"/>
            <a:ext cx="3008313" cy="685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2000"/>
              <a:buFont typeface="Calibri"/>
              <a:buNone/>
            </a:pPr>
            <a:r>
              <a:rPr lang="en-US" dirty="0"/>
              <a:t>CBT Inflow</a:t>
            </a:r>
            <a:endParaRPr dirty="0"/>
          </a:p>
        </p:txBody>
      </p:sp>
      <p:sp>
        <p:nvSpPr>
          <p:cNvPr id="668" name="Google Shape;668;p52"/>
          <p:cNvSpPr txBox="1">
            <a:spLocks noGrp="1"/>
          </p:cNvSpPr>
          <p:nvPr>
            <p:ph type="body" idx="2"/>
          </p:nvPr>
        </p:nvSpPr>
        <p:spPr>
          <a:xfrm>
            <a:off x="257176" y="838200"/>
            <a:ext cx="2614612" cy="50292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280"/>
              </a:spcBef>
              <a:spcAft>
                <a:spcPts val="0"/>
              </a:spcAft>
              <a:buSzPts val="1400"/>
              <a:buFont typeface="Arial"/>
              <a:buChar char="•"/>
            </a:pPr>
            <a:r>
              <a:rPr lang="en-US" sz="2000" dirty="0"/>
              <a:t>Volume of CBT:      215-250,000 AF/yr</a:t>
            </a:r>
            <a:endParaRPr dirty="0"/>
          </a:p>
          <a:p>
            <a:pPr marL="342900" lvl="0" indent="-342900" algn="l" rtl="0">
              <a:lnSpc>
                <a:spcPct val="100000"/>
              </a:lnSpc>
              <a:spcBef>
                <a:spcPts val="280"/>
              </a:spcBef>
              <a:spcAft>
                <a:spcPts val="0"/>
              </a:spcAft>
              <a:buSzPts val="1400"/>
              <a:buFont typeface="Arial"/>
              <a:buChar char="•"/>
            </a:pPr>
            <a:r>
              <a:rPr lang="en-US" sz="2000" dirty="0"/>
              <a:t>Average Monthly volume:  approx. 18,000 AF</a:t>
            </a:r>
            <a:endParaRPr dirty="0"/>
          </a:p>
          <a:p>
            <a:pPr marL="342900" lvl="0" indent="-342900" algn="l" rtl="0">
              <a:lnSpc>
                <a:spcPct val="100000"/>
              </a:lnSpc>
              <a:spcBef>
                <a:spcPts val="280"/>
              </a:spcBef>
              <a:spcAft>
                <a:spcPts val="0"/>
              </a:spcAft>
              <a:buSzPts val="1400"/>
              <a:buFont typeface="Arial"/>
              <a:buChar char="•"/>
            </a:pPr>
            <a:r>
              <a:rPr lang="en-US" sz="2000" dirty="0"/>
              <a:t>Main filling period for Horsetooth and Carter is in winter:  Dec – March</a:t>
            </a:r>
            <a:endParaRPr dirty="0"/>
          </a:p>
          <a:p>
            <a:pPr marL="342900" lvl="0" indent="-342900" algn="l" rtl="0">
              <a:lnSpc>
                <a:spcPct val="100000"/>
              </a:lnSpc>
              <a:spcBef>
                <a:spcPts val="280"/>
              </a:spcBef>
              <a:spcAft>
                <a:spcPts val="0"/>
              </a:spcAft>
              <a:buSzPts val="1400"/>
              <a:buFont typeface="Arial"/>
              <a:buChar char="•"/>
            </a:pPr>
            <a:r>
              <a:rPr lang="en-US" sz="2000" dirty="0"/>
              <a:t>Reduced flows in May-June  - more space in Lake Estes for the native flow of the river</a:t>
            </a:r>
            <a:endParaRPr dirty="0"/>
          </a:p>
          <a:p>
            <a:pPr marL="457200" lvl="0" indent="-228600" algn="l" rtl="0">
              <a:lnSpc>
                <a:spcPct val="100000"/>
              </a:lnSpc>
              <a:spcBef>
                <a:spcPts val="280"/>
              </a:spcBef>
              <a:spcAft>
                <a:spcPts val="0"/>
              </a:spcAft>
              <a:buClr>
                <a:schemeClr val="dk1"/>
              </a:buClr>
              <a:buSzPts val="1400"/>
              <a:buNone/>
            </a:pPr>
            <a:endParaRPr dirty="0"/>
          </a:p>
        </p:txBody>
      </p:sp>
      <p:graphicFrame>
        <p:nvGraphicFramePr>
          <p:cNvPr id="669" name="Google Shape;669;p52"/>
          <p:cNvGraphicFramePr/>
          <p:nvPr/>
        </p:nvGraphicFramePr>
        <p:xfrm>
          <a:off x="3071812" y="273050"/>
          <a:ext cx="5614988" cy="5975350"/>
        </p:xfrm>
        <a:graphic>
          <a:graphicData uri="http://schemas.openxmlformats.org/drawingml/2006/chart">
            <c:chart xmlns:c="http://schemas.openxmlformats.org/drawingml/2006/chart" xmlns:r="http://schemas.openxmlformats.org/officeDocument/2006/relationships" r:id="rId3"/>
          </a:graphicData>
        </a:graphic>
      </p:graphicFrame>
      <p:pic>
        <p:nvPicPr>
          <p:cNvPr id="670" name="Google Shape;670;p52"/>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53"/>
          <p:cNvSpPr txBox="1">
            <a:spLocks noGrp="1"/>
          </p:cNvSpPr>
          <p:nvPr>
            <p:ph type="title"/>
          </p:nvPr>
        </p:nvSpPr>
        <p:spPr>
          <a:xfrm>
            <a:off x="152400" y="274638"/>
            <a:ext cx="8763000" cy="74094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800"/>
              <a:buNone/>
            </a:pPr>
            <a:r>
              <a:rPr lang="en-US" sz="3600" dirty="0"/>
              <a:t>Big T &amp; Colorado water inflow to Lake Estes</a:t>
            </a:r>
            <a:endParaRPr dirty="0"/>
          </a:p>
        </p:txBody>
      </p:sp>
      <p:graphicFrame>
        <p:nvGraphicFramePr>
          <p:cNvPr id="676" name="Google Shape;676;p53"/>
          <p:cNvGraphicFramePr/>
          <p:nvPr/>
        </p:nvGraphicFramePr>
        <p:xfrm>
          <a:off x="442912" y="1143000"/>
          <a:ext cx="4038600" cy="50343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77" name="Google Shape;677;p53"/>
          <p:cNvGraphicFramePr/>
          <p:nvPr/>
        </p:nvGraphicFramePr>
        <p:xfrm>
          <a:off x="4481512" y="1676400"/>
          <a:ext cx="4281488" cy="4373563"/>
        </p:xfrm>
        <a:graphic>
          <a:graphicData uri="http://schemas.openxmlformats.org/drawingml/2006/chart">
            <c:chart xmlns:c="http://schemas.openxmlformats.org/drawingml/2006/chart" xmlns:r="http://schemas.openxmlformats.org/officeDocument/2006/relationships" r:id="rId4"/>
          </a:graphicData>
        </a:graphic>
      </p:graphicFrame>
      <p:pic>
        <p:nvPicPr>
          <p:cNvPr id="678" name="Google Shape;678;p53"/>
          <p:cNvPicPr preferRelativeResize="0"/>
          <p:nvPr/>
        </p:nvPicPr>
        <p:blipFill rotWithShape="1">
          <a:blip r:embed="rId5">
            <a:alphaModFix/>
          </a:blip>
          <a:srcRect/>
          <a:stretch/>
        </p:blipFill>
        <p:spPr>
          <a:xfrm>
            <a:off x="0" y="6177378"/>
            <a:ext cx="2513308" cy="63412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94"/>
          <p:cNvSpPr txBox="1">
            <a:spLocks noGrp="1"/>
          </p:cNvSpPr>
          <p:nvPr>
            <p:ph type="body" idx="4294967295"/>
          </p:nvPr>
        </p:nvSpPr>
        <p:spPr>
          <a:xfrm>
            <a:off x="2513309" y="5100638"/>
            <a:ext cx="6202066" cy="1464468"/>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00000"/>
              </a:lnSpc>
              <a:spcBef>
                <a:spcPts val="640"/>
              </a:spcBef>
              <a:spcAft>
                <a:spcPts val="0"/>
              </a:spcAft>
              <a:buSzPct val="200000"/>
              <a:buNone/>
            </a:pPr>
            <a:r>
              <a:rPr lang="en-US" sz="6400" dirty="0"/>
              <a:t>Volume of CBT:  Avg 215-250,000 AF/yr</a:t>
            </a:r>
            <a:endParaRPr dirty="0"/>
          </a:p>
          <a:p>
            <a:pPr marL="0" lvl="0" indent="0" algn="l" rtl="0">
              <a:lnSpc>
                <a:spcPct val="100000"/>
              </a:lnSpc>
              <a:spcBef>
                <a:spcPts val="640"/>
              </a:spcBef>
              <a:spcAft>
                <a:spcPts val="0"/>
              </a:spcAft>
              <a:buSzPct val="200000"/>
              <a:buNone/>
            </a:pPr>
            <a:r>
              <a:rPr lang="en-US" sz="6400" dirty="0"/>
              <a:t>Volume of Native Big T water entering Lake Estes: 105,000 AF/yr</a:t>
            </a:r>
            <a:endParaRPr dirty="0"/>
          </a:p>
          <a:p>
            <a:pPr marL="0" lvl="0" indent="0" algn="l" rtl="0">
              <a:lnSpc>
                <a:spcPct val="100000"/>
              </a:lnSpc>
              <a:spcBef>
                <a:spcPts val="640"/>
              </a:spcBef>
              <a:spcAft>
                <a:spcPts val="0"/>
              </a:spcAft>
              <a:buSzPct val="200000"/>
              <a:buNone/>
            </a:pPr>
            <a:r>
              <a:rPr lang="en-US" sz="6400" dirty="0"/>
              <a:t>Average Daily Volume in Lake Estes:  2350 AF  </a:t>
            </a:r>
            <a:endParaRPr dirty="0"/>
          </a:p>
          <a:p>
            <a:pPr marL="0" lvl="0" indent="0" algn="l" rtl="0">
              <a:lnSpc>
                <a:spcPct val="100000"/>
              </a:lnSpc>
              <a:spcBef>
                <a:spcPts val="640"/>
              </a:spcBef>
              <a:spcAft>
                <a:spcPts val="0"/>
              </a:spcAft>
              <a:buSzPct val="200000"/>
              <a:buNone/>
            </a:pPr>
            <a:r>
              <a:rPr lang="en-US" sz="6400" dirty="0"/>
              <a:t>Average, the volume of water in Lake Estes is replaced every 2.5 days</a:t>
            </a:r>
            <a:endParaRPr dirty="0"/>
          </a:p>
          <a:p>
            <a:pPr marL="457200" marR="0" lvl="0" indent="-228600" algn="l" rtl="0">
              <a:lnSpc>
                <a:spcPct val="100000"/>
              </a:lnSpc>
              <a:spcBef>
                <a:spcPts val="640"/>
              </a:spcBef>
              <a:spcAft>
                <a:spcPts val="0"/>
              </a:spcAft>
              <a:buClr>
                <a:schemeClr val="dk1"/>
              </a:buClr>
              <a:buSzPts val="3200"/>
              <a:buFont typeface="Arial"/>
              <a:buNone/>
            </a:pPr>
            <a:endParaRPr dirty="0"/>
          </a:p>
          <a:p>
            <a:pPr marL="457200" marR="0" lvl="0" indent="-228600" algn="l" rtl="0">
              <a:lnSpc>
                <a:spcPct val="100000"/>
              </a:lnSpc>
              <a:spcBef>
                <a:spcPts val="640"/>
              </a:spcBef>
              <a:spcAft>
                <a:spcPts val="0"/>
              </a:spcAft>
              <a:buClr>
                <a:schemeClr val="dk1"/>
              </a:buClr>
              <a:buSzPts val="3200"/>
              <a:buFont typeface="Arial"/>
              <a:buNone/>
            </a:pPr>
            <a:endParaRPr dirty="0"/>
          </a:p>
          <a:p>
            <a:pPr marL="457200" marR="0" lvl="0" indent="-228600" algn="l" rtl="0">
              <a:lnSpc>
                <a:spcPct val="100000"/>
              </a:lnSpc>
              <a:spcBef>
                <a:spcPts val="640"/>
              </a:spcBef>
              <a:spcAft>
                <a:spcPts val="0"/>
              </a:spcAft>
              <a:buClr>
                <a:schemeClr val="dk1"/>
              </a:buClr>
              <a:buSzPts val="3200"/>
              <a:buFont typeface="Arial"/>
              <a:buNone/>
            </a:pPr>
            <a:endParaRPr dirty="0"/>
          </a:p>
          <a:p>
            <a:pPr marL="457200" marR="0" lvl="0" indent="-228600" algn="l" rtl="0">
              <a:lnSpc>
                <a:spcPct val="100000"/>
              </a:lnSpc>
              <a:spcBef>
                <a:spcPts val="640"/>
              </a:spcBef>
              <a:spcAft>
                <a:spcPts val="0"/>
              </a:spcAft>
              <a:buClr>
                <a:schemeClr val="dk1"/>
              </a:buClr>
              <a:buSzPts val="3200"/>
              <a:buFont typeface="Arial"/>
              <a:buNone/>
            </a:pPr>
            <a:endParaRPr dirty="0"/>
          </a:p>
        </p:txBody>
      </p:sp>
      <p:graphicFrame>
        <p:nvGraphicFramePr>
          <p:cNvPr id="685" name="Google Shape;685;p94"/>
          <p:cNvGraphicFramePr/>
          <p:nvPr/>
        </p:nvGraphicFramePr>
        <p:xfrm>
          <a:off x="485775" y="152400"/>
          <a:ext cx="8172450" cy="4812506"/>
        </p:xfrm>
        <a:graphic>
          <a:graphicData uri="http://schemas.openxmlformats.org/drawingml/2006/chart">
            <c:chart xmlns:c="http://schemas.openxmlformats.org/drawingml/2006/chart" xmlns:r="http://schemas.openxmlformats.org/officeDocument/2006/relationships" r:id="rId3"/>
          </a:graphicData>
        </a:graphic>
      </p:graphicFrame>
      <p:pic>
        <p:nvPicPr>
          <p:cNvPr id="686" name="Google Shape;686;p94"/>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r>
              <a:rPr lang="en-US" sz="4000" dirty="0"/>
              <a:t>Release of water from Lake Estes</a:t>
            </a:r>
            <a:endParaRPr sz="4000" dirty="0"/>
          </a:p>
        </p:txBody>
      </p:sp>
      <p:sp>
        <p:nvSpPr>
          <p:cNvPr id="692" name="Google Shape;692;p95"/>
          <p:cNvSpPr txBox="1">
            <a:spLocks noGrp="1"/>
          </p:cNvSpPr>
          <p:nvPr>
            <p:ph type="body" idx="1"/>
          </p:nvPr>
        </p:nvSpPr>
        <p:spPr>
          <a:xfrm>
            <a:off x="457200" y="1295400"/>
            <a:ext cx="8229600" cy="4830763"/>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Clr>
                <a:schemeClr val="dk1"/>
              </a:buClr>
              <a:buSzPts val="1800"/>
              <a:buChar char="•"/>
            </a:pPr>
            <a:r>
              <a:rPr lang="en-US" sz="2400" dirty="0"/>
              <a:t>Native flow enters in one 24-hour period and is released the next</a:t>
            </a:r>
            <a:endParaRPr dirty="0"/>
          </a:p>
          <a:p>
            <a:pPr marL="457200" lvl="0" indent="-342900" algn="l" rtl="0">
              <a:lnSpc>
                <a:spcPct val="100000"/>
              </a:lnSpc>
              <a:spcBef>
                <a:spcPts val="360"/>
              </a:spcBef>
              <a:spcAft>
                <a:spcPts val="0"/>
              </a:spcAft>
              <a:buClr>
                <a:schemeClr val="dk1"/>
              </a:buClr>
              <a:buSzPts val="1800"/>
              <a:buChar char="•"/>
            </a:pPr>
            <a:r>
              <a:rPr lang="en-US" sz="2400" dirty="0"/>
              <a:t>No storage water right for Lake Estes = no storage of Big Thompson water in Lake Estes</a:t>
            </a:r>
            <a:endParaRPr dirty="0"/>
          </a:p>
          <a:p>
            <a:pPr marL="457200" lvl="0" indent="-342900" algn="l" rtl="0">
              <a:lnSpc>
                <a:spcPct val="100000"/>
              </a:lnSpc>
              <a:spcBef>
                <a:spcPts val="360"/>
              </a:spcBef>
              <a:spcAft>
                <a:spcPts val="0"/>
              </a:spcAft>
              <a:buClr>
                <a:schemeClr val="dk1"/>
              </a:buClr>
              <a:buSzPts val="1800"/>
              <a:buChar char="•"/>
            </a:pPr>
            <a:r>
              <a:rPr lang="en-US" sz="2400" dirty="0"/>
              <a:t>CBT water may be held in the lake as determined by the USBR based on their operations and agreements</a:t>
            </a:r>
            <a:endParaRPr dirty="0"/>
          </a:p>
          <a:p>
            <a:pPr marL="457200" lvl="0" indent="-342900" algn="l" rtl="0">
              <a:lnSpc>
                <a:spcPct val="100000"/>
              </a:lnSpc>
              <a:spcBef>
                <a:spcPts val="360"/>
              </a:spcBef>
              <a:spcAft>
                <a:spcPts val="0"/>
              </a:spcAft>
              <a:buClr>
                <a:schemeClr val="dk1"/>
              </a:buClr>
              <a:buSzPts val="1800"/>
              <a:buChar char="•"/>
            </a:pPr>
            <a:r>
              <a:rPr lang="en-US" sz="2400" dirty="0"/>
              <a:t>Typically:  make one release change (gate change) at the Olympus Dam every day</a:t>
            </a:r>
            <a:endParaRPr dirty="0"/>
          </a:p>
          <a:p>
            <a:pPr marL="914400" lvl="1" indent="-342900" algn="l" rtl="0">
              <a:lnSpc>
                <a:spcPct val="100000"/>
              </a:lnSpc>
              <a:spcBef>
                <a:spcPts val="360"/>
              </a:spcBef>
              <a:spcAft>
                <a:spcPts val="0"/>
              </a:spcAft>
              <a:buSzPts val="1800"/>
              <a:buChar char="–"/>
            </a:pPr>
            <a:r>
              <a:rPr lang="en-US" sz="2000" dirty="0"/>
              <a:t>Keeps a 24-hour steady flow in the Canyon, if possible</a:t>
            </a:r>
            <a:endParaRPr dirty="0"/>
          </a:p>
          <a:p>
            <a:pPr marL="457200" lvl="0" indent="-342900" algn="l" rtl="0">
              <a:lnSpc>
                <a:spcPct val="100000"/>
              </a:lnSpc>
              <a:spcBef>
                <a:spcPts val="360"/>
              </a:spcBef>
              <a:spcAft>
                <a:spcPts val="0"/>
              </a:spcAft>
              <a:buClr>
                <a:schemeClr val="dk1"/>
              </a:buClr>
              <a:buSzPts val="1800"/>
              <a:buChar char="•"/>
            </a:pPr>
            <a:r>
              <a:rPr lang="en-US" sz="2400" dirty="0"/>
              <a:t>Try not to make too large changes down the Canyon intraday, except during peak runoff season</a:t>
            </a:r>
            <a:endParaRPr sz="2000" dirty="0"/>
          </a:p>
        </p:txBody>
      </p:sp>
      <p:pic>
        <p:nvPicPr>
          <p:cNvPr id="693" name="Google Shape;693;p95"/>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8"/>
          <p:cNvSpPr txBox="1">
            <a:spLocks noGrp="1"/>
          </p:cNvSpPr>
          <p:nvPr>
            <p:ph type="title"/>
          </p:nvPr>
        </p:nvSpPr>
        <p:spPr>
          <a:xfrm>
            <a:off x="533400" y="0"/>
            <a:ext cx="8077200" cy="1630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4000" dirty="0">
                <a:solidFill>
                  <a:srgbClr val="0070C0"/>
                </a:solidFill>
              </a:rPr>
              <a:t>Division of Water Resources</a:t>
            </a:r>
            <a:br>
              <a:rPr lang="en-US" sz="4000" dirty="0"/>
            </a:br>
            <a:r>
              <a:rPr lang="en-US" sz="3600" dirty="0"/>
              <a:t>Mission</a:t>
            </a:r>
            <a:endParaRPr sz="3600" dirty="0"/>
          </a:p>
        </p:txBody>
      </p:sp>
      <p:sp>
        <p:nvSpPr>
          <p:cNvPr id="210" name="Google Shape;210;p28"/>
          <p:cNvSpPr txBox="1">
            <a:spLocks noGrp="1"/>
          </p:cNvSpPr>
          <p:nvPr>
            <p:ph type="body" idx="1"/>
          </p:nvPr>
        </p:nvSpPr>
        <p:spPr>
          <a:xfrm>
            <a:off x="279304" y="2206486"/>
            <a:ext cx="8585391" cy="3001617"/>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3200"/>
              <a:buNone/>
            </a:pPr>
            <a:r>
              <a:rPr lang="en-US" i="1" dirty="0"/>
              <a:t>The Division of Water Resources will administer the waters of the State to maximize lawful beneficial use, ensure that dams and water wells are properly constructed and safe, and provide information about water resources to the public.</a:t>
            </a:r>
            <a:endParaRPr dirty="0"/>
          </a:p>
        </p:txBody>
      </p:sp>
      <p:pic>
        <p:nvPicPr>
          <p:cNvPr id="211" name="Google Shape;211;p28"/>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61" descr="Chimney Hollow.png"/>
          <p:cNvPicPr preferRelativeResize="0">
            <a:picLocks noGrp="1"/>
          </p:cNvPicPr>
          <p:nvPr>
            <p:ph type="body" idx="1"/>
          </p:nvPr>
        </p:nvPicPr>
        <p:blipFill rotWithShape="1">
          <a:blip r:embed="rId3">
            <a:alphaModFix/>
          </a:blip>
          <a:srcRect/>
          <a:stretch/>
        </p:blipFill>
        <p:spPr>
          <a:xfrm>
            <a:off x="457200" y="1046530"/>
            <a:ext cx="5562600" cy="4897070"/>
          </a:xfrm>
          <a:prstGeom prst="rect">
            <a:avLst/>
          </a:prstGeom>
          <a:noFill/>
          <a:ln>
            <a:noFill/>
          </a:ln>
        </p:spPr>
      </p:pic>
      <p:sp>
        <p:nvSpPr>
          <p:cNvPr id="700" name="Google Shape;700;p61"/>
          <p:cNvSpPr txBox="1">
            <a:spLocks noGrp="1"/>
          </p:cNvSpPr>
          <p:nvPr>
            <p:ph type="title"/>
          </p:nvPr>
        </p:nvSpPr>
        <p:spPr>
          <a:xfrm>
            <a:off x="457200" y="274638"/>
            <a:ext cx="8229600" cy="7921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3500" dirty="0"/>
              <a:t>CBT / WINDY GAP SYSTEM</a:t>
            </a:r>
            <a:endParaRPr sz="3500" dirty="0"/>
          </a:p>
        </p:txBody>
      </p:sp>
      <p:sp>
        <p:nvSpPr>
          <p:cNvPr id="701" name="Google Shape;701;p61"/>
          <p:cNvSpPr txBox="1">
            <a:spLocks noGrp="1"/>
          </p:cNvSpPr>
          <p:nvPr>
            <p:ph type="body" idx="2"/>
          </p:nvPr>
        </p:nvSpPr>
        <p:spPr>
          <a:xfrm>
            <a:off x="5715000" y="1185976"/>
            <a:ext cx="3200400" cy="49401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2400"/>
              <a:buFont typeface="Arial"/>
              <a:buChar char="•"/>
            </a:pPr>
            <a:r>
              <a:rPr lang="en-US" sz="2400" dirty="0"/>
              <a:t>Chimney Hollow Reservoir</a:t>
            </a:r>
            <a:endParaRPr dirty="0"/>
          </a:p>
          <a:p>
            <a:pPr marL="742950" lvl="1" indent="-285750" algn="l" rtl="0">
              <a:lnSpc>
                <a:spcPct val="100000"/>
              </a:lnSpc>
              <a:spcBef>
                <a:spcPts val="480"/>
              </a:spcBef>
              <a:spcAft>
                <a:spcPts val="0"/>
              </a:spcAft>
              <a:buClr>
                <a:schemeClr val="dk1"/>
              </a:buClr>
              <a:buSzPts val="2400"/>
              <a:buFont typeface="Arial"/>
              <a:buChar char="•"/>
            </a:pPr>
            <a:r>
              <a:rPr lang="en-US" dirty="0"/>
              <a:t>Broke ground on construction in Aug 2021</a:t>
            </a:r>
            <a:endParaRPr dirty="0"/>
          </a:p>
          <a:p>
            <a:pPr marL="742950" lvl="1" indent="-285750" algn="l" rtl="0">
              <a:lnSpc>
                <a:spcPct val="100000"/>
              </a:lnSpc>
              <a:spcBef>
                <a:spcPts val="480"/>
              </a:spcBef>
              <a:spcAft>
                <a:spcPts val="0"/>
              </a:spcAft>
              <a:buClr>
                <a:schemeClr val="dk1"/>
              </a:buClr>
              <a:buSzPts val="2400"/>
              <a:buFont typeface="Arial"/>
              <a:buChar char="•"/>
            </a:pPr>
            <a:r>
              <a:rPr lang="en-US" dirty="0"/>
              <a:t>Capacity:  90,000 AF </a:t>
            </a:r>
            <a:endParaRPr dirty="0"/>
          </a:p>
          <a:p>
            <a:pPr marL="742950" lvl="1" indent="-285750" algn="l" rtl="0">
              <a:lnSpc>
                <a:spcPct val="100000"/>
              </a:lnSpc>
              <a:spcBef>
                <a:spcPts val="480"/>
              </a:spcBef>
              <a:spcAft>
                <a:spcPts val="0"/>
              </a:spcAft>
              <a:buSzPts val="2400"/>
              <a:buChar char="•"/>
            </a:pPr>
            <a:r>
              <a:rPr lang="en-US" dirty="0"/>
              <a:t>No Big Thompson storage right</a:t>
            </a:r>
            <a:endParaRPr dirty="0"/>
          </a:p>
          <a:p>
            <a:pPr marL="342900" lvl="0" indent="-342900" algn="l" rtl="0">
              <a:lnSpc>
                <a:spcPct val="100000"/>
              </a:lnSpc>
              <a:spcBef>
                <a:spcPts val="480"/>
              </a:spcBef>
              <a:spcAft>
                <a:spcPts val="0"/>
              </a:spcAft>
              <a:buClr>
                <a:schemeClr val="dk1"/>
              </a:buClr>
              <a:buSzPts val="2400"/>
              <a:buChar char="•"/>
            </a:pPr>
            <a:r>
              <a:rPr lang="en-US" sz="2400" dirty="0"/>
              <a:t>Total CBT/Windy Gap storage = 370,000 AF</a:t>
            </a:r>
            <a:endParaRPr dirty="0"/>
          </a:p>
          <a:p>
            <a:pPr marL="342900" lvl="0" indent="-165100" algn="l" rtl="0">
              <a:lnSpc>
                <a:spcPct val="100000"/>
              </a:lnSpc>
              <a:spcBef>
                <a:spcPts val="560"/>
              </a:spcBef>
              <a:spcAft>
                <a:spcPts val="0"/>
              </a:spcAft>
              <a:buClr>
                <a:schemeClr val="dk1"/>
              </a:buClr>
              <a:buSzPts val="2800"/>
              <a:buNone/>
            </a:pP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3" name="Picture 2" descr="A picture containing outdoor, sky, mountain, nature&#10;&#10;Description automatically generated">
            <a:extLst>
              <a:ext uri="{FF2B5EF4-FFF2-40B4-BE49-F238E27FC236}">
                <a16:creationId xmlns:a16="http://schemas.microsoft.com/office/drawing/2014/main" id="{2D03A0A2-D738-99F7-EEAB-A1875F1185C9}"/>
              </a:ext>
            </a:extLst>
          </p:cNvPr>
          <p:cNvPicPr>
            <a:picLocks noChangeAspect="1"/>
          </p:cNvPicPr>
          <p:nvPr/>
        </p:nvPicPr>
        <p:blipFill>
          <a:blip r:embed="rId3"/>
          <a:stretch>
            <a:fillRect/>
          </a:stretch>
        </p:blipFill>
        <p:spPr>
          <a:xfrm>
            <a:off x="0" y="159799"/>
            <a:ext cx="9037468" cy="6651706"/>
          </a:xfrm>
          <a:prstGeom prst="rect">
            <a:avLst/>
          </a:prstGeom>
        </p:spPr>
      </p:pic>
      <p:sp>
        <p:nvSpPr>
          <p:cNvPr id="707" name="Google Shape;707;gf97a17c05f_0_0"/>
          <p:cNvSpPr txBox="1">
            <a:spLocks noGrp="1"/>
          </p:cNvSpPr>
          <p:nvPr>
            <p:ph type="title"/>
          </p:nvPr>
        </p:nvSpPr>
        <p:spPr>
          <a:xfrm>
            <a:off x="1500326" y="159798"/>
            <a:ext cx="5504155" cy="52082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688" dirty="0"/>
              <a:t>Chimney Hollow Reservoir  </a:t>
            </a:r>
            <a:endParaRPr sz="3688" dirty="0"/>
          </a:p>
        </p:txBody>
      </p:sp>
      <p:sp>
        <p:nvSpPr>
          <p:cNvPr id="708" name="Google Shape;708;gf97a17c05f_0_0"/>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60"/>
              </a:spcBef>
              <a:spcAft>
                <a:spcPts val="0"/>
              </a:spcAft>
              <a:buSzPts val="2800"/>
              <a:buNone/>
            </a:pPr>
            <a:endParaRPr dirty="0"/>
          </a:p>
        </p:txBody>
      </p:sp>
      <p:sp>
        <p:nvSpPr>
          <p:cNvPr id="711" name="Google Shape;711;gf97a17c05f_0_0"/>
          <p:cNvSpPr txBox="1">
            <a:spLocks noGrp="1"/>
          </p:cNvSpPr>
          <p:nvPr>
            <p:ph type="body" idx="2"/>
          </p:nvPr>
        </p:nvSpPr>
        <p:spPr>
          <a:xfrm>
            <a:off x="2485748" y="4580878"/>
            <a:ext cx="6383043" cy="2117323"/>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560"/>
              </a:spcBef>
              <a:spcAft>
                <a:spcPts val="0"/>
              </a:spcAft>
              <a:buSzPts val="2800"/>
              <a:buNone/>
            </a:pPr>
            <a:r>
              <a:rPr lang="en-US" sz="2000" dirty="0">
                <a:solidFill>
                  <a:schemeClr val="bg1"/>
                </a:solidFill>
              </a:rPr>
              <a:t>9 municipalities, 2 water districts, 1 power company</a:t>
            </a:r>
            <a:endParaRPr sz="2000" dirty="0">
              <a:solidFill>
                <a:schemeClr val="bg1"/>
              </a:solidFill>
            </a:endParaRPr>
          </a:p>
          <a:p>
            <a:pPr marL="0" lvl="0" indent="0" algn="l" rtl="0">
              <a:lnSpc>
                <a:spcPct val="120000"/>
              </a:lnSpc>
              <a:spcBef>
                <a:spcPts val="560"/>
              </a:spcBef>
              <a:spcAft>
                <a:spcPts val="0"/>
              </a:spcAft>
              <a:buSzPts val="2800"/>
              <a:buNone/>
            </a:pPr>
            <a:r>
              <a:rPr lang="en-US" sz="2000" dirty="0">
                <a:solidFill>
                  <a:schemeClr val="bg1"/>
                </a:solidFill>
              </a:rPr>
              <a:t>30,000 AF firm yield,  Asphalt core dam</a:t>
            </a:r>
            <a:endParaRPr sz="2000" dirty="0">
              <a:solidFill>
                <a:schemeClr val="bg1"/>
              </a:solidFill>
            </a:endParaRPr>
          </a:p>
          <a:p>
            <a:pPr marL="0" lvl="0" indent="0" algn="l" rtl="0">
              <a:lnSpc>
                <a:spcPct val="120000"/>
              </a:lnSpc>
              <a:spcBef>
                <a:spcPts val="560"/>
              </a:spcBef>
              <a:spcAft>
                <a:spcPts val="0"/>
              </a:spcAft>
              <a:buSzPts val="2800"/>
              <a:buNone/>
            </a:pPr>
            <a:r>
              <a:rPr lang="en-US" sz="2000" dirty="0">
                <a:solidFill>
                  <a:schemeClr val="bg1"/>
                </a:solidFill>
              </a:rPr>
              <a:t>350’ tall dam wall,  Completion:  2024-2025</a:t>
            </a:r>
            <a:endParaRPr sz="2000" dirty="0">
              <a:solidFill>
                <a:schemeClr val="bg1"/>
              </a:solidFill>
            </a:endParaRPr>
          </a:p>
          <a:p>
            <a:pPr marL="0" lvl="0" indent="0" algn="l" rtl="0">
              <a:lnSpc>
                <a:spcPct val="120000"/>
              </a:lnSpc>
              <a:spcBef>
                <a:spcPts val="560"/>
              </a:spcBef>
              <a:spcAft>
                <a:spcPts val="0"/>
              </a:spcAft>
              <a:buSzPts val="2800"/>
              <a:buNone/>
            </a:pPr>
            <a:r>
              <a:rPr lang="en-US" sz="2000" dirty="0">
                <a:solidFill>
                  <a:schemeClr val="bg1"/>
                </a:solidFill>
              </a:rPr>
              <a:t>Day time recreational facilities  </a:t>
            </a:r>
            <a:endParaRPr sz="2000"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63"/>
          <p:cNvSpPr txBox="1">
            <a:spLocks noGrp="1"/>
          </p:cNvSpPr>
          <p:nvPr>
            <p:ph type="title"/>
          </p:nvPr>
        </p:nvSpPr>
        <p:spPr>
          <a:xfrm>
            <a:off x="457200" y="274638"/>
            <a:ext cx="8229600" cy="56356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dirty="0"/>
              <a:t>Major Ditches on the Big Thompson</a:t>
            </a:r>
            <a:endParaRPr dirty="0"/>
          </a:p>
        </p:txBody>
      </p:sp>
      <p:pic>
        <p:nvPicPr>
          <p:cNvPr id="718" name="Google Shape;718;p63" descr="C:\Users\jnl\Documents\2017 WY\Presentation\Sept 14 meeting\New folder (2)\Export.png"/>
          <p:cNvPicPr preferRelativeResize="0">
            <a:picLocks noGrp="1"/>
          </p:cNvPicPr>
          <p:nvPr>
            <p:ph type="body" idx="1"/>
          </p:nvPr>
        </p:nvPicPr>
        <p:blipFill rotWithShape="1">
          <a:blip r:embed="rId3">
            <a:alphaModFix/>
          </a:blip>
          <a:srcRect/>
          <a:stretch/>
        </p:blipFill>
        <p:spPr>
          <a:xfrm>
            <a:off x="228600" y="838200"/>
            <a:ext cx="8763000" cy="5339100"/>
          </a:xfrm>
          <a:prstGeom prst="rect">
            <a:avLst/>
          </a:prstGeom>
          <a:noFill/>
          <a:ln>
            <a:noFill/>
          </a:ln>
        </p:spPr>
      </p:pic>
      <p:pic>
        <p:nvPicPr>
          <p:cNvPr id="719" name="Google Shape;719;p63"/>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64"/>
          <p:cNvSpPr txBox="1">
            <a:spLocks noGrp="1"/>
          </p:cNvSpPr>
          <p:nvPr>
            <p:ph type="title"/>
          </p:nvPr>
        </p:nvSpPr>
        <p:spPr>
          <a:xfrm>
            <a:off x="457200" y="274638"/>
            <a:ext cx="8229600" cy="868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3600" dirty="0"/>
              <a:t>Largest Diverters </a:t>
            </a:r>
            <a:endParaRPr sz="3600" dirty="0"/>
          </a:p>
        </p:txBody>
      </p:sp>
      <p:sp>
        <p:nvSpPr>
          <p:cNvPr id="726" name="Google Shape;726;p64"/>
          <p:cNvSpPr txBox="1">
            <a:spLocks noGrp="1"/>
          </p:cNvSpPr>
          <p:nvPr>
            <p:ph type="body" idx="1"/>
          </p:nvPr>
        </p:nvSpPr>
        <p:spPr>
          <a:xfrm>
            <a:off x="457200" y="1066801"/>
            <a:ext cx="8229600" cy="4876800"/>
          </a:xfrm>
          <a:prstGeom prst="rect">
            <a:avLst/>
          </a:prstGeom>
          <a:noFill/>
          <a:ln>
            <a:noFill/>
          </a:ln>
        </p:spPr>
        <p:txBody>
          <a:bodyPr spcFirstLastPara="1" wrap="square" lIns="91425" tIns="45700" rIns="91425" bIns="45700" anchor="t" anchorCtr="0">
            <a:normAutofit lnSpcReduction="10000"/>
          </a:bodyPr>
          <a:lstStyle/>
          <a:p>
            <a:pPr marL="342900" lvl="0" indent="-329565" algn="l" rtl="0">
              <a:lnSpc>
                <a:spcPct val="100000"/>
              </a:lnSpc>
              <a:spcBef>
                <a:spcPts val="0"/>
              </a:spcBef>
              <a:spcAft>
                <a:spcPts val="0"/>
              </a:spcAft>
              <a:buClr>
                <a:schemeClr val="dk1"/>
              </a:buClr>
              <a:buSzPts val="2800"/>
              <a:buChar char="•"/>
            </a:pPr>
            <a:r>
              <a:rPr lang="en-US" sz="2800" b="1" dirty="0"/>
              <a:t>GLIC system largest and most complex</a:t>
            </a:r>
            <a:endParaRPr dirty="0"/>
          </a:p>
          <a:p>
            <a:pPr marL="742950" lvl="1" indent="-274319" algn="l" rtl="0">
              <a:lnSpc>
                <a:spcPct val="100000"/>
              </a:lnSpc>
              <a:spcBef>
                <a:spcPts val="480"/>
              </a:spcBef>
              <a:spcAft>
                <a:spcPts val="0"/>
              </a:spcAft>
              <a:buClr>
                <a:schemeClr val="dk1"/>
              </a:buClr>
              <a:buSzPts val="2400"/>
              <a:buChar char="–"/>
            </a:pPr>
            <a:r>
              <a:rPr lang="en-US" sz="2400" dirty="0"/>
              <a:t>spans from Lake Loveland to Greeley</a:t>
            </a:r>
            <a:endParaRPr dirty="0"/>
          </a:p>
          <a:p>
            <a:pPr marL="742950" lvl="1" indent="-274319" algn="l" rtl="0">
              <a:lnSpc>
                <a:spcPct val="100000"/>
              </a:lnSpc>
              <a:spcBef>
                <a:spcPts val="480"/>
              </a:spcBef>
              <a:spcAft>
                <a:spcPts val="0"/>
              </a:spcAft>
              <a:buClr>
                <a:schemeClr val="dk1"/>
              </a:buClr>
              <a:buSzPts val="2400"/>
              <a:buChar char="–"/>
            </a:pPr>
            <a:r>
              <a:rPr lang="en-US" sz="2400" dirty="0"/>
              <a:t>Includes Boyd, Horseshoe, Lake Loveland (75,000 AF storage)</a:t>
            </a:r>
            <a:endParaRPr dirty="0"/>
          </a:p>
          <a:p>
            <a:pPr marL="742950" lvl="1" indent="-274319" algn="l" rtl="0">
              <a:lnSpc>
                <a:spcPct val="100000"/>
              </a:lnSpc>
              <a:spcBef>
                <a:spcPts val="480"/>
              </a:spcBef>
              <a:spcAft>
                <a:spcPts val="0"/>
              </a:spcAft>
              <a:buClr>
                <a:schemeClr val="dk1"/>
              </a:buClr>
              <a:buSzPts val="2400"/>
              <a:buChar char="–"/>
            </a:pPr>
            <a:r>
              <a:rPr lang="en-US" sz="2400" dirty="0"/>
              <a:t>Water from this system owned &amp; used by Loveland, Greeley, Evans, Windsor, as well as the ditch company</a:t>
            </a:r>
            <a:endParaRPr dirty="0"/>
          </a:p>
          <a:p>
            <a:pPr marL="342900" lvl="0" indent="-329565" algn="l" rtl="0">
              <a:lnSpc>
                <a:spcPct val="100000"/>
              </a:lnSpc>
              <a:spcBef>
                <a:spcPts val="560"/>
              </a:spcBef>
              <a:spcAft>
                <a:spcPts val="0"/>
              </a:spcAft>
              <a:buClr>
                <a:schemeClr val="dk1"/>
              </a:buClr>
              <a:buSzPts val="2800"/>
              <a:buChar char="•"/>
            </a:pPr>
            <a:r>
              <a:rPr lang="en-US" sz="2800" b="1" dirty="0"/>
              <a:t>Home Supply </a:t>
            </a:r>
            <a:endParaRPr dirty="0"/>
          </a:p>
          <a:p>
            <a:pPr marL="742950" lvl="1" indent="-274319" algn="l" rtl="0">
              <a:lnSpc>
                <a:spcPct val="100000"/>
              </a:lnSpc>
              <a:spcBef>
                <a:spcPts val="480"/>
              </a:spcBef>
              <a:spcAft>
                <a:spcPts val="0"/>
              </a:spcAft>
              <a:buClr>
                <a:schemeClr val="dk1"/>
              </a:buClr>
              <a:buSzPts val="2400"/>
              <a:buChar char="–"/>
            </a:pPr>
            <a:r>
              <a:rPr lang="en-US" sz="2400" dirty="0"/>
              <a:t>Spans from W side of Loveland to Johnstown and the Little Thompson</a:t>
            </a:r>
            <a:endParaRPr dirty="0"/>
          </a:p>
          <a:p>
            <a:pPr marL="742950" lvl="1" indent="-274319" algn="l" rtl="0">
              <a:lnSpc>
                <a:spcPct val="100000"/>
              </a:lnSpc>
              <a:spcBef>
                <a:spcPts val="480"/>
              </a:spcBef>
              <a:spcAft>
                <a:spcPts val="0"/>
              </a:spcAft>
              <a:buClr>
                <a:schemeClr val="dk1"/>
              </a:buClr>
              <a:buSzPts val="2400"/>
              <a:buChar char="–"/>
            </a:pPr>
            <a:r>
              <a:rPr lang="en-US" sz="2400" dirty="0"/>
              <a:t>Includes Lonetree, Mariano, Lon Hagler</a:t>
            </a:r>
            <a:endParaRPr sz="2400" dirty="0"/>
          </a:p>
          <a:p>
            <a:pPr marL="342900" lvl="0" indent="-329565" algn="l" rtl="0">
              <a:lnSpc>
                <a:spcPct val="100000"/>
              </a:lnSpc>
              <a:spcBef>
                <a:spcPts val="560"/>
              </a:spcBef>
              <a:spcAft>
                <a:spcPts val="0"/>
              </a:spcAft>
              <a:buClr>
                <a:schemeClr val="dk1"/>
              </a:buClr>
              <a:buSzPts val="2800"/>
              <a:buChar char="•"/>
            </a:pPr>
            <a:r>
              <a:rPr lang="en-US" sz="2800" b="1" dirty="0"/>
              <a:t>City of Loveland</a:t>
            </a:r>
            <a:endParaRPr dirty="0"/>
          </a:p>
          <a:p>
            <a:pPr marL="742950" lvl="1" indent="-274319" algn="l" rtl="0">
              <a:lnSpc>
                <a:spcPct val="100000"/>
              </a:lnSpc>
              <a:spcBef>
                <a:spcPts val="480"/>
              </a:spcBef>
              <a:spcAft>
                <a:spcPts val="0"/>
              </a:spcAft>
              <a:buClr>
                <a:schemeClr val="dk1"/>
              </a:buClr>
              <a:buSzPts val="2400"/>
              <a:buChar char="–"/>
            </a:pPr>
            <a:r>
              <a:rPr lang="en-US" sz="2400" dirty="0"/>
              <a:t>Green Ridge Glade</a:t>
            </a:r>
            <a:endParaRPr dirty="0"/>
          </a:p>
          <a:p>
            <a:pPr marL="742950" lvl="1" indent="-133350" algn="l" rtl="0">
              <a:lnSpc>
                <a:spcPct val="100000"/>
              </a:lnSpc>
              <a:spcBef>
                <a:spcPts val="480"/>
              </a:spcBef>
              <a:spcAft>
                <a:spcPts val="0"/>
              </a:spcAft>
              <a:buClr>
                <a:schemeClr val="dk1"/>
              </a:buClr>
              <a:buSzPts val="2400"/>
              <a:buNone/>
            </a:pPr>
            <a:endParaRPr sz="2400" dirty="0"/>
          </a:p>
          <a:p>
            <a:pPr marL="742950" lvl="1" indent="-107950" algn="l" rtl="0">
              <a:lnSpc>
                <a:spcPct val="100000"/>
              </a:lnSpc>
              <a:spcBef>
                <a:spcPts val="560"/>
              </a:spcBef>
              <a:spcAft>
                <a:spcPts val="0"/>
              </a:spcAft>
              <a:buClr>
                <a:schemeClr val="dk1"/>
              </a:buClr>
              <a:buSzPts val="2800"/>
              <a:buNone/>
            </a:pPr>
            <a:endParaRPr dirty="0"/>
          </a:p>
        </p:txBody>
      </p:sp>
      <p:pic>
        <p:nvPicPr>
          <p:cNvPr id="727" name="Google Shape;727;p64"/>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65"/>
          <p:cNvSpPr txBox="1">
            <a:spLocks noGrp="1"/>
          </p:cNvSpPr>
          <p:nvPr>
            <p:ph type="title"/>
          </p:nvPr>
        </p:nvSpPr>
        <p:spPr>
          <a:xfrm>
            <a:off x="457200" y="274638"/>
            <a:ext cx="8229600" cy="81948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3600" dirty="0"/>
              <a:t>Municipalities &amp; Water Districts </a:t>
            </a:r>
            <a:endParaRPr sz="3600" dirty="0"/>
          </a:p>
        </p:txBody>
      </p:sp>
      <p:sp>
        <p:nvSpPr>
          <p:cNvPr id="734" name="Google Shape;734;p65"/>
          <p:cNvSpPr txBox="1">
            <a:spLocks noGrp="1"/>
          </p:cNvSpPr>
          <p:nvPr>
            <p:ph type="body" idx="1"/>
          </p:nvPr>
        </p:nvSpPr>
        <p:spPr>
          <a:xfrm>
            <a:off x="457200" y="1094126"/>
            <a:ext cx="8229600" cy="488519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Char char="•"/>
            </a:pPr>
            <a:r>
              <a:rPr lang="en-US" sz="2800" dirty="0"/>
              <a:t>Receive water from the Big Thompson</a:t>
            </a:r>
            <a:endParaRPr dirty="0"/>
          </a:p>
          <a:p>
            <a:pPr marL="742950" lvl="1" indent="-285750" algn="l" rtl="0">
              <a:lnSpc>
                <a:spcPct val="100000"/>
              </a:lnSpc>
              <a:spcBef>
                <a:spcPts val="480"/>
              </a:spcBef>
              <a:spcAft>
                <a:spcPts val="0"/>
              </a:spcAft>
              <a:buClr>
                <a:schemeClr val="dk1"/>
              </a:buClr>
              <a:buSzPts val="2400"/>
              <a:buChar char="–"/>
            </a:pPr>
            <a:r>
              <a:rPr lang="en-US" sz="2400" dirty="0"/>
              <a:t>Loveland*</a:t>
            </a:r>
            <a:endParaRPr dirty="0"/>
          </a:p>
          <a:p>
            <a:pPr marL="742950" lvl="1" indent="-285750" algn="l" rtl="0">
              <a:lnSpc>
                <a:spcPct val="100000"/>
              </a:lnSpc>
              <a:spcBef>
                <a:spcPts val="480"/>
              </a:spcBef>
              <a:spcAft>
                <a:spcPts val="0"/>
              </a:spcAft>
              <a:buClr>
                <a:schemeClr val="dk1"/>
              </a:buClr>
              <a:buSzPts val="2400"/>
              <a:buChar char="–"/>
            </a:pPr>
            <a:r>
              <a:rPr lang="en-US" sz="2400" dirty="0"/>
              <a:t>Greeley</a:t>
            </a:r>
            <a:endParaRPr sz="2400" dirty="0"/>
          </a:p>
          <a:p>
            <a:pPr marL="742950" lvl="1" indent="-285750" algn="l" rtl="0">
              <a:lnSpc>
                <a:spcPct val="100000"/>
              </a:lnSpc>
              <a:spcBef>
                <a:spcPts val="480"/>
              </a:spcBef>
              <a:spcAft>
                <a:spcPts val="0"/>
              </a:spcAft>
              <a:buClr>
                <a:schemeClr val="dk1"/>
              </a:buClr>
              <a:buSzPts val="2400"/>
              <a:buChar char="–"/>
            </a:pPr>
            <a:r>
              <a:rPr lang="en-US" sz="2400" dirty="0"/>
              <a:t>Evans</a:t>
            </a:r>
            <a:endParaRPr dirty="0"/>
          </a:p>
          <a:p>
            <a:pPr marL="742950" lvl="1" indent="-285750" algn="l" rtl="0">
              <a:lnSpc>
                <a:spcPct val="100000"/>
              </a:lnSpc>
              <a:spcBef>
                <a:spcPts val="480"/>
              </a:spcBef>
              <a:spcAft>
                <a:spcPts val="0"/>
              </a:spcAft>
              <a:buClr>
                <a:schemeClr val="dk1"/>
              </a:buClr>
              <a:buSzPts val="2400"/>
              <a:buChar char="–"/>
            </a:pPr>
            <a:r>
              <a:rPr lang="en-US" sz="2400" dirty="0"/>
              <a:t>Estes Park*</a:t>
            </a:r>
            <a:endParaRPr dirty="0"/>
          </a:p>
          <a:p>
            <a:pPr marL="742950" lvl="1" indent="-285750" algn="l" rtl="0">
              <a:lnSpc>
                <a:spcPct val="100000"/>
              </a:lnSpc>
              <a:spcBef>
                <a:spcPts val="480"/>
              </a:spcBef>
              <a:spcAft>
                <a:spcPts val="0"/>
              </a:spcAft>
              <a:buClr>
                <a:schemeClr val="dk1"/>
              </a:buClr>
              <a:buSzPts val="2400"/>
              <a:buChar char="–"/>
            </a:pPr>
            <a:r>
              <a:rPr lang="en-US" sz="2400" dirty="0"/>
              <a:t>Berthoud*</a:t>
            </a:r>
            <a:endParaRPr dirty="0"/>
          </a:p>
          <a:p>
            <a:pPr marL="742950" lvl="1" indent="-285750" algn="l" rtl="0">
              <a:lnSpc>
                <a:spcPct val="100000"/>
              </a:lnSpc>
              <a:spcBef>
                <a:spcPts val="480"/>
              </a:spcBef>
              <a:spcAft>
                <a:spcPts val="0"/>
              </a:spcAft>
              <a:buSzPts val="2400"/>
              <a:buChar char="–"/>
            </a:pPr>
            <a:r>
              <a:rPr lang="en-US" sz="2400" dirty="0"/>
              <a:t>Johnstown</a:t>
            </a:r>
            <a:r>
              <a:rPr lang="en-US" dirty="0"/>
              <a:t>*</a:t>
            </a:r>
            <a:endParaRPr dirty="0"/>
          </a:p>
          <a:p>
            <a:pPr marL="742950" lvl="1" indent="-285750" algn="l" rtl="0">
              <a:lnSpc>
                <a:spcPct val="100000"/>
              </a:lnSpc>
              <a:spcBef>
                <a:spcPts val="480"/>
              </a:spcBef>
              <a:spcAft>
                <a:spcPts val="0"/>
              </a:spcAft>
              <a:buClr>
                <a:schemeClr val="dk1"/>
              </a:buClr>
              <a:buSzPts val="2400"/>
              <a:buChar char="–"/>
            </a:pPr>
            <a:r>
              <a:rPr lang="en-US" sz="2400" dirty="0"/>
              <a:t>Milliken</a:t>
            </a:r>
            <a:endParaRPr dirty="0"/>
          </a:p>
          <a:p>
            <a:pPr marL="742950" lvl="1" indent="-285750" algn="l" rtl="0">
              <a:lnSpc>
                <a:spcPct val="100000"/>
              </a:lnSpc>
              <a:spcBef>
                <a:spcPts val="480"/>
              </a:spcBef>
              <a:spcAft>
                <a:spcPts val="0"/>
              </a:spcAft>
              <a:buClr>
                <a:schemeClr val="dk1"/>
              </a:buClr>
              <a:buSzPts val="2400"/>
              <a:buChar char="–"/>
            </a:pPr>
            <a:r>
              <a:rPr lang="en-US" sz="2400" dirty="0"/>
              <a:t>Windsor</a:t>
            </a:r>
            <a:endParaRPr dirty="0"/>
          </a:p>
          <a:p>
            <a:pPr marL="342900" lvl="0" indent="-342900" algn="l" rtl="0">
              <a:lnSpc>
                <a:spcPct val="100000"/>
              </a:lnSpc>
              <a:spcBef>
                <a:spcPts val="560"/>
              </a:spcBef>
              <a:spcAft>
                <a:spcPts val="0"/>
              </a:spcAft>
              <a:buClr>
                <a:schemeClr val="dk1"/>
              </a:buClr>
              <a:buSzPts val="2800"/>
              <a:buChar char="•"/>
            </a:pPr>
            <a:r>
              <a:rPr lang="en-US" sz="2800" dirty="0"/>
              <a:t>Little Thompson Water District – historically CBT only</a:t>
            </a:r>
            <a:endParaRPr sz="2800" dirty="0"/>
          </a:p>
          <a:p>
            <a:pPr marL="742950" lvl="1" indent="-323850" algn="l" rtl="0">
              <a:lnSpc>
                <a:spcPct val="100000"/>
              </a:lnSpc>
              <a:spcBef>
                <a:spcPts val="560"/>
              </a:spcBef>
              <a:spcAft>
                <a:spcPts val="0"/>
              </a:spcAft>
              <a:buSzPts val="2400"/>
              <a:buChar char="–"/>
            </a:pPr>
            <a:r>
              <a:rPr lang="en-US" sz="2400" dirty="0"/>
              <a:t>Have applied for Thompson River water rights</a:t>
            </a:r>
            <a:endParaRPr sz="2400" dirty="0"/>
          </a:p>
          <a:p>
            <a:pPr marL="342900" lvl="0" indent="-165100" algn="l" rtl="0">
              <a:lnSpc>
                <a:spcPct val="100000"/>
              </a:lnSpc>
              <a:spcBef>
                <a:spcPts val="560"/>
              </a:spcBef>
              <a:spcAft>
                <a:spcPts val="0"/>
              </a:spcAft>
              <a:buClr>
                <a:schemeClr val="dk1"/>
              </a:buClr>
              <a:buSzPts val="2800"/>
              <a:buNone/>
            </a:pPr>
            <a:r>
              <a:rPr lang="en-US" sz="2800" dirty="0"/>
              <a:t>*</a:t>
            </a:r>
            <a:r>
              <a:rPr lang="en-US" sz="1700" dirty="0"/>
              <a:t>have own direct</a:t>
            </a:r>
            <a:endParaRPr sz="1700" dirty="0"/>
          </a:p>
        </p:txBody>
      </p:sp>
      <p:pic>
        <p:nvPicPr>
          <p:cNvPr id="735" name="Google Shape;735;p65"/>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4000" dirty="0"/>
              <a:t>Municipal Use of ‘Ditch’ Water</a:t>
            </a:r>
            <a:endParaRPr sz="4000" dirty="0"/>
          </a:p>
        </p:txBody>
      </p:sp>
      <p:sp>
        <p:nvSpPr>
          <p:cNvPr id="742" name="Google Shape;742;p66"/>
          <p:cNvSpPr txBox="1">
            <a:spLocks noGrp="1"/>
          </p:cNvSpPr>
          <p:nvPr>
            <p:ph type="body" idx="1"/>
          </p:nvPr>
        </p:nvSpPr>
        <p:spPr>
          <a:xfrm>
            <a:off x="457200" y="1285875"/>
            <a:ext cx="8229600" cy="4891500"/>
          </a:xfrm>
          <a:prstGeom prst="rect">
            <a:avLst/>
          </a:prstGeom>
          <a:noFill/>
          <a:ln>
            <a:noFill/>
          </a:ln>
        </p:spPr>
        <p:txBody>
          <a:bodyPr spcFirstLastPara="1" wrap="square" lIns="91425" tIns="45700" rIns="91425" bIns="45700" anchor="t" anchorCtr="0">
            <a:normAutofit fontScale="92500" lnSpcReduction="20000"/>
          </a:bodyPr>
          <a:lstStyle/>
          <a:p>
            <a:pPr marL="342900" lvl="0" indent="-329565" algn="l" rtl="0">
              <a:lnSpc>
                <a:spcPct val="100000"/>
              </a:lnSpc>
              <a:spcBef>
                <a:spcPts val="0"/>
              </a:spcBef>
              <a:spcAft>
                <a:spcPts val="0"/>
              </a:spcAft>
              <a:buClr>
                <a:schemeClr val="dk1"/>
              </a:buClr>
              <a:buSzPct val="100000"/>
              <a:buChar char="•"/>
            </a:pPr>
            <a:r>
              <a:rPr lang="en-US" sz="2800" dirty="0"/>
              <a:t>Municipal ownership of ditch water rights increasing</a:t>
            </a:r>
            <a:endParaRPr dirty="0"/>
          </a:p>
          <a:p>
            <a:pPr marL="742950" lvl="1" indent="-274319" algn="l" rtl="0">
              <a:lnSpc>
                <a:spcPct val="100000"/>
              </a:lnSpc>
              <a:spcBef>
                <a:spcPts val="480"/>
              </a:spcBef>
              <a:spcAft>
                <a:spcPts val="0"/>
              </a:spcAft>
              <a:buClr>
                <a:schemeClr val="dk1"/>
              </a:buClr>
              <a:buSzPct val="100000"/>
              <a:buChar char="–"/>
            </a:pPr>
            <a:r>
              <a:rPr lang="en-US" sz="2400" dirty="0"/>
              <a:t>Change use of the shares to include municipal, storage, augmentation, recreation, etc. </a:t>
            </a:r>
            <a:endParaRPr sz="2400" dirty="0"/>
          </a:p>
          <a:p>
            <a:pPr marL="1143000" lvl="2" indent="-223562" algn="l" rtl="0">
              <a:lnSpc>
                <a:spcPct val="100000"/>
              </a:lnSpc>
              <a:spcBef>
                <a:spcPts val="480"/>
              </a:spcBef>
              <a:spcAft>
                <a:spcPts val="0"/>
              </a:spcAft>
              <a:buSzPct val="89583"/>
              <a:buChar char="•"/>
            </a:pPr>
            <a:r>
              <a:rPr lang="en-US" sz="2075" dirty="0"/>
              <a:t>Many  &amp; complex decrees</a:t>
            </a:r>
            <a:endParaRPr sz="2075" dirty="0"/>
          </a:p>
          <a:p>
            <a:pPr marL="742950" lvl="1" indent="-274319" algn="l" rtl="0">
              <a:lnSpc>
                <a:spcPct val="100000"/>
              </a:lnSpc>
              <a:spcBef>
                <a:spcPts val="480"/>
              </a:spcBef>
              <a:spcAft>
                <a:spcPts val="0"/>
              </a:spcAft>
              <a:buSzPct val="100000"/>
              <a:buChar char="–"/>
            </a:pPr>
            <a:r>
              <a:rPr lang="en-US" sz="2400" dirty="0"/>
              <a:t>Need ‘plannable’ water supplies </a:t>
            </a:r>
            <a:endParaRPr sz="2400" dirty="0"/>
          </a:p>
          <a:p>
            <a:pPr marL="1143000" lvl="2" indent="-236266" algn="l" rtl="0">
              <a:lnSpc>
                <a:spcPct val="100000"/>
              </a:lnSpc>
              <a:spcBef>
                <a:spcPts val="480"/>
              </a:spcBef>
              <a:spcAft>
                <a:spcPts val="0"/>
              </a:spcAft>
              <a:buSzPct val="100000"/>
              <a:buChar char="•"/>
            </a:pPr>
            <a:r>
              <a:rPr lang="en-US" sz="2075" dirty="0"/>
              <a:t>predictable and consistent</a:t>
            </a:r>
            <a:endParaRPr sz="2075" dirty="0"/>
          </a:p>
          <a:p>
            <a:pPr marL="1143000" lvl="2" indent="-219074" algn="l" rtl="0">
              <a:lnSpc>
                <a:spcPct val="100000"/>
              </a:lnSpc>
              <a:spcBef>
                <a:spcPts val="480"/>
              </a:spcBef>
              <a:spcAft>
                <a:spcPts val="0"/>
              </a:spcAft>
              <a:buSzPct val="89188"/>
              <a:buChar char="•"/>
            </a:pPr>
            <a:r>
              <a:rPr lang="en-US" sz="2000" dirty="0"/>
              <a:t>ditch systems with reservoirs</a:t>
            </a:r>
            <a:endParaRPr sz="2000" dirty="0"/>
          </a:p>
          <a:p>
            <a:pPr marL="1143000" lvl="2" indent="-219074" algn="l" rtl="0">
              <a:lnSpc>
                <a:spcPct val="100000"/>
              </a:lnSpc>
              <a:spcBef>
                <a:spcPts val="480"/>
              </a:spcBef>
              <a:spcAft>
                <a:spcPts val="0"/>
              </a:spcAft>
              <a:buSzPct val="89188"/>
              <a:buChar char="•"/>
            </a:pPr>
            <a:r>
              <a:rPr lang="en-US" sz="2000" dirty="0"/>
              <a:t>senior water rights</a:t>
            </a:r>
            <a:endParaRPr sz="2000" dirty="0"/>
          </a:p>
          <a:p>
            <a:pPr marL="742950" lvl="1" indent="-274319" algn="l" rtl="0">
              <a:lnSpc>
                <a:spcPct val="100000"/>
              </a:lnSpc>
              <a:spcBef>
                <a:spcPts val="480"/>
              </a:spcBef>
              <a:spcAft>
                <a:spcPts val="0"/>
              </a:spcAft>
              <a:buClr>
                <a:schemeClr val="dk1"/>
              </a:buClr>
              <a:buSzPct val="100000"/>
              <a:buChar char="–"/>
            </a:pPr>
            <a:r>
              <a:rPr lang="en-US" sz="2400" dirty="0"/>
              <a:t>A municipality may become the majority ditch share owner</a:t>
            </a:r>
            <a:endParaRPr dirty="0"/>
          </a:p>
          <a:p>
            <a:pPr marL="742950" lvl="1" indent="-274319" algn="l" rtl="0">
              <a:lnSpc>
                <a:spcPct val="100000"/>
              </a:lnSpc>
              <a:spcBef>
                <a:spcPts val="480"/>
              </a:spcBef>
              <a:spcAft>
                <a:spcPts val="0"/>
              </a:spcAft>
              <a:buClr>
                <a:schemeClr val="dk1"/>
              </a:buClr>
              <a:buSzPct val="100000"/>
              <a:buChar char="–"/>
            </a:pPr>
            <a:r>
              <a:rPr lang="en-US" sz="2400" dirty="0"/>
              <a:t>Location of the diversion of the water changes</a:t>
            </a:r>
            <a:endParaRPr dirty="0"/>
          </a:p>
          <a:p>
            <a:pPr marL="1143000" lvl="2" indent="-206374" algn="l" rtl="0">
              <a:lnSpc>
                <a:spcPct val="100000"/>
              </a:lnSpc>
              <a:spcBef>
                <a:spcPts val="400"/>
              </a:spcBef>
              <a:spcAft>
                <a:spcPts val="0"/>
              </a:spcAft>
              <a:buClr>
                <a:schemeClr val="dk1"/>
              </a:buClr>
              <a:buSzPct val="89188"/>
              <a:buChar char="•"/>
            </a:pPr>
            <a:r>
              <a:rPr lang="en-US" sz="2000" dirty="0"/>
              <a:t>City requires water at its water treatment plants </a:t>
            </a:r>
            <a:endParaRPr sz="2000" dirty="0"/>
          </a:p>
          <a:p>
            <a:pPr marL="1143000" lvl="2" indent="-206374" algn="l" rtl="0">
              <a:lnSpc>
                <a:spcPct val="100000"/>
              </a:lnSpc>
              <a:spcBef>
                <a:spcPts val="400"/>
              </a:spcBef>
              <a:spcAft>
                <a:spcPts val="0"/>
              </a:spcAft>
              <a:buClr>
                <a:schemeClr val="dk1"/>
              </a:buClr>
              <a:buSzPct val="89188"/>
              <a:buChar char="•"/>
            </a:pPr>
            <a:r>
              <a:rPr lang="en-US" sz="2000" dirty="0"/>
              <a:t>Recreational &amp; conservation use leaves water in the river or in reservoirs</a:t>
            </a:r>
            <a:endParaRPr dirty="0"/>
          </a:p>
          <a:p>
            <a:pPr marL="742950" lvl="1" indent="-274319" algn="l" rtl="0">
              <a:lnSpc>
                <a:spcPct val="100000"/>
              </a:lnSpc>
              <a:spcBef>
                <a:spcPts val="480"/>
              </a:spcBef>
              <a:spcAft>
                <a:spcPts val="0"/>
              </a:spcAft>
              <a:buClr>
                <a:schemeClr val="dk1"/>
              </a:buClr>
              <a:buSzPct val="100000"/>
              <a:buChar char="–"/>
            </a:pPr>
            <a:r>
              <a:rPr lang="en-US" sz="2400" dirty="0"/>
              <a:t>Affects the operations of the ditch company</a:t>
            </a:r>
            <a:endParaRPr sz="2400" dirty="0"/>
          </a:p>
          <a:p>
            <a:pPr marL="742950" lvl="1" indent="-274319" algn="l" rtl="0">
              <a:lnSpc>
                <a:spcPct val="100000"/>
              </a:lnSpc>
              <a:spcBef>
                <a:spcPts val="480"/>
              </a:spcBef>
              <a:spcAft>
                <a:spcPts val="0"/>
              </a:spcAft>
              <a:buSzPct val="100000"/>
              <a:buChar char="–"/>
            </a:pPr>
            <a:r>
              <a:rPr lang="en-US" sz="2400" dirty="0"/>
              <a:t>Affects administration of the river</a:t>
            </a:r>
            <a:endParaRPr sz="2400" dirty="0"/>
          </a:p>
          <a:p>
            <a:pPr marL="1143000" lvl="2" indent="-101600" algn="l" rtl="0">
              <a:lnSpc>
                <a:spcPct val="100000"/>
              </a:lnSpc>
              <a:spcBef>
                <a:spcPts val="400"/>
              </a:spcBef>
              <a:spcAft>
                <a:spcPts val="0"/>
              </a:spcAft>
              <a:buClr>
                <a:schemeClr val="dk1"/>
              </a:buClr>
              <a:buSzPct val="100000"/>
              <a:buNone/>
            </a:pPr>
            <a:endParaRPr sz="2000" dirty="0"/>
          </a:p>
        </p:txBody>
      </p:sp>
      <p:sp>
        <p:nvSpPr>
          <p:cNvPr id="743" name="Google Shape;743;p66"/>
          <p:cNvSpPr txBox="1"/>
          <p:nvPr/>
        </p:nvSpPr>
        <p:spPr>
          <a:xfrm>
            <a:off x="710625" y="67675"/>
            <a:ext cx="7083600" cy="834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744" name="Google Shape;744;p66"/>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67"/>
          <p:cNvSpPr txBox="1">
            <a:spLocks noGrp="1"/>
          </p:cNvSpPr>
          <p:nvPr>
            <p:ph type="title"/>
          </p:nvPr>
        </p:nvSpPr>
        <p:spPr>
          <a:xfrm>
            <a:off x="457200" y="274638"/>
            <a:ext cx="8229600" cy="868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3600" dirty="0"/>
              <a:t>In-stream Flow Requirements</a:t>
            </a:r>
            <a:endParaRPr sz="3600" dirty="0"/>
          </a:p>
        </p:txBody>
      </p:sp>
      <p:pic>
        <p:nvPicPr>
          <p:cNvPr id="751" name="Google Shape;751;p67" descr="C:\Users\jnl\Documents\2017 WY\Presentation\Sept 14 meeting\IMG_0327.JPG"/>
          <p:cNvPicPr preferRelativeResize="0">
            <a:picLocks noGrp="1"/>
          </p:cNvPicPr>
          <p:nvPr>
            <p:ph type="body" idx="1"/>
          </p:nvPr>
        </p:nvPicPr>
        <p:blipFill rotWithShape="1">
          <a:blip r:embed="rId3">
            <a:alphaModFix/>
          </a:blip>
          <a:srcRect/>
          <a:stretch/>
        </p:blipFill>
        <p:spPr>
          <a:xfrm>
            <a:off x="304800" y="1295400"/>
            <a:ext cx="4488900" cy="4344300"/>
          </a:xfrm>
          <a:prstGeom prst="rect">
            <a:avLst/>
          </a:prstGeom>
          <a:noFill/>
          <a:ln>
            <a:noFill/>
          </a:ln>
        </p:spPr>
      </p:pic>
      <p:sp>
        <p:nvSpPr>
          <p:cNvPr id="752" name="Google Shape;752;p67"/>
          <p:cNvSpPr txBox="1">
            <a:spLocks noGrp="1"/>
          </p:cNvSpPr>
          <p:nvPr>
            <p:ph type="body" idx="2"/>
          </p:nvPr>
        </p:nvSpPr>
        <p:spPr>
          <a:xfrm>
            <a:off x="4793700" y="1143000"/>
            <a:ext cx="3969300" cy="4983300"/>
          </a:xfrm>
          <a:prstGeom prst="rect">
            <a:avLst/>
          </a:prstGeom>
          <a:noFill/>
          <a:ln>
            <a:noFill/>
          </a:ln>
        </p:spPr>
        <p:txBody>
          <a:bodyPr spcFirstLastPara="1" wrap="square" lIns="91425" tIns="45700" rIns="91425" bIns="45700" anchor="t" anchorCtr="0">
            <a:normAutofit lnSpcReduction="10000"/>
          </a:bodyPr>
          <a:lstStyle/>
          <a:p>
            <a:pPr marL="342900" lvl="0" indent="-330200" algn="l" rtl="0">
              <a:lnSpc>
                <a:spcPct val="100000"/>
              </a:lnSpc>
              <a:spcBef>
                <a:spcPts val="0"/>
              </a:spcBef>
              <a:spcAft>
                <a:spcPts val="0"/>
              </a:spcAft>
              <a:buClr>
                <a:schemeClr val="dk1"/>
              </a:buClr>
              <a:buSzPts val="2600"/>
              <a:buChar char="•"/>
            </a:pPr>
            <a:r>
              <a:rPr lang="en-US" sz="2600" dirty="0"/>
              <a:t>Decreed in-stream flows</a:t>
            </a:r>
            <a:endParaRPr sz="2600" dirty="0"/>
          </a:p>
          <a:p>
            <a:pPr marL="742950" lvl="1" indent="-285750" algn="l" rtl="0">
              <a:lnSpc>
                <a:spcPct val="100000"/>
              </a:lnSpc>
              <a:spcBef>
                <a:spcPts val="480"/>
              </a:spcBef>
              <a:spcAft>
                <a:spcPts val="0"/>
              </a:spcAft>
              <a:buClr>
                <a:schemeClr val="dk1"/>
              </a:buClr>
              <a:buSzPts val="2400"/>
              <a:buChar char="–"/>
            </a:pPr>
            <a:r>
              <a:rPr lang="en-US" sz="2200" dirty="0"/>
              <a:t>Only in the Canyon </a:t>
            </a:r>
            <a:endParaRPr dirty="0"/>
          </a:p>
          <a:p>
            <a:pPr marL="742950" lvl="1" indent="-285750" algn="l" rtl="0">
              <a:lnSpc>
                <a:spcPct val="100000"/>
              </a:lnSpc>
              <a:spcBef>
                <a:spcPts val="480"/>
              </a:spcBef>
              <a:spcAft>
                <a:spcPts val="0"/>
              </a:spcAft>
              <a:buClr>
                <a:schemeClr val="dk1"/>
              </a:buClr>
              <a:buSzPts val="2400"/>
              <a:buChar char="–"/>
            </a:pPr>
            <a:r>
              <a:rPr lang="en-US" dirty="0"/>
              <a:t>Junior water rights </a:t>
            </a:r>
            <a:endParaRPr dirty="0"/>
          </a:p>
          <a:p>
            <a:pPr marL="342900" lvl="0" indent="-330200" algn="l" rtl="0">
              <a:lnSpc>
                <a:spcPct val="100000"/>
              </a:lnSpc>
              <a:spcBef>
                <a:spcPts val="560"/>
              </a:spcBef>
              <a:spcAft>
                <a:spcPts val="0"/>
              </a:spcAft>
              <a:buClr>
                <a:schemeClr val="dk1"/>
              </a:buClr>
              <a:buSzPts val="2600"/>
              <a:buChar char="•"/>
            </a:pPr>
            <a:r>
              <a:rPr lang="en-US" sz="2600" dirty="0"/>
              <a:t>USBR Fish Flow Provisions</a:t>
            </a:r>
            <a:endParaRPr sz="2600" dirty="0"/>
          </a:p>
          <a:p>
            <a:pPr marL="742950" lvl="1" indent="-273050" algn="l" rtl="0">
              <a:lnSpc>
                <a:spcPct val="100000"/>
              </a:lnSpc>
              <a:spcBef>
                <a:spcPts val="480"/>
              </a:spcBef>
              <a:spcAft>
                <a:spcPts val="0"/>
              </a:spcAft>
              <a:buClr>
                <a:schemeClr val="dk1"/>
              </a:buClr>
              <a:buSzPts val="2200"/>
              <a:buChar char="–"/>
            </a:pPr>
            <a:r>
              <a:rPr lang="en-US" sz="2200" dirty="0"/>
              <a:t>Same or greater than the decreed in-stream flows</a:t>
            </a:r>
            <a:endParaRPr sz="2200" dirty="0"/>
          </a:p>
          <a:p>
            <a:pPr marL="342900" lvl="0" indent="-342900" algn="l" rtl="0">
              <a:lnSpc>
                <a:spcPct val="100000"/>
              </a:lnSpc>
              <a:spcBef>
                <a:spcPts val="560"/>
              </a:spcBef>
              <a:spcAft>
                <a:spcPts val="0"/>
              </a:spcAft>
              <a:buClr>
                <a:schemeClr val="dk1"/>
              </a:buClr>
              <a:buSzPts val="2800"/>
              <a:buChar char="•"/>
            </a:pPr>
            <a:r>
              <a:rPr lang="en-US" sz="2600" dirty="0"/>
              <a:t>No minimum stream flow requirements downstream of Dille Tunnel</a:t>
            </a:r>
            <a:endParaRPr dirty="0"/>
          </a:p>
          <a:p>
            <a:pPr marL="742950" lvl="1" indent="-285750" algn="l" rtl="0">
              <a:lnSpc>
                <a:spcPct val="100000"/>
              </a:lnSpc>
              <a:spcBef>
                <a:spcPts val="480"/>
              </a:spcBef>
              <a:spcAft>
                <a:spcPts val="0"/>
              </a:spcAft>
              <a:buClr>
                <a:schemeClr val="dk1"/>
              </a:buClr>
              <a:buSzPts val="2400"/>
              <a:buChar char="–"/>
            </a:pPr>
            <a:r>
              <a:rPr lang="en-US" sz="2200" dirty="0"/>
              <a:t>WC does dry-up the river in Loveland </a:t>
            </a:r>
            <a:r>
              <a:rPr lang="en-US" dirty="0"/>
              <a:t> </a:t>
            </a:r>
            <a:endParaRPr dirty="0"/>
          </a:p>
        </p:txBody>
      </p:sp>
      <p:pic>
        <p:nvPicPr>
          <p:cNvPr id="753" name="Google Shape;753;p67"/>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gf97a17c05f_0_10"/>
          <p:cNvPicPr preferRelativeResize="0"/>
          <p:nvPr/>
        </p:nvPicPr>
        <p:blipFill rotWithShape="1">
          <a:blip r:embed="rId3">
            <a:alphaModFix/>
          </a:blip>
          <a:srcRect/>
          <a:stretch/>
        </p:blipFill>
        <p:spPr>
          <a:xfrm>
            <a:off x="71437" y="6121001"/>
            <a:ext cx="2513308" cy="634127"/>
          </a:xfrm>
          <a:prstGeom prst="rect">
            <a:avLst/>
          </a:prstGeom>
          <a:noFill/>
          <a:ln>
            <a:noFill/>
          </a:ln>
        </p:spPr>
      </p:pic>
      <p:pic>
        <p:nvPicPr>
          <p:cNvPr id="760" name="Google Shape;760;gf97a17c05f_0_10"/>
          <p:cNvPicPr preferRelativeResize="0"/>
          <p:nvPr/>
        </p:nvPicPr>
        <p:blipFill rotWithShape="1">
          <a:blip r:embed="rId4">
            <a:alphaModFix/>
          </a:blip>
          <a:srcRect/>
          <a:stretch/>
        </p:blipFill>
        <p:spPr>
          <a:xfrm>
            <a:off x="285750" y="71437"/>
            <a:ext cx="8442620" cy="6049564"/>
          </a:xfrm>
          <a:prstGeom prst="rect">
            <a:avLst/>
          </a:prstGeom>
          <a:noFill/>
          <a:ln>
            <a:noFill/>
          </a:ln>
        </p:spPr>
      </p:pic>
      <p:pic>
        <p:nvPicPr>
          <p:cNvPr id="761" name="Google Shape;761;gf97a17c05f_0_10"/>
          <p:cNvPicPr preferRelativeResize="0"/>
          <p:nvPr/>
        </p:nvPicPr>
        <p:blipFill rotWithShape="1">
          <a:blip r:embed="rId5">
            <a:alphaModFix/>
          </a:blip>
          <a:srcRect/>
          <a:stretch/>
        </p:blipFill>
        <p:spPr>
          <a:xfrm>
            <a:off x="6067753" y="196389"/>
            <a:ext cx="2874930" cy="206817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f8e5f43026_0_0"/>
          <p:cNvSpPr txBox="1">
            <a:spLocks noGrp="1"/>
          </p:cNvSpPr>
          <p:nvPr>
            <p:ph type="title"/>
          </p:nvPr>
        </p:nvSpPr>
        <p:spPr>
          <a:xfrm>
            <a:off x="457200" y="274646"/>
            <a:ext cx="8229600" cy="7539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45454"/>
              <a:buNone/>
            </a:pPr>
            <a:r>
              <a:rPr lang="en-US" b="0" i="0" dirty="0"/>
              <a:t>Big Thompson Watershed Coalition</a:t>
            </a:r>
            <a:endParaRPr b="0" i="0" dirty="0"/>
          </a:p>
        </p:txBody>
      </p:sp>
      <p:pic>
        <p:nvPicPr>
          <p:cNvPr id="768" name="Google Shape;768;gf8e5f43026_0_0"/>
          <p:cNvPicPr preferRelativeResize="0"/>
          <p:nvPr/>
        </p:nvPicPr>
        <p:blipFill rotWithShape="1">
          <a:blip r:embed="rId3">
            <a:alphaModFix/>
          </a:blip>
          <a:srcRect/>
          <a:stretch/>
        </p:blipFill>
        <p:spPr>
          <a:xfrm>
            <a:off x="44250" y="1128000"/>
            <a:ext cx="5641252" cy="5387099"/>
          </a:xfrm>
          <a:prstGeom prst="rect">
            <a:avLst/>
          </a:prstGeom>
          <a:noFill/>
          <a:ln>
            <a:noFill/>
          </a:ln>
        </p:spPr>
      </p:pic>
      <p:sp>
        <p:nvSpPr>
          <p:cNvPr id="769" name="Google Shape;769;gf8e5f43026_0_0"/>
          <p:cNvSpPr txBox="1">
            <a:spLocks noGrp="1"/>
          </p:cNvSpPr>
          <p:nvPr>
            <p:ph type="body" idx="1"/>
          </p:nvPr>
        </p:nvSpPr>
        <p:spPr>
          <a:xfrm>
            <a:off x="4857750" y="1271600"/>
            <a:ext cx="4101900" cy="5144100"/>
          </a:xfrm>
          <a:prstGeom prst="rect">
            <a:avLst/>
          </a:prstGeom>
          <a:noFill/>
          <a:ln>
            <a:noFill/>
          </a:ln>
        </p:spPr>
        <p:txBody>
          <a:bodyPr spcFirstLastPara="1" wrap="square" lIns="91425" tIns="45700" rIns="91425" bIns="45700" anchor="t" anchorCtr="0">
            <a:normAutofit/>
          </a:bodyPr>
          <a:lstStyle/>
          <a:p>
            <a:pPr marL="457200" lvl="0" indent="-390525" algn="l" rtl="0">
              <a:lnSpc>
                <a:spcPct val="100000"/>
              </a:lnSpc>
              <a:spcBef>
                <a:spcPts val="360"/>
              </a:spcBef>
              <a:spcAft>
                <a:spcPts val="0"/>
              </a:spcAft>
              <a:buSzPts val="2757"/>
              <a:buChar char="•"/>
            </a:pPr>
            <a:r>
              <a:rPr lang="en-US" sz="2550" dirty="0"/>
              <a:t>Big T Reconstruction</a:t>
            </a:r>
            <a:endParaRPr sz="2550" dirty="0"/>
          </a:p>
          <a:p>
            <a:pPr marL="914400" lvl="1" indent="-355600" algn="l" rtl="0">
              <a:lnSpc>
                <a:spcPct val="100000"/>
              </a:lnSpc>
              <a:spcBef>
                <a:spcPts val="0"/>
              </a:spcBef>
              <a:spcAft>
                <a:spcPts val="0"/>
              </a:spcAft>
              <a:buSzPts val="2162"/>
              <a:buChar char="–"/>
            </a:pPr>
            <a:r>
              <a:rPr lang="en-US" sz="2000" dirty="0"/>
              <a:t>Post 2013 Flood - mainly projects in the Canyon</a:t>
            </a:r>
            <a:endParaRPr sz="2000" dirty="0"/>
          </a:p>
          <a:p>
            <a:pPr marL="914400" lvl="1" indent="-355600" algn="l" rtl="0">
              <a:lnSpc>
                <a:spcPct val="100000"/>
              </a:lnSpc>
              <a:spcBef>
                <a:spcPts val="0"/>
              </a:spcBef>
              <a:spcAft>
                <a:spcPts val="0"/>
              </a:spcAft>
              <a:buSzPts val="2162"/>
              <a:buChar char="–"/>
            </a:pPr>
            <a:r>
              <a:rPr lang="en-US" sz="2000" dirty="0"/>
              <a:t>Post 2020 Fire - mainly on the N Fork and Buckhorn</a:t>
            </a:r>
            <a:endParaRPr sz="2000" dirty="0"/>
          </a:p>
          <a:p>
            <a:pPr marL="914400" lvl="1" indent="-228600" algn="l" rtl="0">
              <a:lnSpc>
                <a:spcPct val="100000"/>
              </a:lnSpc>
              <a:spcBef>
                <a:spcPts val="0"/>
              </a:spcBef>
              <a:spcAft>
                <a:spcPts val="0"/>
              </a:spcAft>
              <a:buSzPts val="2162"/>
              <a:buNone/>
            </a:pPr>
            <a:endParaRPr sz="2000" dirty="0"/>
          </a:p>
          <a:p>
            <a:pPr marL="457200" lvl="0" indent="-381000" algn="l" rtl="0">
              <a:lnSpc>
                <a:spcPct val="100000"/>
              </a:lnSpc>
              <a:spcBef>
                <a:spcPts val="0"/>
              </a:spcBef>
              <a:spcAft>
                <a:spcPts val="0"/>
              </a:spcAft>
              <a:buSzPts val="2595"/>
              <a:buChar char="•"/>
            </a:pPr>
            <a:r>
              <a:rPr lang="en-US" sz="2400" dirty="0"/>
              <a:t>Big T Envisioning Project</a:t>
            </a:r>
            <a:endParaRPr sz="2400" dirty="0"/>
          </a:p>
          <a:p>
            <a:pPr marL="914400" lvl="1" indent="-355600" algn="l" rtl="0">
              <a:lnSpc>
                <a:spcPct val="100000"/>
              </a:lnSpc>
              <a:spcBef>
                <a:spcPts val="0"/>
              </a:spcBef>
              <a:spcAft>
                <a:spcPts val="0"/>
              </a:spcAft>
              <a:buSzPts val="2162"/>
              <a:buChar char="–"/>
            </a:pPr>
            <a:r>
              <a:rPr lang="en-US" sz="2000" dirty="0"/>
              <a:t>Analysis of the river ‘health’ from Dam Store to I-25</a:t>
            </a:r>
            <a:endParaRPr sz="2000" dirty="0"/>
          </a:p>
          <a:p>
            <a:pPr marL="914400" lvl="1" indent="-355600" algn="l" rtl="0">
              <a:lnSpc>
                <a:spcPct val="100000"/>
              </a:lnSpc>
              <a:spcBef>
                <a:spcPts val="0"/>
              </a:spcBef>
              <a:spcAft>
                <a:spcPts val="0"/>
              </a:spcAft>
              <a:buSzPts val="2162"/>
              <a:buChar char="–"/>
            </a:pPr>
            <a:r>
              <a:rPr lang="en-US" sz="2000" dirty="0"/>
              <a:t>Assessment by community of future vision for the Big T through Loveland</a:t>
            </a:r>
            <a:endParaRPr sz="2000" dirty="0"/>
          </a:p>
          <a:p>
            <a:pPr marL="914400" lvl="1" indent="-355600" algn="l" rtl="0">
              <a:lnSpc>
                <a:spcPct val="100000"/>
              </a:lnSpc>
              <a:spcBef>
                <a:spcPts val="0"/>
              </a:spcBef>
              <a:spcAft>
                <a:spcPts val="0"/>
              </a:spcAft>
              <a:buSzPts val="2162"/>
              <a:buChar char="–"/>
            </a:pPr>
            <a:r>
              <a:rPr lang="en-US" sz="2000" dirty="0"/>
              <a:t>Colorado Water Plan</a:t>
            </a:r>
            <a:endParaRPr sz="2000" dirty="0"/>
          </a:p>
          <a:p>
            <a:pPr marL="914400" lvl="0" indent="0" algn="l" rtl="0">
              <a:lnSpc>
                <a:spcPct val="100000"/>
              </a:lnSpc>
              <a:spcBef>
                <a:spcPts val="360"/>
              </a:spcBef>
              <a:spcAft>
                <a:spcPts val="0"/>
              </a:spcAft>
              <a:buSzPts val="1946"/>
              <a:buNone/>
            </a:pPr>
            <a:endParaRPr sz="2000" dirty="0"/>
          </a:p>
          <a:p>
            <a:pPr marL="457200" lvl="0" indent="-366059" algn="ctr" rtl="0">
              <a:lnSpc>
                <a:spcPct val="100000"/>
              </a:lnSpc>
              <a:spcBef>
                <a:spcPts val="0"/>
              </a:spcBef>
              <a:spcAft>
                <a:spcPts val="0"/>
              </a:spcAft>
              <a:buSzPts val="2341"/>
              <a:buChar char="•"/>
            </a:pPr>
            <a:r>
              <a:rPr lang="en-US" sz="2164" dirty="0"/>
              <a:t>http://www.bigthompson.co</a:t>
            </a:r>
            <a:endParaRPr sz="2164" dirty="0"/>
          </a:p>
          <a:p>
            <a:pPr marL="0" lvl="0" indent="0" algn="l" rtl="0">
              <a:lnSpc>
                <a:spcPct val="100000"/>
              </a:lnSpc>
              <a:spcBef>
                <a:spcPts val="360"/>
              </a:spcBef>
              <a:spcAft>
                <a:spcPts val="0"/>
              </a:spcAft>
              <a:buSzPts val="1946"/>
              <a:buNone/>
            </a:pPr>
            <a:endParaRPr sz="2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pic>
        <p:nvPicPr>
          <p:cNvPr id="775" name="Google Shape;775;p69"/>
          <p:cNvPicPr preferRelativeResize="0">
            <a:picLocks noGrp="1"/>
          </p:cNvPicPr>
          <p:nvPr>
            <p:ph type="body" idx="1"/>
          </p:nvPr>
        </p:nvPicPr>
        <p:blipFill rotWithShape="1">
          <a:blip r:embed="rId3">
            <a:alphaModFix/>
          </a:blip>
          <a:srcRect/>
          <a:stretch/>
        </p:blipFill>
        <p:spPr>
          <a:xfrm>
            <a:off x="438726" y="0"/>
            <a:ext cx="8410200" cy="6307800"/>
          </a:xfrm>
          <a:prstGeom prst="rect">
            <a:avLst/>
          </a:prstGeom>
          <a:noFill/>
          <a:ln>
            <a:noFill/>
          </a:ln>
        </p:spPr>
      </p:pic>
      <p:sp>
        <p:nvSpPr>
          <p:cNvPr id="776" name="Google Shape;776;p69"/>
          <p:cNvSpPr txBox="1">
            <a:spLocks noGrp="1"/>
          </p:cNvSpPr>
          <p:nvPr>
            <p:ph type="title"/>
          </p:nvPr>
        </p:nvSpPr>
        <p:spPr>
          <a:xfrm>
            <a:off x="2212019" y="852256"/>
            <a:ext cx="3993472" cy="87888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0000"/>
              </a:buClr>
              <a:buSzPts val="6000"/>
              <a:buFont typeface="Calibri"/>
              <a:buNone/>
            </a:pPr>
            <a:r>
              <a:rPr lang="en-US" sz="6000" b="1" dirty="0">
                <a:solidFill>
                  <a:srgbClr val="FF0000"/>
                </a:solidFill>
              </a:rPr>
              <a:t>QUESTIONS</a:t>
            </a:r>
            <a:endParaRPr sz="6000" b="1" dirty="0">
              <a:solidFill>
                <a:srgbClr val="FF0000"/>
              </a:solidFill>
            </a:endParaRPr>
          </a:p>
        </p:txBody>
      </p:sp>
      <p:pic>
        <p:nvPicPr>
          <p:cNvPr id="777" name="Google Shape;777;p69"/>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
          <p:cNvSpPr txBox="1">
            <a:spLocks noGrp="1"/>
          </p:cNvSpPr>
          <p:nvPr>
            <p:ph type="title"/>
          </p:nvPr>
        </p:nvSpPr>
        <p:spPr>
          <a:xfrm>
            <a:off x="533400" y="0"/>
            <a:ext cx="8077200" cy="1630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4000" dirty="0">
                <a:solidFill>
                  <a:srgbClr val="0070C0"/>
                </a:solidFill>
              </a:rPr>
              <a:t>Division of Water Resources</a:t>
            </a:r>
            <a:br>
              <a:rPr lang="en-US" sz="4000" dirty="0"/>
            </a:br>
            <a:r>
              <a:rPr lang="en-US" sz="3200" dirty="0"/>
              <a:t>Roles and Responsibilities</a:t>
            </a:r>
            <a:endParaRPr sz="3200" dirty="0"/>
          </a:p>
        </p:txBody>
      </p:sp>
      <p:sp>
        <p:nvSpPr>
          <p:cNvPr id="218" name="Google Shape;218;p4"/>
          <p:cNvSpPr txBox="1">
            <a:spLocks noGrp="1"/>
          </p:cNvSpPr>
          <p:nvPr>
            <p:ph type="body" idx="1"/>
          </p:nvPr>
        </p:nvSpPr>
        <p:spPr>
          <a:xfrm>
            <a:off x="158000" y="1521750"/>
            <a:ext cx="8743500" cy="4655700"/>
          </a:xfrm>
          <a:prstGeom prst="rect">
            <a:avLst/>
          </a:prstGeom>
          <a:noFill/>
          <a:ln>
            <a:noFill/>
          </a:ln>
        </p:spPr>
        <p:txBody>
          <a:bodyPr spcFirstLastPara="1" wrap="square" lIns="91425" tIns="45700" rIns="91425" bIns="45700" anchor="t" anchorCtr="0">
            <a:normAutofit fontScale="92500" lnSpcReduction="10000"/>
          </a:bodyPr>
          <a:lstStyle/>
          <a:p>
            <a:pPr marL="342900" lvl="0" indent="-326424" algn="l" rtl="0">
              <a:lnSpc>
                <a:spcPct val="100000"/>
              </a:lnSpc>
              <a:spcBef>
                <a:spcPts val="0"/>
              </a:spcBef>
              <a:spcAft>
                <a:spcPts val="0"/>
              </a:spcAft>
              <a:buClr>
                <a:schemeClr val="dk1"/>
              </a:buClr>
              <a:buSzPct val="123552"/>
              <a:buChar char="•"/>
            </a:pPr>
            <a:r>
              <a:rPr lang="en-US" sz="2800" dirty="0"/>
              <a:t>Water Administration</a:t>
            </a:r>
            <a:endParaRPr sz="2800" dirty="0"/>
          </a:p>
          <a:p>
            <a:pPr marL="742950" lvl="1" indent="-271333" algn="l" rtl="0">
              <a:lnSpc>
                <a:spcPct val="100000"/>
              </a:lnSpc>
              <a:spcBef>
                <a:spcPts val="560"/>
              </a:spcBef>
              <a:spcAft>
                <a:spcPts val="0"/>
              </a:spcAft>
              <a:buClr>
                <a:schemeClr val="dk1"/>
              </a:buClr>
              <a:buSzPct val="151351"/>
              <a:buChar char="–"/>
            </a:pPr>
            <a:r>
              <a:rPr lang="en-US" sz="2000" dirty="0"/>
              <a:t>Surface &amp; Underground</a:t>
            </a:r>
            <a:endParaRPr dirty="0"/>
          </a:p>
          <a:p>
            <a:pPr marL="742950" lvl="1" indent="-271333" algn="l" rtl="0">
              <a:lnSpc>
                <a:spcPct val="100000"/>
              </a:lnSpc>
              <a:spcBef>
                <a:spcPts val="560"/>
              </a:spcBef>
              <a:spcAft>
                <a:spcPts val="0"/>
              </a:spcAft>
              <a:buClr>
                <a:schemeClr val="dk1"/>
              </a:buClr>
              <a:buSzPct val="151351"/>
              <a:buChar char="–"/>
            </a:pPr>
            <a:r>
              <a:rPr lang="en-US" sz="2000" dirty="0"/>
              <a:t>Water Court Participation</a:t>
            </a:r>
            <a:endParaRPr dirty="0"/>
          </a:p>
          <a:p>
            <a:pPr marL="742950" lvl="1" indent="-271333" algn="l" rtl="0">
              <a:lnSpc>
                <a:spcPct val="100000"/>
              </a:lnSpc>
              <a:spcBef>
                <a:spcPts val="560"/>
              </a:spcBef>
              <a:spcAft>
                <a:spcPts val="0"/>
              </a:spcAft>
              <a:buSzPct val="144144"/>
              <a:buChar char="–"/>
            </a:pPr>
            <a:r>
              <a:rPr lang="en-US" sz="2100" dirty="0"/>
              <a:t>Interstate Compacts and Decrees </a:t>
            </a:r>
            <a:endParaRPr sz="2100" dirty="0"/>
          </a:p>
          <a:p>
            <a:pPr marL="342900" lvl="0" indent="-326424" algn="l" rtl="0">
              <a:lnSpc>
                <a:spcPct val="100000"/>
              </a:lnSpc>
              <a:spcBef>
                <a:spcPts val="640"/>
              </a:spcBef>
              <a:spcAft>
                <a:spcPts val="0"/>
              </a:spcAft>
              <a:buClr>
                <a:schemeClr val="dk1"/>
              </a:buClr>
              <a:buSzPct val="123552"/>
              <a:buChar char="•"/>
            </a:pPr>
            <a:r>
              <a:rPr lang="en-US" sz="2800" dirty="0"/>
              <a:t>Flow Measurement (Hydrographic Program)</a:t>
            </a:r>
            <a:endParaRPr dirty="0"/>
          </a:p>
          <a:p>
            <a:pPr marL="342900" lvl="0" indent="-326424" algn="l" rtl="0">
              <a:lnSpc>
                <a:spcPct val="100000"/>
              </a:lnSpc>
              <a:spcBef>
                <a:spcPts val="640"/>
              </a:spcBef>
              <a:spcAft>
                <a:spcPts val="0"/>
              </a:spcAft>
              <a:buClr>
                <a:schemeClr val="dk1"/>
              </a:buClr>
              <a:buSzPct val="123552"/>
              <a:buChar char="•"/>
            </a:pPr>
            <a:r>
              <a:rPr lang="en-US" sz="2800" dirty="0"/>
              <a:t>Well Metering</a:t>
            </a:r>
            <a:endParaRPr sz="2800" dirty="0"/>
          </a:p>
          <a:p>
            <a:pPr marL="342900" lvl="0" indent="-326424" algn="l" rtl="0">
              <a:lnSpc>
                <a:spcPct val="100000"/>
              </a:lnSpc>
              <a:spcBef>
                <a:spcPts val="640"/>
              </a:spcBef>
              <a:spcAft>
                <a:spcPts val="0"/>
              </a:spcAft>
              <a:buClr>
                <a:schemeClr val="dk1"/>
              </a:buClr>
              <a:buSzPct val="123552"/>
              <a:buChar char="•"/>
            </a:pPr>
            <a:r>
              <a:rPr lang="en-US" sz="2800" dirty="0"/>
              <a:t>Public Safety</a:t>
            </a:r>
            <a:endParaRPr dirty="0"/>
          </a:p>
          <a:p>
            <a:pPr marL="742950" lvl="1" indent="-271333" algn="l" rtl="0">
              <a:lnSpc>
                <a:spcPct val="100000"/>
              </a:lnSpc>
              <a:spcBef>
                <a:spcPts val="560"/>
              </a:spcBef>
              <a:spcAft>
                <a:spcPts val="0"/>
              </a:spcAft>
              <a:buSzPct val="144144"/>
              <a:buChar char="–"/>
            </a:pPr>
            <a:r>
              <a:rPr lang="en-US" sz="2100" dirty="0"/>
              <a:t>Dam Safety</a:t>
            </a:r>
            <a:endParaRPr dirty="0"/>
          </a:p>
          <a:p>
            <a:pPr marL="742950" lvl="1" indent="-271333" algn="l" rtl="0">
              <a:lnSpc>
                <a:spcPct val="100000"/>
              </a:lnSpc>
              <a:spcBef>
                <a:spcPts val="560"/>
              </a:spcBef>
              <a:spcAft>
                <a:spcPts val="0"/>
              </a:spcAft>
              <a:buSzPct val="144144"/>
              <a:buChar char="–"/>
            </a:pPr>
            <a:r>
              <a:rPr lang="en-US" sz="2100" dirty="0"/>
              <a:t>Well Construction &amp; Inspection</a:t>
            </a:r>
            <a:endParaRPr sz="2100" dirty="0"/>
          </a:p>
          <a:p>
            <a:pPr marL="342900" lvl="0" indent="-326424" algn="l" rtl="0">
              <a:lnSpc>
                <a:spcPct val="100000"/>
              </a:lnSpc>
              <a:spcBef>
                <a:spcPts val="640"/>
              </a:spcBef>
              <a:spcAft>
                <a:spcPts val="0"/>
              </a:spcAft>
              <a:buClr>
                <a:schemeClr val="dk1"/>
              </a:buClr>
              <a:buSzPct val="123552"/>
              <a:buChar char="•"/>
            </a:pPr>
            <a:r>
              <a:rPr lang="en-US" sz="2800" dirty="0"/>
              <a:t>Well Permitting</a:t>
            </a:r>
            <a:endParaRPr sz="2800" dirty="0"/>
          </a:p>
          <a:p>
            <a:pPr marL="342900" lvl="0" indent="-326424" algn="l" rtl="0">
              <a:lnSpc>
                <a:spcPct val="100000"/>
              </a:lnSpc>
              <a:spcBef>
                <a:spcPts val="640"/>
              </a:spcBef>
              <a:spcAft>
                <a:spcPts val="0"/>
              </a:spcAft>
              <a:buClr>
                <a:schemeClr val="dk1"/>
              </a:buClr>
              <a:buSzPct val="123552"/>
              <a:buChar char="•"/>
            </a:pPr>
            <a:r>
              <a:rPr lang="en-US" sz="2800" dirty="0"/>
              <a:t>Public Data &amp; Information</a:t>
            </a:r>
            <a:endParaRPr sz="2800" dirty="0"/>
          </a:p>
        </p:txBody>
      </p:sp>
      <p:pic>
        <p:nvPicPr>
          <p:cNvPr id="219" name="Google Shape;219;p4"/>
          <p:cNvPicPr preferRelativeResize="0"/>
          <p:nvPr/>
        </p:nvPicPr>
        <p:blipFill rotWithShape="1">
          <a:blip r:embed="rId3">
            <a:alphaModFix/>
          </a:blip>
          <a:srcRect/>
          <a:stretch/>
        </p:blipFill>
        <p:spPr>
          <a:xfrm>
            <a:off x="0" y="6177378"/>
            <a:ext cx="2513308" cy="6341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
          <p:cNvSpPr txBox="1">
            <a:spLocks noGrp="1"/>
          </p:cNvSpPr>
          <p:nvPr>
            <p:ph type="body" idx="1"/>
          </p:nvPr>
        </p:nvSpPr>
        <p:spPr>
          <a:xfrm>
            <a:off x="851600" y="1560667"/>
            <a:ext cx="7254247" cy="4522081"/>
          </a:xfrm>
          <a:prstGeom prst="rect">
            <a:avLst/>
          </a:prstGeom>
          <a:noFill/>
          <a:ln>
            <a:noFill/>
          </a:ln>
        </p:spPr>
        <p:txBody>
          <a:bodyPr spcFirstLastPara="1" wrap="square" lIns="92075" tIns="46025" rIns="92075" bIns="46025" anchor="t" anchorCtr="0">
            <a:normAutofit lnSpcReduction="10000"/>
          </a:bodyPr>
          <a:lstStyle/>
          <a:p>
            <a:pPr marL="342900" lvl="0" indent="-342900" algn="l" rtl="0">
              <a:lnSpc>
                <a:spcPct val="80000"/>
              </a:lnSpc>
              <a:spcBef>
                <a:spcPts val="1160"/>
              </a:spcBef>
              <a:spcAft>
                <a:spcPts val="0"/>
              </a:spcAft>
              <a:buClr>
                <a:schemeClr val="dk1"/>
              </a:buClr>
              <a:buSzPct val="116424"/>
              <a:buChar char="•"/>
            </a:pPr>
            <a:r>
              <a:rPr lang="en-US" sz="2600" dirty="0"/>
              <a:t>The office of State Hydraulic Engineer was created by the Legislature in 1881</a:t>
            </a:r>
            <a:endParaRPr dirty="0"/>
          </a:p>
          <a:p>
            <a:pPr marL="342900" lvl="0" indent="-342900" algn="l" rtl="0">
              <a:lnSpc>
                <a:spcPct val="80000"/>
              </a:lnSpc>
              <a:spcBef>
                <a:spcPts val="2360"/>
              </a:spcBef>
              <a:spcAft>
                <a:spcPts val="0"/>
              </a:spcAft>
              <a:buSzPct val="116424"/>
              <a:buChar char="•"/>
            </a:pPr>
            <a:r>
              <a:rPr lang="en-US" sz="2600" dirty="0"/>
              <a:t>State Engineer’s Office became part of the Department of Natural Resources in 1969</a:t>
            </a:r>
            <a:endParaRPr dirty="0"/>
          </a:p>
          <a:p>
            <a:pPr marL="342900" lvl="0" indent="-342900" algn="l" rtl="0">
              <a:lnSpc>
                <a:spcPct val="80000"/>
              </a:lnSpc>
              <a:spcBef>
                <a:spcPts val="2360"/>
              </a:spcBef>
              <a:spcAft>
                <a:spcPts val="0"/>
              </a:spcAft>
              <a:buSzPct val="116424"/>
              <a:buChar char="•"/>
            </a:pPr>
            <a:r>
              <a:rPr lang="en-US" sz="2600" dirty="0"/>
              <a:t>Water Right Determination and Administration Act of 1969 included, among other provisions, the creation of the Water Divisions and Division Engineer </a:t>
            </a:r>
            <a:endParaRPr dirty="0"/>
          </a:p>
          <a:p>
            <a:pPr marL="342900" lvl="0" indent="-342900" algn="l" rtl="0">
              <a:lnSpc>
                <a:spcPct val="80000"/>
              </a:lnSpc>
              <a:spcBef>
                <a:spcPts val="2360"/>
              </a:spcBef>
              <a:spcAft>
                <a:spcPts val="0"/>
              </a:spcAft>
              <a:buSzPct val="116424"/>
              <a:buChar char="•"/>
            </a:pPr>
            <a:r>
              <a:rPr lang="en-US" sz="2600" dirty="0"/>
              <a:t>State Engineer and Director of Division of Water Resources is Appointed by the Governor</a:t>
            </a:r>
            <a:endParaRPr dirty="0"/>
          </a:p>
          <a:p>
            <a:pPr marL="342900" lvl="0" indent="-342900" algn="l" rtl="0">
              <a:lnSpc>
                <a:spcPct val="80000"/>
              </a:lnSpc>
              <a:spcBef>
                <a:spcPts val="2360"/>
              </a:spcBef>
              <a:spcAft>
                <a:spcPts val="0"/>
              </a:spcAft>
              <a:buSzPct val="116424"/>
              <a:buChar char="•"/>
            </a:pPr>
            <a:r>
              <a:rPr lang="en-US" sz="2600" dirty="0"/>
              <a:t>State Engineer’s Office includes 260 employees</a:t>
            </a:r>
            <a:endParaRPr dirty="0"/>
          </a:p>
          <a:p>
            <a:pPr marL="342900" lvl="0" indent="-165100" algn="just" rtl="0">
              <a:lnSpc>
                <a:spcPct val="80000"/>
              </a:lnSpc>
              <a:spcBef>
                <a:spcPts val="2360"/>
              </a:spcBef>
              <a:spcAft>
                <a:spcPts val="1200"/>
              </a:spcAft>
              <a:buClr>
                <a:schemeClr val="dk1"/>
              </a:buClr>
              <a:buSzPct val="94594"/>
              <a:buNone/>
            </a:pPr>
            <a:endParaRPr dirty="0"/>
          </a:p>
        </p:txBody>
      </p:sp>
      <p:sp>
        <p:nvSpPr>
          <p:cNvPr id="226" name="Google Shape;226;p3"/>
          <p:cNvSpPr txBox="1"/>
          <p:nvPr/>
        </p:nvSpPr>
        <p:spPr>
          <a:xfrm>
            <a:off x="6935023" y="6416100"/>
            <a:ext cx="2118453" cy="4419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400"/>
              <a:buFont typeface="Arial"/>
              <a:buNone/>
            </a:pPr>
            <a:r>
              <a:rPr lang="en-US" sz="1400" b="0" i="1" u="none" strike="noStrike" cap="none" dirty="0">
                <a:solidFill>
                  <a:schemeClr val="dk1"/>
                </a:solidFill>
                <a:latin typeface="Calibri"/>
                <a:ea typeface="Calibri"/>
                <a:cs typeface="Calibri"/>
                <a:sym typeface="Calibri"/>
              </a:rPr>
              <a:t>https://dwr.colorado.gov</a:t>
            </a:r>
            <a:endParaRPr sz="1400" b="0" i="1" u="none" strike="noStrike" cap="none" dirty="0">
              <a:solidFill>
                <a:schemeClr val="dk1"/>
              </a:solidFill>
              <a:latin typeface="Calibri"/>
              <a:ea typeface="Calibri"/>
              <a:cs typeface="Calibri"/>
              <a:sym typeface="Calibri"/>
            </a:endParaRPr>
          </a:p>
        </p:txBody>
      </p:sp>
      <p:pic>
        <p:nvPicPr>
          <p:cNvPr id="227" name="Google Shape;227;p3"/>
          <p:cNvPicPr preferRelativeResize="0"/>
          <p:nvPr/>
        </p:nvPicPr>
        <p:blipFill rotWithShape="1">
          <a:blip r:embed="rId3">
            <a:alphaModFix/>
          </a:blip>
          <a:srcRect/>
          <a:stretch/>
        </p:blipFill>
        <p:spPr>
          <a:xfrm>
            <a:off x="61877" y="36170"/>
            <a:ext cx="8991599" cy="1071652"/>
          </a:xfrm>
          <a:prstGeom prst="rect">
            <a:avLst/>
          </a:prstGeom>
          <a:noFill/>
          <a:ln>
            <a:noFill/>
          </a:ln>
        </p:spPr>
      </p:pic>
      <p:pic>
        <p:nvPicPr>
          <p:cNvPr id="228" name="Google Shape;228;p3"/>
          <p:cNvPicPr preferRelativeResize="0"/>
          <p:nvPr/>
        </p:nvPicPr>
        <p:blipFill rotWithShape="1">
          <a:blip r:embed="rId4">
            <a:alphaModFix/>
          </a:blip>
          <a:srcRect/>
          <a:stretch/>
        </p:blipFill>
        <p:spPr>
          <a:xfrm>
            <a:off x="0" y="6223873"/>
            <a:ext cx="2513308" cy="6341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5" descr="divmap"/>
          <p:cNvPicPr preferRelativeResize="0"/>
          <p:nvPr/>
        </p:nvPicPr>
        <p:blipFill rotWithShape="1">
          <a:blip r:embed="rId3">
            <a:alphaModFix/>
          </a:blip>
          <a:srcRect/>
          <a:stretch/>
        </p:blipFill>
        <p:spPr>
          <a:xfrm>
            <a:off x="609600" y="544513"/>
            <a:ext cx="8001000" cy="5715000"/>
          </a:xfrm>
          <a:prstGeom prst="rect">
            <a:avLst/>
          </a:prstGeom>
          <a:noFill/>
          <a:ln>
            <a:noFill/>
          </a:ln>
        </p:spPr>
      </p:pic>
      <p:sp>
        <p:nvSpPr>
          <p:cNvPr id="235" name="Google Shape;235;p5"/>
          <p:cNvSpPr txBox="1">
            <a:spLocks noGrp="1"/>
          </p:cNvSpPr>
          <p:nvPr>
            <p:ph type="title" idx="4294967295"/>
          </p:nvPr>
        </p:nvSpPr>
        <p:spPr>
          <a:xfrm>
            <a:off x="0" y="274638"/>
            <a:ext cx="9144000" cy="48736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200" dirty="0"/>
              <a:t>DWR Water Divisions &amp; Offices</a:t>
            </a:r>
            <a:endParaRPr sz="3200" dirty="0"/>
          </a:p>
        </p:txBody>
      </p:sp>
      <p:pic>
        <p:nvPicPr>
          <p:cNvPr id="236" name="Google Shape;236;p5"/>
          <p:cNvPicPr preferRelativeResize="0"/>
          <p:nvPr/>
        </p:nvPicPr>
        <p:blipFill rotWithShape="1">
          <a:blip r:embed="rId4">
            <a:alphaModFix/>
          </a:blip>
          <a:srcRect/>
          <a:stretch/>
        </p:blipFill>
        <p:spPr>
          <a:xfrm>
            <a:off x="0" y="6177378"/>
            <a:ext cx="2513308" cy="6341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6"/>
          <p:cNvSpPr txBox="1">
            <a:spLocks noGrp="1"/>
          </p:cNvSpPr>
          <p:nvPr>
            <p:ph type="title"/>
          </p:nvPr>
        </p:nvSpPr>
        <p:spPr>
          <a:xfrm>
            <a:off x="457200" y="90449"/>
            <a:ext cx="8229600" cy="8979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alibri"/>
              <a:buNone/>
            </a:pPr>
            <a:r>
              <a:rPr lang="en-US" sz="4000" dirty="0"/>
              <a:t>Division 1 Water Districts Map</a:t>
            </a:r>
            <a:endParaRPr dirty="0"/>
          </a:p>
        </p:txBody>
      </p:sp>
      <p:pic>
        <p:nvPicPr>
          <p:cNvPr id="243" name="Google Shape;243;p6"/>
          <p:cNvPicPr preferRelativeResize="0"/>
          <p:nvPr/>
        </p:nvPicPr>
        <p:blipFill rotWithShape="1">
          <a:blip r:embed="rId3">
            <a:alphaModFix/>
          </a:blip>
          <a:srcRect/>
          <a:stretch/>
        </p:blipFill>
        <p:spPr>
          <a:xfrm>
            <a:off x="0" y="6177378"/>
            <a:ext cx="2513308" cy="634127"/>
          </a:xfrm>
          <a:prstGeom prst="rect">
            <a:avLst/>
          </a:prstGeom>
          <a:noFill/>
          <a:ln>
            <a:noFill/>
          </a:ln>
        </p:spPr>
      </p:pic>
      <p:sp>
        <p:nvSpPr>
          <p:cNvPr id="244" name="Google Shape;244;p6"/>
          <p:cNvSpPr txBox="1"/>
          <p:nvPr/>
        </p:nvSpPr>
        <p:spPr>
          <a:xfrm>
            <a:off x="2286000" y="3275112"/>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45" name="Google Shape;245;p6"/>
          <p:cNvSpPr txBox="1"/>
          <p:nvPr/>
        </p:nvSpPr>
        <p:spPr>
          <a:xfrm>
            <a:off x="2286000" y="3275112"/>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46" name="Google Shape;246;p6"/>
          <p:cNvSpPr txBox="1"/>
          <p:nvPr/>
        </p:nvSpPr>
        <p:spPr>
          <a:xfrm>
            <a:off x="2286000" y="3275112"/>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47" name="Google Shape;247;p6"/>
          <p:cNvSpPr txBox="1"/>
          <p:nvPr/>
        </p:nvSpPr>
        <p:spPr>
          <a:xfrm>
            <a:off x="2286000" y="3275112"/>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48" name="Google Shape;248;p6"/>
          <p:cNvSpPr txBox="1"/>
          <p:nvPr/>
        </p:nvSpPr>
        <p:spPr>
          <a:xfrm>
            <a:off x="2286000" y="3275112"/>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pic>
        <p:nvPicPr>
          <p:cNvPr id="249" name="Google Shape;249;p6"/>
          <p:cNvPicPr preferRelativeResize="0"/>
          <p:nvPr/>
        </p:nvPicPr>
        <p:blipFill rotWithShape="1">
          <a:blip r:embed="rId4">
            <a:alphaModFix/>
          </a:blip>
          <a:srcRect/>
          <a:stretch/>
        </p:blipFill>
        <p:spPr>
          <a:xfrm>
            <a:off x="1256654" y="1371818"/>
            <a:ext cx="6312217" cy="4592200"/>
          </a:xfrm>
          <a:prstGeom prst="rect">
            <a:avLst/>
          </a:prstGeom>
          <a:noFill/>
          <a:ln>
            <a:noFill/>
          </a:ln>
        </p:spPr>
      </p:pic>
      <p:cxnSp>
        <p:nvCxnSpPr>
          <p:cNvPr id="250" name="Google Shape;250;p6"/>
          <p:cNvCxnSpPr/>
          <p:nvPr/>
        </p:nvCxnSpPr>
        <p:spPr>
          <a:xfrm rot="10800000">
            <a:off x="4420382" y="1267463"/>
            <a:ext cx="0" cy="228600"/>
          </a:xfrm>
          <a:prstGeom prst="straightConnector1">
            <a:avLst/>
          </a:prstGeom>
          <a:noFill/>
          <a:ln w="12700" cap="flat" cmpd="sng">
            <a:solidFill>
              <a:schemeClr val="dk1"/>
            </a:solidFill>
            <a:prstDash val="solid"/>
            <a:round/>
            <a:headEnd type="none" w="sm" len="sm"/>
            <a:tailEnd type="none" w="sm" len="sm"/>
          </a:ln>
        </p:spPr>
      </p:cxnSp>
      <p:cxnSp>
        <p:nvCxnSpPr>
          <p:cNvPr id="251" name="Google Shape;251;p6"/>
          <p:cNvCxnSpPr/>
          <p:nvPr/>
        </p:nvCxnSpPr>
        <p:spPr>
          <a:xfrm>
            <a:off x="7426302" y="3064729"/>
            <a:ext cx="234009" cy="0"/>
          </a:xfrm>
          <a:prstGeom prst="straightConnector1">
            <a:avLst/>
          </a:prstGeom>
          <a:noFill/>
          <a:ln w="12700" cap="flat" cmpd="sng">
            <a:solidFill>
              <a:schemeClr val="dk1"/>
            </a:solidFill>
            <a:prstDash val="solid"/>
            <a:round/>
            <a:headEnd type="none" w="sm" len="sm"/>
            <a:tailEnd type="none" w="sm" len="sm"/>
          </a:ln>
        </p:spPr>
      </p:cxnSp>
      <p:sp>
        <p:nvSpPr>
          <p:cNvPr id="252" name="Google Shape;252;p6"/>
          <p:cNvSpPr txBox="1"/>
          <p:nvPr/>
        </p:nvSpPr>
        <p:spPr>
          <a:xfrm>
            <a:off x="2987040" y="1128038"/>
            <a:ext cx="9316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Wyoming</a:t>
            </a:r>
            <a:endParaRPr dirty="0"/>
          </a:p>
        </p:txBody>
      </p:sp>
      <p:sp>
        <p:nvSpPr>
          <p:cNvPr id="253" name="Google Shape;253;p6"/>
          <p:cNvSpPr txBox="1"/>
          <p:nvPr/>
        </p:nvSpPr>
        <p:spPr>
          <a:xfrm>
            <a:off x="5585460" y="1078290"/>
            <a:ext cx="95090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Nebraska</a:t>
            </a:r>
            <a:endParaRPr dirty="0"/>
          </a:p>
        </p:txBody>
      </p:sp>
      <p:sp>
        <p:nvSpPr>
          <p:cNvPr id="254" name="Google Shape;254;p6"/>
          <p:cNvSpPr txBox="1"/>
          <p:nvPr/>
        </p:nvSpPr>
        <p:spPr>
          <a:xfrm rot="-5400000">
            <a:off x="7254424" y="4221568"/>
            <a:ext cx="78258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Kansas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13" descr="A076"/>
          <p:cNvPicPr preferRelativeResize="0"/>
          <p:nvPr/>
        </p:nvPicPr>
        <p:blipFill rotWithShape="1">
          <a:blip r:embed="rId3">
            <a:alphaModFix/>
          </a:blip>
          <a:srcRect/>
          <a:stretch/>
        </p:blipFill>
        <p:spPr>
          <a:xfrm>
            <a:off x="227703" y="2396644"/>
            <a:ext cx="6019800" cy="3721100"/>
          </a:xfrm>
          <a:prstGeom prst="rect">
            <a:avLst/>
          </a:prstGeom>
          <a:noFill/>
          <a:ln w="38100" cap="flat" cmpd="sng">
            <a:solidFill>
              <a:srgbClr val="000000"/>
            </a:solidFill>
            <a:prstDash val="solid"/>
            <a:miter lim="800000"/>
            <a:headEnd type="none" w="sm" len="sm"/>
            <a:tailEnd type="none" w="sm" len="sm"/>
          </a:ln>
        </p:spPr>
      </p:pic>
      <p:sp>
        <p:nvSpPr>
          <p:cNvPr id="261" name="Google Shape;261;p13"/>
          <p:cNvSpPr txBox="1"/>
          <p:nvPr/>
        </p:nvSpPr>
        <p:spPr>
          <a:xfrm>
            <a:off x="609600" y="304800"/>
            <a:ext cx="6629973" cy="1920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dirty="0">
                <a:solidFill>
                  <a:schemeClr val="dk1"/>
                </a:solidFill>
                <a:latin typeface="Calibri"/>
                <a:ea typeface="Calibri"/>
                <a:cs typeface="Calibri"/>
                <a:sym typeface="Calibri"/>
              </a:rPr>
              <a:t>In 1879, Colorado established Water Commissioners to distribute water rights in priority based upon principle of </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r>
              <a:rPr lang="en-US" sz="3000" b="1" i="1" u="none" strike="noStrike" cap="none" dirty="0">
                <a:solidFill>
                  <a:schemeClr val="dk1"/>
                </a:solidFill>
                <a:latin typeface="Calibri"/>
                <a:ea typeface="Calibri"/>
                <a:cs typeface="Calibri"/>
                <a:sym typeface="Calibri"/>
              </a:rPr>
              <a:t>“First In Time... First In Right”</a:t>
            </a:r>
            <a:endParaRPr sz="1400" b="0" i="0" u="none" strike="noStrike" cap="none" dirty="0">
              <a:solidFill>
                <a:srgbClr val="000000"/>
              </a:solidFill>
              <a:latin typeface="Calibri"/>
              <a:ea typeface="Calibri"/>
              <a:cs typeface="Calibri"/>
              <a:sym typeface="Calibri"/>
            </a:endParaRPr>
          </a:p>
        </p:txBody>
      </p:sp>
      <p:pic>
        <p:nvPicPr>
          <p:cNvPr id="262" name="Google Shape;262;p13"/>
          <p:cNvPicPr preferRelativeResize="0"/>
          <p:nvPr/>
        </p:nvPicPr>
        <p:blipFill rotWithShape="1">
          <a:blip r:embed="rId4">
            <a:alphaModFix/>
          </a:blip>
          <a:srcRect/>
          <a:stretch/>
        </p:blipFill>
        <p:spPr>
          <a:xfrm>
            <a:off x="0" y="6177378"/>
            <a:ext cx="2513308" cy="634127"/>
          </a:xfrm>
          <a:prstGeom prst="rect">
            <a:avLst/>
          </a:prstGeom>
          <a:noFill/>
          <a:ln>
            <a:noFill/>
          </a:ln>
        </p:spPr>
      </p:pic>
      <p:pic>
        <p:nvPicPr>
          <p:cNvPr id="263" name="Google Shape;263;p13"/>
          <p:cNvPicPr preferRelativeResize="0"/>
          <p:nvPr/>
        </p:nvPicPr>
        <p:blipFill rotWithShape="1">
          <a:blip r:embed="rId5">
            <a:alphaModFix/>
          </a:blip>
          <a:srcRect/>
          <a:stretch/>
        </p:blipFill>
        <p:spPr>
          <a:xfrm>
            <a:off x="6499344" y="3035278"/>
            <a:ext cx="2329566" cy="345916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A8D8D3CCF8024B8480588293B8CA66" ma:contentTypeVersion="14" ma:contentTypeDescription="Create a new document." ma:contentTypeScope="" ma:versionID="c9c6dd723d8dab9abaf5cd0eb235a46b">
  <xsd:schema xmlns:xsd="http://www.w3.org/2001/XMLSchema" xmlns:xs="http://www.w3.org/2001/XMLSchema" xmlns:p="http://schemas.microsoft.com/office/2006/metadata/properties" xmlns:ns2="dfdfdc2e-6562-4bca-b382-866d00cabfb3" xmlns:ns3="http://schemas.microsoft.com/sharepoint.v3" xmlns:ns4="89d2adfb-4844-4394-af2c-788461211bf0" targetNamespace="http://schemas.microsoft.com/office/2006/metadata/properties" ma:root="true" ma:fieldsID="bda9bed15cdf2c50f155b10f19d5a92f" ns2:_="" ns3:_="" ns4:_="">
    <xsd:import namespace="dfdfdc2e-6562-4bca-b382-866d00cabfb3"/>
    <xsd:import namespace="http://schemas.microsoft.com/sharepoint.v3"/>
    <xsd:import namespace="89d2adfb-4844-4394-af2c-788461211bf0"/>
    <xsd:element name="properties">
      <xsd:complexType>
        <xsd:sequence>
          <xsd:element name="documentManagement">
            <xsd:complexType>
              <xsd:all>
                <xsd:element ref="ns2:_dlc_DocId" minOccurs="0"/>
                <xsd:element ref="ns2:_dlc_DocIdUrl" minOccurs="0"/>
                <xsd:element ref="ns2:_dlc_DocIdPersistId" minOccurs="0"/>
                <xsd:element ref="ns3:CategoryDescription" minOccurs="0"/>
                <xsd:element ref="ns2:Tags" minOccurs="0"/>
                <xsd:element ref="ns4:MediaServiceMetadata" minOccurs="0"/>
                <xsd:element ref="ns4:MediaServiceFastMetadata" minOccurs="0"/>
                <xsd:element ref="ns2:SharedWithUsers" minOccurs="0"/>
                <xsd:element ref="ns2:SharedWithDetails" minOccurs="0"/>
                <xsd:element ref="ns4:lcf76f155ced4ddcb4097134ff3c332f" minOccurs="0"/>
                <xsd:element ref="ns2:TaxCatchAll" minOccurs="0"/>
                <xsd:element ref="ns4:MediaServiceDateTaken" minOccurs="0"/>
                <xsd:element ref="ns4:MediaServiceGenerationTime" minOccurs="0"/>
                <xsd:element ref="ns4:MediaServiceEventHashCode" minOccurs="0"/>
                <xsd:element ref="ns4:MediaServiceLocation" minOccurs="0"/>
                <xsd:element ref="ns4:MediaServiceOCR" minOccurs="0"/>
                <xsd:element ref="ns4:MediaLengthInSecond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dfdc2e-6562-4bca-b382-866d00cabfb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gs" ma:index="12" nillable="true" ma:displayName="Tags" ma:internalName="Tags">
      <xsd:complexType>
        <xsd:complexContent>
          <xsd:extension base="dms:MultiChoiceFillIn">
            <xsd:sequence>
              <xsd:element name="Value" maxOccurs="unbounded" minOccurs="0" nillable="true">
                <xsd:simpleType>
                  <xsd:union memberTypes="dms:Text">
                    <xsd:simpleType>
                      <xsd:restriction base="dms:Choice">
                        <xsd:enumeration value="Vendor Provided"/>
                        <xsd:enumeration value="Linked to Other Documents"/>
                        <xsd:enumeration value="Archived"/>
                        <xsd:enumeration value="Audio Asset"/>
                        <xsd:enumeration value="Video Asset"/>
                      </xsd:restriction>
                    </xsd:simpleType>
                  </xsd:union>
                </xsd:simpleType>
              </xsd:element>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ebf9269-b98a-4f1c-81e3-ce52d651c105}" ma:internalName="TaxCatchAll" ma:showField="CatchAllData" ma:web="dfdfdc2e-6562-4bca-b382-866d00cabf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1" nillable="true" ma:displayName="Description" ma:internalName="CategoryDescrip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d2adfb-4844-4394-af2c-788461211bf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809afe7-41e7-411a-ade2-84efccde1b30"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description="" ma:hidden="true" ma:indexed="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D7EE5E-027F-4C05-9903-FDD0E14C8A7B}"/>
</file>

<file path=customXml/itemProps2.xml><?xml version="1.0" encoding="utf-8"?>
<ds:datastoreItem xmlns:ds="http://schemas.openxmlformats.org/officeDocument/2006/customXml" ds:itemID="{CBFE0E92-25BC-4AA7-8EB5-1A14BEAE6E70}"/>
</file>

<file path=customXml/itemProps3.xml><?xml version="1.0" encoding="utf-8"?>
<ds:datastoreItem xmlns:ds="http://schemas.openxmlformats.org/officeDocument/2006/customXml" ds:itemID="{7388D531-8485-4456-A025-41BFA71BB038}"/>
</file>

<file path=docProps/app.xml><?xml version="1.0" encoding="utf-8"?>
<Properties xmlns="http://schemas.openxmlformats.org/officeDocument/2006/extended-properties" xmlns:vt="http://schemas.openxmlformats.org/officeDocument/2006/docPropsVTypes">
  <TotalTime>145</TotalTime>
  <Words>2736</Words>
  <Application>Microsoft Office PowerPoint</Application>
  <PresentationFormat>On-screen Show (4:3)</PresentationFormat>
  <Paragraphs>453</Paragraphs>
  <Slides>49</Slides>
  <Notes>49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49</vt:i4>
      </vt:variant>
    </vt:vector>
  </HeadingPairs>
  <TitlesOfParts>
    <vt:vector size="61" baseType="lpstr">
      <vt:lpstr>Arial Rounded</vt:lpstr>
      <vt:lpstr>Arial Black</vt:lpstr>
      <vt:lpstr>Noto Sans Symbols</vt:lpstr>
      <vt:lpstr>Times New Roman</vt:lpstr>
      <vt:lpstr>Rockwell</vt:lpstr>
      <vt:lpstr>Courier New</vt:lpstr>
      <vt:lpstr>Century</vt:lpstr>
      <vt:lpstr>Trebuchet MS</vt:lpstr>
      <vt:lpstr>Calibri</vt:lpstr>
      <vt:lpstr>Arial</vt:lpstr>
      <vt:lpstr>Office Theme</vt:lpstr>
      <vt:lpstr>1_Office Theme</vt:lpstr>
      <vt:lpstr>Colorado Division of Water Resources</vt:lpstr>
      <vt:lpstr>PowerPoint Presentation</vt:lpstr>
      <vt:lpstr>PowerPoint Presentation</vt:lpstr>
      <vt:lpstr>Division of Water Resources Mission</vt:lpstr>
      <vt:lpstr>Division of Water Resources Roles and Responsibilities</vt:lpstr>
      <vt:lpstr>PowerPoint Presentation</vt:lpstr>
      <vt:lpstr>DWR Water Divisions &amp; Offices</vt:lpstr>
      <vt:lpstr>Division 1 Water Districts Map</vt:lpstr>
      <vt:lpstr>PowerPoint Presentation</vt:lpstr>
      <vt:lpstr>Colorado’s Water Administration System</vt:lpstr>
      <vt:lpstr>Colorado’s Water Administration System</vt:lpstr>
      <vt:lpstr>PowerPoint Presentation</vt:lpstr>
      <vt:lpstr>Ratified between Colorado and Nebraska 04/27/1923 Only impacts water district 64 (Hillrose, CO) Does not extend above Westerly Boundary of Washington County to Stateline (Julesburg) April 1 - October 15 must maintain daily flow of 120 cfs at the Stateline(Article IV) Flow &lt; 120 cfs, curtail water rights junior to 6/14/1897 Senior water rights may divert, even if flows below 120 cfs October 16 - March 31 , no requirement for delivery except (Article VI) Nebraska to construct Perkins County Canal (a/k/a “South Divide Canal”) near Ovid, CO Priority - Junior to 12/17/1921, diversion rate of up to 500 cfs Junior to 35,000 acre-feet of storage and use by Colorado Julesburg Reservoir, Priority Date 2/4/1902, Storage of 28,178 Acre-Feet 3-States Agreement / Endangered Species Colorado has complied &amp; remains in compliance with the South Platte River Compact</vt:lpstr>
      <vt:lpstr>Laramie River Supreme Court Decree</vt:lpstr>
      <vt:lpstr>Sand Creek Agreement with Wyoming (Amended August 7, 1997)</vt:lpstr>
      <vt:lpstr>PowerPoint Presentation</vt:lpstr>
      <vt:lpstr>South Platte River Basin</vt:lpstr>
      <vt:lpstr>PowerPoint Presentation</vt:lpstr>
      <vt:lpstr>South Platte Basin Hydrology</vt:lpstr>
      <vt:lpstr>South Platte River Drainage Water Rights Development</vt:lpstr>
      <vt:lpstr>Over-Appropriated South Platte</vt:lpstr>
      <vt:lpstr>Definition of Terms for a Call</vt:lpstr>
      <vt:lpstr>Colorado’s Decision Support Systems https://dwr.state.co.us/tools</vt:lpstr>
      <vt:lpstr>Telemetry Data – CDSS Stations https://dwr.state.co.us/surfacewater/</vt:lpstr>
      <vt:lpstr>Future Consideration</vt:lpstr>
      <vt:lpstr>Future Consideration</vt:lpstr>
      <vt:lpstr>Water Commissioner Responsibilities</vt:lpstr>
      <vt:lpstr>BIG THOMPSON WATERSHED</vt:lpstr>
      <vt:lpstr>Water Sources for the Big Thompson River</vt:lpstr>
      <vt:lpstr>Native Big T water</vt:lpstr>
      <vt:lpstr>Peak Flow at Big T Inlet to Lake Estes (DCFS)</vt:lpstr>
      <vt:lpstr>PowerPoint Presentation</vt:lpstr>
      <vt:lpstr>CBT / WINDY GAP SYSTEM</vt:lpstr>
      <vt:lpstr>Lake Estes </vt:lpstr>
      <vt:lpstr>Lake Estes</vt:lpstr>
      <vt:lpstr>CBT Inflow</vt:lpstr>
      <vt:lpstr>Big T &amp; Colorado water inflow to Lake Estes</vt:lpstr>
      <vt:lpstr>PowerPoint Presentation</vt:lpstr>
      <vt:lpstr>Release of water from Lake Estes</vt:lpstr>
      <vt:lpstr>CBT / WINDY GAP SYSTEM</vt:lpstr>
      <vt:lpstr>Chimney Hollow Reservoir  </vt:lpstr>
      <vt:lpstr>Major Ditches on the Big Thompson</vt:lpstr>
      <vt:lpstr>Largest Diverters </vt:lpstr>
      <vt:lpstr>Municipalities &amp; Water Districts </vt:lpstr>
      <vt:lpstr>Municipal Use of ‘Ditch’ Water</vt:lpstr>
      <vt:lpstr>In-stream Flow Requirements</vt:lpstr>
      <vt:lpstr>PowerPoint Presentation</vt:lpstr>
      <vt:lpstr>Big Thompson Watershed Coalition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Colorado Division of Water Resources</dc:title>
  <dc:creator>David Ellington</dc:creator>
  <cp:lastModifiedBy>Hein, Michael</cp:lastModifiedBy>
  <cp:revision>12</cp:revision>
  <dcterms:created xsi:type="dcterms:W3CDTF">2002-10-11T20:50:08Z</dcterms:created>
  <dcterms:modified xsi:type="dcterms:W3CDTF">2023-10-09T14:17:50Z</dcterms:modified>
</cp:coreProperties>
</file>