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68" r:id="rId5"/>
    <p:sldId id="259" r:id="rId6"/>
    <p:sldId id="260" r:id="rId7"/>
    <p:sldId id="261" r:id="rId8"/>
    <p:sldId id="262" r:id="rId9"/>
    <p:sldId id="281" r:id="rId10"/>
    <p:sldId id="300" r:id="rId11"/>
    <p:sldId id="270" r:id="rId12"/>
    <p:sldId id="266" r:id="rId13"/>
    <p:sldId id="269" r:id="rId14"/>
    <p:sldId id="282" r:id="rId15"/>
    <p:sldId id="264" r:id="rId16"/>
    <p:sldId id="271" r:id="rId17"/>
    <p:sldId id="272" r:id="rId18"/>
    <p:sldId id="273" r:id="rId19"/>
    <p:sldId id="274" r:id="rId20"/>
    <p:sldId id="275" r:id="rId21"/>
    <p:sldId id="283" r:id="rId22"/>
    <p:sldId id="276" r:id="rId23"/>
    <p:sldId id="284" r:id="rId24"/>
    <p:sldId id="285" r:id="rId25"/>
    <p:sldId id="286" r:id="rId26"/>
    <p:sldId id="287" r:id="rId27"/>
    <p:sldId id="267" r:id="rId28"/>
    <p:sldId id="277" r:id="rId29"/>
    <p:sldId id="289" r:id="rId30"/>
    <p:sldId id="290" r:id="rId31"/>
    <p:sldId id="291" r:id="rId32"/>
    <p:sldId id="288" r:id="rId33"/>
    <p:sldId id="293" r:id="rId34"/>
    <p:sldId id="302" r:id="rId35"/>
    <p:sldId id="303" r:id="rId36"/>
    <p:sldId id="278" r:id="rId37"/>
    <p:sldId id="299" r:id="rId38"/>
    <p:sldId id="296" r:id="rId39"/>
    <p:sldId id="297" r:id="rId40"/>
    <p:sldId id="279" r:id="rId41"/>
    <p:sldId id="294" r:id="rId42"/>
    <p:sldId id="295" r:id="rId43"/>
    <p:sldId id="301" r:id="rId44"/>
    <p:sldId id="292" r:id="rId45"/>
  </p:sldIdLst>
  <p:sldSz cx="9144000" cy="5143500" type="screen16x9"/>
  <p:notesSz cx="6858000" cy="9144000"/>
  <p:embeddedFontLst>
    <p:embeddedFont>
      <p:font typeface="Average" panose="020B0604020202020204" charset="0"/>
      <p:regular r:id="rId47"/>
    </p:embeddedFont>
    <p:embeddedFont>
      <p:font typeface="Fira Sans" panose="020B05030500000200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Oswald" panose="00000500000000000000" pitchFamily="2" charset="0"/>
      <p:regular r:id="rId56"/>
      <p:bold r:id="rId57"/>
    </p:embeddedFont>
    <p:embeddedFont>
      <p:font typeface="Roboto" panose="020000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836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p:cViewPr varScale="1">
        <p:scale>
          <a:sx n="138" d="100"/>
          <a:sy n="138" d="100"/>
        </p:scale>
        <p:origin x="114" y="4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69"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Profound effect on future Colorado water law development and, in particular on the soon to be established Union Colony.</a:t>
            </a:r>
            <a:endParaRPr dirty="0"/>
          </a:p>
        </p:txBody>
      </p:sp>
    </p:spTree>
    <p:extLst>
      <p:ext uri="{BB962C8B-B14F-4D97-AF65-F5344CB8AC3E}">
        <p14:creationId xmlns:p14="http://schemas.microsoft.com/office/powerpoint/2010/main" val="3070996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Pg 21- Arrival of the Union Colonists Chapter 2 1870-1880 “The Promise”  The Union Colony and its Quest for Water – Pages 23  </a:t>
            </a:r>
          </a:p>
        </p:txBody>
      </p:sp>
    </p:spTree>
    <p:extLst>
      <p:ext uri="{BB962C8B-B14F-4D97-AF65-F5344CB8AC3E}">
        <p14:creationId xmlns:p14="http://schemas.microsoft.com/office/powerpoint/2010/main" val="216139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Bringing water to the plains -  Greeley number 3 irrigation ditch excavation </a:t>
            </a:r>
            <a:r>
              <a:rPr lang="en-US" dirty="0" err="1"/>
              <a:t>pg</a:t>
            </a:r>
            <a:r>
              <a:rPr lang="en-US" dirty="0"/>
              <a:t> 27-28</a:t>
            </a:r>
          </a:p>
        </p:txBody>
      </p:sp>
    </p:spTree>
    <p:extLst>
      <p:ext uri="{BB962C8B-B14F-4D97-AF65-F5344CB8AC3E}">
        <p14:creationId xmlns:p14="http://schemas.microsoft.com/office/powerpoint/2010/main" val="273436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Page 27-28 The magic touch of water, </a:t>
            </a:r>
            <a:r>
              <a:rPr lang="en-US" dirty="0" err="1"/>
              <a:t>pg</a:t>
            </a:r>
            <a:r>
              <a:rPr lang="en-US" dirty="0"/>
              <a:t> 33, Greeley’s namesake Horace Greeley’s one and only visit to Greeley to the mouth of the # 3 ditch-</a:t>
            </a:r>
            <a:r>
              <a:rPr lang="en-US" dirty="0" err="1"/>
              <a:t>pgs</a:t>
            </a:r>
            <a:r>
              <a:rPr lang="en-US" dirty="0"/>
              <a:t> 33-34</a:t>
            </a:r>
          </a:p>
          <a:p>
            <a:r>
              <a:rPr lang="en-US" dirty="0"/>
              <a:t>Grave threat presented itself in 1874. Benjamin Eaton and other developers had constructed two new irrigation systems upstream of the Union Colony’s diversions.  </a:t>
            </a:r>
          </a:p>
          <a:p>
            <a:r>
              <a:rPr lang="en-US" dirty="0"/>
              <a:t>The future of Colorado Water Law was birthed out of a heated conflict with Fort Collins in 1874 at the Eaton/Whitney Schoolhouse. </a:t>
            </a:r>
            <a:r>
              <a:rPr lang="en-US" dirty="0" err="1"/>
              <a:t>pgs</a:t>
            </a:r>
            <a:r>
              <a:rPr lang="en-US" dirty="0"/>
              <a:t> 37-39, 40   </a:t>
            </a:r>
          </a:p>
          <a:p>
            <a:r>
              <a:rPr lang="en-US" dirty="0"/>
              <a:t>“John Wesley Powel created Greeley for pioneering the Colorado Doctrine of Prior Appropriation” </a:t>
            </a:r>
          </a:p>
        </p:txBody>
      </p:sp>
    </p:spTree>
    <p:extLst>
      <p:ext uri="{BB962C8B-B14F-4D97-AF65-F5344CB8AC3E}">
        <p14:creationId xmlns:p14="http://schemas.microsoft.com/office/powerpoint/2010/main" val="2562918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5065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Pages 42-44 The drafting of the Water Committee’s Colorado Constitution’s water provisions – Priority of appropriation is the means for determining who has the better right. This is now known around the world as the Colorado Doctrine of Prior Appropriation.  (</a:t>
            </a:r>
            <a:r>
              <a:rPr lang="en-US" dirty="0" err="1"/>
              <a:t>pg</a:t>
            </a:r>
            <a:r>
              <a:rPr lang="en-US" dirty="0"/>
              <a:t> 42)  Pg 46-why Greeley was a the center of water management &amp; water law creation.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Born at Union Colony, early in the book it was noted as a youth Delph guarded against water theft as a ditch rider. Graduated from Greeley High, DU Law School and the father of the Colorado River Compact of 1922 – more to come about Delph Carpenter later in the book.   </a:t>
            </a:r>
          </a:p>
        </p:txBody>
      </p:sp>
    </p:spTree>
    <p:extLst>
      <p:ext uri="{BB962C8B-B14F-4D97-AF65-F5344CB8AC3E}">
        <p14:creationId xmlns:p14="http://schemas.microsoft.com/office/powerpoint/2010/main" val="3949893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Improved irrigation expansion in northern CO pg. 62 resulted in increased agricultural production </a:t>
            </a:r>
            <a:r>
              <a:rPr lang="en-US" dirty="0" err="1"/>
              <a:t>pg</a:t>
            </a:r>
            <a:r>
              <a:rPr lang="en-US" dirty="0"/>
              <a:t> 65 143 sacks of potatoes</a:t>
            </a:r>
            <a:r>
              <a:rPr lang="en-US" baseline="0" dirty="0"/>
              <a:t> that weight 18,100 pounds </a:t>
            </a:r>
            <a:r>
              <a:rPr lang="en-US" baseline="0" dirty="0" err="1"/>
              <a:t>pg</a:t>
            </a:r>
            <a:r>
              <a:rPr lang="en-US" baseline="0" dirty="0"/>
              <a:t> 66 end of the 19</a:t>
            </a:r>
            <a:r>
              <a:rPr lang="en-US" baseline="30000" dirty="0"/>
              <a:t>th</a:t>
            </a:r>
            <a:r>
              <a:rPr lang="en-US" baseline="0" dirty="0"/>
              <a:t> century</a:t>
            </a:r>
            <a:endParaRPr lang="en-US" dirty="0"/>
          </a:p>
        </p:txBody>
      </p:sp>
    </p:spTree>
    <p:extLst>
      <p:ext uri="{BB962C8B-B14F-4D97-AF65-F5344CB8AC3E}">
        <p14:creationId xmlns:p14="http://schemas.microsoft.com/office/powerpoint/2010/main" val="3012494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Pg 67-68  Progressivism Greeley would use the region’s natural resources – in particular, water to expand commerce and grow the population of Greeley. Pg 68 The increased need for water led to Greeley’s interest in securing high mountain water. City officials looked to the nearby Rocky Mountains for their future water supply. It would be a view that would dominate the outlook of Greeley water managers for the next 100 years.  </a:t>
            </a:r>
          </a:p>
        </p:txBody>
      </p:sp>
    </p:spTree>
    <p:extLst>
      <p:ext uri="{BB962C8B-B14F-4D97-AF65-F5344CB8AC3E}">
        <p14:creationId xmlns:p14="http://schemas.microsoft.com/office/powerpoint/2010/main" val="2691935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Chapter 4, A vote to the citizens of Greeley in 1905 passed and plans for the </a:t>
            </a:r>
            <a:r>
              <a:rPr lang="en-US" dirty="0" err="1"/>
              <a:t>Bellvue</a:t>
            </a:r>
            <a:r>
              <a:rPr lang="en-US" dirty="0"/>
              <a:t> Water Treatment plan was cleared to move forward. At that time, the pipeline which began at the </a:t>
            </a:r>
            <a:r>
              <a:rPr lang="en-US" dirty="0" err="1"/>
              <a:t>Bellvue</a:t>
            </a:r>
            <a:r>
              <a:rPr lang="en-US" dirty="0"/>
              <a:t> plant located near the mouth of the Poudre Canyon could carry up to five million gallons of filtered water per day.  The city now had a secure water right and an excellent irrigated farm site for its new water treatment plant. The 1905 bond election was a defining moment in the history of Greeley Water, setting the stage for future development into the next century and beyond.  </a:t>
            </a:r>
          </a:p>
        </p:txBody>
      </p:sp>
    </p:spTree>
    <p:extLst>
      <p:ext uri="{BB962C8B-B14F-4D97-AF65-F5344CB8AC3E}">
        <p14:creationId xmlns:p14="http://schemas.microsoft.com/office/powerpoint/2010/main" val="377419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7b46e8358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7b46e8358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Cover is an original</a:t>
            </a:r>
            <a:r>
              <a:rPr lang="en-US" baseline="0" dirty="0"/>
              <a:t> oil painting or the river off of the Poudre Trail near Kodak.  Spring 2019 by Jay Moore</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Written by Colorado Supreme Court Justice, Gregory J Hobbs, Jr. and UNC Professor Michael Welsh, Publisher Greeley Water &amp; Sewer Board Chair, Harold Evans</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Considered at its inception the state of the art </a:t>
            </a:r>
            <a:r>
              <a:rPr lang="en-US" dirty="0" err="1"/>
              <a:t>pipline</a:t>
            </a:r>
            <a:r>
              <a:rPr lang="en-US" dirty="0"/>
              <a:t> in 1907 and ran 38 miles from the </a:t>
            </a:r>
            <a:r>
              <a:rPr lang="en-US" dirty="0" err="1"/>
              <a:t>Bellvue</a:t>
            </a:r>
            <a:r>
              <a:rPr lang="en-US" dirty="0"/>
              <a:t> plant to Greeley didn’t “hold water” pun intended as long as anticipated as you can see by this photo of the pipeline in 1918. The pipeline was built out of wooden staves (narrow planks) shipped from the West Coast claimed it would last a generation, and at much cheaper cost. </a:t>
            </a:r>
            <a:r>
              <a:rPr kumimoji="0" lang="en-US" sz="1100" b="0" i="0" u="none" strike="noStrike" kern="0" cap="none" spc="0" normalizeH="0" baseline="0" noProof="0" dirty="0">
                <a:ln>
                  <a:noFill/>
                </a:ln>
                <a:solidFill>
                  <a:srgbClr val="000000"/>
                </a:solidFill>
                <a:effectLst/>
                <a:uLnTx/>
                <a:uFillTx/>
                <a:latin typeface="Arial"/>
                <a:cs typeface="Arial"/>
                <a:sym typeface="Arial"/>
              </a:rPr>
              <a:t>Milton Seaman was superintendent of the Greeley Water Department until his death. Pg. 98-100</a:t>
            </a:r>
          </a:p>
          <a:p>
            <a:endParaRPr lang="en-US" dirty="0"/>
          </a:p>
        </p:txBody>
      </p:sp>
    </p:spTree>
    <p:extLst>
      <p:ext uri="{BB962C8B-B14F-4D97-AF65-F5344CB8AC3E}">
        <p14:creationId xmlns:p14="http://schemas.microsoft.com/office/powerpoint/2010/main" val="2091917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Heralded as the “father of the Colorado River Compact” and the “Water Oracle of Greeley” his forte was the development of interstate compacts to provide equitable distribution of water from river basins through the American West. Carpenter served in the state senate and was the first native born senator. Pg 95-96  Carpenter’s legacy would rest in the annals of US legal history. Carpenter in 1913 was doing double duty defending the interests of the state of Colorado. He contended “All waters within Co “are owned by it,” are subject to the right of appropriations thereof under her laws” Pg 104-105,106     </a:t>
            </a:r>
          </a:p>
        </p:txBody>
      </p:sp>
    </p:spTree>
    <p:extLst>
      <p:ext uri="{BB962C8B-B14F-4D97-AF65-F5344CB8AC3E}">
        <p14:creationId xmlns:p14="http://schemas.microsoft.com/office/powerpoint/2010/main" val="1672659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Pg 102 Quote Gov. Ralph Carr –Read pg. 107 the formation of the Colorado River Compact. Which took a total of 28 meetings to forge the 1922 Colorado River Compact.  In 1922, Carpenter received a blow and a win. Pg109-110  November 24, 1922 in</a:t>
            </a:r>
            <a:r>
              <a:rPr lang="en-US" baseline="0" dirty="0"/>
              <a:t> Santa Fe, NM Quote 112 “A better way”  </a:t>
            </a:r>
            <a:endParaRPr lang="en-US" dirty="0"/>
          </a:p>
        </p:txBody>
      </p:sp>
    </p:spTree>
    <p:extLst>
      <p:ext uri="{BB962C8B-B14F-4D97-AF65-F5344CB8AC3E}">
        <p14:creationId xmlns:p14="http://schemas.microsoft.com/office/powerpoint/2010/main" val="936106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Pg 139 – Hansen’s influence on the CB-T Project Creation of Northern Colorado Water Conservancy District would be the first collaboration of its kind between legal irrigators, cities and the federal government. Pg 143 Where we set for today’s meeting. </a:t>
            </a:r>
            <a:endParaRPr dirty="0"/>
          </a:p>
        </p:txBody>
      </p:sp>
    </p:spTree>
    <p:extLst>
      <p:ext uri="{BB962C8B-B14F-4D97-AF65-F5344CB8AC3E}">
        <p14:creationId xmlns:p14="http://schemas.microsoft.com/office/powerpoint/2010/main" val="59125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Pg 148 Northern Water signs a contract with the United States to repay a portion of C-BT Project construction costs. Warner Construction Company begins excavating the foundation for Green Mountain Reservoir dam, the first major C-BT Project feature constructed.</a:t>
            </a:r>
            <a:endParaRPr dirty="0"/>
          </a:p>
        </p:txBody>
      </p:sp>
    </p:spTree>
    <p:extLst>
      <p:ext uri="{BB962C8B-B14F-4D97-AF65-F5344CB8AC3E}">
        <p14:creationId xmlns:p14="http://schemas.microsoft.com/office/powerpoint/2010/main" val="3756842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“Work Projects Administration (WPA) &amp; Civilian Conservation Corps (CCC)  Milton Seaman Dam &amp; Reservoir on the North Fork of the Cache la Poudre, improvements to the </a:t>
            </a:r>
            <a:r>
              <a:rPr lang="en-US" dirty="0" err="1"/>
              <a:t>Bellvue</a:t>
            </a:r>
            <a:r>
              <a:rPr lang="en-US" dirty="0"/>
              <a:t> pipeline, acquisitions of high mountain reservoirs enhance the city’s water portfolio. Pg 153-154 Keep Politics out of Water   </a:t>
            </a:r>
            <a:endParaRPr dirty="0"/>
          </a:p>
        </p:txBody>
      </p:sp>
    </p:spTree>
    <p:extLst>
      <p:ext uri="{BB962C8B-B14F-4D97-AF65-F5344CB8AC3E}">
        <p14:creationId xmlns:p14="http://schemas.microsoft.com/office/powerpoint/2010/main" val="3397937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 Government takes an interest in Greeley’s water for a new military hospital – decides against that but brought the city another plan.  Water continues to shape Northern CO in unexpected ways: Pg 162</a:t>
            </a:r>
          </a:p>
        </p:txBody>
      </p:sp>
    </p:spTree>
    <p:extLst>
      <p:ext uri="{BB962C8B-B14F-4D97-AF65-F5344CB8AC3E}">
        <p14:creationId xmlns:p14="http://schemas.microsoft.com/office/powerpoint/2010/main" val="1117823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beginnings of the Boyd Lake Treatment Plant   Greeley owns ample water but lacks conduits to deliver it to Greeley in quantities sufficient to permit unlimited use.  Pg 170-171  </a:t>
            </a:r>
            <a:endParaRPr dirty="0"/>
          </a:p>
        </p:txBody>
      </p:sp>
    </p:spTree>
    <p:extLst>
      <p:ext uri="{BB962C8B-B14F-4D97-AF65-F5344CB8AC3E}">
        <p14:creationId xmlns:p14="http://schemas.microsoft.com/office/powerpoint/2010/main" val="2786681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June 23, 1947 </a:t>
            </a:r>
            <a:r>
              <a:rPr lang="en-US" dirty="0" err="1"/>
              <a:t>pg</a:t>
            </a:r>
            <a:r>
              <a:rPr lang="en-US" dirty="0"/>
              <a:t> 176 On June 23,1947, an enthusiastic gathered at the east portal of the 13.1 mile long Alva B. Adams tunnel, part of the Colorado-Big Thompson project, and witnessed the arrival of West Slope water. The tunnel is 9’” in diameter and cost 12.8 million ($189 million in 2020 dollars). At the time, it was the longest tunnel in the US that delivered irrigation water.    </a:t>
            </a:r>
          </a:p>
        </p:txBody>
      </p:sp>
    </p:spTree>
    <p:extLst>
      <p:ext uri="{BB962C8B-B14F-4D97-AF65-F5344CB8AC3E}">
        <p14:creationId xmlns:p14="http://schemas.microsoft.com/office/powerpoint/2010/main" val="2290816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1958, the hallmark achievement of the decade would be voter approval of a city charter, with a provision to create the Greeley Water Board. This new administrative process would be instrumental in planning and analyzing water supply opportunities as well as handling aging infrastructure and water quality issues.  This was urgently promoted by W.D. Farr., Greeley’s current Water Godfather.    </a:t>
            </a:r>
            <a:endParaRPr dirty="0"/>
          </a:p>
        </p:txBody>
      </p:sp>
    </p:spTree>
    <p:extLst>
      <p:ext uri="{BB962C8B-B14F-4D97-AF65-F5344CB8AC3E}">
        <p14:creationId xmlns:p14="http://schemas.microsoft.com/office/powerpoint/2010/main" val="338345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7b46e8358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7b46e8358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W.D. Farr said, “We thought that the only way we could solve the Greeley problems was to get it (the water board) out of city politics. Pg 174 Creation of the Water Board –a hallmark achievement </a:t>
            </a:r>
            <a:endParaRPr dirty="0"/>
          </a:p>
        </p:txBody>
      </p:sp>
    </p:spTree>
    <p:extLst>
      <p:ext uri="{BB962C8B-B14F-4D97-AF65-F5344CB8AC3E}">
        <p14:creationId xmlns:p14="http://schemas.microsoft.com/office/powerpoint/2010/main" val="2853100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Pg 192 Windy Gap Project proposed in 1969 by Greeley, Loveland, Fort Collins, Longmont, Estes Park and Boulder would make up for an annual average of 49,000acre-feet of water that would have been provided by unbuilt features of the original C-BT project.  Pg 195   </a:t>
            </a:r>
            <a:endParaRPr dirty="0"/>
          </a:p>
        </p:txBody>
      </p:sp>
    </p:spTree>
    <p:extLst>
      <p:ext uri="{BB962C8B-B14F-4D97-AF65-F5344CB8AC3E}">
        <p14:creationId xmlns:p14="http://schemas.microsoft.com/office/powerpoint/2010/main" val="2242850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6949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1980’s CO Congressman Hank Brown was instrumental in leading a collaborative effort to create the Cache la Poudre Wild and Scenic River designation, protecting state water rights and federal interests. The next decade saw Brown create the Cache la Poudre River National Heritage Area through an Act of Congress, securing the river’s political and historic national prominence.  Pg 227 Hobbs &amp; </a:t>
            </a:r>
            <a:r>
              <a:rPr lang="en-US" dirty="0" err="1"/>
              <a:t>pg</a:t>
            </a:r>
            <a:r>
              <a:rPr lang="en-US" dirty="0"/>
              <a:t> 228 WD Farr’s impact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City of </a:t>
            </a:r>
            <a:r>
              <a:rPr lang="en-US" dirty="0" err="1"/>
              <a:t>Thorton</a:t>
            </a:r>
            <a:r>
              <a:rPr lang="en-US" dirty="0"/>
              <a:t> Water Grab – </a:t>
            </a:r>
            <a:r>
              <a:rPr lang="en-US" dirty="0" err="1"/>
              <a:t>Thorton</a:t>
            </a:r>
            <a:r>
              <a:rPr lang="en-US" dirty="0"/>
              <a:t> officials were able to cloak a major municipal decision in absolute secrecy for about 10 months. He also learned that there were few, if any, Weld County people who knew who was purchasing the farms or why.  Pg 234</a:t>
            </a:r>
            <a:endParaRPr dirty="0"/>
          </a:p>
        </p:txBody>
      </p:sp>
    </p:spTree>
    <p:extLst>
      <p:ext uri="{BB962C8B-B14F-4D97-AF65-F5344CB8AC3E}">
        <p14:creationId xmlns:p14="http://schemas.microsoft.com/office/powerpoint/2010/main" val="3137895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Windy Gap Project proposed in 1969 by Greeley, Loveland, Fort Collins, Longmont, Estes Park and Boulder would make up for an annual average of 49,000acre-feet of water that would have been provided by unbuilt features of the original C-BT project.  Pg 192 In 1985, the project came online and its major features are seen on this map. – Of course we all know the results of this effort brought us the Chimney Hollow Reservoir we were privileged to see in Dec. 2022. </a:t>
            </a:r>
            <a:endParaRPr dirty="0"/>
          </a:p>
        </p:txBody>
      </p:sp>
    </p:spTree>
    <p:extLst>
      <p:ext uri="{BB962C8B-B14F-4D97-AF65-F5344CB8AC3E}">
        <p14:creationId xmlns:p14="http://schemas.microsoft.com/office/powerpoint/2010/main" val="1358210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en-US" b="0" i="0" dirty="0">
                <a:solidFill>
                  <a:srgbClr val="000000"/>
                </a:solidFill>
                <a:effectLst/>
                <a:latin typeface="Newsreader"/>
              </a:rPr>
              <a:t>A U.S. judge ruled in favor of Northern Water’s Windy Gap Firming Project this week, paving the way for the construction of a new reservoir located west of Carter Lake in southwest Larimer County. Colorado Newsline, Dec. 11, 2020. </a:t>
            </a:r>
            <a:r>
              <a:rPr lang="en-US" dirty="0"/>
              <a:t>Chimney Hollow would firm up the Windy Gap water rights that Greeley had acquired three decades earlier, through the Six Cities plan (now called the Windy Gap Project). The new reservoir would be located in a valley west of Loveland and Carter Lake. Greeley would own 10 percent of the 90,000 acre-feet of storage in the new reservoir.  </a:t>
            </a:r>
          </a:p>
          <a:p>
            <a:pPr marL="0" lvl="0" indent="0" algn="l" rtl="0">
              <a:spcBef>
                <a:spcPts val="0"/>
              </a:spcBef>
              <a:spcAft>
                <a:spcPts val="0"/>
              </a:spcAft>
              <a:buFontTx/>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74327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Pg 255 This map illustrates Greeley’s “long reach” for water, from four river basins, the Laramie, Cache la </a:t>
            </a:r>
            <a:r>
              <a:rPr lang="en-US" dirty="0" err="1"/>
              <a:t>Purdre</a:t>
            </a:r>
            <a:r>
              <a:rPr lang="en-US" dirty="0"/>
              <a:t>, Colorado and Big Thompson. Water is treated at the </a:t>
            </a:r>
            <a:r>
              <a:rPr lang="en-US" dirty="0" err="1"/>
              <a:t>Bellvue</a:t>
            </a:r>
            <a:r>
              <a:rPr lang="en-US" dirty="0"/>
              <a:t> and Boyd Lake plants, with transmission lines from each facility delivering potable water to Greeley.</a:t>
            </a:r>
          </a:p>
        </p:txBody>
      </p:sp>
    </p:spTree>
    <p:extLst>
      <p:ext uri="{BB962C8B-B14F-4D97-AF65-F5344CB8AC3E}">
        <p14:creationId xmlns:p14="http://schemas.microsoft.com/office/powerpoint/2010/main" val="1539288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drought of 2002 led during these extraordinary times, to Greeley embarking upon its 2003 Water &amp; Sewer Master plan and implemented four strategic initiatives critical to the city’s future: </a:t>
            </a:r>
          </a:p>
          <a:p>
            <a:pPr marL="228600" lvl="0" indent="-228600" algn="l" rtl="0">
              <a:spcBef>
                <a:spcPts val="0"/>
              </a:spcBef>
              <a:spcAft>
                <a:spcPts val="0"/>
              </a:spcAft>
              <a:buAutoNum type="arabicPeriod"/>
            </a:pPr>
            <a:r>
              <a:rPr lang="en-US" dirty="0"/>
              <a:t>Continued water acquisition</a:t>
            </a:r>
          </a:p>
          <a:p>
            <a:pPr marL="228600" lvl="0" indent="-228600" algn="l" rtl="0">
              <a:spcBef>
                <a:spcPts val="0"/>
              </a:spcBef>
              <a:spcAft>
                <a:spcPts val="0"/>
              </a:spcAft>
              <a:buAutoNum type="arabicPeriod"/>
            </a:pPr>
            <a:r>
              <a:rPr lang="en-US" dirty="0"/>
              <a:t>Construction of additional reservoir storage</a:t>
            </a:r>
          </a:p>
          <a:p>
            <a:pPr marL="228600" lvl="0" indent="-228600" algn="l" rtl="0">
              <a:spcBef>
                <a:spcPts val="0"/>
              </a:spcBef>
              <a:spcAft>
                <a:spcPts val="0"/>
              </a:spcAft>
              <a:buAutoNum type="arabicPeriod"/>
            </a:pPr>
            <a:r>
              <a:rPr lang="en-US" dirty="0"/>
              <a:t>Investments in capital improvement projects; and</a:t>
            </a:r>
          </a:p>
          <a:p>
            <a:pPr marL="228600" lvl="0" indent="-228600" algn="l" rtl="0">
              <a:spcBef>
                <a:spcPts val="0"/>
              </a:spcBef>
              <a:spcAft>
                <a:spcPts val="0"/>
              </a:spcAft>
              <a:buAutoNum type="arabicPeriod"/>
            </a:pPr>
            <a:r>
              <a:rPr lang="en-US" dirty="0"/>
              <a:t>Water Conservation </a:t>
            </a:r>
          </a:p>
          <a:p>
            <a:pPr marL="228600" lvl="0" indent="-228600" algn="l" rtl="0">
              <a:spcBef>
                <a:spcPts val="0"/>
              </a:spcBef>
              <a:spcAft>
                <a:spcPts val="0"/>
              </a:spcAft>
              <a:buAutoNum type="arabicPeriod"/>
            </a:pPr>
            <a:endParaRPr lang="en-US" dirty="0"/>
          </a:p>
          <a:p>
            <a:pPr marL="0" lvl="0" indent="0" algn="l" rtl="0">
              <a:spcBef>
                <a:spcPts val="0"/>
              </a:spcBef>
              <a:spcAft>
                <a:spcPts val="0"/>
              </a:spcAft>
              <a:buFontTx/>
              <a:buNone/>
            </a:pPr>
            <a:r>
              <a:rPr lang="en-US" dirty="0"/>
              <a:t>Seaman Reservoir projected plagued with permitting challenges; one being the protected status of the “Preble’s Meadow Jumping Mouse” </a:t>
            </a:r>
            <a:endParaRPr dirty="0"/>
          </a:p>
        </p:txBody>
      </p:sp>
    </p:spTree>
    <p:extLst>
      <p:ext uri="{BB962C8B-B14F-4D97-AF65-F5344CB8AC3E}">
        <p14:creationId xmlns:p14="http://schemas.microsoft.com/office/powerpoint/2010/main" val="3705039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6681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355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0adc8167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0adc8167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Change</a:t>
            </a:r>
            <a:r>
              <a:rPr lang="en-US" baseline="0" dirty="0"/>
              <a:t> and progress over 150 years.</a:t>
            </a:r>
            <a:endParaRPr dirty="0"/>
          </a:p>
        </p:txBody>
      </p:sp>
    </p:spTree>
    <p:extLst>
      <p:ext uri="{BB962C8B-B14F-4D97-AF65-F5344CB8AC3E}">
        <p14:creationId xmlns:p14="http://schemas.microsoft.com/office/powerpoint/2010/main" val="121003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484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Terry Ranch Project will develop approximately 1.2 million acre-feet of non-tributary (i.e., does not flow from or to a surface water supply source) groundwater in northwest Weld County. The Terry Ranch Project is an aquifer storage and recovery project. In this type of project, treated surface water can be injected into the aquifer and stored and then recovered at a future time to be treated and delivered as water supply. Once brought online, Terry Ranch Project water will be used as a supply source during droughts when surface water supplies are stressed. Greeley plans to operate Terry Ranch ‘sustainably’ such that the aquifer supplies will be available to Greeley in perpetuity and would not be depleted.</a:t>
            </a:r>
          </a:p>
          <a:p>
            <a:endParaRPr lang="en-US" dirty="0"/>
          </a:p>
          <a:p>
            <a:r>
              <a:rPr lang="en-US" dirty="0"/>
              <a:t>A unique aspect of the Terry Ranch Project in the context of the IWRP is its native volume of approximately 1.2 million acre-feet, significantly higher than Greeley’s current demands. This native volume could be further increased with injection of surface water supplies into Terry Ranch up to 1.5 million acre-feet total. As opposed to surface water supplies that can vary significantly from year to year and are vulnerable to climate change impacts, water from Terry Ranch can be extracted as needed even during the most severe droughts. Greeley plans to operate Terry Ranch ‘sustainably’ such that the aquifer supplies will be available to Greeley in perpetuity and would not be depleted. </a:t>
            </a:r>
          </a:p>
        </p:txBody>
      </p:sp>
    </p:spTree>
    <p:extLst>
      <p:ext uri="{BB962C8B-B14F-4D97-AF65-F5344CB8AC3E}">
        <p14:creationId xmlns:p14="http://schemas.microsoft.com/office/powerpoint/2010/main" val="4281106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8678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07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7b46e8358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7b46e8358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Chapter 1 pages 13-14 CA Gold Rush &amp; and the formation of prior appropriations water use doctrine, CA Supreme Court ruled “the first in time, first in right”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7b46e8358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7b46e8358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Major Stephen Long in 1820</a:t>
            </a:r>
            <a:r>
              <a:rPr lang="en-US" baseline="0" dirty="0"/>
              <a:t> and the early fur trappers, Col. Henry Dodge in 1835, Captain John Fremont three surveys from 1842 to 1845.  California Gold Rush in 1849 and Colorado in 1859.  The First Artesian Well was drilled in August of 1883, a total of 8 were drilled, with the first one being in Lincoln Park.  Sugar Beet Plant was constructed in 1902.  Bellvue Water Plant 1907, 38 miles of 20-inch wood stave pipeline.  Colorado River Compact 1922.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0adc8167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0adc8167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CBT</a:t>
            </a:r>
            <a:r>
              <a:rPr lang="en-US" baseline="0" dirty="0"/>
              <a:t> came out of meeting at the Greeley Post Office on August 14, 1933,  Charles Hanson became the leader of the effort.  Conservancy District Act author by two Greeley attorneys.  First Bureau of Rec project in the country to include municipal uses.  Seaman Dam constructed 1940 to 1945.  High Mountain Reservoirs purchased in 1947.  Charter passed June 24, 1958, Greeley Loveland Agreement in 1961,  Waste Water Plant Expansion 1964, Kodak in 1968</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0adc8167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0adc8167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Windy Gap Project</a:t>
            </a:r>
            <a:r>
              <a:rPr lang="en-US" baseline="0" dirty="0"/>
              <a:t> 1967 to 1985,  added sewer to the Water Board in 1973 to become the Water and Sewer Board,  Poudre Wild and Scenic Act in 1986 through the efforts of Rep. Hank Brown,  1986 the Thornton Water Purchase of farms and water rights.  City Council turns down the sale of the High Mountain Reservoirs,  1994 expansion of the Sewer Plant.  ConAgra Headquarters in 2000 and Leprino in 2007 bought the Great Western Sugar Beet site.  2017 Best Tasting Water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0adc8167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0adc8167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202124"/>
                </a:solidFill>
                <a:effectLst/>
                <a:latin typeface="Roboto" panose="02000000000000000000" pitchFamily="2" charset="0"/>
              </a:rPr>
              <a:t>Horace Greeley’s phrase came </a:t>
            </a:r>
            <a:r>
              <a:rPr lang="en-US" b="1" i="0" dirty="0">
                <a:solidFill>
                  <a:srgbClr val="202124"/>
                </a:solidFill>
                <a:effectLst/>
                <a:latin typeface="Roboto" panose="02000000000000000000" pitchFamily="2" charset="0"/>
              </a:rPr>
              <a:t>to symbolize the idea that agriculture could solve many of the nation's problems of poverty and unemployment characteristic of the big cities of the East</a:t>
            </a:r>
            <a:r>
              <a:rPr lang="en-US" b="0" i="0" dirty="0">
                <a:solidFill>
                  <a:srgbClr val="202124"/>
                </a:solidFill>
                <a:effectLst/>
                <a:latin typeface="Roboto" panose="02000000000000000000" pitchFamily="2" charset="0"/>
              </a:rPr>
              <a:t>. It is one of the most commonly quoted sayings from the nineteenth century and may have had some influence on the course of American history.</a:t>
            </a:r>
            <a:endParaRPr dirty="0"/>
          </a:p>
        </p:txBody>
      </p:sp>
    </p:spTree>
    <p:extLst>
      <p:ext uri="{BB962C8B-B14F-4D97-AF65-F5344CB8AC3E}">
        <p14:creationId xmlns:p14="http://schemas.microsoft.com/office/powerpoint/2010/main" val="19534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136845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200" b="1" i="1">
                <a:solidFill>
                  <a:srgbClr val="FFFFFF"/>
                </a:solidFill>
                <a:highlight>
                  <a:srgbClr val="073763"/>
                </a:highlight>
              </a:rPr>
              <a:t>Confluence:</a:t>
            </a:r>
            <a:r>
              <a:rPr lang="en" sz="5200" b="1">
                <a:solidFill>
                  <a:srgbClr val="FFFFFF"/>
                </a:solidFill>
                <a:highlight>
                  <a:srgbClr val="073763"/>
                </a:highlight>
              </a:rPr>
              <a:t> The Story of Greeley Water</a:t>
            </a:r>
            <a:endParaRPr sz="5200" b="1" dirty="0">
              <a:solidFill>
                <a:srgbClr val="FFFFFF"/>
              </a:solidFill>
              <a:highlight>
                <a:srgbClr val="073763"/>
              </a:highlight>
            </a:endParaRPr>
          </a:p>
        </p:txBody>
      </p:sp>
      <p:sp>
        <p:nvSpPr>
          <p:cNvPr id="60" name="Google Shape;60;p13"/>
          <p:cNvSpPr txBox="1">
            <a:spLocks noGrp="1"/>
          </p:cNvSpPr>
          <p:nvPr>
            <p:ph type="subTitle" idx="1"/>
          </p:nvPr>
        </p:nvSpPr>
        <p:spPr>
          <a:xfrm>
            <a:off x="1878850" y="3191875"/>
            <a:ext cx="5207100" cy="12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rPr>
              <a:t>Presented by </a:t>
            </a:r>
            <a:br>
              <a:rPr lang="en" dirty="0">
                <a:solidFill>
                  <a:srgbClr val="FFFFFF"/>
                </a:solidFill>
              </a:rPr>
            </a:br>
            <a:r>
              <a:rPr lang="en" dirty="0">
                <a:solidFill>
                  <a:srgbClr val="FFFFFF"/>
                </a:solidFill>
              </a:rPr>
              <a:t>Cheri Witt-Brown</a:t>
            </a:r>
            <a:endParaRPr dirty="0">
              <a:solidFill>
                <a:srgbClr val="FFFFFF"/>
              </a:solidFill>
            </a:endParaRPr>
          </a:p>
        </p:txBody>
      </p:sp>
      <p:sp>
        <p:nvSpPr>
          <p:cNvPr id="61" name="Google Shape;61;p13"/>
          <p:cNvSpPr txBox="1"/>
          <p:nvPr/>
        </p:nvSpPr>
        <p:spPr>
          <a:xfrm>
            <a:off x="6294400" y="126250"/>
            <a:ext cx="2561100" cy="48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rgbClr val="FFFFFF"/>
                </a:solidFill>
                <a:latin typeface="Average"/>
                <a:ea typeface="Average"/>
                <a:cs typeface="Average"/>
                <a:sym typeface="Average"/>
              </a:rPr>
              <a:t>Water Literate Leaders Class</a:t>
            </a:r>
            <a:endParaRPr dirty="0">
              <a:solidFill>
                <a:srgbClr val="FFFFFF"/>
              </a:solidFill>
              <a:latin typeface="Average"/>
              <a:ea typeface="Average"/>
              <a:cs typeface="Average"/>
              <a:sym typeface="Average"/>
            </a:endParaRPr>
          </a:p>
          <a:p>
            <a:pPr marL="0" lvl="0" indent="0" algn="r" rtl="0">
              <a:spcBef>
                <a:spcPts val="0"/>
              </a:spcBef>
              <a:spcAft>
                <a:spcPts val="0"/>
              </a:spcAft>
              <a:buNone/>
            </a:pPr>
            <a:r>
              <a:rPr lang="en" dirty="0">
                <a:solidFill>
                  <a:srgbClr val="FFFFFF"/>
                </a:solidFill>
                <a:latin typeface="Average"/>
                <a:ea typeface="Average"/>
                <a:cs typeface="Average"/>
                <a:sym typeface="Average"/>
              </a:rPr>
              <a:t>December 14, 2022</a:t>
            </a:r>
            <a:endParaRPr dirty="0">
              <a:solidFill>
                <a:srgbClr val="FFFFFF"/>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lvl="0"/>
            <a:r>
              <a:rPr lang="en-US" dirty="0"/>
              <a:t>California Gold Rush </a:t>
            </a:r>
            <a:br>
              <a:rPr lang="en-US" dirty="0"/>
            </a:br>
            <a:r>
              <a:rPr lang="en-US" dirty="0"/>
              <a:t>First in Time, First in Right</a:t>
            </a:r>
            <a:br>
              <a:rPr lang="en-US" dirty="0"/>
            </a:br>
            <a:r>
              <a:rPr lang="en-US" dirty="0"/>
              <a:t>Prior Appropriation Water Use Doctrine</a:t>
            </a:r>
            <a:endParaRPr dirty="0"/>
          </a:p>
        </p:txBody>
      </p:sp>
    </p:spTree>
    <p:extLst>
      <p:ext uri="{BB962C8B-B14F-4D97-AF65-F5344CB8AC3E}">
        <p14:creationId xmlns:p14="http://schemas.microsoft.com/office/powerpoint/2010/main" val="2636280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441781"/>
            <a:ext cx="6484758" cy="369332"/>
          </a:xfrm>
          <a:prstGeom prst="rect">
            <a:avLst/>
          </a:prstGeom>
          <a:noFill/>
        </p:spPr>
        <p:txBody>
          <a:bodyPr wrap="square" rtlCol="0">
            <a:spAutoFit/>
          </a:bodyPr>
          <a:lstStyle/>
          <a:p>
            <a:pPr algn="ctr"/>
            <a:r>
              <a:rPr lang="en-US" sz="1800" b="1" dirty="0">
                <a:solidFill>
                  <a:schemeClr val="tx1"/>
                </a:solidFill>
              </a:rPr>
              <a:t>Figure 2.1  - 8</a:t>
            </a:r>
            <a:r>
              <a:rPr lang="en-US" sz="1800" b="1" baseline="30000" dirty="0">
                <a:solidFill>
                  <a:schemeClr val="tx1"/>
                </a:solidFill>
              </a:rPr>
              <a:t>th</a:t>
            </a:r>
            <a:r>
              <a:rPr lang="en-US" sz="1800" b="1" dirty="0">
                <a:solidFill>
                  <a:schemeClr val="tx1"/>
                </a:solidFill>
              </a:rPr>
              <a:t> Street Looking East 1870</a:t>
            </a:r>
          </a:p>
        </p:txBody>
      </p:sp>
      <p:pic>
        <p:nvPicPr>
          <p:cNvPr id="6" name="Picture 5" descr="A person riding a skateboard on a ramp&#10;&#10;Description automatically generated">
            <a:extLst>
              <a:ext uri="{FF2B5EF4-FFF2-40B4-BE49-F238E27FC236}">
                <a16:creationId xmlns:a16="http://schemas.microsoft.com/office/drawing/2014/main" id="{D016FD75-9144-C947-975F-08AFB0CD87E7}"/>
              </a:ext>
            </a:extLst>
          </p:cNvPr>
          <p:cNvPicPr>
            <a:picLocks noChangeAspect="1"/>
          </p:cNvPicPr>
          <p:nvPr/>
        </p:nvPicPr>
        <p:blipFill rotWithShape="1">
          <a:blip r:embed="rId3"/>
          <a:srcRect t="5174"/>
          <a:stretch/>
        </p:blipFill>
        <p:spPr>
          <a:xfrm>
            <a:off x="1215846" y="312307"/>
            <a:ext cx="6712305" cy="3969986"/>
          </a:xfrm>
          <a:prstGeom prst="rect">
            <a:avLst/>
          </a:prstGeom>
        </p:spPr>
      </p:pic>
    </p:spTree>
    <p:extLst>
      <p:ext uri="{BB962C8B-B14F-4D97-AF65-F5344CB8AC3E}">
        <p14:creationId xmlns:p14="http://schemas.microsoft.com/office/powerpoint/2010/main" val="2468656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441781"/>
            <a:ext cx="6484758" cy="369332"/>
          </a:xfrm>
          <a:prstGeom prst="rect">
            <a:avLst/>
          </a:prstGeom>
          <a:noFill/>
        </p:spPr>
        <p:txBody>
          <a:bodyPr wrap="square" rtlCol="0">
            <a:spAutoFit/>
          </a:bodyPr>
          <a:lstStyle/>
          <a:p>
            <a:pPr algn="ctr"/>
            <a:r>
              <a:rPr lang="en-US" sz="1800" b="1" dirty="0">
                <a:solidFill>
                  <a:schemeClr val="tx1"/>
                </a:solidFill>
              </a:rPr>
              <a:t>Figure 2.2 Irrigation Ditch Excavation</a:t>
            </a:r>
            <a:endParaRPr lang="en-US" sz="2400" b="1" dirty="0">
              <a:solidFill>
                <a:schemeClr val="tx1"/>
              </a:solidFill>
            </a:endParaRPr>
          </a:p>
        </p:txBody>
      </p:sp>
      <p:pic>
        <p:nvPicPr>
          <p:cNvPr id="6" name="Picture 5">
            <a:extLst>
              <a:ext uri="{FF2B5EF4-FFF2-40B4-BE49-F238E27FC236}">
                <a16:creationId xmlns:a16="http://schemas.microsoft.com/office/drawing/2014/main" id="{D016FD75-9144-C947-975F-08AFB0CD87E7}"/>
              </a:ext>
            </a:extLst>
          </p:cNvPr>
          <p:cNvPicPr>
            <a:picLocks noChangeAspect="1"/>
          </p:cNvPicPr>
          <p:nvPr/>
        </p:nvPicPr>
        <p:blipFill>
          <a:blip r:embed="rId3"/>
          <a:srcRect/>
          <a:stretch/>
        </p:blipFill>
        <p:spPr>
          <a:xfrm>
            <a:off x="1617590" y="312307"/>
            <a:ext cx="5908816" cy="3969986"/>
          </a:xfrm>
          <a:prstGeom prst="rect">
            <a:avLst/>
          </a:prstGeom>
        </p:spPr>
      </p:pic>
    </p:spTree>
    <p:extLst>
      <p:ext uri="{BB962C8B-B14F-4D97-AF65-F5344CB8AC3E}">
        <p14:creationId xmlns:p14="http://schemas.microsoft.com/office/powerpoint/2010/main" val="12442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pic>
        <p:nvPicPr>
          <p:cNvPr id="3" name="Picture 2" descr="A picture containing photo, outdoor, man, old&#10;&#10;Description automatically generated">
            <a:extLst>
              <a:ext uri="{FF2B5EF4-FFF2-40B4-BE49-F238E27FC236}">
                <a16:creationId xmlns:a16="http://schemas.microsoft.com/office/drawing/2014/main" id="{B5A2626E-AD18-2C4B-90AE-43C4263E287E}"/>
              </a:ext>
            </a:extLst>
          </p:cNvPr>
          <p:cNvPicPr>
            <a:picLocks noChangeAspect="1"/>
          </p:cNvPicPr>
          <p:nvPr/>
        </p:nvPicPr>
        <p:blipFill>
          <a:blip r:embed="rId3"/>
          <a:stretch>
            <a:fillRect/>
          </a:stretch>
        </p:blipFill>
        <p:spPr>
          <a:xfrm>
            <a:off x="1329621" y="135279"/>
            <a:ext cx="6484757" cy="3838670"/>
          </a:xfrm>
          <a:prstGeom prst="rect">
            <a:avLst/>
          </a:prstGeom>
        </p:spPr>
      </p:pic>
      <p:sp>
        <p:nvSpPr>
          <p:cNvPr id="4" name="TextBox 3">
            <a:extLst>
              <a:ext uri="{FF2B5EF4-FFF2-40B4-BE49-F238E27FC236}">
                <a16:creationId xmlns:a16="http://schemas.microsoft.com/office/drawing/2014/main" id="{DDD36560-BE90-7747-9E8D-2E50F2B6A044}"/>
              </a:ext>
            </a:extLst>
          </p:cNvPr>
          <p:cNvSpPr txBox="1"/>
          <p:nvPr/>
        </p:nvSpPr>
        <p:spPr>
          <a:xfrm>
            <a:off x="1329620" y="4122805"/>
            <a:ext cx="6484758" cy="523220"/>
          </a:xfrm>
          <a:prstGeom prst="rect">
            <a:avLst/>
          </a:prstGeom>
          <a:noFill/>
        </p:spPr>
        <p:txBody>
          <a:bodyPr wrap="square" rtlCol="0">
            <a:spAutoFit/>
          </a:bodyPr>
          <a:lstStyle/>
          <a:p>
            <a:pPr algn="ctr"/>
            <a:r>
              <a:rPr lang="en-US" b="1" dirty="0">
                <a:solidFill>
                  <a:schemeClr val="tx1"/>
                </a:solidFill>
              </a:rPr>
              <a:t>Figure 2.3 - Number 3 Ditch Lateral on July 4th 1870</a:t>
            </a:r>
          </a:p>
          <a:p>
            <a:pPr algn="ctr"/>
            <a:r>
              <a:rPr lang="en-US" b="1" dirty="0">
                <a:solidFill>
                  <a:schemeClr val="tx1"/>
                </a:solidFill>
              </a:rPr>
              <a:t>The “magic touch of water”</a:t>
            </a:r>
          </a:p>
        </p:txBody>
      </p:sp>
    </p:spTree>
    <p:extLst>
      <p:ext uri="{BB962C8B-B14F-4D97-AF65-F5344CB8AC3E}">
        <p14:creationId xmlns:p14="http://schemas.microsoft.com/office/powerpoint/2010/main" val="177956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lvl="0"/>
            <a:r>
              <a:rPr lang="en-US" sz="3600" dirty="0"/>
              <a:t>Colorado Doctrine of Prior Appropriation</a:t>
            </a:r>
            <a:br>
              <a:rPr lang="en-US" sz="3600" dirty="0"/>
            </a:br>
            <a:br>
              <a:rPr lang="en-US" sz="3600" dirty="0"/>
            </a:br>
            <a:r>
              <a:rPr lang="en-US" sz="3600" dirty="0"/>
              <a:t>Five Guiding Principles</a:t>
            </a:r>
            <a:endParaRPr lang="en-US" b="1" dirty="0"/>
          </a:p>
        </p:txBody>
      </p:sp>
    </p:spTree>
    <p:extLst>
      <p:ext uri="{BB962C8B-B14F-4D97-AF65-F5344CB8AC3E}">
        <p14:creationId xmlns:p14="http://schemas.microsoft.com/office/powerpoint/2010/main" val="1390658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513278" y="925782"/>
            <a:ext cx="7852200" cy="2635800"/>
          </a:xfrm>
          <a:prstGeom prst="rect">
            <a:avLst/>
          </a:prstGeom>
        </p:spPr>
        <p:txBody>
          <a:bodyPr spcFirstLastPara="1" wrap="square" lIns="91425" tIns="91425" rIns="91425" bIns="91425" anchor="ctr" anchorCtr="0">
            <a:noAutofit/>
          </a:bodyPr>
          <a:lstStyle/>
          <a:p>
            <a:pPr lvl="0" algn="l"/>
            <a:br>
              <a:rPr lang="en-US" sz="2800" dirty="0"/>
            </a:br>
            <a:br>
              <a:rPr lang="en-US" dirty="0"/>
            </a:br>
            <a:r>
              <a:rPr lang="en-US" sz="2000" dirty="0"/>
              <a:t>1</a:t>
            </a:r>
            <a:r>
              <a:rPr lang="en-US" sz="2000" baseline="30000" dirty="0"/>
              <a:t>st</a:t>
            </a:r>
            <a:r>
              <a:rPr lang="en-US" sz="2000" dirty="0"/>
              <a:t> Principle: The public owns all of the water of the natural streams within the State of Colorado.</a:t>
            </a:r>
            <a:br>
              <a:rPr lang="en-US" sz="2000" dirty="0"/>
            </a:br>
            <a:br>
              <a:rPr lang="en-US" sz="2000" dirty="0"/>
            </a:br>
            <a:r>
              <a:rPr lang="en-US" sz="2000" dirty="0"/>
              <a:t>2</a:t>
            </a:r>
            <a:r>
              <a:rPr lang="en-US" sz="2000" baseline="30000" dirty="0"/>
              <a:t>nd</a:t>
            </a:r>
            <a:r>
              <a:rPr lang="en-US" sz="2000" dirty="0"/>
              <a:t> Principle: The water is dedicated to the use of the people through appropriation of unappropriated waters.</a:t>
            </a:r>
            <a:br>
              <a:rPr lang="en-US" sz="2000" dirty="0"/>
            </a:br>
            <a:br>
              <a:rPr lang="en-US" sz="2000" dirty="0"/>
            </a:br>
            <a:r>
              <a:rPr lang="en-US" sz="2000" dirty="0"/>
              <a:t>3</a:t>
            </a:r>
            <a:r>
              <a:rPr lang="en-US" sz="2000" baseline="30000" dirty="0"/>
              <a:t>rd</a:t>
            </a:r>
            <a:r>
              <a:rPr lang="en-US" sz="2000" dirty="0"/>
              <a:t> Principle: Actual beneficial use of the public’s water resource is required for the establishment of water rights-(Beneficial use is a necessary derivative of appropriation as opposed to hoarding for later resale)</a:t>
            </a:r>
            <a:br>
              <a:rPr lang="en-US" sz="2000" dirty="0"/>
            </a:br>
            <a:br>
              <a:rPr lang="en-US" sz="2000" dirty="0"/>
            </a:br>
            <a:r>
              <a:rPr lang="en-US" sz="2000" dirty="0"/>
              <a:t>4</a:t>
            </a:r>
            <a:r>
              <a:rPr lang="en-US" sz="2000" baseline="30000" dirty="0"/>
              <a:t>th</a:t>
            </a:r>
            <a:r>
              <a:rPr lang="en-US" sz="2000" dirty="0"/>
              <a:t> Principle: When there is not sufficient water to satisfy all use rights, the earlier established right prevails. </a:t>
            </a:r>
            <a:br>
              <a:rPr lang="en-US" sz="2000" dirty="0"/>
            </a:br>
            <a:br>
              <a:rPr lang="en-US" sz="2000" dirty="0"/>
            </a:br>
            <a:r>
              <a:rPr lang="en-US" sz="2000" dirty="0"/>
              <a:t>5</a:t>
            </a:r>
            <a:r>
              <a:rPr lang="en-US" sz="2000" baseline="30000" dirty="0"/>
              <a:t>th</a:t>
            </a:r>
            <a:r>
              <a:rPr lang="en-US" sz="2000" dirty="0"/>
              <a:t> Principle: All persons and corporations, upon payment of just compensation, are entitled to a right of way across private lands of another for the construction and operation of water works for use rights.   </a:t>
            </a:r>
            <a:br>
              <a:rPr lang="en-US" sz="2000" dirty="0"/>
            </a:br>
            <a:r>
              <a:rPr lang="en-US" sz="2000" dirty="0"/>
              <a:t> </a:t>
            </a:r>
            <a:endParaRPr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441781"/>
            <a:ext cx="6484758" cy="369332"/>
          </a:xfrm>
          <a:prstGeom prst="rect">
            <a:avLst/>
          </a:prstGeom>
          <a:noFill/>
        </p:spPr>
        <p:txBody>
          <a:bodyPr wrap="square" rtlCol="0">
            <a:spAutoFit/>
          </a:bodyPr>
          <a:lstStyle/>
          <a:p>
            <a:pPr algn="ctr"/>
            <a:r>
              <a:rPr lang="en-US" sz="1800" b="1" dirty="0">
                <a:solidFill>
                  <a:schemeClr val="tx1"/>
                </a:solidFill>
              </a:rPr>
              <a:t>Figure 5.2 -  Photograph of Delph Carpenter</a:t>
            </a:r>
          </a:p>
        </p:txBody>
      </p:sp>
      <p:pic>
        <p:nvPicPr>
          <p:cNvPr id="3" name="Picture 2" descr="A person wearing a suit and tie posing for a photo&#10;&#10;Description automatically generated">
            <a:extLst>
              <a:ext uri="{FF2B5EF4-FFF2-40B4-BE49-F238E27FC236}">
                <a16:creationId xmlns:a16="http://schemas.microsoft.com/office/drawing/2014/main" id="{AF8F81FB-2502-C646-A83C-7D369CDCCBF4}"/>
              </a:ext>
            </a:extLst>
          </p:cNvPr>
          <p:cNvPicPr>
            <a:picLocks noChangeAspect="1"/>
          </p:cNvPicPr>
          <p:nvPr/>
        </p:nvPicPr>
        <p:blipFill>
          <a:blip r:embed="rId3"/>
          <a:stretch>
            <a:fillRect/>
          </a:stretch>
        </p:blipFill>
        <p:spPr>
          <a:xfrm>
            <a:off x="2701702" y="241450"/>
            <a:ext cx="3740593" cy="4200331"/>
          </a:xfrm>
          <a:prstGeom prst="rect">
            <a:avLst/>
          </a:prstGeom>
        </p:spPr>
      </p:pic>
    </p:spTree>
    <p:extLst>
      <p:ext uri="{BB962C8B-B14F-4D97-AF65-F5344CB8AC3E}">
        <p14:creationId xmlns:p14="http://schemas.microsoft.com/office/powerpoint/2010/main" val="1140541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441781"/>
            <a:ext cx="6484758" cy="369332"/>
          </a:xfrm>
          <a:prstGeom prst="rect">
            <a:avLst/>
          </a:prstGeom>
          <a:noFill/>
        </p:spPr>
        <p:txBody>
          <a:bodyPr wrap="square" rtlCol="0">
            <a:spAutoFit/>
          </a:bodyPr>
          <a:lstStyle/>
          <a:p>
            <a:pPr algn="ctr"/>
            <a:r>
              <a:rPr lang="en-US" sz="1800" b="1" dirty="0">
                <a:solidFill>
                  <a:schemeClr val="tx1"/>
                </a:solidFill>
              </a:rPr>
              <a:t>Figure 3.4 - Wagon Load of Potatoes 1891</a:t>
            </a:r>
          </a:p>
        </p:txBody>
      </p:sp>
      <p:pic>
        <p:nvPicPr>
          <p:cNvPr id="3" name="Picture 2">
            <a:extLst>
              <a:ext uri="{FF2B5EF4-FFF2-40B4-BE49-F238E27FC236}">
                <a16:creationId xmlns:a16="http://schemas.microsoft.com/office/drawing/2014/main" id="{AF8F81FB-2502-C646-A83C-7D369CDCCBF4}"/>
              </a:ext>
            </a:extLst>
          </p:cNvPr>
          <p:cNvPicPr>
            <a:picLocks noChangeAspect="1"/>
          </p:cNvPicPr>
          <p:nvPr/>
        </p:nvPicPr>
        <p:blipFill>
          <a:blip r:embed="rId3"/>
          <a:srcRect/>
          <a:stretch/>
        </p:blipFill>
        <p:spPr>
          <a:xfrm>
            <a:off x="1329620" y="501391"/>
            <a:ext cx="6484758" cy="3940390"/>
          </a:xfrm>
          <a:prstGeom prst="rect">
            <a:avLst/>
          </a:prstGeom>
        </p:spPr>
      </p:pic>
    </p:spTree>
    <p:extLst>
      <p:ext uri="{BB962C8B-B14F-4D97-AF65-F5344CB8AC3E}">
        <p14:creationId xmlns:p14="http://schemas.microsoft.com/office/powerpoint/2010/main" val="16061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441781"/>
            <a:ext cx="6484758" cy="369332"/>
          </a:xfrm>
          <a:prstGeom prst="rect">
            <a:avLst/>
          </a:prstGeom>
          <a:noFill/>
        </p:spPr>
        <p:txBody>
          <a:bodyPr wrap="square" rtlCol="0">
            <a:spAutoFit/>
          </a:bodyPr>
          <a:lstStyle/>
          <a:p>
            <a:pPr algn="ctr"/>
            <a:r>
              <a:rPr lang="en-US" sz="1800" b="1" dirty="0">
                <a:solidFill>
                  <a:schemeClr val="tx1"/>
                </a:solidFill>
              </a:rPr>
              <a:t>Figure 4.1 - Greeley Sugar Beet Factory 1902</a:t>
            </a:r>
          </a:p>
        </p:txBody>
      </p:sp>
      <p:pic>
        <p:nvPicPr>
          <p:cNvPr id="3" name="Picture 2">
            <a:extLst>
              <a:ext uri="{FF2B5EF4-FFF2-40B4-BE49-F238E27FC236}">
                <a16:creationId xmlns:a16="http://schemas.microsoft.com/office/drawing/2014/main" id="{AF8F81FB-2502-C646-A83C-7D369CDCCBF4}"/>
              </a:ext>
            </a:extLst>
          </p:cNvPr>
          <p:cNvPicPr>
            <a:picLocks noChangeAspect="1"/>
          </p:cNvPicPr>
          <p:nvPr/>
        </p:nvPicPr>
        <p:blipFill>
          <a:blip r:embed="rId3"/>
          <a:srcRect/>
          <a:stretch/>
        </p:blipFill>
        <p:spPr>
          <a:xfrm>
            <a:off x="1329620" y="517041"/>
            <a:ext cx="6484758" cy="3909089"/>
          </a:xfrm>
          <a:prstGeom prst="rect">
            <a:avLst/>
          </a:prstGeom>
        </p:spPr>
      </p:pic>
    </p:spTree>
    <p:extLst>
      <p:ext uri="{BB962C8B-B14F-4D97-AF65-F5344CB8AC3E}">
        <p14:creationId xmlns:p14="http://schemas.microsoft.com/office/powerpoint/2010/main" val="37198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441781"/>
            <a:ext cx="6484758" cy="369332"/>
          </a:xfrm>
          <a:prstGeom prst="rect">
            <a:avLst/>
          </a:prstGeom>
          <a:noFill/>
        </p:spPr>
        <p:txBody>
          <a:bodyPr wrap="square" rtlCol="0">
            <a:spAutoFit/>
          </a:bodyPr>
          <a:lstStyle/>
          <a:p>
            <a:pPr algn="ctr"/>
            <a:r>
              <a:rPr lang="en-US" sz="1800" b="1" dirty="0">
                <a:solidFill>
                  <a:schemeClr val="tx1"/>
                </a:solidFill>
              </a:rPr>
              <a:t>Figure 4.4 - Bellvue Water Treatment Plant 1907</a:t>
            </a:r>
          </a:p>
        </p:txBody>
      </p:sp>
      <p:pic>
        <p:nvPicPr>
          <p:cNvPr id="3" name="Picture 2">
            <a:extLst>
              <a:ext uri="{FF2B5EF4-FFF2-40B4-BE49-F238E27FC236}">
                <a16:creationId xmlns:a16="http://schemas.microsoft.com/office/drawing/2014/main" id="{AF8F81FB-2502-C646-A83C-7D369CDCCBF4}"/>
              </a:ext>
            </a:extLst>
          </p:cNvPr>
          <p:cNvPicPr>
            <a:picLocks noChangeAspect="1"/>
          </p:cNvPicPr>
          <p:nvPr/>
        </p:nvPicPr>
        <p:blipFill>
          <a:blip r:embed="rId3"/>
          <a:srcRect/>
          <a:stretch/>
        </p:blipFill>
        <p:spPr>
          <a:xfrm>
            <a:off x="1563083" y="203871"/>
            <a:ext cx="6017832" cy="4237910"/>
          </a:xfrm>
          <a:prstGeom prst="rect">
            <a:avLst/>
          </a:prstGeom>
        </p:spPr>
      </p:pic>
    </p:spTree>
    <p:extLst>
      <p:ext uri="{BB962C8B-B14F-4D97-AF65-F5344CB8AC3E}">
        <p14:creationId xmlns:p14="http://schemas.microsoft.com/office/powerpoint/2010/main" val="1543925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3">
            <a:alphaModFix/>
          </a:blip>
          <a:srcRect r="29636"/>
          <a:stretch/>
        </p:blipFill>
        <p:spPr>
          <a:xfrm>
            <a:off x="2617284" y="170713"/>
            <a:ext cx="3909424" cy="48020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558744"/>
            <a:ext cx="6484758" cy="369332"/>
          </a:xfrm>
          <a:prstGeom prst="rect">
            <a:avLst/>
          </a:prstGeom>
          <a:noFill/>
        </p:spPr>
        <p:txBody>
          <a:bodyPr wrap="square" rtlCol="0">
            <a:spAutoFit/>
          </a:bodyPr>
          <a:lstStyle/>
          <a:p>
            <a:pPr algn="ctr"/>
            <a:r>
              <a:rPr lang="en-US" sz="1800" b="1" dirty="0">
                <a:solidFill>
                  <a:schemeClr val="tx1"/>
                </a:solidFill>
              </a:rPr>
              <a:t>Figure 5.3 - Repair of the Bellvue Water Pipeline 1918</a:t>
            </a:r>
          </a:p>
        </p:txBody>
      </p:sp>
      <p:pic>
        <p:nvPicPr>
          <p:cNvPr id="5" name="Picture 4" descr="A black and white photo of a person&#10;&#10;Description automatically generated">
            <a:extLst>
              <a:ext uri="{FF2B5EF4-FFF2-40B4-BE49-F238E27FC236}">
                <a16:creationId xmlns:a16="http://schemas.microsoft.com/office/drawing/2014/main" id="{3962F2EB-6A7F-3244-BAFC-8F68BDFA67A6}"/>
              </a:ext>
            </a:extLst>
          </p:cNvPr>
          <p:cNvPicPr>
            <a:picLocks noChangeAspect="1"/>
          </p:cNvPicPr>
          <p:nvPr/>
        </p:nvPicPr>
        <p:blipFill>
          <a:blip r:embed="rId3"/>
          <a:stretch>
            <a:fillRect/>
          </a:stretch>
        </p:blipFill>
        <p:spPr>
          <a:xfrm>
            <a:off x="1986993" y="154810"/>
            <a:ext cx="5170014" cy="4281611"/>
          </a:xfrm>
          <a:prstGeom prst="rect">
            <a:avLst/>
          </a:prstGeom>
        </p:spPr>
      </p:pic>
    </p:spTree>
    <p:extLst>
      <p:ext uri="{BB962C8B-B14F-4D97-AF65-F5344CB8AC3E}">
        <p14:creationId xmlns:p14="http://schemas.microsoft.com/office/powerpoint/2010/main" val="178475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329620" y="4441781"/>
            <a:ext cx="648475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Figure 5.2 -  Photograph of Delph Carpenter</a:t>
            </a:r>
          </a:p>
        </p:txBody>
      </p:sp>
      <p:pic>
        <p:nvPicPr>
          <p:cNvPr id="3" name="Picture 2" descr="A person wearing a suit and tie posing for a photo&#10;&#10;Description automatically generated">
            <a:extLst>
              <a:ext uri="{FF2B5EF4-FFF2-40B4-BE49-F238E27FC236}">
                <a16:creationId xmlns:a16="http://schemas.microsoft.com/office/drawing/2014/main" id="{AF8F81FB-2502-C646-A83C-7D369CDCCBF4}"/>
              </a:ext>
            </a:extLst>
          </p:cNvPr>
          <p:cNvPicPr>
            <a:picLocks noChangeAspect="1"/>
          </p:cNvPicPr>
          <p:nvPr/>
        </p:nvPicPr>
        <p:blipFill>
          <a:blip r:embed="rId3"/>
          <a:stretch>
            <a:fillRect/>
          </a:stretch>
        </p:blipFill>
        <p:spPr>
          <a:xfrm>
            <a:off x="2701702" y="241450"/>
            <a:ext cx="3740593" cy="4200331"/>
          </a:xfrm>
          <a:prstGeom prst="rect">
            <a:avLst/>
          </a:prstGeom>
        </p:spPr>
      </p:pic>
    </p:spTree>
    <p:extLst>
      <p:ext uri="{BB962C8B-B14F-4D97-AF65-F5344CB8AC3E}">
        <p14:creationId xmlns:p14="http://schemas.microsoft.com/office/powerpoint/2010/main" val="2985000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238018" y="4261032"/>
            <a:ext cx="6484758" cy="369332"/>
          </a:xfrm>
          <a:prstGeom prst="rect">
            <a:avLst/>
          </a:prstGeom>
          <a:noFill/>
        </p:spPr>
        <p:txBody>
          <a:bodyPr wrap="square" rtlCol="0">
            <a:spAutoFit/>
          </a:bodyPr>
          <a:lstStyle/>
          <a:p>
            <a:pPr algn="ctr"/>
            <a:r>
              <a:rPr lang="en-US" sz="1800" b="1" dirty="0">
                <a:solidFill>
                  <a:schemeClr val="tx1"/>
                </a:solidFill>
              </a:rPr>
              <a:t>Figure 5.5 - Signing of the Colorado River Compact</a:t>
            </a:r>
          </a:p>
        </p:txBody>
      </p:sp>
      <p:pic>
        <p:nvPicPr>
          <p:cNvPr id="5" name="Picture 4" descr="A group of people posing for a photo&#10;&#10;Description automatically generated">
            <a:extLst>
              <a:ext uri="{FF2B5EF4-FFF2-40B4-BE49-F238E27FC236}">
                <a16:creationId xmlns:a16="http://schemas.microsoft.com/office/drawing/2014/main" id="{26C9C8DB-D472-E94A-8ABE-A4CA3CD63A78}"/>
              </a:ext>
            </a:extLst>
          </p:cNvPr>
          <p:cNvPicPr>
            <a:picLocks noChangeAspect="1"/>
          </p:cNvPicPr>
          <p:nvPr/>
        </p:nvPicPr>
        <p:blipFill>
          <a:blip r:embed="rId3"/>
          <a:stretch>
            <a:fillRect/>
          </a:stretch>
        </p:blipFill>
        <p:spPr>
          <a:xfrm>
            <a:off x="1421224" y="595423"/>
            <a:ext cx="6301552" cy="3481277"/>
          </a:xfrm>
          <a:prstGeom prst="rect">
            <a:avLst/>
          </a:prstGeom>
        </p:spPr>
      </p:pic>
    </p:spTree>
    <p:extLst>
      <p:ext uri="{BB962C8B-B14F-4D97-AF65-F5344CB8AC3E}">
        <p14:creationId xmlns:p14="http://schemas.microsoft.com/office/powerpoint/2010/main" val="1813775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513277" y="192867"/>
            <a:ext cx="7852200" cy="2613154"/>
          </a:xfrm>
          <a:prstGeom prst="rect">
            <a:avLst/>
          </a:prstGeom>
        </p:spPr>
        <p:txBody>
          <a:bodyPr spcFirstLastPara="1" wrap="square" lIns="91425" tIns="91425" rIns="91425" bIns="91425" anchor="ctr" anchorCtr="0">
            <a:noAutofit/>
          </a:bodyPr>
          <a:lstStyle/>
          <a:p>
            <a:pPr lvl="0"/>
            <a:r>
              <a:rPr lang="en-US" dirty="0"/>
              <a:t>Depression, Drought, CBT &amp;</a:t>
            </a:r>
            <a:br>
              <a:rPr lang="en-US" dirty="0"/>
            </a:br>
            <a:r>
              <a:rPr lang="en-US" dirty="0"/>
              <a:t> Voluntary Collectivism    </a:t>
            </a:r>
            <a:br>
              <a:rPr lang="en-US" dirty="0"/>
            </a:br>
            <a:r>
              <a:rPr lang="en-US" dirty="0"/>
              <a:t>Greeley Water in the 1930’s</a:t>
            </a:r>
            <a:endParaRPr dirty="0"/>
          </a:p>
        </p:txBody>
      </p:sp>
      <p:pic>
        <p:nvPicPr>
          <p:cNvPr id="2" name="Picture 1">
            <a:extLst>
              <a:ext uri="{FF2B5EF4-FFF2-40B4-BE49-F238E27FC236}">
                <a16:creationId xmlns:a16="http://schemas.microsoft.com/office/drawing/2014/main" id="{06D5D58E-3997-612F-CB7F-73D93CBAF903}"/>
              </a:ext>
            </a:extLst>
          </p:cNvPr>
          <p:cNvPicPr>
            <a:picLocks noChangeAspect="1"/>
          </p:cNvPicPr>
          <p:nvPr/>
        </p:nvPicPr>
        <p:blipFill>
          <a:blip r:embed="rId3"/>
          <a:stretch>
            <a:fillRect/>
          </a:stretch>
        </p:blipFill>
        <p:spPr>
          <a:xfrm>
            <a:off x="2820200" y="2289162"/>
            <a:ext cx="3028950" cy="1514475"/>
          </a:xfrm>
          <a:prstGeom prst="rect">
            <a:avLst/>
          </a:prstGeom>
        </p:spPr>
      </p:pic>
      <p:sp>
        <p:nvSpPr>
          <p:cNvPr id="3" name="TextBox 2">
            <a:extLst>
              <a:ext uri="{FF2B5EF4-FFF2-40B4-BE49-F238E27FC236}">
                <a16:creationId xmlns:a16="http://schemas.microsoft.com/office/drawing/2014/main" id="{AC57C90B-D055-BBE9-9B21-050EBE4BA3E1}"/>
              </a:ext>
            </a:extLst>
          </p:cNvPr>
          <p:cNvSpPr txBox="1"/>
          <p:nvPr/>
        </p:nvSpPr>
        <p:spPr>
          <a:xfrm>
            <a:off x="1455060" y="4033873"/>
            <a:ext cx="6750566" cy="646331"/>
          </a:xfrm>
          <a:prstGeom prst="rect">
            <a:avLst/>
          </a:prstGeom>
          <a:noFill/>
        </p:spPr>
        <p:txBody>
          <a:bodyPr wrap="none" rtlCol="0">
            <a:spAutoFit/>
          </a:bodyPr>
          <a:lstStyle/>
          <a:p>
            <a:r>
              <a:rPr lang="en-US" sz="3600" dirty="0">
                <a:solidFill>
                  <a:schemeClr val="tx1"/>
                </a:solidFill>
              </a:rPr>
              <a:t>Charles Hansen C-BT Advocate</a:t>
            </a:r>
          </a:p>
        </p:txBody>
      </p:sp>
    </p:spTree>
    <p:extLst>
      <p:ext uri="{BB962C8B-B14F-4D97-AF65-F5344CB8AC3E}">
        <p14:creationId xmlns:p14="http://schemas.microsoft.com/office/powerpoint/2010/main" val="3936498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513277" y="192867"/>
            <a:ext cx="7852200" cy="2613154"/>
          </a:xfrm>
          <a:prstGeom prst="rect">
            <a:avLst/>
          </a:prstGeom>
        </p:spPr>
        <p:txBody>
          <a:bodyPr spcFirstLastPara="1" wrap="square" lIns="91425" tIns="91425" rIns="91425" bIns="91425" anchor="ctr" anchorCtr="0">
            <a:noAutofit/>
          </a:bodyPr>
          <a:lstStyle/>
          <a:p>
            <a:pPr lvl="0"/>
            <a:r>
              <a:rPr lang="en-US" dirty="0"/>
              <a:t>Northern Water CB-T Contract of 1938</a:t>
            </a:r>
            <a:endParaRPr dirty="0"/>
          </a:p>
        </p:txBody>
      </p:sp>
      <p:pic>
        <p:nvPicPr>
          <p:cNvPr id="5" name="Picture 4">
            <a:extLst>
              <a:ext uri="{FF2B5EF4-FFF2-40B4-BE49-F238E27FC236}">
                <a16:creationId xmlns:a16="http://schemas.microsoft.com/office/drawing/2014/main" id="{A264FF3B-9FF9-02AE-C847-091D99F252F5}"/>
              </a:ext>
            </a:extLst>
          </p:cNvPr>
          <p:cNvPicPr>
            <a:picLocks noChangeAspect="1"/>
          </p:cNvPicPr>
          <p:nvPr/>
        </p:nvPicPr>
        <p:blipFill>
          <a:blip r:embed="rId3"/>
          <a:stretch>
            <a:fillRect/>
          </a:stretch>
        </p:blipFill>
        <p:spPr>
          <a:xfrm>
            <a:off x="1828800" y="2207433"/>
            <a:ext cx="5486400" cy="2743200"/>
          </a:xfrm>
          <a:prstGeom prst="rect">
            <a:avLst/>
          </a:prstGeom>
        </p:spPr>
      </p:pic>
    </p:spTree>
    <p:extLst>
      <p:ext uri="{BB962C8B-B14F-4D97-AF65-F5344CB8AC3E}">
        <p14:creationId xmlns:p14="http://schemas.microsoft.com/office/powerpoint/2010/main" val="2625497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b="1" dirty="0"/>
              <a:t>GREELEY WATER 1940-1950</a:t>
            </a:r>
            <a:br>
              <a:rPr lang="en" sz="4500" b="1" dirty="0"/>
            </a:br>
            <a:r>
              <a:rPr lang="en" sz="4500" b="1" dirty="0"/>
              <a:t>Greeley Transformed</a:t>
            </a:r>
            <a:br>
              <a:rPr lang="en" sz="4500" b="1" dirty="0"/>
            </a:br>
            <a:endParaRPr sz="4500" b="1" dirty="0"/>
          </a:p>
        </p:txBody>
      </p:sp>
    </p:spTree>
    <p:extLst>
      <p:ext uri="{BB962C8B-B14F-4D97-AF65-F5344CB8AC3E}">
        <p14:creationId xmlns:p14="http://schemas.microsoft.com/office/powerpoint/2010/main" val="274842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166765" y="4311876"/>
            <a:ext cx="7181587" cy="369332"/>
          </a:xfrm>
          <a:prstGeom prst="rect">
            <a:avLst/>
          </a:prstGeom>
          <a:noFill/>
        </p:spPr>
        <p:txBody>
          <a:bodyPr wrap="square" rtlCol="0">
            <a:spAutoFit/>
          </a:bodyPr>
          <a:lstStyle/>
          <a:p>
            <a:pPr algn="ctr"/>
            <a:r>
              <a:rPr lang="en-US" sz="1800" b="1" dirty="0">
                <a:solidFill>
                  <a:schemeClr val="tx1"/>
                </a:solidFill>
              </a:rPr>
              <a:t>Greeley Tribune – Entrance to German Row Camp Greeley</a:t>
            </a:r>
          </a:p>
        </p:txBody>
      </p:sp>
      <p:pic>
        <p:nvPicPr>
          <p:cNvPr id="2" name="Picture 1">
            <a:extLst>
              <a:ext uri="{FF2B5EF4-FFF2-40B4-BE49-F238E27FC236}">
                <a16:creationId xmlns:a16="http://schemas.microsoft.com/office/drawing/2014/main" id="{4E801BEF-3723-1765-264E-BA42F1184B6E}"/>
              </a:ext>
            </a:extLst>
          </p:cNvPr>
          <p:cNvPicPr>
            <a:picLocks noChangeAspect="1"/>
          </p:cNvPicPr>
          <p:nvPr/>
        </p:nvPicPr>
        <p:blipFill>
          <a:blip r:embed="rId3"/>
          <a:stretch>
            <a:fillRect/>
          </a:stretch>
        </p:blipFill>
        <p:spPr>
          <a:xfrm>
            <a:off x="1942937" y="646958"/>
            <a:ext cx="5074920" cy="3270504"/>
          </a:xfrm>
          <a:prstGeom prst="rect">
            <a:avLst/>
          </a:prstGeom>
        </p:spPr>
      </p:pic>
    </p:spTree>
    <p:extLst>
      <p:ext uri="{BB962C8B-B14F-4D97-AF65-F5344CB8AC3E}">
        <p14:creationId xmlns:p14="http://schemas.microsoft.com/office/powerpoint/2010/main" val="288706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a:t>Greeley Epiphany</a:t>
            </a:r>
            <a:br>
              <a:rPr lang="en-US" sz="4500" b="1" dirty="0"/>
            </a:br>
            <a:r>
              <a:rPr lang="en-US" sz="4500" b="1" dirty="0"/>
              <a:t>The idea of securing treated water from two separate river basins-the Cache la Poudre and the Big Thompson Rivers </a:t>
            </a:r>
            <a:endParaRPr sz="4500" b="1" dirty="0"/>
          </a:p>
        </p:txBody>
      </p:sp>
    </p:spTree>
    <p:extLst>
      <p:ext uri="{BB962C8B-B14F-4D97-AF65-F5344CB8AC3E}">
        <p14:creationId xmlns:p14="http://schemas.microsoft.com/office/powerpoint/2010/main" val="4083039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238018" y="4261032"/>
            <a:ext cx="6484758" cy="369332"/>
          </a:xfrm>
          <a:prstGeom prst="rect">
            <a:avLst/>
          </a:prstGeom>
          <a:noFill/>
        </p:spPr>
        <p:txBody>
          <a:bodyPr wrap="square" rtlCol="0">
            <a:spAutoFit/>
          </a:bodyPr>
          <a:lstStyle/>
          <a:p>
            <a:pPr algn="ctr"/>
            <a:r>
              <a:rPr lang="en-US" sz="1800" b="1" dirty="0">
                <a:solidFill>
                  <a:schemeClr val="tx1"/>
                </a:solidFill>
              </a:rPr>
              <a:t>Figure 8.2 - First Water out of the Adams Tunnel</a:t>
            </a:r>
          </a:p>
        </p:txBody>
      </p:sp>
      <p:pic>
        <p:nvPicPr>
          <p:cNvPr id="5" name="Picture 4">
            <a:extLst>
              <a:ext uri="{FF2B5EF4-FFF2-40B4-BE49-F238E27FC236}">
                <a16:creationId xmlns:a16="http://schemas.microsoft.com/office/drawing/2014/main" id="{26C9C8DB-D472-E94A-8ABE-A4CA3CD63A78}"/>
              </a:ext>
            </a:extLst>
          </p:cNvPr>
          <p:cNvPicPr>
            <a:picLocks noChangeAspect="1"/>
          </p:cNvPicPr>
          <p:nvPr/>
        </p:nvPicPr>
        <p:blipFill>
          <a:blip r:embed="rId3"/>
          <a:srcRect/>
          <a:stretch/>
        </p:blipFill>
        <p:spPr>
          <a:xfrm>
            <a:off x="761138" y="656737"/>
            <a:ext cx="4522321" cy="3194087"/>
          </a:xfrm>
          <a:prstGeom prst="rect">
            <a:avLst/>
          </a:prstGeom>
        </p:spPr>
      </p:pic>
      <p:sp>
        <p:nvSpPr>
          <p:cNvPr id="3" name="TextBox 2">
            <a:extLst>
              <a:ext uri="{FF2B5EF4-FFF2-40B4-BE49-F238E27FC236}">
                <a16:creationId xmlns:a16="http://schemas.microsoft.com/office/drawing/2014/main" id="{7191D733-B57F-B636-7724-A727E6FF6682}"/>
              </a:ext>
            </a:extLst>
          </p:cNvPr>
          <p:cNvSpPr txBox="1"/>
          <p:nvPr/>
        </p:nvSpPr>
        <p:spPr>
          <a:xfrm>
            <a:off x="5647519" y="513136"/>
            <a:ext cx="3211135" cy="3970318"/>
          </a:xfrm>
          <a:prstGeom prst="rect">
            <a:avLst/>
          </a:prstGeom>
          <a:noFill/>
        </p:spPr>
        <p:txBody>
          <a:bodyPr wrap="none" rtlCol="0">
            <a:spAutoFit/>
          </a:bodyPr>
          <a:lstStyle/>
          <a:p>
            <a:r>
              <a:rPr lang="en-US" sz="3600" dirty="0">
                <a:solidFill>
                  <a:schemeClr val="tx1"/>
                </a:solidFill>
              </a:rPr>
              <a:t>CB-T </a:t>
            </a:r>
          </a:p>
          <a:p>
            <a:r>
              <a:rPr lang="en-US" sz="3600" dirty="0">
                <a:solidFill>
                  <a:schemeClr val="tx1"/>
                </a:solidFill>
              </a:rPr>
              <a:t>Arrives </a:t>
            </a:r>
          </a:p>
          <a:p>
            <a:r>
              <a:rPr lang="en-US" sz="3600" dirty="0">
                <a:solidFill>
                  <a:schemeClr val="tx1"/>
                </a:solidFill>
              </a:rPr>
              <a:t>From the </a:t>
            </a:r>
          </a:p>
          <a:p>
            <a:r>
              <a:rPr lang="en-US" sz="3600" dirty="0">
                <a:solidFill>
                  <a:schemeClr val="tx1"/>
                </a:solidFill>
              </a:rPr>
              <a:t>Western Slope</a:t>
            </a:r>
          </a:p>
          <a:p>
            <a:r>
              <a:rPr lang="en-US" sz="3600" dirty="0">
                <a:solidFill>
                  <a:schemeClr val="tx1"/>
                </a:solidFill>
              </a:rPr>
              <a:t>June 23, 1947</a:t>
            </a:r>
          </a:p>
          <a:p>
            <a:endParaRPr lang="en-US" sz="3600" dirty="0">
              <a:solidFill>
                <a:schemeClr val="tx1"/>
              </a:solidFill>
            </a:endParaRPr>
          </a:p>
          <a:p>
            <a:endParaRPr lang="en-US" sz="3600" dirty="0"/>
          </a:p>
        </p:txBody>
      </p:sp>
    </p:spTree>
    <p:extLst>
      <p:ext uri="{BB962C8B-B14F-4D97-AF65-F5344CB8AC3E}">
        <p14:creationId xmlns:p14="http://schemas.microsoft.com/office/powerpoint/2010/main" val="782780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572748" y="-117750"/>
            <a:ext cx="7852200" cy="186730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dirty="0"/>
              <a:t>1950-1970 </a:t>
            </a:r>
            <a:br>
              <a:rPr lang="en-US" sz="4500" b="1" dirty="0"/>
            </a:br>
            <a:r>
              <a:rPr lang="en-US" sz="4500" b="1" dirty="0"/>
              <a:t>A Small Town No More </a:t>
            </a:r>
            <a:endParaRPr sz="4500" b="1" dirty="0"/>
          </a:p>
        </p:txBody>
      </p:sp>
      <p:sp>
        <p:nvSpPr>
          <p:cNvPr id="3" name="TextBox 2">
            <a:extLst>
              <a:ext uri="{FF2B5EF4-FFF2-40B4-BE49-F238E27FC236}">
                <a16:creationId xmlns:a16="http://schemas.microsoft.com/office/drawing/2014/main" id="{F9B18E7D-8AA8-4FBC-C5BA-460CA2C211EB}"/>
              </a:ext>
            </a:extLst>
          </p:cNvPr>
          <p:cNvSpPr txBox="1"/>
          <p:nvPr/>
        </p:nvSpPr>
        <p:spPr>
          <a:xfrm>
            <a:off x="2157984" y="1899190"/>
            <a:ext cx="4572000" cy="2462213"/>
          </a:xfrm>
          <a:prstGeom prst="rect">
            <a:avLst/>
          </a:prstGeom>
          <a:noFill/>
        </p:spPr>
        <p:txBody>
          <a:bodyPr wrap="square">
            <a:spAutoFit/>
          </a:bodyPr>
          <a:lstStyle/>
          <a:p>
            <a:pPr marL="0" lvl="0" indent="0" algn="l" rtl="0">
              <a:spcBef>
                <a:spcPts val="0"/>
              </a:spcBef>
              <a:spcAft>
                <a:spcPts val="0"/>
              </a:spcAft>
              <a:buNone/>
            </a:pPr>
            <a:r>
              <a:rPr lang="en-US" sz="1200" b="1" dirty="0">
                <a:solidFill>
                  <a:srgbClr val="FFFFFF"/>
                </a:solidFill>
                <a:latin typeface="Average"/>
                <a:ea typeface="Average"/>
                <a:cs typeface="Average"/>
                <a:sym typeface="Average"/>
              </a:rPr>
              <a:t>1</a:t>
            </a:r>
            <a:r>
              <a:rPr lang="en-US" sz="1400" b="1" dirty="0">
                <a:solidFill>
                  <a:srgbClr val="FFFFFF"/>
                </a:solidFill>
                <a:latin typeface="Average"/>
                <a:ea typeface="Average"/>
                <a:cs typeface="Average"/>
                <a:sym typeface="Average"/>
              </a:rPr>
              <a:t>950-1970:</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Colorado Big Thompson Project Operational</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Formation of the Greeley Water Board in 1958</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Drought of the 1950’s</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Monfort Packing Plant Opens</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Agreement with the Greeley Loveland Irrigation Company</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Boyd Lake Treatment Plant and Pipeline</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Kodak of Colorado</a:t>
            </a:r>
          </a:p>
          <a:p>
            <a:pPr marL="457200" lvl="0" indent="-336550" algn="l" rtl="0">
              <a:spcBef>
                <a:spcPts val="0"/>
              </a:spcBef>
              <a:spcAft>
                <a:spcPts val="0"/>
              </a:spcAft>
              <a:buClr>
                <a:srgbClr val="FFFFFF"/>
              </a:buClr>
              <a:buSzPts val="1700"/>
              <a:buFont typeface="Average"/>
              <a:buChar char="●"/>
            </a:pPr>
            <a:r>
              <a:rPr lang="en-US" sz="1400" dirty="0">
                <a:solidFill>
                  <a:srgbClr val="FFFFFF"/>
                </a:solidFill>
                <a:latin typeface="Average"/>
                <a:ea typeface="Average"/>
                <a:cs typeface="Average"/>
                <a:sym typeface="Average"/>
              </a:rPr>
              <a:t>Wastewater Treatment Plant Expansion</a:t>
            </a:r>
          </a:p>
          <a:p>
            <a:pPr marL="0" lvl="0" indent="0" algn="l" rtl="0">
              <a:spcBef>
                <a:spcPts val="0"/>
              </a:spcBef>
              <a:spcAft>
                <a:spcPts val="0"/>
              </a:spcAft>
              <a:buNone/>
            </a:pPr>
            <a:endParaRPr lang="en-US" sz="1400" dirty="0">
              <a:solidFill>
                <a:srgbClr val="FFFFFF"/>
              </a:solidFill>
              <a:latin typeface="Average"/>
              <a:ea typeface="Average"/>
              <a:cs typeface="Average"/>
              <a:sym typeface="Average"/>
            </a:endParaRPr>
          </a:p>
        </p:txBody>
      </p:sp>
    </p:spTree>
    <p:extLst>
      <p:ext uri="{BB962C8B-B14F-4D97-AF65-F5344CB8AC3E}">
        <p14:creationId xmlns:p14="http://schemas.microsoft.com/office/powerpoint/2010/main" val="21461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2234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THE STORY</a:t>
            </a:r>
            <a:endParaRPr b="1" dirty="0"/>
          </a:p>
        </p:txBody>
      </p:sp>
      <p:sp>
        <p:nvSpPr>
          <p:cNvPr id="73" name="Google Shape;73;p15"/>
          <p:cNvSpPr txBox="1">
            <a:spLocks noGrp="1"/>
          </p:cNvSpPr>
          <p:nvPr>
            <p:ph type="body" idx="1"/>
          </p:nvPr>
        </p:nvSpPr>
        <p:spPr>
          <a:xfrm>
            <a:off x="311700" y="863550"/>
            <a:ext cx="8520600" cy="39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FFFFFF"/>
                </a:solidFill>
              </a:rPr>
              <a:t>This book on the history of Greeley Water presents an unique history spanning 150 years.  Greeley Water has evolved from a vast sea of buffalo grass and cactus in, 1870, into a modern </a:t>
            </a:r>
            <a:r>
              <a:rPr lang="en-US" sz="1600" dirty="0">
                <a:solidFill>
                  <a:srgbClr val="FFFFFF"/>
                </a:solidFill>
              </a:rPr>
              <a:t>award-winning</a:t>
            </a:r>
            <a:r>
              <a:rPr lang="en" sz="1600" dirty="0">
                <a:solidFill>
                  <a:srgbClr val="FFFFFF"/>
                </a:solidFill>
              </a:rPr>
              <a:t> water system t</a:t>
            </a:r>
            <a:r>
              <a:rPr lang="en-US" sz="1600" dirty="0">
                <a:solidFill>
                  <a:srgbClr val="FFFFFF"/>
                </a:solidFill>
              </a:rPr>
              <a:t>ha</a:t>
            </a:r>
            <a:r>
              <a:rPr lang="en" sz="1600" dirty="0">
                <a:solidFill>
                  <a:srgbClr val="FFFFFF"/>
                </a:solidFill>
              </a:rPr>
              <a:t>t serves 140,000 customers today.  The story starts in the spring of 1870 with the establishment of the Union Colony and the settlement of the City of Greeley.  The first order of business was the construction of the Union Colony Ditch Number 3.  Water was turned into the ditch 150 years ago on June 10</a:t>
            </a:r>
            <a:r>
              <a:rPr lang="en" sz="1600" baseline="30000" dirty="0">
                <a:solidFill>
                  <a:srgbClr val="FFFFFF"/>
                </a:solidFill>
              </a:rPr>
              <a:t>th</a:t>
            </a:r>
            <a:r>
              <a:rPr lang="en" sz="1600" dirty="0">
                <a:solidFill>
                  <a:srgbClr val="FFFFFF"/>
                </a:solidFill>
              </a:rPr>
              <a:t> of 1870.</a:t>
            </a:r>
          </a:p>
          <a:p>
            <a:pPr marL="0" lvl="0" indent="0" algn="l" rtl="0">
              <a:spcBef>
                <a:spcPts val="0"/>
              </a:spcBef>
              <a:spcAft>
                <a:spcPts val="0"/>
              </a:spcAft>
              <a:buNone/>
            </a:pPr>
            <a:endParaRPr lang="en" sz="1600" dirty="0">
              <a:solidFill>
                <a:srgbClr val="FFFFFF"/>
              </a:solidFill>
            </a:endParaRPr>
          </a:p>
          <a:p>
            <a:pPr marL="0" lvl="0" indent="0" algn="l" rtl="0">
              <a:spcBef>
                <a:spcPts val="0"/>
              </a:spcBef>
              <a:spcAft>
                <a:spcPts val="0"/>
              </a:spcAft>
              <a:buNone/>
            </a:pPr>
            <a:r>
              <a:rPr lang="en" sz="1600" dirty="0">
                <a:solidFill>
                  <a:srgbClr val="FFFFFF"/>
                </a:solidFill>
              </a:rPr>
              <a:t>The story is comprised of the system’s infrastructure, irrigated agriculture, engineering, water law and administration, acquisition of water right, construction of water treatment plants, pipelines, and reservoirs, utility organization and governance, and the contributions of Greeley water leaders and professionals.</a:t>
            </a:r>
            <a:endParaRPr sz="1600" dirty="0">
              <a:solidFill>
                <a:srgbClr val="FFFFFF"/>
              </a:solidFill>
            </a:endParaRPr>
          </a:p>
          <a:p>
            <a:pPr marL="0" lvl="0" indent="0" algn="l" rtl="0">
              <a:spcBef>
                <a:spcPts val="1600"/>
              </a:spcBef>
              <a:spcAft>
                <a:spcPts val="1600"/>
              </a:spcAft>
              <a:buNone/>
            </a:pPr>
            <a:endParaRPr sz="1300" b="1"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0" lang="en" sz="4500" b="1" i="0" u="none" strike="noStrike" kern="0" cap="none" spc="0" normalizeH="0" baseline="0" noProof="0" dirty="0">
                <a:ln>
                  <a:noFill/>
                </a:ln>
                <a:solidFill>
                  <a:srgbClr val="FFFFFF"/>
                </a:solidFill>
                <a:effectLst/>
                <a:uLnTx/>
                <a:uFillTx/>
                <a:latin typeface="Oswald"/>
                <a:sym typeface="Oswald"/>
              </a:rPr>
              <a:t>Keep Politics Out of Water</a:t>
            </a:r>
            <a:endParaRPr sz="4500" b="1" dirty="0"/>
          </a:p>
        </p:txBody>
      </p:sp>
    </p:spTree>
    <p:extLst>
      <p:ext uri="{BB962C8B-B14F-4D97-AF65-F5344CB8AC3E}">
        <p14:creationId xmlns:p14="http://schemas.microsoft.com/office/powerpoint/2010/main" val="477095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dirty="0"/>
              <a:t>MAINTAINING &amp; EXPANSION </a:t>
            </a:r>
            <a:br>
              <a:rPr lang="en-US" sz="4500" b="1" dirty="0"/>
            </a:br>
            <a:r>
              <a:rPr lang="en-US" sz="4500" b="1" dirty="0"/>
              <a:t>“WINDY GAP PROJECT” </a:t>
            </a:r>
            <a:endParaRPr sz="4500" b="1" dirty="0"/>
          </a:p>
        </p:txBody>
      </p:sp>
    </p:spTree>
    <p:extLst>
      <p:ext uri="{BB962C8B-B14F-4D97-AF65-F5344CB8AC3E}">
        <p14:creationId xmlns:p14="http://schemas.microsoft.com/office/powerpoint/2010/main" val="241770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dirty="0"/>
              <a:t>1970-1980</a:t>
            </a:r>
            <a:br>
              <a:rPr lang="en-US" sz="4500" b="1" dirty="0"/>
            </a:br>
            <a:r>
              <a:rPr lang="en-US" sz="4500" b="1" dirty="0"/>
              <a:t>Keeping </a:t>
            </a:r>
            <a:r>
              <a:rPr lang="en-US" sz="4500" b="1" dirty="0" err="1"/>
              <a:t>Meeker’s</a:t>
            </a:r>
            <a:r>
              <a:rPr lang="en-US" sz="4500" b="1" dirty="0"/>
              <a:t> Promise</a:t>
            </a:r>
            <a:br>
              <a:rPr lang="en-US" sz="4500" b="1"/>
            </a:br>
            <a:r>
              <a:rPr lang="en-US" sz="4500" b="1"/>
              <a:t>Cleanliness</a:t>
            </a:r>
            <a:r>
              <a:rPr lang="en-US" sz="4500" b="1" dirty="0"/>
              <a:t>, Abundance, &amp; Affordability </a:t>
            </a:r>
            <a:endParaRPr sz="4500" b="1" dirty="0"/>
          </a:p>
        </p:txBody>
      </p:sp>
    </p:spTree>
    <p:extLst>
      <p:ext uri="{BB962C8B-B14F-4D97-AF65-F5344CB8AC3E}">
        <p14:creationId xmlns:p14="http://schemas.microsoft.com/office/powerpoint/2010/main" val="685007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62666"/>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dirty="0"/>
              <a:t>1980-2000</a:t>
            </a:r>
            <a:br>
              <a:rPr lang="en-US" sz="4500" b="1" dirty="0"/>
            </a:br>
            <a:br>
              <a:rPr lang="en-US" sz="4500" b="1" dirty="0"/>
            </a:br>
            <a:endParaRPr sz="4500" b="1" dirty="0"/>
          </a:p>
        </p:txBody>
      </p:sp>
      <p:sp>
        <p:nvSpPr>
          <p:cNvPr id="3" name="TextBox 2">
            <a:extLst>
              <a:ext uri="{FF2B5EF4-FFF2-40B4-BE49-F238E27FC236}">
                <a16:creationId xmlns:a16="http://schemas.microsoft.com/office/drawing/2014/main" id="{76308022-B238-C86A-DE30-BB3F2C4DB307}"/>
              </a:ext>
            </a:extLst>
          </p:cNvPr>
          <p:cNvSpPr txBox="1"/>
          <p:nvPr/>
        </p:nvSpPr>
        <p:spPr>
          <a:xfrm>
            <a:off x="2212848" y="1300492"/>
            <a:ext cx="4572000" cy="299594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CACACA"/>
              </a:buClr>
              <a:buSzPts val="1800"/>
              <a:buFont typeface="Average"/>
              <a:buNone/>
              <a:tabLst/>
              <a:defRPr/>
            </a:pPr>
            <a:r>
              <a:rPr kumimoji="0" lang="en-US" sz="1500" b="1" i="0" u="none" strike="noStrike" kern="0" cap="none" spc="0" normalizeH="0" baseline="0" noProof="0" dirty="0">
                <a:ln>
                  <a:noFill/>
                </a:ln>
                <a:solidFill>
                  <a:srgbClr val="FFFFFF"/>
                </a:solidFill>
                <a:effectLst/>
                <a:uLnTx/>
                <a:uFillTx/>
                <a:latin typeface="Average"/>
                <a:sym typeface="Average"/>
              </a:rPr>
              <a:t>1980-2000:</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The Environmental Era Begins</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Wild and Scenic Designation for the Poudre River</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Federal Reserved Water Rights Claims</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By Pass Flow Claim by the U.S. Government</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Thornton Water Purchase</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Sale of the High Mountain Reservoir Controversy </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Water Purchase of the 1990’s</a:t>
            </a:r>
          </a:p>
          <a:p>
            <a:pPr marL="457200" marR="0" lvl="0" indent="-323850" algn="l" defTabSz="914400" rtl="0" eaLnBrk="1" fontAlgn="auto" latinLnBrk="0" hangingPunct="1">
              <a:lnSpc>
                <a:spcPct val="115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sym typeface="Average"/>
              </a:rPr>
              <a:t>Expansion of the Wastewater Treatment Plant</a:t>
            </a:r>
            <a:endParaRPr kumimoji="0" lang="en-US" sz="1000" b="0" i="0" u="none" strike="noStrike" kern="0" cap="none" spc="0" normalizeH="0" baseline="0" noProof="0" dirty="0">
              <a:ln>
                <a:noFill/>
              </a:ln>
              <a:solidFill>
                <a:srgbClr val="FFFFFF"/>
              </a:solidFill>
              <a:effectLst/>
              <a:uLnTx/>
              <a:uFillTx/>
              <a:latin typeface="Average"/>
              <a:sym typeface="Average"/>
            </a:endParaRPr>
          </a:p>
        </p:txBody>
      </p:sp>
    </p:spTree>
    <p:extLst>
      <p:ext uri="{BB962C8B-B14F-4D97-AF65-F5344CB8AC3E}">
        <p14:creationId xmlns:p14="http://schemas.microsoft.com/office/powerpoint/2010/main" val="1251772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pic>
        <p:nvPicPr>
          <p:cNvPr id="1026" name="Picture 2">
            <a:extLst>
              <a:ext uri="{FF2B5EF4-FFF2-40B4-BE49-F238E27FC236}">
                <a16:creationId xmlns:a16="http://schemas.microsoft.com/office/drawing/2014/main" id="{B63D09B8-A0CB-3EE7-A432-53039BC01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298" y="148590"/>
            <a:ext cx="6587404" cy="484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10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pic>
        <p:nvPicPr>
          <p:cNvPr id="2053" name="Picture 5">
            <a:extLst>
              <a:ext uri="{FF2B5EF4-FFF2-40B4-BE49-F238E27FC236}">
                <a16:creationId xmlns:a16="http://schemas.microsoft.com/office/drawing/2014/main" id="{58B9996D-8A97-3B79-9398-9B5E6ECE0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178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238018" y="4261032"/>
            <a:ext cx="6484758" cy="369332"/>
          </a:xfrm>
          <a:prstGeom prst="rect">
            <a:avLst/>
          </a:prstGeom>
          <a:noFill/>
        </p:spPr>
        <p:txBody>
          <a:bodyPr wrap="square" rtlCol="0">
            <a:spAutoFit/>
          </a:bodyPr>
          <a:lstStyle/>
          <a:p>
            <a:pPr algn="ctr"/>
            <a:r>
              <a:rPr lang="en-US" sz="1800" b="1" dirty="0">
                <a:solidFill>
                  <a:schemeClr val="tx1"/>
                </a:solidFill>
              </a:rPr>
              <a:t>Figure 11.2 - Water Supply from Four River Basins</a:t>
            </a:r>
          </a:p>
        </p:txBody>
      </p:sp>
      <p:pic>
        <p:nvPicPr>
          <p:cNvPr id="5" name="Picture 4">
            <a:extLst>
              <a:ext uri="{FF2B5EF4-FFF2-40B4-BE49-F238E27FC236}">
                <a16:creationId xmlns:a16="http://schemas.microsoft.com/office/drawing/2014/main" id="{26C9C8DB-D472-E94A-8ABE-A4CA3CD63A78}"/>
              </a:ext>
            </a:extLst>
          </p:cNvPr>
          <p:cNvPicPr>
            <a:picLocks noChangeAspect="1"/>
          </p:cNvPicPr>
          <p:nvPr/>
        </p:nvPicPr>
        <p:blipFill>
          <a:blip r:embed="rId3"/>
          <a:srcRect/>
          <a:stretch/>
        </p:blipFill>
        <p:spPr>
          <a:xfrm>
            <a:off x="2050450" y="344031"/>
            <a:ext cx="5043100" cy="3764568"/>
          </a:xfrm>
          <a:prstGeom prst="rect">
            <a:avLst/>
          </a:prstGeom>
        </p:spPr>
      </p:pic>
    </p:spTree>
    <p:extLst>
      <p:ext uri="{BB962C8B-B14F-4D97-AF65-F5344CB8AC3E}">
        <p14:creationId xmlns:p14="http://schemas.microsoft.com/office/powerpoint/2010/main" val="2547185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62666"/>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dirty="0"/>
              <a:t>2000-2020</a:t>
            </a:r>
            <a:br>
              <a:rPr lang="en-US" sz="4500" b="1" dirty="0"/>
            </a:br>
            <a:br>
              <a:rPr lang="en-US" sz="4500" b="1" dirty="0"/>
            </a:br>
            <a:endParaRPr sz="4500" b="1" dirty="0"/>
          </a:p>
        </p:txBody>
      </p:sp>
      <p:sp>
        <p:nvSpPr>
          <p:cNvPr id="4" name="TextBox 3">
            <a:extLst>
              <a:ext uri="{FF2B5EF4-FFF2-40B4-BE49-F238E27FC236}">
                <a16:creationId xmlns:a16="http://schemas.microsoft.com/office/drawing/2014/main" id="{0EBC66B1-3773-C890-9F59-62C6B9ABE14D}"/>
              </a:ext>
            </a:extLst>
          </p:cNvPr>
          <p:cNvSpPr txBox="1"/>
          <p:nvPr/>
        </p:nvSpPr>
        <p:spPr>
          <a:xfrm>
            <a:off x="2097024" y="1336015"/>
            <a:ext cx="4572000" cy="26314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rgbClr val="FFFFFF"/>
                </a:solidFill>
                <a:effectLst/>
                <a:uLnTx/>
                <a:uFillTx/>
                <a:latin typeface="Average"/>
                <a:ea typeface="Average"/>
                <a:cs typeface="Average"/>
                <a:sym typeface="Average"/>
              </a:rPr>
              <a:t>2000-2020:</a:t>
            </a: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Drought of 2002</a:t>
            </a: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Water Conservation</a:t>
            </a: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Water Master Plan of 2003</a:t>
            </a: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Seaman Reservoir Expansion Permitting</a:t>
            </a: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Windy Gap Firming Project</a:t>
            </a: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New 60 inch Treated Water Pipeline from </a:t>
            </a:r>
            <a:r>
              <a:rPr kumimoji="0" lang="en-US" sz="1500" b="0" i="0" u="none" strike="noStrike" kern="0" cap="none" spc="0" normalizeH="0" baseline="0" noProof="0" dirty="0" err="1">
                <a:ln>
                  <a:noFill/>
                </a:ln>
                <a:solidFill>
                  <a:srgbClr val="FFFFFF"/>
                </a:solidFill>
                <a:effectLst/>
                <a:uLnTx/>
                <a:uFillTx/>
                <a:latin typeface="Average"/>
                <a:ea typeface="Average"/>
                <a:cs typeface="Average"/>
                <a:sym typeface="Average"/>
              </a:rPr>
              <a:t>Bellvue</a:t>
            </a:r>
            <a:endPar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endParaRP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Water for Economic Development: ConAgra and Leprino</a:t>
            </a:r>
          </a:p>
          <a:p>
            <a:pPr marL="457200" marR="0" lvl="0" indent="-323850" algn="l" defTabSz="914400" rtl="0" eaLnBrk="1" fontAlgn="auto" latinLnBrk="0" hangingPunct="1">
              <a:lnSpc>
                <a:spcPct val="100000"/>
              </a:lnSpc>
              <a:spcBef>
                <a:spcPts val="0"/>
              </a:spcBef>
              <a:spcAft>
                <a:spcPts val="0"/>
              </a:spcAft>
              <a:buClr>
                <a:srgbClr val="FFFFFF"/>
              </a:buClr>
              <a:buSzPts val="1500"/>
              <a:buFont typeface="Average"/>
              <a:buChar char="●"/>
              <a:tabLst/>
              <a:defRPr/>
            </a:pPr>
            <a:r>
              <a:rPr kumimoji="0" lang="en-US" sz="1500" b="0" i="0" u="none" strike="noStrike" kern="0" cap="none" spc="0" normalizeH="0" baseline="0" noProof="0" dirty="0">
                <a:ln>
                  <a:noFill/>
                </a:ln>
                <a:solidFill>
                  <a:srgbClr val="FFFFFF"/>
                </a:solidFill>
                <a:effectLst/>
                <a:uLnTx/>
                <a:uFillTx/>
                <a:latin typeface="Average"/>
                <a:ea typeface="Average"/>
                <a:cs typeface="Average"/>
                <a:sym typeface="Average"/>
              </a:rPr>
              <a:t>Best Tasting Water in America Award</a:t>
            </a:r>
          </a:p>
        </p:txBody>
      </p:sp>
    </p:spTree>
    <p:extLst>
      <p:ext uri="{BB962C8B-B14F-4D97-AF65-F5344CB8AC3E}">
        <p14:creationId xmlns:p14="http://schemas.microsoft.com/office/powerpoint/2010/main" val="657431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r>
              <a:rPr lang="en-US" sz="2800" b="1" i="0" dirty="0">
                <a:solidFill>
                  <a:schemeClr val="tx1"/>
                </a:solidFill>
                <a:effectLst/>
                <a:latin typeface="Fira Sans" panose="020B0503050000020004" pitchFamily="34" charset="0"/>
              </a:rPr>
              <a:t>Greeley wins “Best of the Best” drinking water taste test</a:t>
            </a:r>
            <a:br>
              <a:rPr lang="en-US" sz="2800" b="1" i="0" dirty="0">
                <a:solidFill>
                  <a:schemeClr val="tx1"/>
                </a:solidFill>
                <a:effectLst/>
                <a:latin typeface="Fira Sans" panose="020B0503050000020004" pitchFamily="34" charset="0"/>
              </a:rPr>
            </a:br>
            <a:r>
              <a:rPr lang="en-US" sz="2800" b="0" i="0" dirty="0">
                <a:solidFill>
                  <a:schemeClr val="tx1"/>
                </a:solidFill>
                <a:effectLst/>
                <a:latin typeface="Fira Sans" panose="020B0503050000020004" pitchFamily="34" charset="0"/>
              </a:rPr>
              <a:t>June 14, 2017</a:t>
            </a:r>
            <a:br>
              <a:rPr lang="en-US" sz="2800" b="0" i="0" dirty="0">
                <a:solidFill>
                  <a:schemeClr val="tx1"/>
                </a:solidFill>
                <a:effectLst/>
                <a:latin typeface="Fira Sans" panose="020B0503050000020004" pitchFamily="34" charset="0"/>
              </a:rPr>
            </a:br>
            <a:r>
              <a:rPr lang="en-US" sz="2800" b="0" i="0" dirty="0">
                <a:solidFill>
                  <a:schemeClr val="tx1"/>
                </a:solidFill>
                <a:effectLst/>
                <a:latin typeface="Georgia" panose="02040502050405020303" pitchFamily="18" charset="0"/>
              </a:rPr>
              <a:t>The City of Greeley, Colo., has won the thirteenth annual “Best of the Best” Tap Water Taste Test at this year's ACE...</a:t>
            </a:r>
            <a:br>
              <a:rPr lang="en-US" sz="2800" b="0" i="0" dirty="0">
                <a:solidFill>
                  <a:schemeClr val="tx1"/>
                </a:solidFill>
                <a:effectLst/>
                <a:latin typeface="Georgia" panose="02040502050405020303" pitchFamily="18" charset="0"/>
              </a:rPr>
            </a:br>
            <a:endParaRPr sz="4500" b="1" dirty="0">
              <a:solidFill>
                <a:schemeClr val="tx1"/>
              </a:solidFill>
            </a:endParaRPr>
          </a:p>
        </p:txBody>
      </p:sp>
    </p:spTree>
    <p:extLst>
      <p:ext uri="{BB962C8B-B14F-4D97-AF65-F5344CB8AC3E}">
        <p14:creationId xmlns:p14="http://schemas.microsoft.com/office/powerpoint/2010/main" val="2334533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b="1" dirty="0"/>
              <a:t>GREELEY WATER at 150</a:t>
            </a:r>
            <a:endParaRPr sz="4500" b="1" dirty="0"/>
          </a:p>
          <a:p>
            <a:pPr marL="0" lvl="0" indent="0" algn="ctr" rtl="0">
              <a:spcBef>
                <a:spcPts val="0"/>
              </a:spcBef>
              <a:spcAft>
                <a:spcPts val="0"/>
              </a:spcAft>
              <a:buNone/>
            </a:pPr>
            <a:r>
              <a:rPr lang="en" sz="4500" b="1" dirty="0"/>
              <a:t>“</a:t>
            </a:r>
            <a:r>
              <a:rPr lang="en" sz="4500" b="1"/>
              <a:t>Look ahead and plan </a:t>
            </a:r>
            <a:r>
              <a:rPr lang="en" sz="4500" b="1" dirty="0"/>
              <a:t>for others</a:t>
            </a:r>
            <a:br>
              <a:rPr lang="en" sz="4500" b="1" dirty="0"/>
            </a:br>
            <a:r>
              <a:rPr lang="en" sz="4500" b="1" dirty="0"/>
              <a:t>as others have planned </a:t>
            </a:r>
            <a:r>
              <a:rPr lang="en" sz="4500" b="1"/>
              <a:t>for you.”</a:t>
            </a:r>
            <a:endParaRPr sz="4500" b="1" dirty="0"/>
          </a:p>
        </p:txBody>
      </p:sp>
    </p:spTree>
    <p:extLst>
      <p:ext uri="{BB962C8B-B14F-4D97-AF65-F5344CB8AC3E}">
        <p14:creationId xmlns:p14="http://schemas.microsoft.com/office/powerpoint/2010/main" val="238190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05"/>
        <p:cNvGrpSpPr/>
        <p:nvPr/>
      </p:nvGrpSpPr>
      <p:grpSpPr>
        <a:xfrm>
          <a:off x="0" y="0"/>
          <a:ext cx="0" cy="0"/>
          <a:chOff x="0" y="0"/>
          <a:chExt cx="0" cy="0"/>
        </a:xfrm>
      </p:grpSpPr>
      <p:pic>
        <p:nvPicPr>
          <p:cNvPr id="7" name="Picture 6" descr="An aerial view of a city&#10;&#10;Description automatically generated">
            <a:extLst>
              <a:ext uri="{FF2B5EF4-FFF2-40B4-BE49-F238E27FC236}">
                <a16:creationId xmlns:a16="http://schemas.microsoft.com/office/drawing/2014/main" id="{F06D01C0-72B7-F348-ADA8-F4B58D00C731}"/>
              </a:ext>
            </a:extLst>
          </p:cNvPr>
          <p:cNvPicPr>
            <a:picLocks noChangeAspect="1"/>
          </p:cNvPicPr>
          <p:nvPr/>
        </p:nvPicPr>
        <p:blipFill>
          <a:blip r:embed="rId3"/>
          <a:stretch>
            <a:fillRect/>
          </a:stretch>
        </p:blipFill>
        <p:spPr>
          <a:xfrm>
            <a:off x="4657060" y="882105"/>
            <a:ext cx="4315899" cy="3379289"/>
          </a:xfrm>
          <a:prstGeom prst="rect">
            <a:avLst/>
          </a:prstGeom>
        </p:spPr>
      </p:pic>
      <p:pic>
        <p:nvPicPr>
          <p:cNvPr id="9" name="Picture 8">
            <a:extLst>
              <a:ext uri="{FF2B5EF4-FFF2-40B4-BE49-F238E27FC236}">
                <a16:creationId xmlns:a16="http://schemas.microsoft.com/office/drawing/2014/main" id="{414108B3-A841-D949-ABBA-8CBBD9E13746}"/>
              </a:ext>
            </a:extLst>
          </p:cNvPr>
          <p:cNvPicPr>
            <a:picLocks noChangeAspect="1"/>
          </p:cNvPicPr>
          <p:nvPr/>
        </p:nvPicPr>
        <p:blipFill rotWithShape="1">
          <a:blip r:embed="rId4"/>
          <a:srcRect l="6823" r="8732"/>
          <a:stretch/>
        </p:blipFill>
        <p:spPr>
          <a:xfrm>
            <a:off x="240146" y="882105"/>
            <a:ext cx="4246795" cy="3278199"/>
          </a:xfrm>
          <a:prstGeom prst="rect">
            <a:avLst/>
          </a:prstGeom>
        </p:spPr>
      </p:pic>
      <p:sp>
        <p:nvSpPr>
          <p:cNvPr id="10" name="TextBox 9">
            <a:extLst>
              <a:ext uri="{FF2B5EF4-FFF2-40B4-BE49-F238E27FC236}">
                <a16:creationId xmlns:a16="http://schemas.microsoft.com/office/drawing/2014/main" id="{66D00F66-C9E7-A947-B672-70D4AF6B5F92}"/>
              </a:ext>
            </a:extLst>
          </p:cNvPr>
          <p:cNvSpPr txBox="1"/>
          <p:nvPr/>
        </p:nvSpPr>
        <p:spPr>
          <a:xfrm>
            <a:off x="240146" y="4298124"/>
            <a:ext cx="4331854" cy="430887"/>
          </a:xfrm>
          <a:prstGeom prst="rect">
            <a:avLst/>
          </a:prstGeom>
          <a:noFill/>
        </p:spPr>
        <p:txBody>
          <a:bodyPr wrap="square" rtlCol="0">
            <a:spAutoFit/>
          </a:bodyPr>
          <a:lstStyle/>
          <a:p>
            <a:pPr algn="ctr"/>
            <a:r>
              <a:rPr lang="en-US" dirty="0">
                <a:solidFill>
                  <a:schemeClr val="tx1"/>
                </a:solidFill>
              </a:rPr>
              <a:t>Figure 2.1  - 8</a:t>
            </a:r>
            <a:r>
              <a:rPr lang="en-US" baseline="30000" dirty="0">
                <a:solidFill>
                  <a:schemeClr val="tx1"/>
                </a:solidFill>
              </a:rPr>
              <a:t>th</a:t>
            </a:r>
            <a:r>
              <a:rPr lang="en-US" dirty="0">
                <a:solidFill>
                  <a:schemeClr val="tx1"/>
                </a:solidFill>
              </a:rPr>
              <a:t> Street Looking East 1870</a:t>
            </a:r>
          </a:p>
          <a:p>
            <a:endParaRPr lang="en-US" sz="800" dirty="0">
              <a:solidFill>
                <a:schemeClr val="tx1"/>
              </a:solidFill>
            </a:endParaRPr>
          </a:p>
        </p:txBody>
      </p:sp>
      <p:sp>
        <p:nvSpPr>
          <p:cNvPr id="11" name="TextBox 10">
            <a:extLst>
              <a:ext uri="{FF2B5EF4-FFF2-40B4-BE49-F238E27FC236}">
                <a16:creationId xmlns:a16="http://schemas.microsoft.com/office/drawing/2014/main" id="{DC3FB63D-A12E-4A4E-B633-9D5C802E25DE}"/>
              </a:ext>
            </a:extLst>
          </p:cNvPr>
          <p:cNvSpPr txBox="1"/>
          <p:nvPr/>
        </p:nvSpPr>
        <p:spPr>
          <a:xfrm>
            <a:off x="4657060" y="4359349"/>
            <a:ext cx="4315899" cy="307777"/>
          </a:xfrm>
          <a:prstGeom prst="rect">
            <a:avLst/>
          </a:prstGeom>
          <a:noFill/>
        </p:spPr>
        <p:txBody>
          <a:bodyPr wrap="square" rtlCol="0">
            <a:spAutoFit/>
          </a:bodyPr>
          <a:lstStyle/>
          <a:p>
            <a:pPr algn="ctr"/>
            <a:r>
              <a:rPr lang="en-US" dirty="0">
                <a:solidFill>
                  <a:schemeClr val="tx1"/>
                </a:solidFill>
              </a:rPr>
              <a:t>Leprino 2020</a:t>
            </a:r>
          </a:p>
        </p:txBody>
      </p:sp>
    </p:spTree>
    <p:extLst>
      <p:ext uri="{BB962C8B-B14F-4D97-AF65-F5344CB8AC3E}">
        <p14:creationId xmlns:p14="http://schemas.microsoft.com/office/powerpoint/2010/main" val="3192166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8366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D36560-BE90-7747-9E8D-2E50F2B6A044}"/>
              </a:ext>
            </a:extLst>
          </p:cNvPr>
          <p:cNvSpPr txBox="1"/>
          <p:nvPr/>
        </p:nvSpPr>
        <p:spPr>
          <a:xfrm>
            <a:off x="1238018" y="4505581"/>
            <a:ext cx="6484758" cy="369332"/>
          </a:xfrm>
          <a:prstGeom prst="rect">
            <a:avLst/>
          </a:prstGeom>
          <a:noFill/>
        </p:spPr>
        <p:txBody>
          <a:bodyPr wrap="square" rtlCol="0">
            <a:spAutoFit/>
          </a:bodyPr>
          <a:lstStyle/>
          <a:p>
            <a:pPr algn="ctr"/>
            <a:r>
              <a:rPr lang="en-US" sz="1800" b="1" dirty="0">
                <a:solidFill>
                  <a:schemeClr val="tx1"/>
                </a:solidFill>
              </a:rPr>
              <a:t>Figure 12.1 - Looking to the Future</a:t>
            </a:r>
          </a:p>
        </p:txBody>
      </p:sp>
      <p:pic>
        <p:nvPicPr>
          <p:cNvPr id="3" name="Picture 2" descr="A person standing on a rocky hill&#10;&#10;Description automatically generated">
            <a:extLst>
              <a:ext uri="{FF2B5EF4-FFF2-40B4-BE49-F238E27FC236}">
                <a16:creationId xmlns:a16="http://schemas.microsoft.com/office/drawing/2014/main" id="{492588ED-D12C-4549-8BA4-F3FE04B6713C}"/>
              </a:ext>
            </a:extLst>
          </p:cNvPr>
          <p:cNvPicPr>
            <a:picLocks noChangeAspect="1"/>
          </p:cNvPicPr>
          <p:nvPr/>
        </p:nvPicPr>
        <p:blipFill>
          <a:blip r:embed="rId3"/>
          <a:stretch>
            <a:fillRect/>
          </a:stretch>
        </p:blipFill>
        <p:spPr>
          <a:xfrm>
            <a:off x="2091365" y="202022"/>
            <a:ext cx="4961270" cy="4254173"/>
          </a:xfrm>
          <a:prstGeom prst="rect">
            <a:avLst/>
          </a:prstGeom>
        </p:spPr>
      </p:pic>
    </p:spTree>
    <p:extLst>
      <p:ext uri="{BB962C8B-B14F-4D97-AF65-F5344CB8AC3E}">
        <p14:creationId xmlns:p14="http://schemas.microsoft.com/office/powerpoint/2010/main" val="562597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A0DF-4A51-E164-1B40-F13AD8955FD8}"/>
              </a:ext>
            </a:extLst>
          </p:cNvPr>
          <p:cNvSpPr>
            <a:spLocks noGrp="1"/>
          </p:cNvSpPr>
          <p:nvPr>
            <p:ph type="title"/>
          </p:nvPr>
        </p:nvSpPr>
        <p:spPr/>
        <p:txBody>
          <a:bodyPr/>
          <a:lstStyle/>
          <a:p>
            <a:r>
              <a:rPr lang="en-US" dirty="0"/>
              <a:t>Existing Water Supply System </a:t>
            </a:r>
          </a:p>
        </p:txBody>
      </p:sp>
      <p:sp>
        <p:nvSpPr>
          <p:cNvPr id="3" name="Text Placeholder 2">
            <a:extLst>
              <a:ext uri="{FF2B5EF4-FFF2-40B4-BE49-F238E27FC236}">
                <a16:creationId xmlns:a16="http://schemas.microsoft.com/office/drawing/2014/main" id="{7AC1789E-D337-933A-A16E-2EAC304EEEA5}"/>
              </a:ext>
            </a:extLst>
          </p:cNvPr>
          <p:cNvSpPr>
            <a:spLocks noGrp="1"/>
          </p:cNvSpPr>
          <p:nvPr>
            <p:ph type="body" idx="1"/>
          </p:nvPr>
        </p:nvSpPr>
        <p:spPr/>
        <p:txBody>
          <a:bodyPr/>
          <a:lstStyle/>
          <a:p>
            <a:r>
              <a:rPr lang="en-US" dirty="0"/>
              <a:t>Greeley’s existing water supply system, shown in Figure 3-1, is geographically diverse, obtaining water from four river basins (North Platte, Poudre, the Colorado, and Big Thompson). The system is also flexible and efficient, with multiple locations to store water, utilize existing canals, ditches, and pipelines to deliver water to two treatment plants. Greeley is also in stages of developing infrastructure to utilize the Terry Ranch Project. </a:t>
            </a:r>
          </a:p>
        </p:txBody>
      </p:sp>
      <p:pic>
        <p:nvPicPr>
          <p:cNvPr id="8" name="Picture 7">
            <a:extLst>
              <a:ext uri="{FF2B5EF4-FFF2-40B4-BE49-F238E27FC236}">
                <a16:creationId xmlns:a16="http://schemas.microsoft.com/office/drawing/2014/main" id="{7061A184-1B41-2305-8971-68BB3E74C53B}"/>
              </a:ext>
            </a:extLst>
          </p:cNvPr>
          <p:cNvPicPr>
            <a:picLocks noChangeAspect="1"/>
          </p:cNvPicPr>
          <p:nvPr/>
        </p:nvPicPr>
        <p:blipFill>
          <a:blip r:embed="rId2"/>
          <a:stretch>
            <a:fillRect/>
          </a:stretch>
        </p:blipFill>
        <p:spPr>
          <a:xfrm>
            <a:off x="3084315" y="645652"/>
            <a:ext cx="5879973" cy="3852196"/>
          </a:xfrm>
          <a:prstGeom prst="rect">
            <a:avLst/>
          </a:prstGeom>
          <a:solidFill>
            <a:srgbClr val="000066"/>
          </a:solidFill>
        </p:spPr>
      </p:pic>
    </p:spTree>
    <p:extLst>
      <p:ext uri="{BB962C8B-B14F-4D97-AF65-F5344CB8AC3E}">
        <p14:creationId xmlns:p14="http://schemas.microsoft.com/office/powerpoint/2010/main" val="2632511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6391A-EF33-C423-BB64-751E023BF797}"/>
              </a:ext>
            </a:extLst>
          </p:cNvPr>
          <p:cNvPicPr>
            <a:picLocks noChangeAspect="1"/>
          </p:cNvPicPr>
          <p:nvPr/>
        </p:nvPicPr>
        <p:blipFill>
          <a:blip r:embed="rId3"/>
          <a:stretch>
            <a:fillRect/>
          </a:stretch>
        </p:blipFill>
        <p:spPr>
          <a:xfrm>
            <a:off x="1304544" y="276627"/>
            <a:ext cx="6534912" cy="4703350"/>
          </a:xfrm>
          <a:prstGeom prst="rect">
            <a:avLst/>
          </a:prstGeom>
        </p:spPr>
      </p:pic>
    </p:spTree>
    <p:extLst>
      <p:ext uri="{BB962C8B-B14F-4D97-AF65-F5344CB8AC3E}">
        <p14:creationId xmlns:p14="http://schemas.microsoft.com/office/powerpoint/2010/main" val="23899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5" name="TextBox 4">
            <a:extLst>
              <a:ext uri="{FF2B5EF4-FFF2-40B4-BE49-F238E27FC236}">
                <a16:creationId xmlns:a16="http://schemas.microsoft.com/office/drawing/2014/main" id="{33CA2864-4C58-F142-DCFA-8CD34EE5C40A}"/>
              </a:ext>
            </a:extLst>
          </p:cNvPr>
          <p:cNvSpPr txBox="1"/>
          <p:nvPr/>
        </p:nvSpPr>
        <p:spPr>
          <a:xfrm>
            <a:off x="2286000" y="152227"/>
            <a:ext cx="6040582" cy="5078313"/>
          </a:xfrm>
          <a:prstGeom prst="rect">
            <a:avLst/>
          </a:prstGeom>
          <a:noFill/>
        </p:spPr>
        <p:txBody>
          <a:bodyPr wrap="square">
            <a:spAutoFit/>
          </a:bodyPr>
          <a:lstStyle/>
          <a:p>
            <a:r>
              <a:rPr lang="en-US" sz="1200" dirty="0"/>
              <a:t>"</a:t>
            </a:r>
            <a:r>
              <a:rPr lang="en-US" sz="1200" dirty="0">
                <a:solidFill>
                  <a:schemeClr val="tx1"/>
                </a:solidFill>
              </a:rPr>
              <a:t>Coloradans" — Gregory Hobbs (as recited on CPR’s Colorado Matters)</a:t>
            </a:r>
          </a:p>
          <a:p>
            <a:r>
              <a:rPr lang="en-US" sz="1200" dirty="0">
                <a:solidFill>
                  <a:schemeClr val="tx1"/>
                </a:solidFill>
              </a:rPr>
              <a:t>Coloradans </a:t>
            </a:r>
          </a:p>
          <a:p>
            <a:r>
              <a:rPr lang="en-US" sz="1200" dirty="0">
                <a:solidFill>
                  <a:schemeClr val="tx1"/>
                </a:solidFill>
              </a:rPr>
              <a:t>To each of us</a:t>
            </a:r>
          </a:p>
          <a:p>
            <a:r>
              <a:rPr lang="en-US" sz="1200" dirty="0">
                <a:solidFill>
                  <a:schemeClr val="tx1"/>
                </a:solidFill>
              </a:rPr>
              <a:t>The land, the air, the water, </a:t>
            </a:r>
          </a:p>
          <a:p>
            <a:r>
              <a:rPr lang="en-US" sz="1200" dirty="0">
                <a:solidFill>
                  <a:schemeClr val="tx1"/>
                </a:solidFill>
              </a:rPr>
              <a:t>Mountain, canyon, mesa, plain,</a:t>
            </a:r>
          </a:p>
          <a:p>
            <a:r>
              <a:rPr lang="en-US" sz="1200" dirty="0">
                <a:solidFill>
                  <a:schemeClr val="tx1"/>
                </a:solidFill>
              </a:rPr>
              <a:t>Lightning bolts, clear days with no rain,</a:t>
            </a:r>
          </a:p>
          <a:p>
            <a:r>
              <a:rPr lang="en-US" sz="1200" dirty="0">
                <a:solidFill>
                  <a:schemeClr val="tx1"/>
                </a:solidFill>
              </a:rPr>
              <a:t>At the source of all thirst, </a:t>
            </a:r>
          </a:p>
          <a:p>
            <a:r>
              <a:rPr lang="en-US" sz="1200" dirty="0">
                <a:solidFill>
                  <a:schemeClr val="tx1"/>
                </a:solidFill>
              </a:rPr>
              <a:t>At the source of all thirst-quenching hope,</a:t>
            </a:r>
          </a:p>
          <a:p>
            <a:r>
              <a:rPr lang="en-US" sz="1200" dirty="0">
                <a:solidFill>
                  <a:schemeClr val="tx1"/>
                </a:solidFill>
              </a:rPr>
              <a:t>At the root and core of time and no-time, </a:t>
            </a:r>
          </a:p>
          <a:p>
            <a:r>
              <a:rPr lang="en-US" sz="1200" dirty="0">
                <a:solidFill>
                  <a:schemeClr val="tx1"/>
                </a:solidFill>
              </a:rPr>
              <a:t>The Great Divide Community </a:t>
            </a:r>
          </a:p>
          <a:p>
            <a:r>
              <a:rPr lang="en-US" sz="1200" dirty="0">
                <a:solidFill>
                  <a:schemeClr val="tx1"/>
                </a:solidFill>
              </a:rPr>
              <a:t>Stands astride the backbone of the continent, </a:t>
            </a:r>
          </a:p>
          <a:p>
            <a:r>
              <a:rPr lang="en-US" sz="1200" dirty="0">
                <a:solidFill>
                  <a:schemeClr val="tx1"/>
                </a:solidFill>
              </a:rPr>
              <a:t>Gathering, draining, reflecting, sending forth </a:t>
            </a:r>
          </a:p>
          <a:p>
            <a:r>
              <a:rPr lang="en-US" sz="1200" dirty="0">
                <a:solidFill>
                  <a:schemeClr val="tx1"/>
                </a:solidFill>
              </a:rPr>
              <a:t>A flow so powerful it seeps rhythmically </a:t>
            </a:r>
          </a:p>
          <a:p>
            <a:r>
              <a:rPr lang="en-US" sz="1200" dirty="0">
                <a:solidFill>
                  <a:schemeClr val="tx1"/>
                </a:solidFill>
              </a:rPr>
              <a:t>From within, </a:t>
            </a:r>
          </a:p>
          <a:p>
            <a:r>
              <a:rPr lang="en-US" sz="1200" dirty="0">
                <a:solidFill>
                  <a:schemeClr val="tx1"/>
                </a:solidFill>
              </a:rPr>
              <a:t>Alive to each of us, </a:t>
            </a:r>
          </a:p>
          <a:p>
            <a:r>
              <a:rPr lang="en-US" sz="1200" dirty="0">
                <a:solidFill>
                  <a:schemeClr val="tx1"/>
                </a:solidFill>
              </a:rPr>
              <a:t>To drink, to swim, to grow corn ears </a:t>
            </a:r>
          </a:p>
          <a:p>
            <a:r>
              <a:rPr lang="en-US" sz="1200" dirty="0">
                <a:solidFill>
                  <a:schemeClr val="tx1"/>
                </a:solidFill>
              </a:rPr>
              <a:t>To listen to our children, float the streams </a:t>
            </a:r>
          </a:p>
          <a:p>
            <a:r>
              <a:rPr lang="en-US" sz="1200" dirty="0">
                <a:solidFill>
                  <a:schemeClr val="tx1"/>
                </a:solidFill>
              </a:rPr>
              <a:t>Of their own magnificence, </a:t>
            </a:r>
          </a:p>
          <a:p>
            <a:r>
              <a:rPr lang="en-US" sz="1200" dirty="0">
                <a:solidFill>
                  <a:schemeClr val="tx1"/>
                </a:solidFill>
              </a:rPr>
              <a:t>Out of their seeping dreams, </a:t>
            </a:r>
          </a:p>
          <a:p>
            <a:r>
              <a:rPr lang="en-US" sz="1200" dirty="0">
                <a:solidFill>
                  <a:schemeClr val="tx1"/>
                </a:solidFill>
              </a:rPr>
              <a:t>Out of their useful silliness, </a:t>
            </a:r>
          </a:p>
          <a:p>
            <a:r>
              <a:rPr lang="en-US" sz="1200" dirty="0">
                <a:solidFill>
                  <a:schemeClr val="tx1"/>
                </a:solidFill>
              </a:rPr>
              <a:t>Out of their source mouths, </a:t>
            </a:r>
          </a:p>
          <a:p>
            <a:r>
              <a:rPr lang="en-US" sz="1200" dirty="0">
                <a:solidFill>
                  <a:schemeClr val="tx1"/>
                </a:solidFill>
              </a:rPr>
              <a:t>High and pure, </a:t>
            </a:r>
          </a:p>
          <a:p>
            <a:r>
              <a:rPr lang="en-US" sz="1200" dirty="0">
                <a:solidFill>
                  <a:schemeClr val="tx1"/>
                </a:solidFill>
              </a:rPr>
              <a:t>The Great Divide </a:t>
            </a:r>
          </a:p>
          <a:p>
            <a:r>
              <a:rPr lang="en-US" sz="1200" dirty="0">
                <a:solidFill>
                  <a:schemeClr val="tx1"/>
                </a:solidFill>
              </a:rPr>
              <a:t>You and I, all that lives </a:t>
            </a:r>
          </a:p>
          <a:p>
            <a:r>
              <a:rPr lang="en-US" sz="1200" dirty="0">
                <a:solidFill>
                  <a:schemeClr val="tx1"/>
                </a:solidFill>
              </a:rPr>
              <a:t>And floats and flies and passes through </a:t>
            </a:r>
          </a:p>
          <a:p>
            <a:r>
              <a:rPr lang="en-US" sz="1200" dirty="0">
                <a:solidFill>
                  <a:schemeClr val="tx1"/>
                </a:solidFill>
              </a:rPr>
              <a:t>All we know of why. </a:t>
            </a:r>
          </a:p>
        </p:txBody>
      </p:sp>
    </p:spTree>
    <p:extLst>
      <p:ext uri="{BB962C8B-B14F-4D97-AF65-F5344CB8AC3E}">
        <p14:creationId xmlns:p14="http://schemas.microsoft.com/office/powerpoint/2010/main" val="2098899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b="1" dirty="0"/>
              <a:t> </a:t>
            </a:r>
            <a:endParaRPr sz="4500" b="1" dirty="0"/>
          </a:p>
        </p:txBody>
      </p:sp>
    </p:spTree>
    <p:extLst>
      <p:ext uri="{BB962C8B-B14F-4D97-AF65-F5344CB8AC3E}">
        <p14:creationId xmlns:p14="http://schemas.microsoft.com/office/powerpoint/2010/main" val="4088926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2502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b="1"/>
              <a:t>CONTENTS</a:t>
            </a:r>
            <a:endParaRPr sz="3900" b="1" dirty="0"/>
          </a:p>
        </p:txBody>
      </p:sp>
      <p:sp>
        <p:nvSpPr>
          <p:cNvPr id="79" name="Google Shape;79;p16"/>
          <p:cNvSpPr txBox="1">
            <a:spLocks noGrp="1"/>
          </p:cNvSpPr>
          <p:nvPr>
            <p:ph type="body" idx="1"/>
          </p:nvPr>
        </p:nvSpPr>
        <p:spPr>
          <a:xfrm>
            <a:off x="311700" y="1094150"/>
            <a:ext cx="4621800" cy="3617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b="1">
                <a:solidFill>
                  <a:srgbClr val="FFFFFF"/>
                </a:solidFill>
              </a:rPr>
              <a:t>Forward</a:t>
            </a:r>
            <a:r>
              <a:rPr lang="en">
                <a:solidFill>
                  <a:srgbClr val="FFFFFF"/>
                </a:solidFill>
              </a:rPr>
              <a:t> by Regan Waskom</a:t>
            </a:r>
            <a:endParaRPr dirty="0">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Preface </a:t>
            </a:r>
            <a:r>
              <a:rPr lang="en">
                <a:solidFill>
                  <a:srgbClr val="FFFFFF"/>
                </a:solidFill>
              </a:rPr>
              <a:t>by Roy Otto</a:t>
            </a:r>
            <a:endParaRPr dirty="0">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Introduction</a:t>
            </a:r>
            <a:r>
              <a:rPr lang="en">
                <a:solidFill>
                  <a:srgbClr val="FFFFFF"/>
                </a:solidFill>
              </a:rPr>
              <a:t>, At the Confluence</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1. </a:t>
            </a:r>
            <a:r>
              <a:rPr lang="en" b="1">
                <a:solidFill>
                  <a:srgbClr val="FFFFFF"/>
                </a:solidFill>
              </a:rPr>
              <a:t>Desert or Garden:</a:t>
            </a:r>
            <a:r>
              <a:rPr lang="en">
                <a:solidFill>
                  <a:srgbClr val="FFFFFF"/>
                </a:solidFill>
              </a:rPr>
              <a:t> The Land and People Before 1870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2. </a:t>
            </a:r>
            <a:r>
              <a:rPr lang="en" b="1">
                <a:solidFill>
                  <a:srgbClr val="FFFFFF"/>
                </a:solidFill>
              </a:rPr>
              <a:t>The Promise:</a:t>
            </a:r>
            <a:r>
              <a:rPr lang="en">
                <a:solidFill>
                  <a:srgbClr val="FFFFFF"/>
                </a:solidFill>
              </a:rPr>
              <a:t> The Union Colony and its Quest for Water, 1870-1880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3. </a:t>
            </a:r>
            <a:r>
              <a:rPr lang="en" b="1">
                <a:solidFill>
                  <a:srgbClr val="FFFFFF"/>
                </a:solidFill>
              </a:rPr>
              <a:t>City of Water</a:t>
            </a:r>
            <a:r>
              <a:rPr lang="en">
                <a:solidFill>
                  <a:srgbClr val="FFFFFF"/>
                </a:solidFill>
              </a:rPr>
              <a:t>: Greeley and the Progressive Era, 1880-1900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4. </a:t>
            </a:r>
            <a:r>
              <a:rPr lang="en" b="1">
                <a:solidFill>
                  <a:srgbClr val="FFFFFF"/>
                </a:solidFill>
              </a:rPr>
              <a:t>The Sugar Factory and Bellvue Treatment Plant,</a:t>
            </a:r>
            <a:r>
              <a:rPr lang="en">
                <a:solidFill>
                  <a:srgbClr val="FFFFFF"/>
                </a:solidFill>
              </a:rPr>
              <a:t> 1900-1910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5. </a:t>
            </a:r>
            <a:r>
              <a:rPr lang="en" b="1">
                <a:solidFill>
                  <a:srgbClr val="FFFFFF"/>
                </a:solidFill>
              </a:rPr>
              <a:t>The Greeley Water System Matures</a:t>
            </a:r>
            <a:r>
              <a:rPr lang="en">
                <a:solidFill>
                  <a:srgbClr val="FFFFFF"/>
                </a:solidFill>
              </a:rPr>
              <a:t>, 1910-1930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6. </a:t>
            </a:r>
            <a:r>
              <a:rPr lang="en" b="1">
                <a:solidFill>
                  <a:srgbClr val="FFFFFF"/>
                </a:solidFill>
              </a:rPr>
              <a:t>Dark Clouds</a:t>
            </a:r>
            <a:r>
              <a:rPr lang="en">
                <a:solidFill>
                  <a:srgbClr val="FFFFFF"/>
                </a:solidFill>
              </a:rPr>
              <a:t>: Greeley Water in the 1930’s</a:t>
            </a:r>
            <a:endParaRPr dirty="0">
              <a:solidFill>
                <a:srgbClr val="FFFFFF"/>
              </a:solidFill>
            </a:endParaRPr>
          </a:p>
          <a:p>
            <a:pPr marL="457200" lvl="0" indent="0" algn="l" rtl="0">
              <a:spcBef>
                <a:spcPts val="1600"/>
              </a:spcBef>
              <a:spcAft>
                <a:spcPts val="0"/>
              </a:spcAft>
              <a:buNone/>
            </a:pPr>
            <a:endParaRPr sz="1200" b="1" dirty="0">
              <a:solidFill>
                <a:srgbClr val="FFFFFF"/>
              </a:solidFill>
            </a:endParaRPr>
          </a:p>
          <a:p>
            <a:pPr marL="0" lvl="0" indent="0" algn="l" rtl="0">
              <a:spcBef>
                <a:spcPts val="1600"/>
              </a:spcBef>
              <a:spcAft>
                <a:spcPts val="1600"/>
              </a:spcAft>
              <a:buNone/>
            </a:pPr>
            <a:endParaRPr sz="1100" b="1" dirty="0">
              <a:solidFill>
                <a:srgbClr val="FFFFFF"/>
              </a:solidFill>
            </a:endParaRPr>
          </a:p>
        </p:txBody>
      </p:sp>
      <p:sp>
        <p:nvSpPr>
          <p:cNvPr id="80" name="Google Shape;80;p16"/>
          <p:cNvSpPr txBox="1">
            <a:spLocks noGrp="1"/>
          </p:cNvSpPr>
          <p:nvPr>
            <p:ph type="body" idx="2"/>
          </p:nvPr>
        </p:nvSpPr>
        <p:spPr>
          <a:xfrm>
            <a:off x="4739100" y="1152475"/>
            <a:ext cx="4253400" cy="37443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Chapter 7. </a:t>
            </a:r>
            <a:r>
              <a:rPr lang="en" b="1">
                <a:solidFill>
                  <a:schemeClr val="dk1"/>
                </a:solidFill>
              </a:rPr>
              <a:t>Greeley Transformed: Water for War and Peace,</a:t>
            </a:r>
            <a:r>
              <a:rPr lang="en">
                <a:solidFill>
                  <a:schemeClr val="dk1"/>
                </a:solidFill>
              </a:rPr>
              <a:t> 1940-1950</a:t>
            </a:r>
            <a:endParaRPr dirty="0">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Chapter 8. </a:t>
            </a:r>
            <a:r>
              <a:rPr lang="en" b="1">
                <a:solidFill>
                  <a:schemeClr val="dk1"/>
                </a:solidFill>
              </a:rPr>
              <a:t>A Small Town No More: Postwar Growth and Greeley Wate</a:t>
            </a:r>
            <a:r>
              <a:rPr lang="en">
                <a:solidFill>
                  <a:schemeClr val="dk1"/>
                </a:solidFill>
              </a:rPr>
              <a:t>r, 1950-1970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9. </a:t>
            </a:r>
            <a:r>
              <a:rPr lang="en" b="1">
                <a:solidFill>
                  <a:srgbClr val="FFFFFF"/>
                </a:solidFill>
              </a:rPr>
              <a:t>Keeping Meeker’s Promise</a:t>
            </a:r>
            <a:r>
              <a:rPr lang="en">
                <a:solidFill>
                  <a:srgbClr val="FFFFFF"/>
                </a:solidFill>
              </a:rPr>
              <a:t>: Cleanliness, Abundance, and Affordability, 1970-1980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10. </a:t>
            </a:r>
            <a:r>
              <a:rPr lang="en" b="1">
                <a:solidFill>
                  <a:srgbClr val="FFFFFF"/>
                </a:solidFill>
              </a:rPr>
              <a:t>Currents of Controversy</a:t>
            </a:r>
            <a:r>
              <a:rPr lang="en">
                <a:solidFill>
                  <a:srgbClr val="FFFFFF"/>
                </a:solidFill>
              </a:rPr>
              <a:t>: Along the Cache la Poudre River,1980-2000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11. </a:t>
            </a:r>
            <a:r>
              <a:rPr lang="en" b="1">
                <a:solidFill>
                  <a:srgbClr val="FFFFFF"/>
                </a:solidFill>
              </a:rPr>
              <a:t>Greeley Water at 150:</a:t>
            </a:r>
            <a:r>
              <a:rPr lang="en">
                <a:solidFill>
                  <a:srgbClr val="FFFFFF"/>
                </a:solidFill>
              </a:rPr>
              <a:t> Challenges Met, Lessons Learned, 2000-2020</a:t>
            </a:r>
            <a:endParaRPr dirty="0">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Chapter 12, </a:t>
            </a:r>
            <a:r>
              <a:rPr lang="en" b="1">
                <a:solidFill>
                  <a:srgbClr val="FFFFFF"/>
                </a:solidFill>
              </a:rPr>
              <a:t>150 Years Later: The Magic Touch of Water,</a:t>
            </a:r>
            <a:r>
              <a:rPr lang="en">
                <a:solidFill>
                  <a:srgbClr val="FFFFFF"/>
                </a:solidFill>
              </a:rPr>
              <a:t> by Harold Evans</a:t>
            </a:r>
            <a:endParaRPr dirty="0">
              <a:solidFill>
                <a:srgbClr val="FFFFFF"/>
              </a:solidFill>
            </a:endParaRPr>
          </a:p>
          <a:p>
            <a:pPr marL="457200" lvl="0" indent="0" algn="l" rtl="0">
              <a:spcBef>
                <a:spcPts val="1600"/>
              </a:spcBef>
              <a:spcAft>
                <a:spcPts val="1600"/>
              </a:spcAft>
              <a:buNone/>
            </a:pPr>
            <a:endParaRPr b="1" dirty="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3284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KEY EVENTS PT. 1</a:t>
            </a:r>
            <a:endParaRPr b="1" dirty="0"/>
          </a:p>
        </p:txBody>
      </p:sp>
      <p:sp>
        <p:nvSpPr>
          <p:cNvPr id="86" name="Google Shape;86;p17"/>
          <p:cNvSpPr txBox="1">
            <a:spLocks noGrp="1"/>
          </p:cNvSpPr>
          <p:nvPr>
            <p:ph type="body" idx="1"/>
          </p:nvPr>
        </p:nvSpPr>
        <p:spPr>
          <a:xfrm>
            <a:off x="241725" y="1017725"/>
            <a:ext cx="4260300" cy="363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FFFFFF"/>
                </a:solidFill>
              </a:rPr>
              <a:t>Prior to 1870:</a:t>
            </a:r>
            <a:endParaRPr sz="1500" b="1" dirty="0">
              <a:solidFill>
                <a:srgbClr val="FFFFFF"/>
              </a:solidFill>
            </a:endParaRPr>
          </a:p>
          <a:p>
            <a:pPr marL="457200" lvl="0" indent="-323850" algn="l" rtl="0">
              <a:spcBef>
                <a:spcPts val="1600"/>
              </a:spcBef>
              <a:spcAft>
                <a:spcPts val="0"/>
              </a:spcAft>
              <a:buClr>
                <a:srgbClr val="FFFFFF"/>
              </a:buClr>
              <a:buSzPts val="1500"/>
              <a:buChar char="●"/>
            </a:pPr>
            <a:r>
              <a:rPr lang="en" sz="1500" dirty="0">
                <a:solidFill>
                  <a:srgbClr val="FFFFFF"/>
                </a:solidFill>
              </a:rPr>
              <a:t>Early explorers and Military Expeditions</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Migration west </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California Gold Rush and the Colorado Gold Rush</a:t>
            </a:r>
            <a:endParaRPr sz="1500" dirty="0">
              <a:solidFill>
                <a:srgbClr val="FFFFFF"/>
              </a:solidFill>
            </a:endParaRPr>
          </a:p>
          <a:p>
            <a:pPr marL="0" lvl="0" indent="0" algn="l" rtl="0">
              <a:spcBef>
                <a:spcPts val="1600"/>
              </a:spcBef>
              <a:spcAft>
                <a:spcPts val="0"/>
              </a:spcAft>
              <a:buNone/>
            </a:pPr>
            <a:r>
              <a:rPr lang="en" sz="1500" b="1" dirty="0">
                <a:solidFill>
                  <a:srgbClr val="FFFFFF"/>
                </a:solidFill>
              </a:rPr>
              <a:t>1870-1880:</a:t>
            </a:r>
            <a:endParaRPr sz="1500" b="1" dirty="0">
              <a:solidFill>
                <a:srgbClr val="FFFFFF"/>
              </a:solidFill>
            </a:endParaRPr>
          </a:p>
          <a:p>
            <a:pPr marL="457200" lvl="0" indent="-323850" algn="l" rtl="0">
              <a:spcBef>
                <a:spcPts val="1600"/>
              </a:spcBef>
              <a:spcAft>
                <a:spcPts val="0"/>
              </a:spcAft>
              <a:buClr>
                <a:srgbClr val="FFFFFF"/>
              </a:buClr>
              <a:buSzPts val="1500"/>
              <a:buChar char="●"/>
            </a:pPr>
            <a:r>
              <a:rPr lang="en" sz="1500" dirty="0">
                <a:solidFill>
                  <a:srgbClr val="FFFFFF"/>
                </a:solidFill>
              </a:rPr>
              <a:t>Founding of the Union Colony</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Union Colony Ditch #3 and Ditch #2</a:t>
            </a:r>
            <a:endParaRPr sz="1500" dirty="0">
              <a:solidFill>
                <a:srgbClr val="FFFFFF"/>
              </a:solidFill>
            </a:endParaRPr>
          </a:p>
          <a:p>
            <a:pPr lvl="0" indent="-323850">
              <a:buClr>
                <a:srgbClr val="FFFFFF"/>
              </a:buClr>
              <a:buSzPts val="1500"/>
            </a:pPr>
            <a:r>
              <a:rPr lang="en-US" sz="1500" dirty="0">
                <a:solidFill>
                  <a:srgbClr val="FFFFFF"/>
                </a:solidFill>
              </a:rPr>
              <a:t>1874 Dispute Over Water with Fort Collins</a:t>
            </a:r>
            <a:endParaRPr lang="en"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1876 Colorado Constitution</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1879 Adjudication and Administration Act</a:t>
            </a:r>
            <a:endParaRPr sz="1500" dirty="0">
              <a:solidFill>
                <a:srgbClr val="FFFFFF"/>
              </a:solidFill>
            </a:endParaRPr>
          </a:p>
          <a:p>
            <a:pPr marL="0" lvl="0" indent="0" algn="l" rtl="0">
              <a:spcBef>
                <a:spcPts val="1600"/>
              </a:spcBef>
              <a:spcAft>
                <a:spcPts val="1600"/>
              </a:spcAft>
              <a:buNone/>
            </a:pPr>
            <a:endParaRPr sz="1000" b="1" dirty="0">
              <a:solidFill>
                <a:srgbClr val="FFFFFF"/>
              </a:solidFill>
            </a:endParaRPr>
          </a:p>
        </p:txBody>
      </p:sp>
      <p:sp>
        <p:nvSpPr>
          <p:cNvPr id="87" name="Google Shape;87;p17"/>
          <p:cNvSpPr txBox="1"/>
          <p:nvPr/>
        </p:nvSpPr>
        <p:spPr>
          <a:xfrm>
            <a:off x="4653625" y="1017725"/>
            <a:ext cx="4117200" cy="34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solidFill>
                  <a:srgbClr val="FFFFFF"/>
                </a:solidFill>
                <a:latin typeface="Average"/>
                <a:ea typeface="Average"/>
                <a:cs typeface="Average"/>
                <a:sym typeface="Average"/>
              </a:rPr>
              <a:t>1880-1900:</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Drilling of the Artesian Well</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First Water Treatment Plant</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Water Adjudication and Administration</a:t>
            </a: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Potato Farming</a:t>
            </a:r>
            <a:endParaRPr sz="1500" dirty="0">
              <a:solidFill>
                <a:srgbClr val="FFFFFF"/>
              </a:solidFill>
              <a:latin typeface="Average"/>
              <a:ea typeface="Average"/>
              <a:cs typeface="Average"/>
              <a:sym typeface="Average"/>
            </a:endParaRPr>
          </a:p>
          <a:p>
            <a:pPr marL="0" lvl="0" indent="0" algn="l" rtl="0">
              <a:spcBef>
                <a:spcPts val="0"/>
              </a:spcBef>
              <a:spcAft>
                <a:spcPts val="0"/>
              </a:spcAft>
              <a:buNone/>
            </a:pPr>
            <a:endParaRPr sz="1500" dirty="0">
              <a:solidFill>
                <a:srgbClr val="FFFFFF"/>
              </a:solidFill>
              <a:latin typeface="Average"/>
              <a:ea typeface="Average"/>
              <a:cs typeface="Average"/>
              <a:sym typeface="Average"/>
            </a:endParaRPr>
          </a:p>
          <a:p>
            <a:pPr marL="0" lvl="0" indent="0" algn="l" rtl="0">
              <a:spcBef>
                <a:spcPts val="0"/>
              </a:spcBef>
              <a:spcAft>
                <a:spcPts val="0"/>
              </a:spcAft>
              <a:buNone/>
            </a:pPr>
            <a:r>
              <a:rPr lang="en" sz="1500" b="1" dirty="0">
                <a:solidFill>
                  <a:srgbClr val="FFFFFF"/>
                </a:solidFill>
                <a:latin typeface="Average"/>
                <a:ea typeface="Average"/>
                <a:cs typeface="Average"/>
                <a:sym typeface="Average"/>
              </a:rPr>
              <a:t>1900-1910:</a:t>
            </a:r>
            <a:endParaRPr sz="1500" b="1"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Sugar Beet Plant</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Bellvue Water Treatment Plant and Pipeline</a:t>
            </a:r>
            <a:endParaRPr sz="1500" dirty="0">
              <a:solidFill>
                <a:srgbClr val="FFFFFF"/>
              </a:solidFill>
              <a:latin typeface="Average"/>
              <a:ea typeface="Average"/>
              <a:cs typeface="Average"/>
              <a:sym typeface="Average"/>
            </a:endParaRPr>
          </a:p>
          <a:p>
            <a:pPr marL="0" lvl="0" indent="0" algn="l" rtl="0">
              <a:spcBef>
                <a:spcPts val="0"/>
              </a:spcBef>
              <a:spcAft>
                <a:spcPts val="0"/>
              </a:spcAft>
              <a:buNone/>
            </a:pPr>
            <a:endParaRPr sz="1500" dirty="0">
              <a:solidFill>
                <a:srgbClr val="FFFFFF"/>
              </a:solidFill>
              <a:latin typeface="Average"/>
              <a:ea typeface="Average"/>
              <a:cs typeface="Average"/>
              <a:sym typeface="Average"/>
            </a:endParaRPr>
          </a:p>
          <a:p>
            <a:pPr marL="0" lvl="0" indent="0" algn="l" rtl="0">
              <a:spcBef>
                <a:spcPts val="0"/>
              </a:spcBef>
              <a:spcAft>
                <a:spcPts val="0"/>
              </a:spcAft>
              <a:buNone/>
            </a:pPr>
            <a:r>
              <a:rPr lang="en" sz="1500" b="1" dirty="0">
                <a:solidFill>
                  <a:srgbClr val="FFFFFF"/>
                </a:solidFill>
                <a:latin typeface="Average"/>
                <a:ea typeface="Average"/>
                <a:cs typeface="Average"/>
                <a:sym typeface="Average"/>
              </a:rPr>
              <a:t>1910-1930:</a:t>
            </a:r>
            <a:endParaRPr sz="1500" b="1"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Additional Water Purchases </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Laramie Poudre Project</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Delph Carpenter and Interstate Compacts</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Colorado River Compact</a:t>
            </a:r>
            <a:endParaRPr sz="1500" dirty="0">
              <a:solidFill>
                <a:srgbClr val="FFFFFF"/>
              </a:solidFill>
              <a:latin typeface="Average"/>
              <a:ea typeface="Average"/>
              <a:cs typeface="Average"/>
              <a:sym typeface="Average"/>
            </a:endParaRPr>
          </a:p>
          <a:p>
            <a:pPr marL="0" lvl="0" indent="0" algn="l" rtl="0">
              <a:spcBef>
                <a:spcPts val="0"/>
              </a:spcBef>
              <a:spcAft>
                <a:spcPts val="0"/>
              </a:spcAft>
              <a:buNone/>
            </a:pPr>
            <a:endParaRPr dirty="0">
              <a:solidFill>
                <a:srgbClr val="FFFFFF"/>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3284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KEY EVENTS PT. 2</a:t>
            </a:r>
            <a:endParaRPr b="1" dirty="0"/>
          </a:p>
        </p:txBody>
      </p:sp>
      <p:sp>
        <p:nvSpPr>
          <p:cNvPr id="93" name="Google Shape;93;p18"/>
          <p:cNvSpPr txBox="1">
            <a:spLocks noGrp="1"/>
          </p:cNvSpPr>
          <p:nvPr>
            <p:ph type="body" idx="1"/>
          </p:nvPr>
        </p:nvSpPr>
        <p:spPr>
          <a:xfrm>
            <a:off x="241725" y="1017725"/>
            <a:ext cx="4260300" cy="391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FFFFFF"/>
                </a:solidFill>
              </a:rPr>
              <a:t>1930-1940:</a:t>
            </a:r>
            <a:endParaRPr sz="1500" b="1" dirty="0">
              <a:solidFill>
                <a:srgbClr val="FFFFFF"/>
              </a:solidFill>
            </a:endParaRPr>
          </a:p>
          <a:p>
            <a:pPr marL="457200" lvl="0" indent="-323850" algn="l" rtl="0">
              <a:spcBef>
                <a:spcPts val="1600"/>
              </a:spcBef>
              <a:spcAft>
                <a:spcPts val="0"/>
              </a:spcAft>
              <a:buClr>
                <a:srgbClr val="FFFFFF"/>
              </a:buClr>
              <a:buSzPts val="1500"/>
              <a:buChar char="●"/>
            </a:pPr>
            <a:r>
              <a:rPr lang="en" sz="1500" dirty="0">
                <a:solidFill>
                  <a:srgbClr val="FFFFFF"/>
                </a:solidFill>
              </a:rPr>
              <a:t>Depression and Drought</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Colorado Big Thompson Project</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Conservancy District Act</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First Sewer Plant in 1936</a:t>
            </a:r>
            <a:endParaRPr sz="1500" dirty="0">
              <a:solidFill>
                <a:srgbClr val="FFFFFF"/>
              </a:solidFill>
            </a:endParaRPr>
          </a:p>
          <a:p>
            <a:pPr marL="0" lvl="0" indent="0" algn="l" rtl="0">
              <a:spcBef>
                <a:spcPts val="1600"/>
              </a:spcBef>
              <a:spcAft>
                <a:spcPts val="0"/>
              </a:spcAft>
              <a:buNone/>
            </a:pPr>
            <a:r>
              <a:rPr lang="en" sz="1500" b="1" dirty="0">
                <a:solidFill>
                  <a:srgbClr val="FFFFFF"/>
                </a:solidFill>
              </a:rPr>
              <a:t>1940-1950:</a:t>
            </a:r>
            <a:endParaRPr sz="1500" b="1" dirty="0">
              <a:solidFill>
                <a:srgbClr val="FFFFFF"/>
              </a:solidFill>
            </a:endParaRPr>
          </a:p>
          <a:p>
            <a:pPr marL="457200" lvl="0" indent="-323850" algn="l" rtl="0">
              <a:spcBef>
                <a:spcPts val="1600"/>
              </a:spcBef>
              <a:spcAft>
                <a:spcPts val="0"/>
              </a:spcAft>
              <a:buClr>
                <a:srgbClr val="FFFFFF"/>
              </a:buClr>
              <a:buSzPts val="1500"/>
              <a:buChar char="●"/>
            </a:pPr>
            <a:r>
              <a:rPr lang="en" sz="1500" dirty="0">
                <a:solidFill>
                  <a:srgbClr val="FFFFFF"/>
                </a:solidFill>
              </a:rPr>
              <a:t>Construction of Seaman Dam and Reservoir</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World War II and the Greeley Prisoner of War Camp</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Purchase of the High Mountain Reservoirs</a:t>
            </a:r>
            <a:endParaRPr sz="1500" dirty="0">
              <a:solidFill>
                <a:srgbClr val="FFFFFF"/>
              </a:solidFill>
            </a:endParaRPr>
          </a:p>
          <a:p>
            <a:pPr marL="0" lvl="0" indent="0" algn="l" rtl="0">
              <a:spcBef>
                <a:spcPts val="1600"/>
              </a:spcBef>
              <a:spcAft>
                <a:spcPts val="0"/>
              </a:spcAft>
              <a:buNone/>
            </a:pPr>
            <a:endParaRPr sz="1500" dirty="0">
              <a:solidFill>
                <a:srgbClr val="FFFFFF"/>
              </a:solidFill>
            </a:endParaRPr>
          </a:p>
          <a:p>
            <a:pPr marL="0" lvl="0" indent="0" algn="l" rtl="0">
              <a:spcBef>
                <a:spcPts val="1600"/>
              </a:spcBef>
              <a:spcAft>
                <a:spcPts val="1600"/>
              </a:spcAft>
              <a:buNone/>
            </a:pPr>
            <a:endParaRPr sz="1000" b="1" dirty="0">
              <a:solidFill>
                <a:srgbClr val="FFFFFF"/>
              </a:solidFill>
            </a:endParaRPr>
          </a:p>
        </p:txBody>
      </p:sp>
      <p:sp>
        <p:nvSpPr>
          <p:cNvPr id="94" name="Google Shape;94;p18"/>
          <p:cNvSpPr txBox="1"/>
          <p:nvPr/>
        </p:nvSpPr>
        <p:spPr>
          <a:xfrm>
            <a:off x="4641975" y="1017725"/>
            <a:ext cx="4117200" cy="25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FFFFFF"/>
                </a:solidFill>
                <a:latin typeface="Average"/>
                <a:ea typeface="Average"/>
                <a:cs typeface="Average"/>
                <a:sym typeface="Average"/>
              </a:rPr>
              <a:t>1</a:t>
            </a:r>
            <a:r>
              <a:rPr lang="en" sz="1700" b="1" dirty="0">
                <a:solidFill>
                  <a:srgbClr val="FFFFFF"/>
                </a:solidFill>
                <a:latin typeface="Average"/>
                <a:ea typeface="Average"/>
                <a:cs typeface="Average"/>
                <a:sym typeface="Average"/>
              </a:rPr>
              <a:t>950-1970:</a:t>
            </a:r>
            <a:endParaRPr sz="1700" b="1"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Colorado Big Thompson Project Operational</a:t>
            </a:r>
            <a:endParaRPr sz="1700"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Formation of the Greeley Water Board in 1958</a:t>
            </a:r>
            <a:endParaRPr sz="1700"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Drought of the 1950’s</a:t>
            </a:r>
            <a:endParaRPr sz="1700"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Monfort Packing Plant Opens</a:t>
            </a:r>
            <a:endParaRPr sz="1700"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Agreement with the Greeley Loveland Irrigation Company</a:t>
            </a:r>
            <a:endParaRPr sz="1700"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Boyd Lake Treatment Plant and Pipeline</a:t>
            </a:r>
            <a:endParaRPr sz="1700"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Kodak of Colorado</a:t>
            </a:r>
            <a:endParaRPr sz="1700" dirty="0">
              <a:solidFill>
                <a:srgbClr val="FFFFFF"/>
              </a:solidFill>
              <a:latin typeface="Average"/>
              <a:ea typeface="Average"/>
              <a:cs typeface="Average"/>
              <a:sym typeface="Average"/>
            </a:endParaRPr>
          </a:p>
          <a:p>
            <a:pPr marL="457200" lvl="0" indent="-336550" algn="l" rtl="0">
              <a:spcBef>
                <a:spcPts val="0"/>
              </a:spcBef>
              <a:spcAft>
                <a:spcPts val="0"/>
              </a:spcAft>
              <a:buClr>
                <a:srgbClr val="FFFFFF"/>
              </a:buClr>
              <a:buSzPts val="1700"/>
              <a:buFont typeface="Average"/>
              <a:buChar char="●"/>
            </a:pPr>
            <a:r>
              <a:rPr lang="en" sz="1700" dirty="0">
                <a:solidFill>
                  <a:srgbClr val="FFFFFF"/>
                </a:solidFill>
                <a:latin typeface="Average"/>
                <a:ea typeface="Average"/>
                <a:cs typeface="Average"/>
                <a:sym typeface="Average"/>
              </a:rPr>
              <a:t>Wastewater Treatment Plant Expansion</a:t>
            </a:r>
            <a:endParaRPr sz="1700" dirty="0">
              <a:solidFill>
                <a:srgbClr val="FFFFFF"/>
              </a:solidFill>
              <a:latin typeface="Average"/>
              <a:ea typeface="Average"/>
              <a:cs typeface="Average"/>
              <a:sym typeface="Average"/>
            </a:endParaRPr>
          </a:p>
          <a:p>
            <a:pPr marL="0" lvl="0" indent="0" algn="l" rtl="0">
              <a:spcBef>
                <a:spcPts val="0"/>
              </a:spcBef>
              <a:spcAft>
                <a:spcPts val="0"/>
              </a:spcAft>
              <a:buNone/>
            </a:pPr>
            <a:endParaRPr sz="1700" dirty="0">
              <a:solidFill>
                <a:srgbClr val="FFFFFF"/>
              </a:solidFill>
              <a:latin typeface="Average"/>
              <a:ea typeface="Average"/>
              <a:cs typeface="Average"/>
              <a:sym typeface="Average"/>
            </a:endParaRPr>
          </a:p>
          <a:p>
            <a:pPr marL="0" lvl="0" indent="0" algn="l" rtl="0">
              <a:spcBef>
                <a:spcPts val="0"/>
              </a:spcBef>
              <a:spcAft>
                <a:spcPts val="0"/>
              </a:spcAft>
              <a:buNone/>
            </a:pPr>
            <a:endParaRPr dirty="0">
              <a:solidFill>
                <a:srgbClr val="FFFFFF"/>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346688"/>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KEY EVENTS PT. 3</a:t>
            </a:r>
            <a:endParaRPr b="1" dirty="0"/>
          </a:p>
        </p:txBody>
      </p:sp>
      <p:sp>
        <p:nvSpPr>
          <p:cNvPr id="100" name="Google Shape;100;p19"/>
          <p:cNvSpPr txBox="1">
            <a:spLocks noGrp="1"/>
          </p:cNvSpPr>
          <p:nvPr>
            <p:ph type="body" idx="1"/>
          </p:nvPr>
        </p:nvSpPr>
        <p:spPr>
          <a:xfrm>
            <a:off x="218400" y="807800"/>
            <a:ext cx="4458600" cy="4055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b="1" dirty="0">
                <a:solidFill>
                  <a:srgbClr val="FFFFFF"/>
                </a:solidFill>
              </a:rPr>
              <a:t>1970-1980:</a:t>
            </a:r>
            <a:endParaRPr sz="1500" b="1" dirty="0">
              <a:solidFill>
                <a:srgbClr val="FFFFFF"/>
              </a:solidFill>
            </a:endParaRPr>
          </a:p>
          <a:p>
            <a:pPr marL="457200" lvl="0" indent="-323850" algn="l" rtl="0">
              <a:lnSpc>
                <a:spcPct val="100000"/>
              </a:lnSpc>
              <a:spcBef>
                <a:spcPts val="0"/>
              </a:spcBef>
              <a:spcAft>
                <a:spcPts val="0"/>
              </a:spcAft>
              <a:buClr>
                <a:srgbClr val="FFFFFF"/>
              </a:buClr>
              <a:buSzPts val="1500"/>
              <a:buChar char="●"/>
            </a:pPr>
            <a:r>
              <a:rPr lang="en" sz="1500" dirty="0">
                <a:solidFill>
                  <a:srgbClr val="FFFFFF"/>
                </a:solidFill>
              </a:rPr>
              <a:t>Windy Gap Project</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Become the Greeley Water and Sewer Board</a:t>
            </a:r>
            <a:br>
              <a:rPr lang="en" sz="1500" dirty="0">
                <a:solidFill>
                  <a:srgbClr val="FFFFFF"/>
                </a:solidFill>
              </a:rPr>
            </a:br>
            <a:endParaRPr sz="1500" dirty="0">
              <a:solidFill>
                <a:srgbClr val="FFFFFF"/>
              </a:solidFill>
            </a:endParaRPr>
          </a:p>
          <a:p>
            <a:pPr marL="0" lvl="0" indent="0" algn="l" rtl="0">
              <a:spcBef>
                <a:spcPts val="0"/>
              </a:spcBef>
              <a:spcAft>
                <a:spcPts val="0"/>
              </a:spcAft>
              <a:buNone/>
            </a:pPr>
            <a:r>
              <a:rPr lang="en" sz="1500" b="1" dirty="0">
                <a:solidFill>
                  <a:srgbClr val="FFFFFF"/>
                </a:solidFill>
              </a:rPr>
              <a:t>1980-2000:</a:t>
            </a:r>
            <a:endParaRPr sz="1500" b="1"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The Environmental Era Begins</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Wild and Scenic Designation for the Poudre River</a:t>
            </a:r>
          </a:p>
          <a:p>
            <a:pPr marL="457200" lvl="0" indent="-323850" algn="l" rtl="0">
              <a:spcBef>
                <a:spcPts val="0"/>
              </a:spcBef>
              <a:spcAft>
                <a:spcPts val="0"/>
              </a:spcAft>
              <a:buClr>
                <a:srgbClr val="FFFFFF"/>
              </a:buClr>
              <a:buSzPts val="1500"/>
              <a:buChar char="●"/>
            </a:pPr>
            <a:r>
              <a:rPr lang="en" sz="1500" dirty="0">
                <a:solidFill>
                  <a:srgbClr val="FFFFFF"/>
                </a:solidFill>
              </a:rPr>
              <a:t>Federal Reserved Water Rights Claims</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By Pass Flow Claim by the U.S. Government</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Thornton Water Purchase</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Sale of the High Mountain Reservoir Controversy </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Water Purchase of the 1990’s</a:t>
            </a:r>
            <a:endParaRPr sz="1500" dirty="0">
              <a:solidFill>
                <a:srgbClr val="FFFFFF"/>
              </a:solidFill>
            </a:endParaRPr>
          </a:p>
          <a:p>
            <a:pPr marL="457200" lvl="0" indent="-323850" algn="l" rtl="0">
              <a:spcBef>
                <a:spcPts val="0"/>
              </a:spcBef>
              <a:spcAft>
                <a:spcPts val="0"/>
              </a:spcAft>
              <a:buClr>
                <a:srgbClr val="FFFFFF"/>
              </a:buClr>
              <a:buSzPts val="1500"/>
              <a:buChar char="●"/>
            </a:pPr>
            <a:r>
              <a:rPr lang="en" sz="1500" dirty="0">
                <a:solidFill>
                  <a:srgbClr val="FFFFFF"/>
                </a:solidFill>
              </a:rPr>
              <a:t>Expansion of the Wastewater Treatment Plant</a:t>
            </a:r>
            <a:endParaRPr sz="1000" dirty="0">
              <a:solidFill>
                <a:srgbClr val="FFFFFF"/>
              </a:solidFill>
            </a:endParaRPr>
          </a:p>
        </p:txBody>
      </p:sp>
      <p:sp>
        <p:nvSpPr>
          <p:cNvPr id="101" name="Google Shape;101;p19"/>
          <p:cNvSpPr txBox="1"/>
          <p:nvPr/>
        </p:nvSpPr>
        <p:spPr>
          <a:xfrm>
            <a:off x="4927344" y="919388"/>
            <a:ext cx="4606800" cy="405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FFFFFF"/>
                </a:solidFill>
                <a:latin typeface="Average"/>
                <a:ea typeface="Average"/>
                <a:cs typeface="Average"/>
                <a:sym typeface="Average"/>
              </a:rPr>
              <a:t>2000-2020:</a:t>
            </a:r>
            <a:endParaRPr sz="1500" b="1"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Drought of 2002</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Water Conservation</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Water Master Plan of 2003</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Seaman Reservoir Expansion Permitting</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Windy Gap Firming Project</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New 60 inch Treated Water Pipeline from Bellvue</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Water for Economic Development: ConAgra and Leprino</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Best Tasting Water in America Award</a:t>
            </a:r>
            <a:endParaRPr sz="1500" dirty="0">
              <a:solidFill>
                <a:srgbClr val="FFFFFF"/>
              </a:solidFill>
              <a:latin typeface="Average"/>
              <a:ea typeface="Average"/>
              <a:cs typeface="Average"/>
              <a:sym typeface="Average"/>
            </a:endParaRPr>
          </a:p>
          <a:p>
            <a:pPr marL="0" lvl="0" indent="0" algn="l" rtl="0">
              <a:spcBef>
                <a:spcPts val="0"/>
              </a:spcBef>
              <a:spcAft>
                <a:spcPts val="0"/>
              </a:spcAft>
              <a:buNone/>
            </a:pPr>
            <a:endParaRPr sz="1500" dirty="0">
              <a:solidFill>
                <a:srgbClr val="FFFFFF"/>
              </a:solidFill>
              <a:latin typeface="Average"/>
              <a:ea typeface="Average"/>
              <a:cs typeface="Average"/>
              <a:sym typeface="Average"/>
            </a:endParaRPr>
          </a:p>
          <a:p>
            <a:pPr marL="0" lvl="0" indent="0" algn="l" rtl="0">
              <a:spcBef>
                <a:spcPts val="0"/>
              </a:spcBef>
              <a:spcAft>
                <a:spcPts val="0"/>
              </a:spcAft>
              <a:buNone/>
            </a:pPr>
            <a:r>
              <a:rPr lang="en" sz="1500" b="1" dirty="0">
                <a:solidFill>
                  <a:srgbClr val="FFFFFF"/>
                </a:solidFill>
                <a:latin typeface="Average"/>
                <a:ea typeface="Average"/>
                <a:cs typeface="Average"/>
                <a:sym typeface="Average"/>
              </a:rPr>
              <a:t>Greeley Water at 150:</a:t>
            </a:r>
            <a:endParaRPr sz="1500" b="1"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Concluding Summary Chapter of the Past 150 years</a:t>
            </a:r>
            <a:endParaRPr sz="1500" dirty="0">
              <a:solidFill>
                <a:srgbClr val="FFFFFF"/>
              </a:solidFill>
              <a:latin typeface="Average"/>
              <a:ea typeface="Average"/>
              <a:cs typeface="Average"/>
              <a:sym typeface="Average"/>
            </a:endParaRPr>
          </a:p>
          <a:p>
            <a:pPr marL="457200" lvl="0" indent="-323850" algn="l" rtl="0">
              <a:spcBef>
                <a:spcPts val="0"/>
              </a:spcBef>
              <a:spcAft>
                <a:spcPts val="0"/>
              </a:spcAft>
              <a:buClr>
                <a:srgbClr val="FFFFFF"/>
              </a:buClr>
              <a:buSzPts val="1500"/>
              <a:buFont typeface="Average"/>
              <a:buChar char="●"/>
            </a:pPr>
            <a:r>
              <a:rPr lang="en" sz="1500" dirty="0">
                <a:solidFill>
                  <a:srgbClr val="FFFFFF"/>
                </a:solidFill>
                <a:latin typeface="Average"/>
                <a:ea typeface="Average"/>
                <a:cs typeface="Average"/>
                <a:sym typeface="Average"/>
              </a:rPr>
              <a:t>Challenge of the Future</a:t>
            </a:r>
            <a:endParaRPr sz="1500" dirty="0">
              <a:solidFill>
                <a:srgbClr val="FFFFFF"/>
              </a:solidFill>
              <a:latin typeface="Average"/>
              <a:ea typeface="Average"/>
              <a:cs typeface="Average"/>
              <a:sym typeface="Average"/>
            </a:endParaRPr>
          </a:p>
          <a:p>
            <a:pPr marL="0" lvl="0" indent="0" algn="l" rtl="0">
              <a:spcBef>
                <a:spcPts val="0"/>
              </a:spcBef>
              <a:spcAft>
                <a:spcPts val="0"/>
              </a:spcAft>
              <a:buNone/>
            </a:pPr>
            <a:endParaRPr sz="1500" dirty="0">
              <a:solidFill>
                <a:srgbClr val="FFFFFF"/>
              </a:solidFill>
              <a:latin typeface="Average"/>
              <a:ea typeface="Average"/>
              <a:cs typeface="Average"/>
              <a:sym typeface="Average"/>
            </a:endParaRPr>
          </a:p>
          <a:p>
            <a:pPr marL="0" lvl="0" indent="0" algn="l" rtl="0">
              <a:spcBef>
                <a:spcPts val="0"/>
              </a:spcBef>
              <a:spcAft>
                <a:spcPts val="0"/>
              </a:spcAft>
              <a:buNone/>
            </a:pPr>
            <a:endParaRPr dirty="0">
              <a:solidFill>
                <a:srgbClr val="FFFFFF"/>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645900" y="1253850"/>
            <a:ext cx="7852200" cy="2635800"/>
          </a:xfrm>
          <a:prstGeom prst="rect">
            <a:avLst/>
          </a:prstGeom>
        </p:spPr>
        <p:txBody>
          <a:bodyPr spcFirstLastPara="1" wrap="square" lIns="91425" tIns="91425" rIns="91425" bIns="91425" anchor="ctr" anchorCtr="0">
            <a:noAutofit/>
          </a:bodyPr>
          <a:lstStyle/>
          <a:p>
            <a:pPr lvl="0"/>
            <a:r>
              <a:rPr lang="en-US" dirty="0"/>
              <a:t>“Go West Young Man”</a:t>
            </a:r>
            <a:br>
              <a:rPr lang="en-US" dirty="0"/>
            </a:br>
            <a:br>
              <a:rPr lang="en-US" dirty="0"/>
            </a:br>
            <a:r>
              <a:rPr lang="en-US" dirty="0"/>
              <a:t>Horace Greeley</a:t>
            </a:r>
            <a:br>
              <a:rPr lang="en-US" dirty="0"/>
            </a:br>
            <a:r>
              <a:rPr lang="en-US" dirty="0"/>
              <a:t>1865 </a:t>
            </a:r>
            <a:endParaRPr dirty="0"/>
          </a:p>
        </p:txBody>
      </p:sp>
    </p:spTree>
    <p:extLst>
      <p:ext uri="{BB962C8B-B14F-4D97-AF65-F5344CB8AC3E}">
        <p14:creationId xmlns:p14="http://schemas.microsoft.com/office/powerpoint/2010/main" val="1050951301"/>
      </p:ext>
    </p:extLst>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3" ma:contentTypeDescription="Create a new document." ma:contentTypeScope="" ma:versionID="1cde21146b7019af230c1922064b678f">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ea920656b4b924b5f7b35d005ccdfee5"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dfdfdc2e-6562-4bca-b382-866d00cabfb3">2TD5W6UAR6Y6-443690059-413377</_dlc_DocId>
    <_dlc_DocIdUrl xmlns="dfdfdc2e-6562-4bca-b382-866d00cabfb3">
      <Url>https://colostate.sharepoint.com/sites/OEE-Resources/CoWC/_layouts/15/DocIdRedir.aspx?ID=2TD5W6UAR6Y6-443690059-413377</Url>
      <Description>2TD5W6UAR6Y6-443690059-413377</Description>
    </_dlc_DocIdUrl>
    <lcf76f155ced4ddcb4097134ff3c332f xmlns="89d2adfb-4844-4394-af2c-788461211bf0">
      <Terms xmlns="http://schemas.microsoft.com/office/infopath/2007/PartnerControls"/>
    </lcf76f155ced4ddcb4097134ff3c332f>
    <Tags xmlns="dfdfdc2e-6562-4bca-b382-866d00cabfb3" xsi:nil="true"/>
    <TaxCatchAll xmlns="dfdfdc2e-6562-4bca-b382-866d00cabfb3" xsi:nil="true"/>
    <CategoryDescription xmlns="http://schemas.microsoft.com/sharepoint.v3" xsi:nil="true"/>
  </documentManagement>
</p:properties>
</file>

<file path=customXml/itemProps1.xml><?xml version="1.0" encoding="utf-8"?>
<ds:datastoreItem xmlns:ds="http://schemas.openxmlformats.org/officeDocument/2006/customXml" ds:itemID="{8414D5C5-6747-481D-85F2-C22263B17A0A}"/>
</file>

<file path=customXml/itemProps2.xml><?xml version="1.0" encoding="utf-8"?>
<ds:datastoreItem xmlns:ds="http://schemas.openxmlformats.org/officeDocument/2006/customXml" ds:itemID="{CDC9D8E5-0E97-4E97-82B4-FA8014295FC0}"/>
</file>

<file path=customXml/itemProps3.xml><?xml version="1.0" encoding="utf-8"?>
<ds:datastoreItem xmlns:ds="http://schemas.openxmlformats.org/officeDocument/2006/customXml" ds:itemID="{5619BCB0-054A-44D4-8D8A-9BEC0F0CC1A8}"/>
</file>

<file path=customXml/itemProps4.xml><?xml version="1.0" encoding="utf-8"?>
<ds:datastoreItem xmlns:ds="http://schemas.openxmlformats.org/officeDocument/2006/customXml" ds:itemID="{102A6EB5-9EBB-44C5-9751-AE274C7B4EBA}"/>
</file>

<file path=docProps/app.xml><?xml version="1.0" encoding="utf-8"?>
<Properties xmlns="http://schemas.openxmlformats.org/officeDocument/2006/extended-properties" xmlns:vt="http://schemas.openxmlformats.org/officeDocument/2006/docPropsVTypes">
  <TotalTime>2809</TotalTime>
  <Words>3863</Words>
  <Application>Microsoft Office PowerPoint</Application>
  <PresentationFormat>On-screen Show (16:9)</PresentationFormat>
  <Paragraphs>240</Paragraphs>
  <Slides>44</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Average</vt:lpstr>
      <vt:lpstr>Oswald</vt:lpstr>
      <vt:lpstr>Roboto</vt:lpstr>
      <vt:lpstr>Fira Sans</vt:lpstr>
      <vt:lpstr>Arial</vt:lpstr>
      <vt:lpstr>Newsreader</vt:lpstr>
      <vt:lpstr>Georgia</vt:lpstr>
      <vt:lpstr>Slate</vt:lpstr>
      <vt:lpstr>Confluence: The Story of Greeley Water</vt:lpstr>
      <vt:lpstr>PowerPoint Presentation</vt:lpstr>
      <vt:lpstr>THE STORY</vt:lpstr>
      <vt:lpstr>PowerPoint Presentation</vt:lpstr>
      <vt:lpstr>CONTENTS</vt:lpstr>
      <vt:lpstr>KEY EVENTS PT. 1</vt:lpstr>
      <vt:lpstr>KEY EVENTS PT. 2</vt:lpstr>
      <vt:lpstr>KEY EVENTS PT. 3</vt:lpstr>
      <vt:lpstr>“Go West Young Man”  Horace Greeley 1865 </vt:lpstr>
      <vt:lpstr>California Gold Rush  First in Time, First in Right Prior Appropriation Water Use Doctrine</vt:lpstr>
      <vt:lpstr>PowerPoint Presentation</vt:lpstr>
      <vt:lpstr>PowerPoint Presentation</vt:lpstr>
      <vt:lpstr>PowerPoint Presentation</vt:lpstr>
      <vt:lpstr>Colorado Doctrine of Prior Appropriation  Five Guiding Principles</vt:lpstr>
      <vt:lpstr>  1st Principle: The public owns all of the water of the natural streams within the State of Colorado.  2nd Principle: The water is dedicated to the use of the people through appropriation of unappropriated waters.  3rd Principle: Actual beneficial use of the public’s water resource is required for the establishment of water rights-(Beneficial use is a necessary derivative of appropriation as opposed to hoarding for later resale)  4th Principle: When there is not sufficient water to satisfy all use rights, the earlier established right prevails.   5th Principle: All persons and corporations, upon payment of just compensation, are entitled to a right of way across private lands of another for the construction and operation of water works for use rights.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Depression, Drought, CBT &amp;  Voluntary Collectivism     Greeley Water in the 1930’s</vt:lpstr>
      <vt:lpstr>Northern Water CB-T Contract of 1938</vt:lpstr>
      <vt:lpstr>GREELEY WATER 1940-1950 Greeley Transformed </vt:lpstr>
      <vt:lpstr>PowerPoint Presentation</vt:lpstr>
      <vt:lpstr>Greeley Epiphany The idea of securing treated water from two separate river basins-the Cache la Poudre and the Big Thompson Rivers </vt:lpstr>
      <vt:lpstr>PowerPoint Presentation</vt:lpstr>
      <vt:lpstr>1950-1970  A Small Town No More </vt:lpstr>
      <vt:lpstr>Keep Politics Out of Water</vt:lpstr>
      <vt:lpstr>MAINTAINING &amp; EXPANSION  “WINDY GAP PROJECT” </vt:lpstr>
      <vt:lpstr>1970-1980 Keeping Meeker’s Promise Cleanliness, Abundance, &amp; Affordability </vt:lpstr>
      <vt:lpstr>1980-2000  </vt:lpstr>
      <vt:lpstr>PowerPoint Presentation</vt:lpstr>
      <vt:lpstr>PowerPoint Presentation</vt:lpstr>
      <vt:lpstr>PowerPoint Presentation</vt:lpstr>
      <vt:lpstr>2000-2020  </vt:lpstr>
      <vt:lpstr>Greeley wins “Best of the Best” drinking water taste test June 14, 2017 The City of Greeley, Colo., has won the thirteenth annual “Best of the Best” Tap Water Taste Test at this year's ACE... </vt:lpstr>
      <vt:lpstr>GREELEY WATER at 150 “Look ahead and plan for others as others have planned for you.”</vt:lpstr>
      <vt:lpstr>PowerPoint Presentation</vt:lpstr>
      <vt:lpstr>Existing Water Supply System </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Confluence: The Story of Greeley Water</dc:title>
  <dc:creator>Harold</dc:creator>
  <cp:lastModifiedBy>Cheri Witt - Brown</cp:lastModifiedBy>
  <cp:revision>44</cp:revision>
  <dcterms:modified xsi:type="dcterms:W3CDTF">2023-05-14T22:26:37Z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0x01010037A8D8D3CCF8024B8480588293B8CA66</vt:lpwstr>
  </property>
  <property fmtid="{D5CDD505-2E9C-101B-9397-08002B2CF9AE}" pid="3" name="_dlc_DocIdItemGuid">
    <vt:lpwstr>62c01f49-e75d-4c88-a8d1-2210188219b0</vt:lpwstr>
  </property>
</Properties>
</file>