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926" r:id="rId3"/>
    <p:sldId id="776" r:id="rId4"/>
    <p:sldId id="292" r:id="rId5"/>
    <p:sldId id="1132" r:id="rId6"/>
    <p:sldId id="1130" r:id="rId7"/>
    <p:sldId id="273" r:id="rId8"/>
    <p:sldId id="909" r:id="rId9"/>
    <p:sldId id="298" r:id="rId10"/>
    <p:sldId id="1119" r:id="rId11"/>
    <p:sldId id="1118" r:id="rId12"/>
    <p:sldId id="1121" r:id="rId13"/>
    <p:sldId id="927" r:id="rId14"/>
    <p:sldId id="1135" r:id="rId15"/>
    <p:sldId id="270" r:id="rId16"/>
    <p:sldId id="266" r:id="rId17"/>
    <p:sldId id="1134" r:id="rId1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64"/>
    <a:srgbClr val="004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156" y="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2C244B-D052-82FC-9C85-32F7D07A6D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22804-F94E-D917-0F45-F8E0EBB59DA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537DEB8-DD97-461C-88E9-D2CADB17F118}" type="datetimeFigureOut">
              <a:rPr lang="en-US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A012B7E-93F5-14D5-77B3-542D998A17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2BCDCD4-F357-742E-9619-2EF0AAE00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75948-10A7-E7BD-EB99-EB8CCBD2535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DB6A2-47A6-D15D-7FE4-B7D63D097C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E07973E-5748-4C4A-9F2B-2B291D019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10082C16-057C-DB39-8118-1F0DF16D08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736D6479-F11F-3BA4-E00C-CFEF525FC5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Carl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9DD34456-604F-8A50-6287-3B2162B908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2C6CE9-B3DC-4705-9D10-7EAC3BE6B4FC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F6C9BD82-7A0F-CCBD-73D9-03F0AD658C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AA74F00E-8F98-07F0-8AAC-D91053B0D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CBC579A-1A34-1B70-7F90-4682EDFAE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fld id="{6398EA0C-ECC5-4499-BC35-56F1CB54C033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FEB720A0-F983-31B7-7D64-88F05C8CFF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6066A6DC-ED38-BFB2-32BA-CDDE87044C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Steph </a:t>
            </a: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C2D6655F-E251-064C-8985-9F53159DD2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fld id="{D3D21BEB-239E-4C38-BEC1-F78691C981C7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8F97930B-E17F-70BB-9BE7-197F430F6D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2EFD02B2-663A-3E50-ED45-209D1AA8C4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Storing water in Glade by 2029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B1B1BB98-85DB-D80D-04D9-2A14304B8F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fld id="{9D22F56F-8F56-4B7C-A3F5-9F2780023E0A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349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-N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26E990-AE2E-BAF2-41AC-68F534BBD935}"/>
              </a:ext>
            </a:extLst>
          </p:cNvPr>
          <p:cNvSpPr/>
          <p:nvPr userDrawn="1"/>
        </p:nvSpPr>
        <p:spPr>
          <a:xfrm>
            <a:off x="1817688" y="6537325"/>
            <a:ext cx="10374312" cy="320675"/>
          </a:xfrm>
          <a:prstGeom prst="rect">
            <a:avLst/>
          </a:prstGeom>
          <a:solidFill>
            <a:schemeClr val="accent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A82AF763-19EB-BACD-4B51-1EC81ED4DC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63" y="6550025"/>
            <a:ext cx="71913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51CD22-59B1-E534-8BBA-1D1D94BEE229}"/>
              </a:ext>
            </a:extLst>
          </p:cNvPr>
          <p:cNvSpPr/>
          <p:nvPr userDrawn="1"/>
        </p:nvSpPr>
        <p:spPr>
          <a:xfrm>
            <a:off x="0" y="6537325"/>
            <a:ext cx="817563" cy="320675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649FE1D7-E283-5C4D-9CE5-A113465459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05000" y="6559550"/>
            <a:ext cx="1828800" cy="269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100" b="1" dirty="0">
                <a:solidFill>
                  <a:schemeClr val="bg1"/>
                </a:solidFill>
                <a:cs typeface="Segoe UI" panose="020B0502040204020203" pitchFamily="34" charset="0"/>
              </a:rPr>
              <a:t>www.NISPwater.org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7165" y="365126"/>
            <a:ext cx="11425380" cy="7709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B8044-D38F-6624-4C30-4E312FCBDC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0000" y="6516688"/>
            <a:ext cx="452438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A623748-ECAB-429C-8F17-301D396EBE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336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-N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C6C80-80BB-7D7D-2843-F5E76E7A27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2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337EC2-32ED-E6CF-B95F-9FCAC853FD72}"/>
              </a:ext>
            </a:extLst>
          </p:cNvPr>
          <p:cNvSpPr/>
          <p:nvPr userDrawn="1"/>
        </p:nvSpPr>
        <p:spPr>
          <a:xfrm>
            <a:off x="0" y="5791200"/>
            <a:ext cx="12192000" cy="1096963"/>
          </a:xfrm>
          <a:prstGeom prst="rect">
            <a:avLst/>
          </a:prstGeom>
          <a:solidFill>
            <a:schemeClr val="accent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Isosceles Triangle 4">
            <a:extLst>
              <a:ext uri="{FF2B5EF4-FFF2-40B4-BE49-F238E27FC236}">
                <a16:creationId xmlns:a16="http://schemas.microsoft.com/office/drawing/2014/main" id="{D7EF6592-A09A-28FE-81C9-659543FDE191}"/>
              </a:ext>
            </a:extLst>
          </p:cNvPr>
          <p:cNvSpPr/>
          <p:nvPr userDrawn="1"/>
        </p:nvSpPr>
        <p:spPr>
          <a:xfrm rot="5400000">
            <a:off x="-897863" y="897865"/>
            <a:ext cx="4114799" cy="2319072"/>
          </a:xfrm>
          <a:custGeom>
            <a:avLst/>
            <a:gdLst>
              <a:gd name="connsiteX0" fmla="*/ 0 w 9007032"/>
              <a:gd name="connsiteY0" fmla="*/ 4465319 h 4465319"/>
              <a:gd name="connsiteX1" fmla="*/ 4487574 w 9007032"/>
              <a:gd name="connsiteY1" fmla="*/ 0 h 4465319"/>
              <a:gd name="connsiteX2" fmla="*/ 9007032 w 9007032"/>
              <a:gd name="connsiteY2" fmla="*/ 4465319 h 4465319"/>
              <a:gd name="connsiteX3" fmla="*/ 0 w 9007032"/>
              <a:gd name="connsiteY3" fmla="*/ 4465319 h 4465319"/>
              <a:gd name="connsiteX0" fmla="*/ 0 w 9007032"/>
              <a:gd name="connsiteY0" fmla="*/ 4465319 h 4465319"/>
              <a:gd name="connsiteX1" fmla="*/ 962826 w 9007032"/>
              <a:gd name="connsiteY1" fmla="*/ 3494358 h 4465319"/>
              <a:gd name="connsiteX2" fmla="*/ 4487574 w 9007032"/>
              <a:gd name="connsiteY2" fmla="*/ 0 h 4465319"/>
              <a:gd name="connsiteX3" fmla="*/ 9007032 w 9007032"/>
              <a:gd name="connsiteY3" fmla="*/ 4465319 h 4465319"/>
              <a:gd name="connsiteX4" fmla="*/ 0 w 9007032"/>
              <a:gd name="connsiteY4" fmla="*/ 4465319 h 4465319"/>
              <a:gd name="connsiteX0" fmla="*/ 0 w 9007032"/>
              <a:gd name="connsiteY0" fmla="*/ 4465319 h 4474746"/>
              <a:gd name="connsiteX1" fmla="*/ 962826 w 9007032"/>
              <a:gd name="connsiteY1" fmla="*/ 3494358 h 4474746"/>
              <a:gd name="connsiteX2" fmla="*/ 4487574 w 9007032"/>
              <a:gd name="connsiteY2" fmla="*/ 0 h 4474746"/>
              <a:gd name="connsiteX3" fmla="*/ 9007032 w 9007032"/>
              <a:gd name="connsiteY3" fmla="*/ 4465319 h 4474746"/>
              <a:gd name="connsiteX4" fmla="*/ 849704 w 9007032"/>
              <a:gd name="connsiteY4" fmla="*/ 4474746 h 4474746"/>
              <a:gd name="connsiteX5" fmla="*/ 0 w 9007032"/>
              <a:gd name="connsiteY5" fmla="*/ 4465319 h 4474746"/>
              <a:gd name="connsiteX0" fmla="*/ 0 w 8290595"/>
              <a:gd name="connsiteY0" fmla="*/ 4022259 h 4474746"/>
              <a:gd name="connsiteX1" fmla="*/ 246389 w 8290595"/>
              <a:gd name="connsiteY1" fmla="*/ 3494358 h 4474746"/>
              <a:gd name="connsiteX2" fmla="*/ 3771137 w 8290595"/>
              <a:gd name="connsiteY2" fmla="*/ 0 h 4474746"/>
              <a:gd name="connsiteX3" fmla="*/ 8290595 w 8290595"/>
              <a:gd name="connsiteY3" fmla="*/ 4465319 h 4474746"/>
              <a:gd name="connsiteX4" fmla="*/ 133267 w 8290595"/>
              <a:gd name="connsiteY4" fmla="*/ 4474746 h 4474746"/>
              <a:gd name="connsiteX5" fmla="*/ 0 w 8290595"/>
              <a:gd name="connsiteY5" fmla="*/ 4022259 h 4474746"/>
              <a:gd name="connsiteX0" fmla="*/ 0 w 8290595"/>
              <a:gd name="connsiteY0" fmla="*/ 4022259 h 4474746"/>
              <a:gd name="connsiteX1" fmla="*/ 387791 w 8290595"/>
              <a:gd name="connsiteY1" fmla="*/ 3343530 h 4474746"/>
              <a:gd name="connsiteX2" fmla="*/ 3771137 w 8290595"/>
              <a:gd name="connsiteY2" fmla="*/ 0 h 4474746"/>
              <a:gd name="connsiteX3" fmla="*/ 8290595 w 8290595"/>
              <a:gd name="connsiteY3" fmla="*/ 4465319 h 4474746"/>
              <a:gd name="connsiteX4" fmla="*/ 133267 w 8290595"/>
              <a:gd name="connsiteY4" fmla="*/ 4474746 h 4474746"/>
              <a:gd name="connsiteX5" fmla="*/ 0 w 8290595"/>
              <a:gd name="connsiteY5" fmla="*/ 4022259 h 4474746"/>
              <a:gd name="connsiteX0" fmla="*/ 0 w 8290595"/>
              <a:gd name="connsiteY0" fmla="*/ 4022259 h 4465319"/>
              <a:gd name="connsiteX1" fmla="*/ 387791 w 8290595"/>
              <a:gd name="connsiteY1" fmla="*/ 3343530 h 4465319"/>
              <a:gd name="connsiteX2" fmla="*/ 3771137 w 8290595"/>
              <a:gd name="connsiteY2" fmla="*/ 0 h 4465319"/>
              <a:gd name="connsiteX3" fmla="*/ 8290595 w 8290595"/>
              <a:gd name="connsiteY3" fmla="*/ 4465319 h 4465319"/>
              <a:gd name="connsiteX4" fmla="*/ 387791 w 8290595"/>
              <a:gd name="connsiteY4" fmla="*/ 4465319 h 4465319"/>
              <a:gd name="connsiteX5" fmla="*/ 0 w 8290595"/>
              <a:gd name="connsiteY5" fmla="*/ 4022259 h 4465319"/>
              <a:gd name="connsiteX0" fmla="*/ 0 w 7922950"/>
              <a:gd name="connsiteY0" fmla="*/ 3956272 h 4465319"/>
              <a:gd name="connsiteX1" fmla="*/ 20146 w 7922950"/>
              <a:gd name="connsiteY1" fmla="*/ 3343530 h 4465319"/>
              <a:gd name="connsiteX2" fmla="*/ 3403492 w 7922950"/>
              <a:gd name="connsiteY2" fmla="*/ 0 h 4465319"/>
              <a:gd name="connsiteX3" fmla="*/ 7922950 w 7922950"/>
              <a:gd name="connsiteY3" fmla="*/ 4465319 h 4465319"/>
              <a:gd name="connsiteX4" fmla="*/ 20146 w 7922950"/>
              <a:gd name="connsiteY4" fmla="*/ 4465319 h 4465319"/>
              <a:gd name="connsiteX5" fmla="*/ 0 w 7922950"/>
              <a:gd name="connsiteY5" fmla="*/ 3956272 h 4465319"/>
              <a:gd name="connsiteX0" fmla="*/ 0 w 7922950"/>
              <a:gd name="connsiteY0" fmla="*/ 3956272 h 4465319"/>
              <a:gd name="connsiteX1" fmla="*/ 20146 w 7922950"/>
              <a:gd name="connsiteY1" fmla="*/ 3343530 h 4465319"/>
              <a:gd name="connsiteX2" fmla="*/ 3403492 w 7922950"/>
              <a:gd name="connsiteY2" fmla="*/ 0 h 4465319"/>
              <a:gd name="connsiteX3" fmla="*/ 7922950 w 7922950"/>
              <a:gd name="connsiteY3" fmla="*/ 4465319 h 4465319"/>
              <a:gd name="connsiteX4" fmla="*/ 10719 w 7922950"/>
              <a:gd name="connsiteY4" fmla="*/ 4465319 h 4465319"/>
              <a:gd name="connsiteX5" fmla="*/ 0 w 7922950"/>
              <a:gd name="connsiteY5" fmla="*/ 3956272 h 4465319"/>
              <a:gd name="connsiteX0" fmla="*/ 0 w 7922950"/>
              <a:gd name="connsiteY0" fmla="*/ 3956272 h 4465319"/>
              <a:gd name="connsiteX1" fmla="*/ 1292 w 7922950"/>
              <a:gd name="connsiteY1" fmla="*/ 3352956 h 4465319"/>
              <a:gd name="connsiteX2" fmla="*/ 3403492 w 7922950"/>
              <a:gd name="connsiteY2" fmla="*/ 0 h 4465319"/>
              <a:gd name="connsiteX3" fmla="*/ 7922950 w 7922950"/>
              <a:gd name="connsiteY3" fmla="*/ 4465319 h 4465319"/>
              <a:gd name="connsiteX4" fmla="*/ 10719 w 7922950"/>
              <a:gd name="connsiteY4" fmla="*/ 4465319 h 4465319"/>
              <a:gd name="connsiteX5" fmla="*/ 0 w 7922950"/>
              <a:gd name="connsiteY5" fmla="*/ 3956272 h 446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2950" h="4465319">
                <a:moveTo>
                  <a:pt x="0" y="3956272"/>
                </a:moveTo>
                <a:cubicBezTo>
                  <a:pt x="431" y="3755167"/>
                  <a:pt x="861" y="3554061"/>
                  <a:pt x="1292" y="3352956"/>
                </a:cubicBezTo>
                <a:lnTo>
                  <a:pt x="3403492" y="0"/>
                </a:lnTo>
                <a:lnTo>
                  <a:pt x="7922950" y="4465319"/>
                </a:lnTo>
                <a:lnTo>
                  <a:pt x="10719" y="4465319"/>
                </a:lnTo>
                <a:lnTo>
                  <a:pt x="0" y="395627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glow>
              <a:schemeClr val="accent1"/>
            </a:glow>
            <a:outerShdw blurRad="63500" dist="63500" dir="5400000" sx="99000" sy="99000" algn="t" rotWithShape="0">
              <a:prstClr val="black">
                <a:alpha val="60000"/>
              </a:prstClr>
            </a:outerShdw>
            <a:reflection endPos="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Title 7"/>
          <p:cNvSpPr>
            <a:spLocks noGrp="1"/>
          </p:cNvSpPr>
          <p:nvPr>
            <p:ph type="ctrTitle"/>
          </p:nvPr>
        </p:nvSpPr>
        <p:spPr>
          <a:xfrm>
            <a:off x="2514600" y="1914796"/>
            <a:ext cx="9220199" cy="151420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lang="en-US" sz="4800" b="1" dirty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8"/>
          <p:cNvSpPr>
            <a:spLocks noGrp="1"/>
          </p:cNvSpPr>
          <p:nvPr>
            <p:ph type="subTitle" idx="1"/>
          </p:nvPr>
        </p:nvSpPr>
        <p:spPr>
          <a:xfrm>
            <a:off x="2514600" y="3695700"/>
            <a:ext cx="6732231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95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ooter only-N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D7B6EE-0A7E-F775-F745-A9877CB98B78}"/>
              </a:ext>
            </a:extLst>
          </p:cNvPr>
          <p:cNvSpPr/>
          <p:nvPr userDrawn="1"/>
        </p:nvSpPr>
        <p:spPr>
          <a:xfrm>
            <a:off x="1817688" y="6537325"/>
            <a:ext cx="10374312" cy="320675"/>
          </a:xfrm>
          <a:prstGeom prst="rect">
            <a:avLst/>
          </a:prstGeom>
          <a:solidFill>
            <a:schemeClr val="accent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70D0F4F7-E2C4-5605-938A-46659975C5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63" y="6550025"/>
            <a:ext cx="71913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E6BE36-ABF1-4FA3-C885-2554CC264777}"/>
              </a:ext>
            </a:extLst>
          </p:cNvPr>
          <p:cNvSpPr/>
          <p:nvPr userDrawn="1"/>
        </p:nvSpPr>
        <p:spPr>
          <a:xfrm>
            <a:off x="0" y="6537325"/>
            <a:ext cx="817563" cy="320675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FD20CC7C-65B4-A7E4-FDA3-185E1525822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05000" y="6559550"/>
            <a:ext cx="1828800" cy="269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100" b="1" dirty="0">
                <a:solidFill>
                  <a:schemeClr val="bg1"/>
                </a:solidFill>
                <a:cs typeface="Segoe UI" panose="020B0502040204020203" pitchFamily="34" charset="0"/>
              </a:rPr>
              <a:t>www.NISPwater.org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EC48B-B13B-F977-651C-B052DCFDC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0000" y="6516688"/>
            <a:ext cx="452438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8015952A-C892-436F-96D5-637C5470C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496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524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iter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410DE579-4394-31AB-F82F-053A66B1AA6B}"/>
              </a:ext>
            </a:extLst>
          </p:cNvPr>
          <p:cNvSpPr/>
          <p:nvPr userDrawn="1"/>
        </p:nvSpPr>
        <p:spPr>
          <a:xfrm flipH="1">
            <a:off x="1008063" y="6477000"/>
            <a:ext cx="11183937" cy="382588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F549A8C5-FBC7-17DA-0BDA-EED603CF1C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19200" y="6518275"/>
            <a:ext cx="3962400" cy="322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500" b="1">
                <a:solidFill>
                  <a:schemeClr val="bg1"/>
                </a:solidFill>
                <a:cs typeface="Segoe UI" panose="020B0502040204020203" pitchFamily="34" charset="0"/>
              </a:rPr>
              <a:t>CRITERIA 4: MITIGATION</a:t>
            </a:r>
          </a:p>
        </p:txBody>
      </p:sp>
      <p:pic>
        <p:nvPicPr>
          <p:cNvPr id="6" name="Picture 24">
            <a:extLst>
              <a:ext uri="{FF2B5EF4-FFF2-40B4-BE49-F238E27FC236}">
                <a16:creationId xmlns:a16="http://schemas.microsoft.com/office/drawing/2014/main" id="{2A8CFB37-8CD2-C76E-6D64-4906BE5139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3" y="6046788"/>
            <a:ext cx="86201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7F8AA4-2632-6288-8180-4DE40D4506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5963" y="6584950"/>
            <a:ext cx="1828800" cy="269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100" b="1">
                <a:solidFill>
                  <a:schemeClr val="bg1"/>
                </a:solidFill>
                <a:cs typeface="Segoe UI" panose="020B0502040204020203" pitchFamily="34" charset="0"/>
              </a:rPr>
              <a:t>www.gladereservoir.org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44159-51B7-7FD4-640B-D1765C8FAF3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57000" y="6527800"/>
            <a:ext cx="649288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hangingPunct="1">
              <a:defRPr/>
            </a:pPr>
            <a:fld id="{8CF5A8A9-F72F-419E-AAB7-F35481EB3AEE}" type="slidenum">
              <a:rPr lang="en-US" altLang="en-US" sz="1600" b="1" smtClean="0">
                <a:solidFill>
                  <a:schemeClr val="bg1"/>
                </a:solidFill>
              </a:rPr>
              <a:pPr eaLnBrk="1" hangingPunct="1">
                <a:defRPr/>
              </a:pPr>
              <a:t>‹#›</a:t>
            </a:fld>
            <a:endParaRPr lang="en-US" altLang="en-US" sz="1600" b="1">
              <a:solidFill>
                <a:schemeClr val="bg1"/>
              </a:solidFill>
            </a:endParaRPr>
          </a:p>
        </p:txBody>
      </p:sp>
      <p:sp>
        <p:nvSpPr>
          <p:cNvPr id="3" name="Title Placeholder 21"/>
          <p:cNvSpPr>
            <a:spLocks noGrp="1" noChangeArrowheads="1"/>
          </p:cNvSpPr>
          <p:nvPr>
            <p:ph type="title"/>
          </p:nvPr>
        </p:nvSpPr>
        <p:spPr bwMode="auto">
          <a:xfrm>
            <a:off x="300038" y="280988"/>
            <a:ext cx="11582400" cy="609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/>
              <a:t>Click to edit headline</a:t>
            </a:r>
          </a:p>
        </p:txBody>
      </p:sp>
      <p:sp>
        <p:nvSpPr>
          <p:cNvPr id="4" name="Text Placeholder 12"/>
          <p:cNvSpPr>
            <a:spLocks noGrp="1" noChangeArrowheads="1"/>
          </p:cNvSpPr>
          <p:nvPr>
            <p:ph idx="1"/>
          </p:nvPr>
        </p:nvSpPr>
        <p:spPr bwMode="auto">
          <a:xfrm>
            <a:off x="304800" y="1219200"/>
            <a:ext cx="11582400" cy="1676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noProof="0"/>
              <a:t>Click to edit text</a:t>
            </a:r>
          </a:p>
          <a:p>
            <a:pPr lvl="1"/>
            <a:r>
              <a:rPr lang="en-US" altLang="en-US" noProof="0"/>
              <a:t>Click to edit text</a:t>
            </a:r>
          </a:p>
          <a:p>
            <a:pPr lvl="2"/>
            <a:r>
              <a:rPr lang="en-US" altLang="en-US" noProof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864124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SP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41ECA5-5F8D-17DD-0BFE-CE58895E9F73}"/>
              </a:ext>
            </a:extLst>
          </p:cNvPr>
          <p:cNvSpPr/>
          <p:nvPr userDrawn="1"/>
        </p:nvSpPr>
        <p:spPr>
          <a:xfrm>
            <a:off x="1817688" y="6537325"/>
            <a:ext cx="10374312" cy="320675"/>
          </a:xfrm>
          <a:prstGeom prst="rect">
            <a:avLst/>
          </a:prstGeom>
          <a:solidFill>
            <a:schemeClr val="accent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372059-F1E2-23B2-4F09-A61F9C2E49B1}"/>
              </a:ext>
            </a:extLst>
          </p:cNvPr>
          <p:cNvSpPr/>
          <p:nvPr userDrawn="1"/>
        </p:nvSpPr>
        <p:spPr>
          <a:xfrm>
            <a:off x="0" y="6537325"/>
            <a:ext cx="817563" cy="320675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EB3E94A0-8A5B-3442-E26E-2CB47682B1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210800" y="6551613"/>
            <a:ext cx="1828800" cy="269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100" b="1" dirty="0">
                <a:solidFill>
                  <a:schemeClr val="bg1"/>
                </a:solidFill>
                <a:cs typeface="Segoe UI" panose="020B0502040204020203" pitchFamily="34" charset="0"/>
              </a:rPr>
              <a:t>www.NISPwater.org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34A2D625-B94E-665A-C794-6BC0496A5C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75" y="6550025"/>
            <a:ext cx="712788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0039" y="304801"/>
            <a:ext cx="11494798" cy="6373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968734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N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F8FF33-A9A0-7E9B-0D72-500270A321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2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482B948F-EDF0-C493-7A34-09EB83E7D98A}"/>
              </a:ext>
            </a:extLst>
          </p:cNvPr>
          <p:cNvSpPr/>
          <p:nvPr userDrawn="1"/>
        </p:nvSpPr>
        <p:spPr>
          <a:xfrm>
            <a:off x="0" y="241300"/>
            <a:ext cx="3276600" cy="120650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63500" dist="63500" dir="5400000" sx="99000" sy="99000" algn="t" rotWithShape="0">
              <a:schemeClr val="tx1">
                <a:lumMod val="85000"/>
                <a:lumOff val="15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545F6426-1E0F-88BC-1957-80382F0B33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42900"/>
            <a:ext cx="2551113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BEA37904-9E8D-51D3-665A-6957342A53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7775" y="1609725"/>
            <a:ext cx="4791075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4">
            <a:extLst>
              <a:ext uri="{FF2B5EF4-FFF2-40B4-BE49-F238E27FC236}">
                <a16:creationId xmlns:a16="http://schemas.microsoft.com/office/drawing/2014/main" id="{40B98741-7042-8A8F-1280-DD615BCCF28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421313" y="85725"/>
            <a:ext cx="6851650" cy="6772275"/>
            <a:chOff x="5390088" y="86240"/>
            <a:chExt cx="6850295" cy="6771112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0088F017-F484-F4C5-264A-AF08994DE6F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2759" y="356069"/>
              <a:ext cx="2367624" cy="2576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BEE217B8-A523-1E51-5AC3-014F13607E2B}"/>
                </a:ext>
              </a:extLst>
            </p:cNvPr>
            <p:cNvSpPr/>
            <p:nvPr userDrawn="1"/>
          </p:nvSpPr>
          <p:spPr>
            <a:xfrm rot="16200000" flipH="1">
              <a:off x="10773010" y="188633"/>
              <a:ext cx="1488819" cy="1284033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9671AB0A-4746-0702-B951-78C7407D41F7}"/>
                </a:ext>
              </a:extLst>
            </p:cNvPr>
            <p:cNvSpPr/>
            <p:nvPr userDrawn="1"/>
          </p:nvSpPr>
          <p:spPr>
            <a:xfrm rot="16200000">
              <a:off x="5228955" y="4456700"/>
              <a:ext cx="2561785" cy="223951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39C77180-75A3-C554-B1E6-AF3BAF996142}"/>
                </a:ext>
              </a:extLst>
            </p:cNvPr>
            <p:cNvSpPr/>
            <p:nvPr userDrawn="1"/>
          </p:nvSpPr>
          <p:spPr>
            <a:xfrm rot="16200000" flipH="1">
              <a:off x="7571643" y="460061"/>
              <a:ext cx="2464965" cy="2256979"/>
            </a:xfrm>
            <a:prstGeom prst="triangle">
              <a:avLst>
                <a:gd name="adj" fmla="val 479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1" name="Picture 16">
            <a:extLst>
              <a:ext uri="{FF2B5EF4-FFF2-40B4-BE49-F238E27FC236}">
                <a16:creationId xmlns:a16="http://schemas.microsoft.com/office/drawing/2014/main" id="{6E563764-0A7D-1D92-F90E-17D4EBC8E4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0638" y="4238625"/>
            <a:ext cx="2357437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07969893-D739-6EAF-3189-C2E5FBDB21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1100" y="1566863"/>
            <a:ext cx="24892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7"/>
          <p:cNvSpPr>
            <a:spLocks noGrp="1"/>
          </p:cNvSpPr>
          <p:nvPr>
            <p:ph type="ctrTitle"/>
          </p:nvPr>
        </p:nvSpPr>
        <p:spPr>
          <a:xfrm>
            <a:off x="762000" y="2667000"/>
            <a:ext cx="5486400" cy="158339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lang="en-US" sz="4800" b="1" dirty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8"/>
          <p:cNvSpPr>
            <a:spLocks noGrp="1"/>
          </p:cNvSpPr>
          <p:nvPr>
            <p:ph type="subTitle" idx="1"/>
          </p:nvPr>
        </p:nvSpPr>
        <p:spPr>
          <a:xfrm>
            <a:off x="762000" y="4549397"/>
            <a:ext cx="4699000" cy="5429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130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14E17-0103-406F-5A91-05E3A2910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C2AA4F1-A721-4712-AE32-C55B40112FFB}" type="datetimeFigureOut">
              <a:rPr lang="en-US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D9222-AD4D-44D2-C50B-CABC58024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C6E60-4202-860A-76FC-A2C6924B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E4278BC-AD9B-4AE8-A7CD-114634442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6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N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7D7F64-DFC4-274F-9C30-80DA76A43F4B}"/>
              </a:ext>
            </a:extLst>
          </p:cNvPr>
          <p:cNvSpPr/>
          <p:nvPr userDrawn="1"/>
        </p:nvSpPr>
        <p:spPr>
          <a:xfrm>
            <a:off x="1817688" y="6537325"/>
            <a:ext cx="10374312" cy="320675"/>
          </a:xfrm>
          <a:prstGeom prst="rect">
            <a:avLst/>
          </a:prstGeom>
          <a:solidFill>
            <a:schemeClr val="accent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37AD7440-7DCB-7DEE-A58E-E0D0375E2D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63" y="6550025"/>
            <a:ext cx="71913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3E824-2640-2E01-CBFA-55C907367D02}"/>
              </a:ext>
            </a:extLst>
          </p:cNvPr>
          <p:cNvSpPr/>
          <p:nvPr userDrawn="1"/>
        </p:nvSpPr>
        <p:spPr>
          <a:xfrm>
            <a:off x="0" y="6537325"/>
            <a:ext cx="817563" cy="320675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F13348D2-5C10-133E-FF05-0559ED2ECEE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05000" y="6559550"/>
            <a:ext cx="1828800" cy="269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100" b="1" dirty="0">
                <a:solidFill>
                  <a:schemeClr val="bg1"/>
                </a:solidFill>
                <a:cs typeface="Segoe UI" panose="020B0502040204020203" pitchFamily="34" charset="0"/>
              </a:rPr>
              <a:t>www.NISPwater.org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6875" y="365125"/>
            <a:ext cx="11379200" cy="798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96875" y="1570038"/>
            <a:ext cx="11379200" cy="460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D4AD0-8E44-BCE1-7295-40AF33042C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0000" y="6516688"/>
            <a:ext cx="452438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0DE849C4-DEC8-4DDE-A168-DE597441A1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4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F78F0-F884-B9F1-457D-870AB3A99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9470141-3703-47B0-B230-8764B4DD5727}" type="datetimeFigureOut">
              <a:rPr lang="en-US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DAB04-0903-1A81-EEFC-B4C12210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36801-C7BE-9724-8B2F-1A64A0105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70F173-8EE6-4A34-A6B9-CCED9B205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26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-N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D66BD3-EC8E-BDCB-EB48-C0DB03D307E5}"/>
              </a:ext>
            </a:extLst>
          </p:cNvPr>
          <p:cNvSpPr/>
          <p:nvPr userDrawn="1"/>
        </p:nvSpPr>
        <p:spPr>
          <a:xfrm>
            <a:off x="1817688" y="6537325"/>
            <a:ext cx="10374312" cy="320675"/>
          </a:xfrm>
          <a:prstGeom prst="rect">
            <a:avLst/>
          </a:prstGeom>
          <a:solidFill>
            <a:schemeClr val="accent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D389D327-82CB-555B-7D7C-79E035087D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63" y="6550025"/>
            <a:ext cx="71913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800512-F6F7-EF51-E6F1-739FDA1A12E7}"/>
              </a:ext>
            </a:extLst>
          </p:cNvPr>
          <p:cNvSpPr/>
          <p:nvPr userDrawn="1"/>
        </p:nvSpPr>
        <p:spPr>
          <a:xfrm>
            <a:off x="0" y="6537325"/>
            <a:ext cx="817563" cy="320675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CC83934-6821-27F6-9D03-9EA4B4F1B65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05000" y="6559550"/>
            <a:ext cx="1828800" cy="269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100" b="1" dirty="0">
                <a:solidFill>
                  <a:schemeClr val="bg1"/>
                </a:solidFill>
                <a:cs typeface="Segoe UI" panose="020B0502040204020203" pitchFamily="34" charset="0"/>
              </a:rPr>
              <a:t>www.NISPwater.org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397165" y="1450109"/>
            <a:ext cx="5622635" cy="47268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50109"/>
            <a:ext cx="5659580" cy="47268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7165" y="365126"/>
            <a:ext cx="11425380" cy="7709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A7690-A004-F7B4-E1F3-947CB51B6B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0000" y="6516688"/>
            <a:ext cx="452438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1BAD9BB-7B5D-4BBE-95AE-4E2605BE02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24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ideba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D36C2-A400-D442-0E30-70401062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7A61118-30EE-4649-AAFB-7C48FB8128C9}" type="datetimeFigureOut">
              <a:rPr lang="en-US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3AE3D-F75B-EB66-2221-477A1F64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60B8E-CA44-6B21-B861-9DEE62B2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E6A3D04-9A1B-48D9-AD39-FA94FF19D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9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-N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59D0AE-3BCE-CED5-9E91-8B12E423C592}"/>
              </a:ext>
            </a:extLst>
          </p:cNvPr>
          <p:cNvSpPr/>
          <p:nvPr userDrawn="1"/>
        </p:nvSpPr>
        <p:spPr>
          <a:xfrm>
            <a:off x="1817688" y="6537325"/>
            <a:ext cx="10374312" cy="320675"/>
          </a:xfrm>
          <a:prstGeom prst="rect">
            <a:avLst/>
          </a:prstGeom>
          <a:solidFill>
            <a:schemeClr val="accent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1235C0ED-834C-EAD6-EEC8-14BBB288B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63" y="6550025"/>
            <a:ext cx="71913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89E3D7-9AC6-DE51-1A20-0327CEC5DD4D}"/>
              </a:ext>
            </a:extLst>
          </p:cNvPr>
          <p:cNvSpPr/>
          <p:nvPr userDrawn="1"/>
        </p:nvSpPr>
        <p:spPr>
          <a:xfrm>
            <a:off x="0" y="6537325"/>
            <a:ext cx="817563" cy="320675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4D95B2A-7A1B-4E7E-B1B1-FE898B4CB2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05000" y="6559550"/>
            <a:ext cx="1828800" cy="269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100" b="1" dirty="0">
                <a:solidFill>
                  <a:schemeClr val="bg1"/>
                </a:solidFill>
                <a:cs typeface="Segoe UI" panose="020B0502040204020203" pitchFamily="34" charset="0"/>
              </a:rPr>
              <a:t>www.NISPwater.org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6D613-4DCF-D0A9-68E4-245503843B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30000" y="6516688"/>
            <a:ext cx="452438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4821887C-2E73-4A51-80D8-C9A9D1FBC5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9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98BE91-54AF-67CD-1696-095CEECA9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983EFD5-46E6-45FF-B727-939AB20877FF}" type="datetimeFigureOut">
              <a:rPr lang="en-US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7EFC7-C955-49C2-6547-52A882918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28980-BB80-5492-D5F5-B7605DC7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81FF63A-3464-49B8-B882-BD6EB44AB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66C74F5-CF5F-1E87-692D-559936CD57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7350" y="365125"/>
            <a:ext cx="113887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906A42E-4D69-FFEE-C020-E85D71895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7350" y="1487488"/>
            <a:ext cx="11388725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789" r:id="rId13"/>
    <p:sldLayoutId id="2147483801" r:id="rId14"/>
    <p:sldLayoutId id="2147483802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004964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4964"/>
          </a:solidFill>
          <a:latin typeface="Segoe UI" panose="020B05020402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4964"/>
          </a:solidFill>
          <a:latin typeface="Segoe UI" panose="020B05020402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4964"/>
          </a:solidFill>
          <a:latin typeface="Segoe UI" panose="020B05020402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4964"/>
          </a:solidFill>
          <a:latin typeface="Segoe UI" panose="020B05020402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4964"/>
          </a:solidFill>
          <a:latin typeface="Segoe UI" panose="020B05020402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4964"/>
          </a:solidFill>
          <a:latin typeface="Segoe UI" panose="020B05020402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4964"/>
          </a:solidFill>
          <a:latin typeface="Segoe UI" panose="020B05020402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4964"/>
          </a:solidFill>
          <a:latin typeface="Segoe UI" panose="020B05020402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inance-dollar-financial-world-634901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4F1A6D7B-8653-983E-E361-7E512B8622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2667000"/>
            <a:ext cx="6991350" cy="1790700"/>
          </a:xfrm>
        </p:spPr>
        <p:txBody>
          <a:bodyPr/>
          <a:lstStyle/>
          <a:p>
            <a:pPr eaLnBrk="1" hangingPunct="1"/>
            <a:r>
              <a:rPr altLang="en-US" dirty="0"/>
              <a:t>Northern Integrated Supply Project (NISP) </a:t>
            </a:r>
            <a:br>
              <a:rPr altLang="en-US" dirty="0"/>
            </a:br>
            <a:r>
              <a:rPr lang="en-US" altLang="en-US" dirty="0"/>
              <a:t>Water Literate Leaders– November 2023</a:t>
            </a:r>
            <a:endParaRPr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317FD7-3F75-3399-0824-AECC62767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49775"/>
            <a:ext cx="4699000" cy="93662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/>
              <a:t>Carl Brouwer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/>
              <a:t>NISP Program Manager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6DB6B218-4C5F-BF46-85D1-4B4514A272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Permitting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835199F-92BF-ADA6-B8AD-C925A26F34D6}"/>
              </a:ext>
            </a:extLst>
          </p:cNvPr>
          <p:cNvSpPr/>
          <p:nvPr/>
        </p:nvSpPr>
        <p:spPr>
          <a:xfrm>
            <a:off x="1092200" y="3295650"/>
            <a:ext cx="10140950" cy="2395538"/>
          </a:xfrm>
          <a:custGeom>
            <a:avLst/>
            <a:gdLst>
              <a:gd name="connsiteX0" fmla="*/ 0 w 8799444"/>
              <a:gd name="connsiteY0" fmla="*/ 3193774 h 3193774"/>
              <a:gd name="connsiteX1" fmla="*/ 1152939 w 8799444"/>
              <a:gd name="connsiteY1" fmla="*/ 1961321 h 3193774"/>
              <a:gd name="connsiteX2" fmla="*/ 2796209 w 8799444"/>
              <a:gd name="connsiteY2" fmla="*/ 2531165 h 3193774"/>
              <a:gd name="connsiteX3" fmla="*/ 3909391 w 8799444"/>
              <a:gd name="connsiteY3" fmla="*/ 1046921 h 3193774"/>
              <a:gd name="connsiteX4" fmla="*/ 5658678 w 8799444"/>
              <a:gd name="connsiteY4" fmla="*/ 1815547 h 3193774"/>
              <a:gd name="connsiteX5" fmla="*/ 6440557 w 8799444"/>
              <a:gd name="connsiteY5" fmla="*/ 357808 h 3193774"/>
              <a:gd name="connsiteX6" fmla="*/ 7924800 w 8799444"/>
              <a:gd name="connsiteY6" fmla="*/ 1258956 h 3193774"/>
              <a:gd name="connsiteX7" fmla="*/ 8799444 w 8799444"/>
              <a:gd name="connsiteY7" fmla="*/ 0 h 3193774"/>
              <a:gd name="connsiteX8" fmla="*/ 8799444 w 8799444"/>
              <a:gd name="connsiteY8" fmla="*/ 0 h 3193774"/>
              <a:gd name="connsiteX0" fmla="*/ 0 w 8799444"/>
              <a:gd name="connsiteY0" fmla="*/ 3193774 h 3193774"/>
              <a:gd name="connsiteX1" fmla="*/ 1152939 w 8799444"/>
              <a:gd name="connsiteY1" fmla="*/ 1961321 h 3193774"/>
              <a:gd name="connsiteX2" fmla="*/ 2796209 w 8799444"/>
              <a:gd name="connsiteY2" fmla="*/ 2531165 h 3193774"/>
              <a:gd name="connsiteX3" fmla="*/ 3909391 w 8799444"/>
              <a:gd name="connsiteY3" fmla="*/ 1046921 h 3193774"/>
              <a:gd name="connsiteX4" fmla="*/ 5658678 w 8799444"/>
              <a:gd name="connsiteY4" fmla="*/ 1815547 h 3193774"/>
              <a:gd name="connsiteX5" fmla="*/ 6440557 w 8799444"/>
              <a:gd name="connsiteY5" fmla="*/ 357808 h 3193774"/>
              <a:gd name="connsiteX6" fmla="*/ 7924800 w 8799444"/>
              <a:gd name="connsiteY6" fmla="*/ 1258956 h 3193774"/>
              <a:gd name="connsiteX7" fmla="*/ 8362122 w 8799444"/>
              <a:gd name="connsiteY7" fmla="*/ 662607 h 3193774"/>
              <a:gd name="connsiteX8" fmla="*/ 8799444 w 8799444"/>
              <a:gd name="connsiteY8" fmla="*/ 0 h 3193774"/>
              <a:gd name="connsiteX9" fmla="*/ 8799444 w 8799444"/>
              <a:gd name="connsiteY9" fmla="*/ 0 h 3193774"/>
              <a:gd name="connsiteX0" fmla="*/ 0 w 8799444"/>
              <a:gd name="connsiteY0" fmla="*/ 3193774 h 3193774"/>
              <a:gd name="connsiteX1" fmla="*/ 1152939 w 8799444"/>
              <a:gd name="connsiteY1" fmla="*/ 1961321 h 3193774"/>
              <a:gd name="connsiteX2" fmla="*/ 2796209 w 8799444"/>
              <a:gd name="connsiteY2" fmla="*/ 2531165 h 3193774"/>
              <a:gd name="connsiteX3" fmla="*/ 3909391 w 8799444"/>
              <a:gd name="connsiteY3" fmla="*/ 1046921 h 3193774"/>
              <a:gd name="connsiteX4" fmla="*/ 5658678 w 8799444"/>
              <a:gd name="connsiteY4" fmla="*/ 1815547 h 3193774"/>
              <a:gd name="connsiteX5" fmla="*/ 6440557 w 8799444"/>
              <a:gd name="connsiteY5" fmla="*/ 357808 h 3193774"/>
              <a:gd name="connsiteX6" fmla="*/ 7050157 w 8799444"/>
              <a:gd name="connsiteY6" fmla="*/ 742120 h 3193774"/>
              <a:gd name="connsiteX7" fmla="*/ 7924800 w 8799444"/>
              <a:gd name="connsiteY7" fmla="*/ 1258956 h 3193774"/>
              <a:gd name="connsiteX8" fmla="*/ 8362122 w 8799444"/>
              <a:gd name="connsiteY8" fmla="*/ 662607 h 3193774"/>
              <a:gd name="connsiteX9" fmla="*/ 8799444 w 8799444"/>
              <a:gd name="connsiteY9" fmla="*/ 0 h 3193774"/>
              <a:gd name="connsiteX10" fmla="*/ 8799444 w 8799444"/>
              <a:gd name="connsiteY10" fmla="*/ 0 h 3193774"/>
              <a:gd name="connsiteX0" fmla="*/ 0 w 8799444"/>
              <a:gd name="connsiteY0" fmla="*/ 3193774 h 3193774"/>
              <a:gd name="connsiteX1" fmla="*/ 1152939 w 8799444"/>
              <a:gd name="connsiteY1" fmla="*/ 1961321 h 3193774"/>
              <a:gd name="connsiteX2" fmla="*/ 2796209 w 8799444"/>
              <a:gd name="connsiteY2" fmla="*/ 2531165 h 3193774"/>
              <a:gd name="connsiteX3" fmla="*/ 3909391 w 8799444"/>
              <a:gd name="connsiteY3" fmla="*/ 1046921 h 3193774"/>
              <a:gd name="connsiteX4" fmla="*/ 5658678 w 8799444"/>
              <a:gd name="connsiteY4" fmla="*/ 1815547 h 3193774"/>
              <a:gd name="connsiteX5" fmla="*/ 6440557 w 8799444"/>
              <a:gd name="connsiteY5" fmla="*/ 357808 h 3193774"/>
              <a:gd name="connsiteX6" fmla="*/ 7951305 w 8799444"/>
              <a:gd name="connsiteY6" fmla="*/ 1749285 h 3193774"/>
              <a:gd name="connsiteX7" fmla="*/ 7924800 w 8799444"/>
              <a:gd name="connsiteY7" fmla="*/ 1258956 h 3193774"/>
              <a:gd name="connsiteX8" fmla="*/ 8362122 w 8799444"/>
              <a:gd name="connsiteY8" fmla="*/ 662607 h 3193774"/>
              <a:gd name="connsiteX9" fmla="*/ 8799444 w 8799444"/>
              <a:gd name="connsiteY9" fmla="*/ 0 h 3193774"/>
              <a:gd name="connsiteX10" fmla="*/ 8799444 w 8799444"/>
              <a:gd name="connsiteY10" fmla="*/ 0 h 3193774"/>
              <a:gd name="connsiteX0" fmla="*/ 0 w 8799444"/>
              <a:gd name="connsiteY0" fmla="*/ 3193774 h 3193774"/>
              <a:gd name="connsiteX1" fmla="*/ 1152939 w 8799444"/>
              <a:gd name="connsiteY1" fmla="*/ 1961321 h 3193774"/>
              <a:gd name="connsiteX2" fmla="*/ 2796209 w 8799444"/>
              <a:gd name="connsiteY2" fmla="*/ 2531165 h 3193774"/>
              <a:gd name="connsiteX3" fmla="*/ 3909391 w 8799444"/>
              <a:gd name="connsiteY3" fmla="*/ 1046921 h 3193774"/>
              <a:gd name="connsiteX4" fmla="*/ 5658678 w 8799444"/>
              <a:gd name="connsiteY4" fmla="*/ 1815547 h 3193774"/>
              <a:gd name="connsiteX5" fmla="*/ 6440557 w 8799444"/>
              <a:gd name="connsiteY5" fmla="*/ 357808 h 3193774"/>
              <a:gd name="connsiteX6" fmla="*/ 7951305 w 8799444"/>
              <a:gd name="connsiteY6" fmla="*/ 1749285 h 3193774"/>
              <a:gd name="connsiteX7" fmla="*/ 8203096 w 8799444"/>
              <a:gd name="connsiteY7" fmla="*/ 212035 h 3193774"/>
              <a:gd name="connsiteX8" fmla="*/ 8362122 w 8799444"/>
              <a:gd name="connsiteY8" fmla="*/ 662607 h 3193774"/>
              <a:gd name="connsiteX9" fmla="*/ 8799444 w 8799444"/>
              <a:gd name="connsiteY9" fmla="*/ 0 h 3193774"/>
              <a:gd name="connsiteX10" fmla="*/ 8799444 w 8799444"/>
              <a:gd name="connsiteY10" fmla="*/ 0 h 3193774"/>
              <a:gd name="connsiteX0" fmla="*/ 0 w 9422296"/>
              <a:gd name="connsiteY0" fmla="*/ 3193774 h 3193774"/>
              <a:gd name="connsiteX1" fmla="*/ 1152939 w 9422296"/>
              <a:gd name="connsiteY1" fmla="*/ 1961321 h 3193774"/>
              <a:gd name="connsiteX2" fmla="*/ 2796209 w 9422296"/>
              <a:gd name="connsiteY2" fmla="*/ 2531165 h 3193774"/>
              <a:gd name="connsiteX3" fmla="*/ 3909391 w 9422296"/>
              <a:gd name="connsiteY3" fmla="*/ 1046921 h 3193774"/>
              <a:gd name="connsiteX4" fmla="*/ 5658678 w 9422296"/>
              <a:gd name="connsiteY4" fmla="*/ 1815547 h 3193774"/>
              <a:gd name="connsiteX5" fmla="*/ 6440557 w 9422296"/>
              <a:gd name="connsiteY5" fmla="*/ 357808 h 3193774"/>
              <a:gd name="connsiteX6" fmla="*/ 7951305 w 9422296"/>
              <a:gd name="connsiteY6" fmla="*/ 1749285 h 3193774"/>
              <a:gd name="connsiteX7" fmla="*/ 8203096 w 9422296"/>
              <a:gd name="connsiteY7" fmla="*/ 212035 h 3193774"/>
              <a:gd name="connsiteX8" fmla="*/ 9422296 w 9422296"/>
              <a:gd name="connsiteY8" fmla="*/ 1060173 h 3193774"/>
              <a:gd name="connsiteX9" fmla="*/ 8799444 w 9422296"/>
              <a:gd name="connsiteY9" fmla="*/ 0 h 3193774"/>
              <a:gd name="connsiteX10" fmla="*/ 8799444 w 9422296"/>
              <a:gd name="connsiteY10" fmla="*/ 0 h 3193774"/>
              <a:gd name="connsiteX0" fmla="*/ 0 w 10045149"/>
              <a:gd name="connsiteY0" fmla="*/ 3763617 h 3763617"/>
              <a:gd name="connsiteX1" fmla="*/ 1152939 w 10045149"/>
              <a:gd name="connsiteY1" fmla="*/ 2531164 h 3763617"/>
              <a:gd name="connsiteX2" fmla="*/ 2796209 w 10045149"/>
              <a:gd name="connsiteY2" fmla="*/ 3101008 h 3763617"/>
              <a:gd name="connsiteX3" fmla="*/ 3909391 w 10045149"/>
              <a:gd name="connsiteY3" fmla="*/ 1616764 h 3763617"/>
              <a:gd name="connsiteX4" fmla="*/ 5658678 w 10045149"/>
              <a:gd name="connsiteY4" fmla="*/ 2385390 h 3763617"/>
              <a:gd name="connsiteX5" fmla="*/ 6440557 w 10045149"/>
              <a:gd name="connsiteY5" fmla="*/ 927651 h 3763617"/>
              <a:gd name="connsiteX6" fmla="*/ 7951305 w 10045149"/>
              <a:gd name="connsiteY6" fmla="*/ 2319128 h 3763617"/>
              <a:gd name="connsiteX7" fmla="*/ 8203096 w 10045149"/>
              <a:gd name="connsiteY7" fmla="*/ 781878 h 3763617"/>
              <a:gd name="connsiteX8" fmla="*/ 9422296 w 10045149"/>
              <a:gd name="connsiteY8" fmla="*/ 1630016 h 3763617"/>
              <a:gd name="connsiteX9" fmla="*/ 8799444 w 10045149"/>
              <a:gd name="connsiteY9" fmla="*/ 569843 h 3763617"/>
              <a:gd name="connsiteX10" fmla="*/ 10045149 w 10045149"/>
              <a:gd name="connsiteY10" fmla="*/ 0 h 3763617"/>
              <a:gd name="connsiteX0" fmla="*/ 0 w 9422296"/>
              <a:gd name="connsiteY0" fmla="*/ 3193774 h 3193774"/>
              <a:gd name="connsiteX1" fmla="*/ 1152939 w 9422296"/>
              <a:gd name="connsiteY1" fmla="*/ 1961321 h 3193774"/>
              <a:gd name="connsiteX2" fmla="*/ 2796209 w 9422296"/>
              <a:gd name="connsiteY2" fmla="*/ 2531165 h 3193774"/>
              <a:gd name="connsiteX3" fmla="*/ 3909391 w 9422296"/>
              <a:gd name="connsiteY3" fmla="*/ 1046921 h 3193774"/>
              <a:gd name="connsiteX4" fmla="*/ 5658678 w 9422296"/>
              <a:gd name="connsiteY4" fmla="*/ 1815547 h 3193774"/>
              <a:gd name="connsiteX5" fmla="*/ 6440557 w 9422296"/>
              <a:gd name="connsiteY5" fmla="*/ 357808 h 3193774"/>
              <a:gd name="connsiteX6" fmla="*/ 7951305 w 9422296"/>
              <a:gd name="connsiteY6" fmla="*/ 1749285 h 3193774"/>
              <a:gd name="connsiteX7" fmla="*/ 8203096 w 9422296"/>
              <a:gd name="connsiteY7" fmla="*/ 212035 h 3193774"/>
              <a:gd name="connsiteX8" fmla="*/ 9422296 w 9422296"/>
              <a:gd name="connsiteY8" fmla="*/ 1060173 h 3193774"/>
              <a:gd name="connsiteX9" fmla="*/ 8799444 w 9422296"/>
              <a:gd name="connsiteY9" fmla="*/ 0 h 3193774"/>
              <a:gd name="connsiteX0" fmla="*/ 0 w 9952384"/>
              <a:gd name="connsiteY0" fmla="*/ 3750365 h 3750365"/>
              <a:gd name="connsiteX1" fmla="*/ 1152939 w 9952384"/>
              <a:gd name="connsiteY1" fmla="*/ 2517912 h 3750365"/>
              <a:gd name="connsiteX2" fmla="*/ 2796209 w 9952384"/>
              <a:gd name="connsiteY2" fmla="*/ 3087756 h 3750365"/>
              <a:gd name="connsiteX3" fmla="*/ 3909391 w 9952384"/>
              <a:gd name="connsiteY3" fmla="*/ 1603512 h 3750365"/>
              <a:gd name="connsiteX4" fmla="*/ 5658678 w 9952384"/>
              <a:gd name="connsiteY4" fmla="*/ 2372138 h 3750365"/>
              <a:gd name="connsiteX5" fmla="*/ 6440557 w 9952384"/>
              <a:gd name="connsiteY5" fmla="*/ 914399 h 3750365"/>
              <a:gd name="connsiteX6" fmla="*/ 7951305 w 9952384"/>
              <a:gd name="connsiteY6" fmla="*/ 2305876 h 3750365"/>
              <a:gd name="connsiteX7" fmla="*/ 8203096 w 9952384"/>
              <a:gd name="connsiteY7" fmla="*/ 768626 h 3750365"/>
              <a:gd name="connsiteX8" fmla="*/ 9422296 w 9952384"/>
              <a:gd name="connsiteY8" fmla="*/ 1616764 h 3750365"/>
              <a:gd name="connsiteX9" fmla="*/ 9952384 w 9952384"/>
              <a:gd name="connsiteY9" fmla="*/ 0 h 3750365"/>
              <a:gd name="connsiteX0" fmla="*/ 0 w 9952384"/>
              <a:gd name="connsiteY0" fmla="*/ 3750365 h 3750365"/>
              <a:gd name="connsiteX1" fmla="*/ 1152939 w 9952384"/>
              <a:gd name="connsiteY1" fmla="*/ 2517912 h 3750365"/>
              <a:gd name="connsiteX2" fmla="*/ 2796209 w 9952384"/>
              <a:gd name="connsiteY2" fmla="*/ 3087756 h 3750365"/>
              <a:gd name="connsiteX3" fmla="*/ 3909391 w 9952384"/>
              <a:gd name="connsiteY3" fmla="*/ 1603512 h 3750365"/>
              <a:gd name="connsiteX4" fmla="*/ 5658678 w 9952384"/>
              <a:gd name="connsiteY4" fmla="*/ 2372138 h 3750365"/>
              <a:gd name="connsiteX5" fmla="*/ 6440557 w 9952384"/>
              <a:gd name="connsiteY5" fmla="*/ 914399 h 3750365"/>
              <a:gd name="connsiteX6" fmla="*/ 7659757 w 9952384"/>
              <a:gd name="connsiteY6" fmla="*/ 2173354 h 3750365"/>
              <a:gd name="connsiteX7" fmla="*/ 8203096 w 9952384"/>
              <a:gd name="connsiteY7" fmla="*/ 768626 h 3750365"/>
              <a:gd name="connsiteX8" fmla="*/ 9422296 w 9952384"/>
              <a:gd name="connsiteY8" fmla="*/ 1616764 h 3750365"/>
              <a:gd name="connsiteX9" fmla="*/ 9952384 w 9952384"/>
              <a:gd name="connsiteY9" fmla="*/ 0 h 3750365"/>
              <a:gd name="connsiteX0" fmla="*/ 0 w 9952384"/>
              <a:gd name="connsiteY0" fmla="*/ 3750365 h 3750365"/>
              <a:gd name="connsiteX1" fmla="*/ 795130 w 9952384"/>
              <a:gd name="connsiteY1" fmla="*/ 2173355 h 3750365"/>
              <a:gd name="connsiteX2" fmla="*/ 2796209 w 9952384"/>
              <a:gd name="connsiteY2" fmla="*/ 3087756 h 3750365"/>
              <a:gd name="connsiteX3" fmla="*/ 3909391 w 9952384"/>
              <a:gd name="connsiteY3" fmla="*/ 1603512 h 3750365"/>
              <a:gd name="connsiteX4" fmla="*/ 5658678 w 9952384"/>
              <a:gd name="connsiteY4" fmla="*/ 2372138 h 3750365"/>
              <a:gd name="connsiteX5" fmla="*/ 6440557 w 9952384"/>
              <a:gd name="connsiteY5" fmla="*/ 914399 h 3750365"/>
              <a:gd name="connsiteX6" fmla="*/ 7659757 w 9952384"/>
              <a:gd name="connsiteY6" fmla="*/ 2173354 h 3750365"/>
              <a:gd name="connsiteX7" fmla="*/ 8203096 w 9952384"/>
              <a:gd name="connsiteY7" fmla="*/ 768626 h 3750365"/>
              <a:gd name="connsiteX8" fmla="*/ 9422296 w 9952384"/>
              <a:gd name="connsiteY8" fmla="*/ 1616764 h 3750365"/>
              <a:gd name="connsiteX9" fmla="*/ 9952384 w 9952384"/>
              <a:gd name="connsiteY9" fmla="*/ 0 h 3750365"/>
              <a:gd name="connsiteX0" fmla="*/ 0 w 9952384"/>
              <a:gd name="connsiteY0" fmla="*/ 3750365 h 3750365"/>
              <a:gd name="connsiteX1" fmla="*/ 795130 w 9952384"/>
              <a:gd name="connsiteY1" fmla="*/ 2173355 h 3750365"/>
              <a:gd name="connsiteX2" fmla="*/ 2372139 w 9952384"/>
              <a:gd name="connsiteY2" fmla="*/ 3220278 h 3750365"/>
              <a:gd name="connsiteX3" fmla="*/ 3909391 w 9952384"/>
              <a:gd name="connsiteY3" fmla="*/ 1603512 h 3750365"/>
              <a:gd name="connsiteX4" fmla="*/ 5658678 w 9952384"/>
              <a:gd name="connsiteY4" fmla="*/ 2372138 h 3750365"/>
              <a:gd name="connsiteX5" fmla="*/ 6440557 w 9952384"/>
              <a:gd name="connsiteY5" fmla="*/ 914399 h 3750365"/>
              <a:gd name="connsiteX6" fmla="*/ 7659757 w 9952384"/>
              <a:gd name="connsiteY6" fmla="*/ 2173354 h 3750365"/>
              <a:gd name="connsiteX7" fmla="*/ 8203096 w 9952384"/>
              <a:gd name="connsiteY7" fmla="*/ 768626 h 3750365"/>
              <a:gd name="connsiteX8" fmla="*/ 9422296 w 9952384"/>
              <a:gd name="connsiteY8" fmla="*/ 1616764 h 3750365"/>
              <a:gd name="connsiteX9" fmla="*/ 9952384 w 9952384"/>
              <a:gd name="connsiteY9" fmla="*/ 0 h 3750365"/>
              <a:gd name="connsiteX0" fmla="*/ 0 w 9952384"/>
              <a:gd name="connsiteY0" fmla="*/ 3750365 h 3750365"/>
              <a:gd name="connsiteX1" fmla="*/ 795130 w 9952384"/>
              <a:gd name="connsiteY1" fmla="*/ 2173355 h 3750365"/>
              <a:gd name="connsiteX2" fmla="*/ 2372139 w 9952384"/>
              <a:gd name="connsiteY2" fmla="*/ 3220278 h 3750365"/>
              <a:gd name="connsiteX3" fmla="*/ 3021495 w 9952384"/>
              <a:gd name="connsiteY3" fmla="*/ 1616764 h 3750365"/>
              <a:gd name="connsiteX4" fmla="*/ 5658678 w 9952384"/>
              <a:gd name="connsiteY4" fmla="*/ 2372138 h 3750365"/>
              <a:gd name="connsiteX5" fmla="*/ 6440557 w 9952384"/>
              <a:gd name="connsiteY5" fmla="*/ 914399 h 3750365"/>
              <a:gd name="connsiteX6" fmla="*/ 7659757 w 9952384"/>
              <a:gd name="connsiteY6" fmla="*/ 2173354 h 3750365"/>
              <a:gd name="connsiteX7" fmla="*/ 8203096 w 9952384"/>
              <a:gd name="connsiteY7" fmla="*/ 768626 h 3750365"/>
              <a:gd name="connsiteX8" fmla="*/ 9422296 w 9952384"/>
              <a:gd name="connsiteY8" fmla="*/ 1616764 h 3750365"/>
              <a:gd name="connsiteX9" fmla="*/ 9952384 w 9952384"/>
              <a:gd name="connsiteY9" fmla="*/ 0 h 3750365"/>
              <a:gd name="connsiteX0" fmla="*/ 0 w 9952384"/>
              <a:gd name="connsiteY0" fmla="*/ 3750365 h 3750365"/>
              <a:gd name="connsiteX1" fmla="*/ 795130 w 9952384"/>
              <a:gd name="connsiteY1" fmla="*/ 2173355 h 3750365"/>
              <a:gd name="connsiteX2" fmla="*/ 2372139 w 9952384"/>
              <a:gd name="connsiteY2" fmla="*/ 3220278 h 3750365"/>
              <a:gd name="connsiteX3" fmla="*/ 3021495 w 9952384"/>
              <a:gd name="connsiteY3" fmla="*/ 1616764 h 3750365"/>
              <a:gd name="connsiteX4" fmla="*/ 4625009 w 9952384"/>
              <a:gd name="connsiteY4" fmla="*/ 2676938 h 3750365"/>
              <a:gd name="connsiteX5" fmla="*/ 6440557 w 9952384"/>
              <a:gd name="connsiteY5" fmla="*/ 914399 h 3750365"/>
              <a:gd name="connsiteX6" fmla="*/ 7659757 w 9952384"/>
              <a:gd name="connsiteY6" fmla="*/ 2173354 h 3750365"/>
              <a:gd name="connsiteX7" fmla="*/ 8203096 w 9952384"/>
              <a:gd name="connsiteY7" fmla="*/ 768626 h 3750365"/>
              <a:gd name="connsiteX8" fmla="*/ 9422296 w 9952384"/>
              <a:gd name="connsiteY8" fmla="*/ 1616764 h 3750365"/>
              <a:gd name="connsiteX9" fmla="*/ 9952384 w 9952384"/>
              <a:gd name="connsiteY9" fmla="*/ 0 h 3750365"/>
              <a:gd name="connsiteX0" fmla="*/ 0 w 9952384"/>
              <a:gd name="connsiteY0" fmla="*/ 3750365 h 3750365"/>
              <a:gd name="connsiteX1" fmla="*/ 795130 w 9952384"/>
              <a:gd name="connsiteY1" fmla="*/ 2173355 h 3750365"/>
              <a:gd name="connsiteX2" fmla="*/ 2372139 w 9952384"/>
              <a:gd name="connsiteY2" fmla="*/ 3220278 h 3750365"/>
              <a:gd name="connsiteX3" fmla="*/ 3021495 w 9952384"/>
              <a:gd name="connsiteY3" fmla="*/ 1616764 h 3750365"/>
              <a:gd name="connsiteX4" fmla="*/ 4625009 w 9952384"/>
              <a:gd name="connsiteY4" fmla="*/ 2676938 h 3750365"/>
              <a:gd name="connsiteX5" fmla="*/ 5221357 w 9952384"/>
              <a:gd name="connsiteY5" fmla="*/ 1126434 h 3750365"/>
              <a:gd name="connsiteX6" fmla="*/ 7659757 w 9952384"/>
              <a:gd name="connsiteY6" fmla="*/ 2173354 h 3750365"/>
              <a:gd name="connsiteX7" fmla="*/ 8203096 w 9952384"/>
              <a:gd name="connsiteY7" fmla="*/ 768626 h 3750365"/>
              <a:gd name="connsiteX8" fmla="*/ 9422296 w 9952384"/>
              <a:gd name="connsiteY8" fmla="*/ 1616764 h 3750365"/>
              <a:gd name="connsiteX9" fmla="*/ 9952384 w 9952384"/>
              <a:gd name="connsiteY9" fmla="*/ 0 h 3750365"/>
              <a:gd name="connsiteX0" fmla="*/ 0 w 9952384"/>
              <a:gd name="connsiteY0" fmla="*/ 3750365 h 3750365"/>
              <a:gd name="connsiteX1" fmla="*/ 795130 w 9952384"/>
              <a:gd name="connsiteY1" fmla="*/ 2173355 h 3750365"/>
              <a:gd name="connsiteX2" fmla="*/ 2372139 w 9952384"/>
              <a:gd name="connsiteY2" fmla="*/ 3220278 h 3750365"/>
              <a:gd name="connsiteX3" fmla="*/ 3021495 w 9952384"/>
              <a:gd name="connsiteY3" fmla="*/ 1616764 h 3750365"/>
              <a:gd name="connsiteX4" fmla="*/ 4625009 w 9952384"/>
              <a:gd name="connsiteY4" fmla="*/ 2676938 h 3750365"/>
              <a:gd name="connsiteX5" fmla="*/ 5221357 w 9952384"/>
              <a:gd name="connsiteY5" fmla="*/ 1126434 h 3750365"/>
              <a:gd name="connsiteX6" fmla="*/ 6798366 w 9952384"/>
              <a:gd name="connsiteY6" fmla="*/ 2146850 h 3750365"/>
              <a:gd name="connsiteX7" fmla="*/ 8203096 w 9952384"/>
              <a:gd name="connsiteY7" fmla="*/ 768626 h 3750365"/>
              <a:gd name="connsiteX8" fmla="*/ 9422296 w 9952384"/>
              <a:gd name="connsiteY8" fmla="*/ 1616764 h 3750365"/>
              <a:gd name="connsiteX9" fmla="*/ 9952384 w 9952384"/>
              <a:gd name="connsiteY9" fmla="*/ 0 h 3750365"/>
              <a:gd name="connsiteX0" fmla="*/ 0 w 9952384"/>
              <a:gd name="connsiteY0" fmla="*/ 3750365 h 3750365"/>
              <a:gd name="connsiteX1" fmla="*/ 795130 w 9952384"/>
              <a:gd name="connsiteY1" fmla="*/ 2173355 h 3750365"/>
              <a:gd name="connsiteX2" fmla="*/ 2372139 w 9952384"/>
              <a:gd name="connsiteY2" fmla="*/ 3220278 h 3750365"/>
              <a:gd name="connsiteX3" fmla="*/ 3021495 w 9952384"/>
              <a:gd name="connsiteY3" fmla="*/ 1616764 h 3750365"/>
              <a:gd name="connsiteX4" fmla="*/ 4625009 w 9952384"/>
              <a:gd name="connsiteY4" fmla="*/ 2676938 h 3750365"/>
              <a:gd name="connsiteX5" fmla="*/ 5221357 w 9952384"/>
              <a:gd name="connsiteY5" fmla="*/ 1126434 h 3750365"/>
              <a:gd name="connsiteX6" fmla="*/ 6798366 w 9952384"/>
              <a:gd name="connsiteY6" fmla="*/ 2146850 h 3750365"/>
              <a:gd name="connsiteX7" fmla="*/ 7394714 w 9952384"/>
              <a:gd name="connsiteY7" fmla="*/ 596348 h 3750365"/>
              <a:gd name="connsiteX8" fmla="*/ 9422296 w 9952384"/>
              <a:gd name="connsiteY8" fmla="*/ 1616764 h 3750365"/>
              <a:gd name="connsiteX9" fmla="*/ 9952384 w 9952384"/>
              <a:gd name="connsiteY9" fmla="*/ 0 h 3750365"/>
              <a:gd name="connsiteX0" fmla="*/ 0 w 9952384"/>
              <a:gd name="connsiteY0" fmla="*/ 3750365 h 3750365"/>
              <a:gd name="connsiteX1" fmla="*/ 795130 w 9952384"/>
              <a:gd name="connsiteY1" fmla="*/ 2173355 h 3750365"/>
              <a:gd name="connsiteX2" fmla="*/ 2372139 w 9952384"/>
              <a:gd name="connsiteY2" fmla="*/ 3220278 h 3750365"/>
              <a:gd name="connsiteX3" fmla="*/ 3021495 w 9952384"/>
              <a:gd name="connsiteY3" fmla="*/ 1616764 h 3750365"/>
              <a:gd name="connsiteX4" fmla="*/ 4625009 w 9952384"/>
              <a:gd name="connsiteY4" fmla="*/ 2676938 h 3750365"/>
              <a:gd name="connsiteX5" fmla="*/ 5221357 w 9952384"/>
              <a:gd name="connsiteY5" fmla="*/ 1126434 h 3750365"/>
              <a:gd name="connsiteX6" fmla="*/ 6798366 w 9952384"/>
              <a:gd name="connsiteY6" fmla="*/ 2146850 h 3750365"/>
              <a:gd name="connsiteX7" fmla="*/ 7394714 w 9952384"/>
              <a:gd name="connsiteY7" fmla="*/ 596348 h 3750365"/>
              <a:gd name="connsiteX8" fmla="*/ 8878956 w 9952384"/>
              <a:gd name="connsiteY8" fmla="*/ 1643268 h 3750365"/>
              <a:gd name="connsiteX9" fmla="*/ 9952384 w 9952384"/>
              <a:gd name="connsiteY9" fmla="*/ 0 h 3750365"/>
              <a:gd name="connsiteX0" fmla="*/ 0 w 9448802"/>
              <a:gd name="connsiteY0" fmla="*/ 3564834 h 3564834"/>
              <a:gd name="connsiteX1" fmla="*/ 795130 w 9448802"/>
              <a:gd name="connsiteY1" fmla="*/ 1987824 h 3564834"/>
              <a:gd name="connsiteX2" fmla="*/ 2372139 w 9448802"/>
              <a:gd name="connsiteY2" fmla="*/ 3034747 h 3564834"/>
              <a:gd name="connsiteX3" fmla="*/ 3021495 w 9448802"/>
              <a:gd name="connsiteY3" fmla="*/ 1431233 h 3564834"/>
              <a:gd name="connsiteX4" fmla="*/ 4625009 w 9448802"/>
              <a:gd name="connsiteY4" fmla="*/ 2491407 h 3564834"/>
              <a:gd name="connsiteX5" fmla="*/ 5221357 w 9448802"/>
              <a:gd name="connsiteY5" fmla="*/ 940903 h 3564834"/>
              <a:gd name="connsiteX6" fmla="*/ 6798366 w 9448802"/>
              <a:gd name="connsiteY6" fmla="*/ 1961319 h 3564834"/>
              <a:gd name="connsiteX7" fmla="*/ 7394714 w 9448802"/>
              <a:gd name="connsiteY7" fmla="*/ 410817 h 3564834"/>
              <a:gd name="connsiteX8" fmla="*/ 8878956 w 9448802"/>
              <a:gd name="connsiteY8" fmla="*/ 1457737 h 3564834"/>
              <a:gd name="connsiteX9" fmla="*/ 9448802 w 9448802"/>
              <a:gd name="connsiteY9" fmla="*/ 0 h 3564834"/>
              <a:gd name="connsiteX0" fmla="*/ 0 w 9422298"/>
              <a:gd name="connsiteY0" fmla="*/ 3591338 h 3591338"/>
              <a:gd name="connsiteX1" fmla="*/ 795130 w 9422298"/>
              <a:gd name="connsiteY1" fmla="*/ 2014328 h 3591338"/>
              <a:gd name="connsiteX2" fmla="*/ 2372139 w 9422298"/>
              <a:gd name="connsiteY2" fmla="*/ 3061251 h 3591338"/>
              <a:gd name="connsiteX3" fmla="*/ 3021495 w 9422298"/>
              <a:gd name="connsiteY3" fmla="*/ 1457737 h 3591338"/>
              <a:gd name="connsiteX4" fmla="*/ 4625009 w 9422298"/>
              <a:gd name="connsiteY4" fmla="*/ 2517911 h 3591338"/>
              <a:gd name="connsiteX5" fmla="*/ 5221357 w 9422298"/>
              <a:gd name="connsiteY5" fmla="*/ 967407 h 3591338"/>
              <a:gd name="connsiteX6" fmla="*/ 6798366 w 9422298"/>
              <a:gd name="connsiteY6" fmla="*/ 1987823 h 3591338"/>
              <a:gd name="connsiteX7" fmla="*/ 7394714 w 9422298"/>
              <a:gd name="connsiteY7" fmla="*/ 437321 h 3591338"/>
              <a:gd name="connsiteX8" fmla="*/ 8878956 w 9422298"/>
              <a:gd name="connsiteY8" fmla="*/ 1484241 h 3591338"/>
              <a:gd name="connsiteX9" fmla="*/ 9422298 w 9422298"/>
              <a:gd name="connsiteY9" fmla="*/ 0 h 3591338"/>
              <a:gd name="connsiteX0" fmla="*/ 0 w 9422298"/>
              <a:gd name="connsiteY0" fmla="*/ 3591338 h 3591338"/>
              <a:gd name="connsiteX1" fmla="*/ 874643 w 9422298"/>
              <a:gd name="connsiteY1" fmla="*/ 2544415 h 3591338"/>
              <a:gd name="connsiteX2" fmla="*/ 2372139 w 9422298"/>
              <a:gd name="connsiteY2" fmla="*/ 3061251 h 3591338"/>
              <a:gd name="connsiteX3" fmla="*/ 3021495 w 9422298"/>
              <a:gd name="connsiteY3" fmla="*/ 1457737 h 3591338"/>
              <a:gd name="connsiteX4" fmla="*/ 4625009 w 9422298"/>
              <a:gd name="connsiteY4" fmla="*/ 2517911 h 3591338"/>
              <a:gd name="connsiteX5" fmla="*/ 5221357 w 9422298"/>
              <a:gd name="connsiteY5" fmla="*/ 967407 h 3591338"/>
              <a:gd name="connsiteX6" fmla="*/ 6798366 w 9422298"/>
              <a:gd name="connsiteY6" fmla="*/ 1987823 h 3591338"/>
              <a:gd name="connsiteX7" fmla="*/ 7394714 w 9422298"/>
              <a:gd name="connsiteY7" fmla="*/ 437321 h 3591338"/>
              <a:gd name="connsiteX8" fmla="*/ 8878956 w 9422298"/>
              <a:gd name="connsiteY8" fmla="*/ 1484241 h 3591338"/>
              <a:gd name="connsiteX9" fmla="*/ 9422298 w 9422298"/>
              <a:gd name="connsiteY9" fmla="*/ 0 h 3591338"/>
              <a:gd name="connsiteX0" fmla="*/ 0 w 9422298"/>
              <a:gd name="connsiteY0" fmla="*/ 3591338 h 3591338"/>
              <a:gd name="connsiteX1" fmla="*/ 874643 w 9422298"/>
              <a:gd name="connsiteY1" fmla="*/ 2544415 h 3591338"/>
              <a:gd name="connsiteX2" fmla="*/ 2372139 w 9422298"/>
              <a:gd name="connsiteY2" fmla="*/ 3061251 h 3591338"/>
              <a:gd name="connsiteX3" fmla="*/ 3246782 w 9422298"/>
              <a:gd name="connsiteY3" fmla="*/ 1987824 h 3591338"/>
              <a:gd name="connsiteX4" fmla="*/ 4625009 w 9422298"/>
              <a:gd name="connsiteY4" fmla="*/ 2517911 h 3591338"/>
              <a:gd name="connsiteX5" fmla="*/ 5221357 w 9422298"/>
              <a:gd name="connsiteY5" fmla="*/ 967407 h 3591338"/>
              <a:gd name="connsiteX6" fmla="*/ 6798366 w 9422298"/>
              <a:gd name="connsiteY6" fmla="*/ 1987823 h 3591338"/>
              <a:gd name="connsiteX7" fmla="*/ 7394714 w 9422298"/>
              <a:gd name="connsiteY7" fmla="*/ 437321 h 3591338"/>
              <a:gd name="connsiteX8" fmla="*/ 8878956 w 9422298"/>
              <a:gd name="connsiteY8" fmla="*/ 1484241 h 3591338"/>
              <a:gd name="connsiteX9" fmla="*/ 9422298 w 9422298"/>
              <a:gd name="connsiteY9" fmla="*/ 0 h 3591338"/>
              <a:gd name="connsiteX0" fmla="*/ 0 w 9422298"/>
              <a:gd name="connsiteY0" fmla="*/ 3591338 h 3591338"/>
              <a:gd name="connsiteX1" fmla="*/ 874643 w 9422298"/>
              <a:gd name="connsiteY1" fmla="*/ 2544415 h 3591338"/>
              <a:gd name="connsiteX2" fmla="*/ 2372139 w 9422298"/>
              <a:gd name="connsiteY2" fmla="*/ 3061251 h 3591338"/>
              <a:gd name="connsiteX3" fmla="*/ 3246782 w 9422298"/>
              <a:gd name="connsiteY3" fmla="*/ 1987824 h 3591338"/>
              <a:gd name="connsiteX4" fmla="*/ 4625009 w 9422298"/>
              <a:gd name="connsiteY4" fmla="*/ 2517911 h 3591338"/>
              <a:gd name="connsiteX5" fmla="*/ 5406888 w 9422298"/>
              <a:gd name="connsiteY5" fmla="*/ 1497494 h 3591338"/>
              <a:gd name="connsiteX6" fmla="*/ 6798366 w 9422298"/>
              <a:gd name="connsiteY6" fmla="*/ 1987823 h 3591338"/>
              <a:gd name="connsiteX7" fmla="*/ 7394714 w 9422298"/>
              <a:gd name="connsiteY7" fmla="*/ 437321 h 3591338"/>
              <a:gd name="connsiteX8" fmla="*/ 8878956 w 9422298"/>
              <a:gd name="connsiteY8" fmla="*/ 1484241 h 3591338"/>
              <a:gd name="connsiteX9" fmla="*/ 9422298 w 9422298"/>
              <a:gd name="connsiteY9" fmla="*/ 0 h 3591338"/>
              <a:gd name="connsiteX0" fmla="*/ 0 w 9422298"/>
              <a:gd name="connsiteY0" fmla="*/ 3591338 h 3591338"/>
              <a:gd name="connsiteX1" fmla="*/ 874643 w 9422298"/>
              <a:gd name="connsiteY1" fmla="*/ 2544415 h 3591338"/>
              <a:gd name="connsiteX2" fmla="*/ 2372139 w 9422298"/>
              <a:gd name="connsiteY2" fmla="*/ 3061251 h 3591338"/>
              <a:gd name="connsiteX3" fmla="*/ 3246782 w 9422298"/>
              <a:gd name="connsiteY3" fmla="*/ 1987824 h 3591338"/>
              <a:gd name="connsiteX4" fmla="*/ 4625009 w 9422298"/>
              <a:gd name="connsiteY4" fmla="*/ 2517911 h 3591338"/>
              <a:gd name="connsiteX5" fmla="*/ 5406888 w 9422298"/>
              <a:gd name="connsiteY5" fmla="*/ 1497494 h 3591338"/>
              <a:gd name="connsiteX6" fmla="*/ 6798366 w 9422298"/>
              <a:gd name="connsiteY6" fmla="*/ 1987823 h 3591338"/>
              <a:gd name="connsiteX7" fmla="*/ 7633253 w 9422298"/>
              <a:gd name="connsiteY7" fmla="*/ 901147 h 3591338"/>
              <a:gd name="connsiteX8" fmla="*/ 8878956 w 9422298"/>
              <a:gd name="connsiteY8" fmla="*/ 1484241 h 3591338"/>
              <a:gd name="connsiteX9" fmla="*/ 9422298 w 9422298"/>
              <a:gd name="connsiteY9" fmla="*/ 0 h 3591338"/>
              <a:gd name="connsiteX0" fmla="*/ 0 w 9660837"/>
              <a:gd name="connsiteY0" fmla="*/ 3154016 h 3154016"/>
              <a:gd name="connsiteX1" fmla="*/ 874643 w 9660837"/>
              <a:gd name="connsiteY1" fmla="*/ 2107093 h 3154016"/>
              <a:gd name="connsiteX2" fmla="*/ 2372139 w 9660837"/>
              <a:gd name="connsiteY2" fmla="*/ 2623929 h 3154016"/>
              <a:gd name="connsiteX3" fmla="*/ 3246782 w 9660837"/>
              <a:gd name="connsiteY3" fmla="*/ 1550502 h 3154016"/>
              <a:gd name="connsiteX4" fmla="*/ 4625009 w 9660837"/>
              <a:gd name="connsiteY4" fmla="*/ 2080589 h 3154016"/>
              <a:gd name="connsiteX5" fmla="*/ 5406888 w 9660837"/>
              <a:gd name="connsiteY5" fmla="*/ 1060172 h 3154016"/>
              <a:gd name="connsiteX6" fmla="*/ 6798366 w 9660837"/>
              <a:gd name="connsiteY6" fmla="*/ 1550501 h 3154016"/>
              <a:gd name="connsiteX7" fmla="*/ 7633253 w 9660837"/>
              <a:gd name="connsiteY7" fmla="*/ 463825 h 3154016"/>
              <a:gd name="connsiteX8" fmla="*/ 8878956 w 9660837"/>
              <a:gd name="connsiteY8" fmla="*/ 1046919 h 3154016"/>
              <a:gd name="connsiteX9" fmla="*/ 9660837 w 9660837"/>
              <a:gd name="connsiteY9" fmla="*/ 0 h 3154016"/>
              <a:gd name="connsiteX0" fmla="*/ 0 w 9660837"/>
              <a:gd name="connsiteY0" fmla="*/ 3154016 h 3154016"/>
              <a:gd name="connsiteX1" fmla="*/ 874643 w 9660837"/>
              <a:gd name="connsiteY1" fmla="*/ 2107093 h 3154016"/>
              <a:gd name="connsiteX2" fmla="*/ 2311982 w 9660837"/>
              <a:gd name="connsiteY2" fmla="*/ 2840497 h 3154016"/>
              <a:gd name="connsiteX3" fmla="*/ 3246782 w 9660837"/>
              <a:gd name="connsiteY3" fmla="*/ 1550502 h 3154016"/>
              <a:gd name="connsiteX4" fmla="*/ 4625009 w 9660837"/>
              <a:gd name="connsiteY4" fmla="*/ 2080589 h 3154016"/>
              <a:gd name="connsiteX5" fmla="*/ 5406888 w 9660837"/>
              <a:gd name="connsiteY5" fmla="*/ 1060172 h 3154016"/>
              <a:gd name="connsiteX6" fmla="*/ 6798366 w 9660837"/>
              <a:gd name="connsiteY6" fmla="*/ 1550501 h 3154016"/>
              <a:gd name="connsiteX7" fmla="*/ 7633253 w 9660837"/>
              <a:gd name="connsiteY7" fmla="*/ 463825 h 3154016"/>
              <a:gd name="connsiteX8" fmla="*/ 8878956 w 9660837"/>
              <a:gd name="connsiteY8" fmla="*/ 1046919 h 3154016"/>
              <a:gd name="connsiteX9" fmla="*/ 9660837 w 9660837"/>
              <a:gd name="connsiteY9" fmla="*/ 0 h 3154016"/>
              <a:gd name="connsiteX0" fmla="*/ 0 w 9660837"/>
              <a:gd name="connsiteY0" fmla="*/ 3154016 h 3154016"/>
              <a:gd name="connsiteX1" fmla="*/ 874643 w 9660837"/>
              <a:gd name="connsiteY1" fmla="*/ 2107093 h 3154016"/>
              <a:gd name="connsiteX2" fmla="*/ 2311982 w 9660837"/>
              <a:gd name="connsiteY2" fmla="*/ 2840497 h 3154016"/>
              <a:gd name="connsiteX3" fmla="*/ 3318971 w 9660837"/>
              <a:gd name="connsiteY3" fmla="*/ 1743007 h 3154016"/>
              <a:gd name="connsiteX4" fmla="*/ 4625009 w 9660837"/>
              <a:gd name="connsiteY4" fmla="*/ 2080589 h 3154016"/>
              <a:gd name="connsiteX5" fmla="*/ 5406888 w 9660837"/>
              <a:gd name="connsiteY5" fmla="*/ 1060172 h 3154016"/>
              <a:gd name="connsiteX6" fmla="*/ 6798366 w 9660837"/>
              <a:gd name="connsiteY6" fmla="*/ 1550501 h 3154016"/>
              <a:gd name="connsiteX7" fmla="*/ 7633253 w 9660837"/>
              <a:gd name="connsiteY7" fmla="*/ 463825 h 3154016"/>
              <a:gd name="connsiteX8" fmla="*/ 8878956 w 9660837"/>
              <a:gd name="connsiteY8" fmla="*/ 1046919 h 3154016"/>
              <a:gd name="connsiteX9" fmla="*/ 9660837 w 9660837"/>
              <a:gd name="connsiteY9" fmla="*/ 0 h 3154016"/>
              <a:gd name="connsiteX0" fmla="*/ 0 w 9660837"/>
              <a:gd name="connsiteY0" fmla="*/ 3154016 h 3154016"/>
              <a:gd name="connsiteX1" fmla="*/ 874643 w 9660837"/>
              <a:gd name="connsiteY1" fmla="*/ 2107093 h 3154016"/>
              <a:gd name="connsiteX2" fmla="*/ 2311982 w 9660837"/>
              <a:gd name="connsiteY2" fmla="*/ 2840497 h 3154016"/>
              <a:gd name="connsiteX3" fmla="*/ 3318971 w 9660837"/>
              <a:gd name="connsiteY3" fmla="*/ 1743007 h 3154016"/>
              <a:gd name="connsiteX4" fmla="*/ 4685167 w 9660837"/>
              <a:gd name="connsiteY4" fmla="*/ 2489663 h 3154016"/>
              <a:gd name="connsiteX5" fmla="*/ 5406888 w 9660837"/>
              <a:gd name="connsiteY5" fmla="*/ 1060172 h 3154016"/>
              <a:gd name="connsiteX6" fmla="*/ 6798366 w 9660837"/>
              <a:gd name="connsiteY6" fmla="*/ 1550501 h 3154016"/>
              <a:gd name="connsiteX7" fmla="*/ 7633253 w 9660837"/>
              <a:gd name="connsiteY7" fmla="*/ 463825 h 3154016"/>
              <a:gd name="connsiteX8" fmla="*/ 8878956 w 9660837"/>
              <a:gd name="connsiteY8" fmla="*/ 1046919 h 3154016"/>
              <a:gd name="connsiteX9" fmla="*/ 9660837 w 9660837"/>
              <a:gd name="connsiteY9" fmla="*/ 0 h 3154016"/>
              <a:gd name="connsiteX0" fmla="*/ 0 w 9660837"/>
              <a:gd name="connsiteY0" fmla="*/ 3154016 h 3154016"/>
              <a:gd name="connsiteX1" fmla="*/ 874643 w 9660837"/>
              <a:gd name="connsiteY1" fmla="*/ 2107093 h 3154016"/>
              <a:gd name="connsiteX2" fmla="*/ 2311982 w 9660837"/>
              <a:gd name="connsiteY2" fmla="*/ 2840497 h 3154016"/>
              <a:gd name="connsiteX3" fmla="*/ 3318971 w 9660837"/>
              <a:gd name="connsiteY3" fmla="*/ 1743007 h 3154016"/>
              <a:gd name="connsiteX4" fmla="*/ 4685167 w 9660837"/>
              <a:gd name="connsiteY4" fmla="*/ 2489663 h 3154016"/>
              <a:gd name="connsiteX5" fmla="*/ 5539236 w 9660837"/>
              <a:gd name="connsiteY5" fmla="*/ 1397056 h 3154016"/>
              <a:gd name="connsiteX6" fmla="*/ 6798366 w 9660837"/>
              <a:gd name="connsiteY6" fmla="*/ 1550501 h 3154016"/>
              <a:gd name="connsiteX7" fmla="*/ 7633253 w 9660837"/>
              <a:gd name="connsiteY7" fmla="*/ 463825 h 3154016"/>
              <a:gd name="connsiteX8" fmla="*/ 8878956 w 9660837"/>
              <a:gd name="connsiteY8" fmla="*/ 1046919 h 3154016"/>
              <a:gd name="connsiteX9" fmla="*/ 9660837 w 9660837"/>
              <a:gd name="connsiteY9" fmla="*/ 0 h 3154016"/>
              <a:gd name="connsiteX0" fmla="*/ 0 w 9660837"/>
              <a:gd name="connsiteY0" fmla="*/ 3154016 h 3154016"/>
              <a:gd name="connsiteX1" fmla="*/ 874643 w 9660837"/>
              <a:gd name="connsiteY1" fmla="*/ 2107093 h 3154016"/>
              <a:gd name="connsiteX2" fmla="*/ 2311982 w 9660837"/>
              <a:gd name="connsiteY2" fmla="*/ 2840497 h 3154016"/>
              <a:gd name="connsiteX3" fmla="*/ 3318971 w 9660837"/>
              <a:gd name="connsiteY3" fmla="*/ 1743007 h 3154016"/>
              <a:gd name="connsiteX4" fmla="*/ 4685167 w 9660837"/>
              <a:gd name="connsiteY4" fmla="*/ 2489663 h 3154016"/>
              <a:gd name="connsiteX5" fmla="*/ 5539236 w 9660837"/>
              <a:gd name="connsiteY5" fmla="*/ 1397056 h 3154016"/>
              <a:gd name="connsiteX6" fmla="*/ 6954777 w 9660837"/>
              <a:gd name="connsiteY6" fmla="*/ 2164112 h 3154016"/>
              <a:gd name="connsiteX7" fmla="*/ 7633253 w 9660837"/>
              <a:gd name="connsiteY7" fmla="*/ 463825 h 3154016"/>
              <a:gd name="connsiteX8" fmla="*/ 8878956 w 9660837"/>
              <a:gd name="connsiteY8" fmla="*/ 1046919 h 3154016"/>
              <a:gd name="connsiteX9" fmla="*/ 9660837 w 9660837"/>
              <a:gd name="connsiteY9" fmla="*/ 0 h 3154016"/>
              <a:gd name="connsiteX0" fmla="*/ 0 w 9660837"/>
              <a:gd name="connsiteY0" fmla="*/ 3154016 h 3154016"/>
              <a:gd name="connsiteX1" fmla="*/ 874643 w 9660837"/>
              <a:gd name="connsiteY1" fmla="*/ 2107093 h 3154016"/>
              <a:gd name="connsiteX2" fmla="*/ 2311982 w 9660837"/>
              <a:gd name="connsiteY2" fmla="*/ 2840497 h 3154016"/>
              <a:gd name="connsiteX3" fmla="*/ 3318971 w 9660837"/>
              <a:gd name="connsiteY3" fmla="*/ 1743007 h 3154016"/>
              <a:gd name="connsiteX4" fmla="*/ 4685167 w 9660837"/>
              <a:gd name="connsiteY4" fmla="*/ 2489663 h 3154016"/>
              <a:gd name="connsiteX5" fmla="*/ 5539236 w 9660837"/>
              <a:gd name="connsiteY5" fmla="*/ 1397056 h 3154016"/>
              <a:gd name="connsiteX6" fmla="*/ 6954777 w 9660837"/>
              <a:gd name="connsiteY6" fmla="*/ 2164112 h 3154016"/>
              <a:gd name="connsiteX7" fmla="*/ 7922011 w 9660837"/>
              <a:gd name="connsiteY7" fmla="*/ 1053372 h 3154016"/>
              <a:gd name="connsiteX8" fmla="*/ 8878956 w 9660837"/>
              <a:gd name="connsiteY8" fmla="*/ 1046919 h 3154016"/>
              <a:gd name="connsiteX9" fmla="*/ 9660837 w 9660837"/>
              <a:gd name="connsiteY9" fmla="*/ 0 h 3154016"/>
              <a:gd name="connsiteX0" fmla="*/ 0 w 9660837"/>
              <a:gd name="connsiteY0" fmla="*/ 3154016 h 3154016"/>
              <a:gd name="connsiteX1" fmla="*/ 874643 w 9660837"/>
              <a:gd name="connsiteY1" fmla="*/ 2107093 h 3154016"/>
              <a:gd name="connsiteX2" fmla="*/ 2311982 w 9660837"/>
              <a:gd name="connsiteY2" fmla="*/ 2840497 h 3154016"/>
              <a:gd name="connsiteX3" fmla="*/ 3318971 w 9660837"/>
              <a:gd name="connsiteY3" fmla="*/ 1743007 h 3154016"/>
              <a:gd name="connsiteX4" fmla="*/ 4685167 w 9660837"/>
              <a:gd name="connsiteY4" fmla="*/ 2489663 h 3154016"/>
              <a:gd name="connsiteX5" fmla="*/ 5539236 w 9660837"/>
              <a:gd name="connsiteY5" fmla="*/ 1397056 h 3154016"/>
              <a:gd name="connsiteX6" fmla="*/ 6954777 w 9660837"/>
              <a:gd name="connsiteY6" fmla="*/ 2164112 h 3154016"/>
              <a:gd name="connsiteX7" fmla="*/ 7922011 w 9660837"/>
              <a:gd name="connsiteY7" fmla="*/ 1053372 h 3154016"/>
              <a:gd name="connsiteX8" fmla="*/ 8878956 w 9660837"/>
              <a:gd name="connsiteY8" fmla="*/ 1046919 h 3154016"/>
              <a:gd name="connsiteX9" fmla="*/ 9660837 w 9660837"/>
              <a:gd name="connsiteY9" fmla="*/ 0 h 3154016"/>
              <a:gd name="connsiteX0" fmla="*/ 0 w 9660837"/>
              <a:gd name="connsiteY0" fmla="*/ 3154016 h 3154016"/>
              <a:gd name="connsiteX1" fmla="*/ 874643 w 9660837"/>
              <a:gd name="connsiteY1" fmla="*/ 2107093 h 3154016"/>
              <a:gd name="connsiteX2" fmla="*/ 2311982 w 9660837"/>
              <a:gd name="connsiteY2" fmla="*/ 2840497 h 3154016"/>
              <a:gd name="connsiteX3" fmla="*/ 3318971 w 9660837"/>
              <a:gd name="connsiteY3" fmla="*/ 1743007 h 3154016"/>
              <a:gd name="connsiteX4" fmla="*/ 4685167 w 9660837"/>
              <a:gd name="connsiteY4" fmla="*/ 2489663 h 3154016"/>
              <a:gd name="connsiteX5" fmla="*/ 5539236 w 9660837"/>
              <a:gd name="connsiteY5" fmla="*/ 1397056 h 3154016"/>
              <a:gd name="connsiteX6" fmla="*/ 6954777 w 9660837"/>
              <a:gd name="connsiteY6" fmla="*/ 2164112 h 3154016"/>
              <a:gd name="connsiteX7" fmla="*/ 7922011 w 9660837"/>
              <a:gd name="connsiteY7" fmla="*/ 1053372 h 3154016"/>
              <a:gd name="connsiteX8" fmla="*/ 9119588 w 9660837"/>
              <a:gd name="connsiteY8" fmla="*/ 1889130 h 3154016"/>
              <a:gd name="connsiteX9" fmla="*/ 9660837 w 9660837"/>
              <a:gd name="connsiteY9" fmla="*/ 0 h 3154016"/>
              <a:gd name="connsiteX0" fmla="*/ 0 w 10142100"/>
              <a:gd name="connsiteY0" fmla="*/ 2396027 h 2396027"/>
              <a:gd name="connsiteX1" fmla="*/ 874643 w 10142100"/>
              <a:gd name="connsiteY1" fmla="*/ 1349104 h 2396027"/>
              <a:gd name="connsiteX2" fmla="*/ 2311982 w 10142100"/>
              <a:gd name="connsiteY2" fmla="*/ 2082508 h 2396027"/>
              <a:gd name="connsiteX3" fmla="*/ 3318971 w 10142100"/>
              <a:gd name="connsiteY3" fmla="*/ 985018 h 2396027"/>
              <a:gd name="connsiteX4" fmla="*/ 4685167 w 10142100"/>
              <a:gd name="connsiteY4" fmla="*/ 1731674 h 2396027"/>
              <a:gd name="connsiteX5" fmla="*/ 5539236 w 10142100"/>
              <a:gd name="connsiteY5" fmla="*/ 639067 h 2396027"/>
              <a:gd name="connsiteX6" fmla="*/ 6954777 w 10142100"/>
              <a:gd name="connsiteY6" fmla="*/ 1406123 h 2396027"/>
              <a:gd name="connsiteX7" fmla="*/ 7922011 w 10142100"/>
              <a:gd name="connsiteY7" fmla="*/ 295383 h 2396027"/>
              <a:gd name="connsiteX8" fmla="*/ 9119588 w 10142100"/>
              <a:gd name="connsiteY8" fmla="*/ 1131141 h 2396027"/>
              <a:gd name="connsiteX9" fmla="*/ 10142100 w 10142100"/>
              <a:gd name="connsiteY9" fmla="*/ 0 h 239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42100" h="2396027">
                <a:moveTo>
                  <a:pt x="0" y="2396027"/>
                </a:moveTo>
                <a:lnTo>
                  <a:pt x="874643" y="1349104"/>
                </a:lnTo>
                <a:lnTo>
                  <a:pt x="2311982" y="2082508"/>
                </a:lnTo>
                <a:lnTo>
                  <a:pt x="3318971" y="985018"/>
                </a:lnTo>
                <a:lnTo>
                  <a:pt x="4685167" y="1731674"/>
                </a:lnTo>
                <a:lnTo>
                  <a:pt x="5539236" y="639067"/>
                </a:lnTo>
                <a:lnTo>
                  <a:pt x="6954777" y="1406123"/>
                </a:lnTo>
                <a:lnTo>
                  <a:pt x="7922011" y="295383"/>
                </a:lnTo>
                <a:lnTo>
                  <a:pt x="9119588" y="1131141"/>
                </a:lnTo>
                <a:lnTo>
                  <a:pt x="10142100" y="0"/>
                </a:lnTo>
              </a:path>
            </a:pathLst>
          </a:custGeom>
          <a:noFill/>
          <a:ln w="381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2E8324C-6988-C1AE-82FE-AA8BD29F9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4822825"/>
            <a:ext cx="874712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◦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4B948"/>
              </a:buClr>
              <a:buSzPct val="6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000" b="1" dirty="0"/>
              <a:t>2004</a:t>
            </a:r>
            <a:endParaRPr lang="en-US" altLang="en-US" sz="2000" b="1" i="1" dirty="0">
              <a:latin typeface="Segoe UI"/>
              <a:cs typeface="Segoe UI"/>
            </a:endParaRPr>
          </a:p>
          <a:p>
            <a:pPr marL="285750" indent="-285750">
              <a:defRPr/>
            </a:pPr>
            <a:endParaRPr lang="en-US" altLang="en-US" sz="2000" b="1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US" altLang="en-US" sz="2000" b="1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1DEE4AC-366B-8FBA-EC5A-5008EC086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4663" y="5448300"/>
            <a:ext cx="874712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◦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4B948"/>
              </a:buClr>
              <a:buSzPct val="6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000" b="1" dirty="0"/>
              <a:t>2008</a:t>
            </a:r>
            <a:endParaRPr lang="en-US" altLang="en-US" sz="2000" b="1" i="1" dirty="0">
              <a:latin typeface="Segoe UI"/>
              <a:cs typeface="Segoe UI"/>
            </a:endParaRPr>
          </a:p>
          <a:p>
            <a:pPr marL="285750" indent="-285750">
              <a:defRPr/>
            </a:pPr>
            <a:endParaRPr lang="en-US" altLang="en-US" sz="2000" b="1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US" altLang="en-US" sz="2000" b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4E95E65-8798-052F-8F3B-EF607F09A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4175" y="5183188"/>
            <a:ext cx="874713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◦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4B948"/>
              </a:buClr>
              <a:buSzPct val="6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000" b="1" dirty="0"/>
              <a:t>2016</a:t>
            </a:r>
            <a:endParaRPr lang="en-US" altLang="en-US" sz="2000" b="1" i="1" dirty="0">
              <a:latin typeface="Segoe UI"/>
              <a:cs typeface="Segoe UI"/>
            </a:endParaRPr>
          </a:p>
          <a:p>
            <a:pPr marL="285750" indent="-285750">
              <a:defRPr/>
            </a:pPr>
            <a:endParaRPr lang="en-US" altLang="en-US" sz="2000" b="1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US" altLang="en-US" sz="2000" b="1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6852A1-13B0-BDED-1992-84146C5E0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4748213"/>
            <a:ext cx="874713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◦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4B948"/>
              </a:buClr>
              <a:buSzPct val="6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000" b="1" dirty="0"/>
              <a:t>2018</a:t>
            </a:r>
            <a:endParaRPr lang="en-US" altLang="en-US" sz="2000" b="1" i="1" dirty="0">
              <a:latin typeface="Segoe UI"/>
              <a:cs typeface="Segoe UI"/>
            </a:endParaRPr>
          </a:p>
          <a:p>
            <a:pPr marL="285750" indent="-285750">
              <a:defRPr/>
            </a:pPr>
            <a:endParaRPr lang="en-US" altLang="en-US" sz="2000" b="1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US" altLang="en-US" sz="2000" b="1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BACB6E9-5124-F012-5D06-5866BC15D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1412" y="4494213"/>
            <a:ext cx="874712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◦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4B948"/>
              </a:buClr>
              <a:buSzPct val="6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000" b="1" dirty="0"/>
              <a:t>2020</a:t>
            </a:r>
            <a:endParaRPr lang="en-US" altLang="en-US" sz="2000" b="1" i="1" dirty="0">
              <a:latin typeface="Segoe UI"/>
              <a:cs typeface="Segoe UI"/>
            </a:endParaRPr>
          </a:p>
          <a:p>
            <a:pPr marL="285750" indent="-285750">
              <a:defRPr/>
            </a:pPr>
            <a:endParaRPr lang="en-US" altLang="en-US" sz="2000" b="1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US" altLang="en-US" sz="2000" b="1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7A066F2-133C-F9A1-21C8-BAD68A368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088" y="4416425"/>
            <a:ext cx="874712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◦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4B948"/>
              </a:buClr>
              <a:buSzPct val="6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000" b="1" dirty="0"/>
              <a:t>2015</a:t>
            </a:r>
            <a:endParaRPr lang="en-US" altLang="en-US" sz="2000" b="1" i="1" dirty="0">
              <a:latin typeface="Segoe UI"/>
              <a:cs typeface="Segoe UI"/>
            </a:endParaRPr>
          </a:p>
          <a:p>
            <a:pPr marL="285750" indent="-285750">
              <a:defRPr/>
            </a:pPr>
            <a:endParaRPr lang="en-US" altLang="en-US" sz="2000" b="1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US" altLang="en-US" sz="2000" b="1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A2EEAAF-A126-1E49-ABEB-C7ECCCB50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100" y="4079875"/>
            <a:ext cx="874713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◦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4B948"/>
              </a:buClr>
              <a:buSzPct val="6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000" b="1" dirty="0"/>
              <a:t>2017</a:t>
            </a:r>
            <a:endParaRPr lang="en-US" altLang="en-US" sz="2000" b="1" i="1" dirty="0">
              <a:latin typeface="Segoe UI"/>
              <a:cs typeface="Segoe UI"/>
            </a:endParaRPr>
          </a:p>
          <a:p>
            <a:pPr marL="285750" indent="-285750">
              <a:defRPr/>
            </a:pPr>
            <a:endParaRPr lang="en-US" altLang="en-US" sz="2000" b="1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US" altLang="en-US" sz="2000" b="1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DE04907-21B5-983C-A548-E0FFFB00F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4263" y="3789363"/>
            <a:ext cx="874712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◦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4B948"/>
              </a:buClr>
              <a:buSzPct val="6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000" b="1" dirty="0"/>
              <a:t>2018</a:t>
            </a:r>
            <a:endParaRPr lang="en-US" altLang="en-US" sz="2000" b="1" i="1" dirty="0">
              <a:latin typeface="Segoe UI"/>
              <a:cs typeface="Segoe UI"/>
            </a:endParaRPr>
          </a:p>
          <a:p>
            <a:pPr marL="285750" indent="-285750">
              <a:defRPr/>
            </a:pPr>
            <a:endParaRPr lang="en-US" altLang="en-US" sz="2000" b="1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US" altLang="en-US" sz="2000" b="1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600536-BE24-67A3-3A46-F0FFAECE9A06}"/>
              </a:ext>
            </a:extLst>
          </p:cNvPr>
          <p:cNvSpPr/>
          <p:nvPr/>
        </p:nvSpPr>
        <p:spPr>
          <a:xfrm>
            <a:off x="971550" y="5521325"/>
            <a:ext cx="239713" cy="238125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CCCE875-528E-A14A-E127-5DD2E3EEC39D}"/>
              </a:ext>
            </a:extLst>
          </p:cNvPr>
          <p:cNvSpPr/>
          <p:nvPr/>
        </p:nvSpPr>
        <p:spPr>
          <a:xfrm>
            <a:off x="1876425" y="4546600"/>
            <a:ext cx="238125" cy="238125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4DF0F28-2455-69FB-351F-BC3C2C385E8F}"/>
              </a:ext>
            </a:extLst>
          </p:cNvPr>
          <p:cNvSpPr/>
          <p:nvPr/>
        </p:nvSpPr>
        <p:spPr>
          <a:xfrm>
            <a:off x="3333750" y="5246688"/>
            <a:ext cx="238125" cy="239712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BC35739-66CC-2CB2-7F2E-69E82CB4F570}"/>
              </a:ext>
            </a:extLst>
          </p:cNvPr>
          <p:cNvSpPr/>
          <p:nvPr/>
        </p:nvSpPr>
        <p:spPr>
          <a:xfrm>
            <a:off x="4275138" y="4159250"/>
            <a:ext cx="238125" cy="238125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F21319B-9036-BA1A-34E0-03A28CB6CB42}"/>
              </a:ext>
            </a:extLst>
          </p:cNvPr>
          <p:cNvSpPr/>
          <p:nvPr/>
        </p:nvSpPr>
        <p:spPr>
          <a:xfrm>
            <a:off x="6542088" y="3868738"/>
            <a:ext cx="238125" cy="238125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A473CD1-C80D-1E5A-332D-38F24FA2E81D}"/>
              </a:ext>
            </a:extLst>
          </p:cNvPr>
          <p:cNvSpPr/>
          <p:nvPr/>
        </p:nvSpPr>
        <p:spPr>
          <a:xfrm>
            <a:off x="7931150" y="4576763"/>
            <a:ext cx="238125" cy="238125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8DFE29-0934-7B51-9E28-067797E59426}"/>
              </a:ext>
            </a:extLst>
          </p:cNvPr>
          <p:cNvSpPr/>
          <p:nvPr/>
        </p:nvSpPr>
        <p:spPr>
          <a:xfrm>
            <a:off x="8891588" y="3505200"/>
            <a:ext cx="238125" cy="238125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F8256BE-5BE7-7E3F-269E-755FE51C2FC1}"/>
              </a:ext>
            </a:extLst>
          </p:cNvPr>
          <p:cNvSpPr/>
          <p:nvPr/>
        </p:nvSpPr>
        <p:spPr>
          <a:xfrm>
            <a:off x="10088563" y="4291013"/>
            <a:ext cx="239712" cy="238125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4BB4753-D6F4-92E0-EE7F-CA12A68B7D5C}"/>
              </a:ext>
            </a:extLst>
          </p:cNvPr>
          <p:cNvSpPr/>
          <p:nvPr/>
        </p:nvSpPr>
        <p:spPr>
          <a:xfrm>
            <a:off x="11102975" y="3221038"/>
            <a:ext cx="238125" cy="239712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543FD47-B8F3-EE2D-2C36-1B6D3319F7E7}"/>
              </a:ext>
            </a:extLst>
          </p:cNvPr>
          <p:cNvSpPr/>
          <p:nvPr/>
        </p:nvSpPr>
        <p:spPr>
          <a:xfrm>
            <a:off x="5664200" y="4945063"/>
            <a:ext cx="238125" cy="239712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82A922FE-720B-D06F-82B6-D06899AF34D7}"/>
              </a:ext>
            </a:extLst>
          </p:cNvPr>
          <p:cNvSpPr/>
          <p:nvPr/>
        </p:nvSpPr>
        <p:spPr>
          <a:xfrm>
            <a:off x="73025" y="3829050"/>
            <a:ext cx="1614488" cy="974725"/>
          </a:xfrm>
          <a:prstGeom prst="wedgeRoundRectCallout">
            <a:avLst>
              <a:gd name="adj1" fmla="val 33272"/>
              <a:gd name="adj2" fmla="val 35475"/>
              <a:gd name="adj3" fmla="val 16667"/>
            </a:avLst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Participant Group Formed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75DFDC22-463F-E89F-EDFF-F3B68EB1D0CE}"/>
              </a:ext>
            </a:extLst>
          </p:cNvPr>
          <p:cNvSpPr/>
          <p:nvPr/>
        </p:nvSpPr>
        <p:spPr>
          <a:xfrm>
            <a:off x="814388" y="2590800"/>
            <a:ext cx="1747837" cy="974725"/>
          </a:xfrm>
          <a:prstGeom prst="wedgeRoundRectCallout">
            <a:avLst>
              <a:gd name="adj1" fmla="val 34476"/>
              <a:gd name="adj2" fmla="val 31770"/>
              <a:gd name="adj3" fmla="val 16667"/>
            </a:avLst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Federal NEPA Process Begins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1DC5798-588F-9F2B-C829-FACD2A56DF46}"/>
              </a:ext>
            </a:extLst>
          </p:cNvPr>
          <p:cNvSpPr/>
          <p:nvPr/>
        </p:nvSpPr>
        <p:spPr>
          <a:xfrm>
            <a:off x="2281238" y="3724275"/>
            <a:ext cx="1535112" cy="695325"/>
          </a:xfrm>
          <a:prstGeom prst="wedgeRoundRectCallout">
            <a:avLst>
              <a:gd name="adj1" fmla="val 15227"/>
              <a:gd name="adj2" fmla="val 596"/>
              <a:gd name="adj3" fmla="val 16667"/>
            </a:avLst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Draft EIS Released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F83F32C2-0338-D59D-06AC-53A68C608FB0}"/>
              </a:ext>
            </a:extLst>
          </p:cNvPr>
          <p:cNvSpPr/>
          <p:nvPr/>
        </p:nvSpPr>
        <p:spPr>
          <a:xfrm>
            <a:off x="2974975" y="2452688"/>
            <a:ext cx="1735138" cy="873125"/>
          </a:xfrm>
          <a:prstGeom prst="wedgeRoundRectCallout">
            <a:avLst>
              <a:gd name="adj1" fmla="val -121"/>
              <a:gd name="adj2" fmla="val -13174"/>
              <a:gd name="adj3" fmla="val 16667"/>
            </a:avLst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Supplemental Draft EIS Released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547C63EC-1BF7-5E1E-BC14-876BCA0AF8C6}"/>
              </a:ext>
            </a:extLst>
          </p:cNvPr>
          <p:cNvSpPr/>
          <p:nvPr/>
        </p:nvSpPr>
        <p:spPr>
          <a:xfrm>
            <a:off x="4613275" y="3357563"/>
            <a:ext cx="1728788" cy="873125"/>
          </a:xfrm>
          <a:prstGeom prst="wedgeRoundRectCallout">
            <a:avLst>
              <a:gd name="adj1" fmla="val -3504"/>
              <a:gd name="adj2" fmla="val -12447"/>
              <a:gd name="adj3" fmla="val 16667"/>
            </a:avLst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Conveyance Refinement Added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1D0A98D-385E-CF8B-B55F-3E029903104B}"/>
              </a:ext>
            </a:extLst>
          </p:cNvPr>
          <p:cNvSpPr/>
          <p:nvPr/>
        </p:nvSpPr>
        <p:spPr>
          <a:xfrm>
            <a:off x="5481638" y="2192338"/>
            <a:ext cx="1728787" cy="741362"/>
          </a:xfrm>
          <a:prstGeom prst="wedgeRoundRectCallout">
            <a:avLst>
              <a:gd name="adj1" fmla="val 10064"/>
              <a:gd name="adj2" fmla="val -11745"/>
              <a:gd name="adj3" fmla="val 16667"/>
            </a:avLst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State FWMEP Approved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1AD09010-5888-CEBE-F6B2-D258F2F94DAD}"/>
              </a:ext>
            </a:extLst>
          </p:cNvPr>
          <p:cNvSpPr/>
          <p:nvPr/>
        </p:nvSpPr>
        <p:spPr>
          <a:xfrm>
            <a:off x="7034213" y="3221038"/>
            <a:ext cx="1535112" cy="766762"/>
          </a:xfrm>
          <a:prstGeom prst="wedgeRoundRectCallout">
            <a:avLst>
              <a:gd name="adj1" fmla="val -1230"/>
              <a:gd name="adj2" fmla="val -3535"/>
              <a:gd name="adj3" fmla="val 16667"/>
            </a:avLst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Final EIS Released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BD054D96-9F91-28CF-6E4A-77D129AC738F}"/>
              </a:ext>
            </a:extLst>
          </p:cNvPr>
          <p:cNvSpPr/>
          <p:nvPr/>
        </p:nvSpPr>
        <p:spPr>
          <a:xfrm>
            <a:off x="7372350" y="1582738"/>
            <a:ext cx="1778000" cy="873125"/>
          </a:xfrm>
          <a:prstGeom prst="wedgeRoundRectCallout">
            <a:avLst>
              <a:gd name="adj1" fmla="val -4377"/>
              <a:gd name="adj2" fmla="val -9043"/>
              <a:gd name="adj3" fmla="val 16667"/>
            </a:avLst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State Reservoir Release Bill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F8DBD828-5A95-3CD4-261D-E3AB8D10D518}"/>
              </a:ext>
            </a:extLst>
          </p:cNvPr>
          <p:cNvSpPr/>
          <p:nvPr/>
        </p:nvSpPr>
        <p:spPr>
          <a:xfrm>
            <a:off x="8968582" y="2530474"/>
            <a:ext cx="1779588" cy="781050"/>
          </a:xfrm>
          <a:prstGeom prst="wedgeRoundRectCallout">
            <a:avLst>
              <a:gd name="adj1" fmla="val -72"/>
              <a:gd name="adj2" fmla="val -27076"/>
              <a:gd name="adj3" fmla="val 16667"/>
            </a:avLst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State 401 Water Quality Certification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903B579-33FA-CA99-1A2B-37119C13887F}"/>
              </a:ext>
            </a:extLst>
          </p:cNvPr>
          <p:cNvCxnSpPr>
            <a:cxnSpLocks/>
            <a:stCxn id="33" idx="2"/>
            <a:endCxn id="23" idx="0"/>
          </p:cNvCxnSpPr>
          <p:nvPr/>
        </p:nvCxnSpPr>
        <p:spPr>
          <a:xfrm>
            <a:off x="881063" y="4803775"/>
            <a:ext cx="211137" cy="71755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898B990-104A-C2BF-D1F1-62C9D0C88ED3}"/>
              </a:ext>
            </a:extLst>
          </p:cNvPr>
          <p:cNvCxnSpPr>
            <a:cxnSpLocks/>
            <a:stCxn id="34" idx="2"/>
            <a:endCxn id="24" idx="0"/>
          </p:cNvCxnSpPr>
          <p:nvPr/>
        </p:nvCxnSpPr>
        <p:spPr>
          <a:xfrm>
            <a:off x="1687513" y="3565525"/>
            <a:ext cx="307975" cy="98107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C8C52FB-949B-E6B0-3D26-6EBE558B7C36}"/>
              </a:ext>
            </a:extLst>
          </p:cNvPr>
          <p:cNvCxnSpPr>
            <a:cxnSpLocks/>
            <a:stCxn id="35" idx="2"/>
            <a:endCxn id="25" idx="0"/>
          </p:cNvCxnSpPr>
          <p:nvPr/>
        </p:nvCxnSpPr>
        <p:spPr>
          <a:xfrm>
            <a:off x="3049588" y="4419600"/>
            <a:ext cx="403225" cy="8270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A3758BB-7628-6464-1C95-3CBAD7A042C9}"/>
              </a:ext>
            </a:extLst>
          </p:cNvPr>
          <p:cNvCxnSpPr>
            <a:cxnSpLocks/>
            <a:stCxn id="36" idx="2"/>
            <a:endCxn id="26" idx="0"/>
          </p:cNvCxnSpPr>
          <p:nvPr/>
        </p:nvCxnSpPr>
        <p:spPr>
          <a:xfrm>
            <a:off x="3841750" y="3325813"/>
            <a:ext cx="552450" cy="83343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0661087-AA8C-5A3D-DE95-99921D0A589E}"/>
              </a:ext>
            </a:extLst>
          </p:cNvPr>
          <p:cNvCxnSpPr>
            <a:cxnSpLocks/>
            <a:stCxn id="37" idx="2"/>
            <a:endCxn id="32" idx="0"/>
          </p:cNvCxnSpPr>
          <p:nvPr/>
        </p:nvCxnSpPr>
        <p:spPr>
          <a:xfrm>
            <a:off x="5478463" y="4230688"/>
            <a:ext cx="304800" cy="71437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940523F-B715-9687-9A8F-8E01407D2D5B}"/>
              </a:ext>
            </a:extLst>
          </p:cNvPr>
          <p:cNvCxnSpPr>
            <a:cxnSpLocks/>
            <a:stCxn id="38" idx="2"/>
            <a:endCxn id="27" idx="0"/>
          </p:cNvCxnSpPr>
          <p:nvPr/>
        </p:nvCxnSpPr>
        <p:spPr>
          <a:xfrm>
            <a:off x="6345238" y="2933700"/>
            <a:ext cx="315912" cy="93503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051370-B2B3-A684-43D8-D3EBB97013D9}"/>
              </a:ext>
            </a:extLst>
          </p:cNvPr>
          <p:cNvCxnSpPr>
            <a:cxnSpLocks/>
            <a:stCxn id="39" idx="2"/>
            <a:endCxn id="28" idx="0"/>
          </p:cNvCxnSpPr>
          <p:nvPr/>
        </p:nvCxnSpPr>
        <p:spPr>
          <a:xfrm>
            <a:off x="7802563" y="3987800"/>
            <a:ext cx="247650" cy="58896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8D74D36-2BED-AA83-3C73-22840C8EAB9B}"/>
              </a:ext>
            </a:extLst>
          </p:cNvPr>
          <p:cNvCxnSpPr>
            <a:cxnSpLocks/>
            <a:stCxn id="40" idx="2"/>
            <a:endCxn id="29" idx="0"/>
          </p:cNvCxnSpPr>
          <p:nvPr/>
        </p:nvCxnSpPr>
        <p:spPr>
          <a:xfrm>
            <a:off x="8261350" y="2455863"/>
            <a:ext cx="749300" cy="104933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A9AD613-6509-BD8E-6358-3E4E46A3152D}"/>
              </a:ext>
            </a:extLst>
          </p:cNvPr>
          <p:cNvCxnSpPr>
            <a:cxnSpLocks/>
            <a:stCxn id="41" idx="2"/>
            <a:endCxn id="30" idx="0"/>
          </p:cNvCxnSpPr>
          <p:nvPr/>
        </p:nvCxnSpPr>
        <p:spPr>
          <a:xfrm>
            <a:off x="9858376" y="3311524"/>
            <a:ext cx="350043" cy="97948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188EB02B-5D1E-CEC3-6749-A7E377EDFCDD}"/>
              </a:ext>
            </a:extLst>
          </p:cNvPr>
          <p:cNvSpPr/>
          <p:nvPr/>
        </p:nvSpPr>
        <p:spPr>
          <a:xfrm>
            <a:off x="10323513" y="1230313"/>
            <a:ext cx="1779588" cy="873125"/>
          </a:xfrm>
          <a:prstGeom prst="wedgeRoundRectCallout">
            <a:avLst>
              <a:gd name="adj1" fmla="val -4377"/>
              <a:gd name="adj2" fmla="val -9043"/>
              <a:gd name="adj3" fmla="val 16667"/>
            </a:avLst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404 Permit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4D89F6F-5A04-86CC-7BB6-72FEF313DB4C}"/>
              </a:ext>
            </a:extLst>
          </p:cNvPr>
          <p:cNvCxnSpPr>
            <a:cxnSpLocks/>
            <a:stCxn id="51" idx="2"/>
            <a:endCxn id="31" idx="0"/>
          </p:cNvCxnSpPr>
          <p:nvPr/>
        </p:nvCxnSpPr>
        <p:spPr>
          <a:xfrm>
            <a:off x="11213307" y="2103438"/>
            <a:ext cx="8731" cy="11176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555A4DC-CB8B-8A95-89DE-B00832603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0575" y="3544888"/>
            <a:ext cx="874713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◦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4B948"/>
              </a:buClr>
              <a:buSzPct val="6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000" b="1" dirty="0"/>
              <a:t>2022</a:t>
            </a:r>
            <a:endParaRPr lang="en-US" altLang="en-US" sz="2000" b="1" i="1" dirty="0">
              <a:latin typeface="Segoe UI"/>
              <a:cs typeface="Segoe UI"/>
            </a:endParaRPr>
          </a:p>
          <a:p>
            <a:pPr marL="285750" indent="-285750">
              <a:defRPr/>
            </a:pPr>
            <a:endParaRPr lang="en-US" altLang="en-US" sz="2000" b="1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US" altLang="en-US" sz="2000" b="1" dirty="0"/>
          </a:p>
        </p:txBody>
      </p:sp>
      <p:sp>
        <p:nvSpPr>
          <p:cNvPr id="3" name="sketchy line" descr="&quot;&quot;">
            <a:extLst>
              <a:ext uri="{FF2B5EF4-FFF2-40B4-BE49-F238E27FC236}">
                <a16:creationId xmlns:a16="http://schemas.microsoft.com/office/drawing/2014/main" id="{2C6F79FB-0479-E0C8-A0C8-C56DF62494E2}"/>
              </a:ext>
            </a:extLst>
          </p:cNvPr>
          <p:cNvSpPr/>
          <p:nvPr/>
        </p:nvSpPr>
        <p:spPr>
          <a:xfrm>
            <a:off x="415925" y="1081087"/>
            <a:ext cx="3475037" cy="17463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4EC56D-0A05-A585-1735-D1A2EB292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4" y="5776520"/>
            <a:ext cx="874712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◦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4B948"/>
              </a:buClr>
              <a:buSzPct val="6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000" b="1" dirty="0"/>
              <a:t>2003</a:t>
            </a:r>
            <a:endParaRPr lang="en-US" altLang="en-US" sz="2000" b="1" i="1" dirty="0">
              <a:latin typeface="Segoe UI"/>
              <a:cs typeface="Segoe UI"/>
            </a:endParaRPr>
          </a:p>
          <a:p>
            <a:pPr marL="285750" indent="-285750">
              <a:defRPr/>
            </a:pPr>
            <a:endParaRPr lang="en-US" altLang="en-US" sz="2000" b="1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US" altLang="en-US" sz="20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>
            <a:extLst>
              <a:ext uri="{FF2B5EF4-FFF2-40B4-BE49-F238E27FC236}">
                <a16:creationId xmlns:a16="http://schemas.microsoft.com/office/drawing/2014/main" id="{D4E52726-1034-8DD3-4DFC-6D59A4A8D90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6875" y="1449388"/>
            <a:ext cx="5571439" cy="31720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en-US" dirty="0"/>
              <a:t>State Fish and Wildlife Mitigation and Enhancement Plan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dirty="0"/>
              <a:t>State 401 Certification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dirty="0"/>
              <a:t>Larimer County 1041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dirty="0"/>
              <a:t>Federal 404 Permit</a:t>
            </a:r>
          </a:p>
        </p:txBody>
      </p:sp>
      <p:sp>
        <p:nvSpPr>
          <p:cNvPr id="27651" name="Title 3">
            <a:extLst>
              <a:ext uri="{FF2B5EF4-FFF2-40B4-BE49-F238E27FC236}">
                <a16:creationId xmlns:a16="http://schemas.microsoft.com/office/drawing/2014/main" id="{262DC01C-2F7E-AE53-7A8D-2BF1D4BCE7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875" y="365125"/>
            <a:ext cx="11425238" cy="771525"/>
          </a:xfrm>
        </p:spPr>
        <p:txBody>
          <a:bodyPr/>
          <a:lstStyle/>
          <a:p>
            <a:r>
              <a:rPr lang="en-US" altLang="en-US" dirty="0"/>
              <a:t>Permitting Status</a:t>
            </a:r>
          </a:p>
        </p:txBody>
      </p:sp>
      <p:pic>
        <p:nvPicPr>
          <p:cNvPr id="27652" name="Content Placeholder 6">
            <a:extLst>
              <a:ext uri="{FF2B5EF4-FFF2-40B4-BE49-F238E27FC236}">
                <a16:creationId xmlns:a16="http://schemas.microsoft.com/office/drawing/2014/main" id="{4897AA73-33EC-0235-3C3F-037C4435768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80000">
            <a:off x="7359650" y="1093788"/>
            <a:ext cx="3978275" cy="514667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CD1C8705-E678-864A-35BB-69BB846BB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Clean Water Act Section 404 Permit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A32852F3-ED9E-B287-B434-91A423F95C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Culmination of 19 years of Environmental Process Led by US Army Corps of Engineers</a:t>
            </a:r>
          </a:p>
          <a:p>
            <a:pPr>
              <a:defRPr/>
            </a:pPr>
            <a:r>
              <a:rPr lang="en-US" altLang="en-US" dirty="0"/>
              <a:t>Cooperating Agencies – EPA, BLM, USFWS, Colorado DNR, CDPHE, CDOT, Larimer County</a:t>
            </a:r>
          </a:p>
          <a:p>
            <a:pPr>
              <a:defRPr/>
            </a:pPr>
            <a:r>
              <a:rPr lang="en-US" altLang="en-US" dirty="0"/>
              <a:t>No-Action – 60,000 acres of Agricultural Dry-up</a:t>
            </a:r>
          </a:p>
          <a:p>
            <a:pPr>
              <a:defRPr/>
            </a:pPr>
            <a:r>
              <a:rPr lang="en-US" altLang="en-US" dirty="0"/>
              <a:t>Numerous Alternatives Analyzed Considering Environmental Criteria</a:t>
            </a:r>
          </a:p>
          <a:p>
            <a:pPr>
              <a:defRPr/>
            </a:pPr>
            <a:r>
              <a:rPr lang="en-US" altLang="en-US" dirty="0"/>
              <a:t>Biological Opinion from US Fish and Wildlife Complete</a:t>
            </a:r>
          </a:p>
          <a:p>
            <a:pPr>
              <a:defRPr/>
            </a:pPr>
            <a:r>
              <a:rPr lang="en-US" altLang="en-US" dirty="0"/>
              <a:t>Fish and Wildlife Coordination Act with USFWS Complete</a:t>
            </a:r>
          </a:p>
          <a:p>
            <a:pPr>
              <a:defRPr/>
            </a:pPr>
            <a:r>
              <a:rPr lang="en-US" altLang="en-US" dirty="0"/>
              <a:t>Programmatic Agreement for Cultural Resources with State Historic Preservation Office Complete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4BCCFF37-B3CA-36E1-E671-5F39467E9E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4600" y="681038"/>
            <a:ext cx="9220200" cy="1514475"/>
          </a:xfrm>
        </p:spPr>
        <p:txBody>
          <a:bodyPr/>
          <a:lstStyle/>
          <a:p>
            <a:pPr eaLnBrk="1" hangingPunct="1"/>
            <a:r>
              <a:rPr altLang="en-US" dirty="0"/>
              <a:t>Next Steps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30DF91CB-94CB-E5C1-DC25-0854CD5A2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11472862" cy="941388"/>
          </a:xfrm>
        </p:spPr>
        <p:txBody>
          <a:bodyPr/>
          <a:lstStyle/>
          <a:p>
            <a:pPr eaLnBrk="1" hangingPunct="1"/>
            <a:r>
              <a:rPr lang="en-US" altLang="en-US" dirty="0"/>
              <a:t>Allotment Contract and Finance Plan</a:t>
            </a:r>
          </a:p>
        </p:txBody>
      </p:sp>
      <p:sp>
        <p:nvSpPr>
          <p:cNvPr id="20484" name="Content Placeholder 2">
            <a:extLst>
              <a:ext uri="{FF2B5EF4-FFF2-40B4-BE49-F238E27FC236}">
                <a16:creationId xmlns:a16="http://schemas.microsoft.com/office/drawing/2014/main" id="{D1D1BAAE-9EDD-44DC-93A7-2AAC7631BC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3213" y="2222500"/>
            <a:ext cx="5546725" cy="27241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Critical Path for Glade Reservoir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At 60% Design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Hiring a CM/GC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Land Purchases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Coordination</a:t>
            </a:r>
          </a:p>
          <a:p>
            <a:pPr eaLnBrk="1" hangingPunct="1"/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8B843A-3B48-CEF2-3724-E29DB2D7D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47" y="806588"/>
            <a:ext cx="9723642" cy="195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dirty="0"/>
              <a:t>Allotment Contract for Units of NISP and Space in Glade</a:t>
            </a:r>
          </a:p>
          <a:p>
            <a:pPr marL="0" indent="0">
              <a:buNone/>
            </a:pPr>
            <a:r>
              <a:rPr lang="en-US" altLang="en-US" b="1" dirty="0"/>
              <a:t>Funding Needed</a:t>
            </a:r>
          </a:p>
          <a:p>
            <a:r>
              <a:rPr lang="en-US" altLang="en-US" dirty="0"/>
              <a:t>2022 Dollars - $1,900 Million </a:t>
            </a:r>
          </a:p>
          <a:p>
            <a:pPr lvl="1"/>
            <a:r>
              <a:rPr lang="en-US" altLang="en-US" dirty="0"/>
              <a:t>Glade, HW 287, Delivery Pipelines - $1,400 Million</a:t>
            </a:r>
          </a:p>
          <a:p>
            <a:pPr lvl="1"/>
            <a:r>
              <a:rPr lang="en-US" altLang="en-US" dirty="0"/>
              <a:t>Galeton side - $500 Million</a:t>
            </a:r>
          </a:p>
          <a:p>
            <a:r>
              <a:rPr lang="en-US" altLang="en-US" dirty="0"/>
              <a:t>Spread over 5+ Years 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B40E5B06-A3EE-4777-DE7F-F25020296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47" y="3563269"/>
            <a:ext cx="8661835" cy="247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dirty="0"/>
              <a:t>Potential Sources</a:t>
            </a:r>
          </a:p>
          <a:p>
            <a:r>
              <a:rPr lang="en-US" altLang="en-US" dirty="0"/>
              <a:t>EPA WIFIA  - Approved to Apply for 49% of Project Except HW 287</a:t>
            </a:r>
          </a:p>
          <a:p>
            <a:r>
              <a:rPr lang="en-US" altLang="en-US" dirty="0"/>
              <a:t>CWCB</a:t>
            </a:r>
          </a:p>
          <a:p>
            <a:r>
              <a:rPr lang="en-US" altLang="en-US" dirty="0"/>
              <a:t>Municipal Bonds</a:t>
            </a:r>
          </a:p>
          <a:p>
            <a:r>
              <a:rPr lang="en-US" altLang="en-US" dirty="0"/>
              <a:t>CWRPDA, Other, Grants?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19751F1-76F7-26F3-8C6F-D464811ED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00425" y="1313156"/>
            <a:ext cx="4418120" cy="44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52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AFDE08F3-CD08-AE99-2073-7DD26516F0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5925" y="1611313"/>
            <a:ext cx="4997450" cy="4330700"/>
          </a:xfrm>
        </p:spPr>
        <p:txBody>
          <a:bodyPr/>
          <a:lstStyle/>
          <a:p>
            <a:pPr eaLnBrk="1" hangingPunct="1"/>
            <a:r>
              <a:rPr lang="en-US" altLang="en-US" dirty="0"/>
              <a:t>Complete Design by mid 2024</a:t>
            </a:r>
          </a:p>
          <a:p>
            <a:pPr eaLnBrk="1" hangingPunct="1"/>
            <a:r>
              <a:rPr lang="en-US" altLang="en-US" dirty="0"/>
              <a:t>Select Contractor</a:t>
            </a:r>
          </a:p>
          <a:p>
            <a:pPr eaLnBrk="1" hangingPunct="1"/>
            <a:r>
              <a:rPr lang="en-US" altLang="en-US" dirty="0"/>
              <a:t>Finalize Remaining Land Purchase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34820" name="Title 1">
            <a:extLst>
              <a:ext uri="{FF2B5EF4-FFF2-40B4-BE49-F238E27FC236}">
                <a16:creationId xmlns:a16="http://schemas.microsoft.com/office/drawing/2014/main" id="{5167FBB2-4561-566C-13D9-E7F763BAF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5925" y="0"/>
            <a:ext cx="9845675" cy="1677988"/>
          </a:xfrm>
        </p:spPr>
        <p:txBody>
          <a:bodyPr/>
          <a:lstStyle/>
          <a:p>
            <a:pPr eaLnBrk="1" hangingPunct="1"/>
            <a:r>
              <a:rPr lang="en-US" altLang="en-US" dirty="0"/>
              <a:t>Finalize Glade/HW 287 Design </a:t>
            </a:r>
          </a:p>
        </p:txBody>
      </p:sp>
      <p:pic>
        <p:nvPicPr>
          <p:cNvPr id="34821" name="Picture 2" descr="A picture containing sky, outdoor, ground, grass&#10;&#10;Description automatically generated">
            <a:extLst>
              <a:ext uri="{FF2B5EF4-FFF2-40B4-BE49-F238E27FC236}">
                <a16:creationId xmlns:a16="http://schemas.microsoft.com/office/drawing/2014/main" id="{909F2BD8-4C4D-2BCF-D7DF-88D7456B0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4025" y="1484313"/>
            <a:ext cx="62738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8ECF9628-7BEF-4CF0-BCDE-FE6E6461C5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ECB8DB-FB78-4F6F-B33D-81BDC25EE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3" y="325438"/>
            <a:ext cx="4368800" cy="19573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Segoe UI Semibold" panose="020B0702040204020203" pitchFamily="34" charset="0"/>
              </a:rPr>
              <a:t>Galeton – </a:t>
            </a:r>
            <a:br>
              <a:rPr lang="en-US" dirty="0">
                <a:ea typeface="+mn-ea"/>
                <a:cs typeface="Segoe UI Semibold" panose="020B0702040204020203" pitchFamily="34" charset="0"/>
              </a:rPr>
            </a:br>
            <a:r>
              <a:rPr lang="en-US" dirty="0">
                <a:ea typeface="+mn-ea"/>
                <a:cs typeface="Segoe UI Semibold" panose="020B0702040204020203" pitchFamily="34" charset="0"/>
              </a:rPr>
              <a:t>Water Secure</a:t>
            </a:r>
          </a:p>
        </p:txBody>
      </p:sp>
      <p:sp>
        <p:nvSpPr>
          <p:cNvPr id="12" name="sketchy line" descr="&quot;&quot;">
            <a:extLst>
              <a:ext uri="{FF2B5EF4-FFF2-40B4-BE49-F238E27FC236}">
                <a16:creationId xmlns:a16="http://schemas.microsoft.com/office/drawing/2014/main" id="{4829FF71-9DB6-42A4-A1ED-F9B7D9A87C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9763" y="2587625"/>
            <a:ext cx="3475037" cy="17463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797" name="Content Placeholder 2">
            <a:extLst>
              <a:ext uri="{FF2B5EF4-FFF2-40B4-BE49-F238E27FC236}">
                <a16:creationId xmlns:a16="http://schemas.microsoft.com/office/drawing/2014/main" id="{C8C29DD6-A8B1-47F3-9E4C-2AE70117188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39763" y="2873375"/>
            <a:ext cx="4243387" cy="3319463"/>
          </a:xfrm>
        </p:spPr>
        <p:txBody>
          <a:bodyPr/>
          <a:lstStyle/>
          <a:p>
            <a:pPr eaLnBrk="1" hangingPunct="1"/>
            <a:r>
              <a:rPr lang="en-US" altLang="en-US" dirty="0"/>
              <a:t>Obtain Substitution Agreements with Irrigation Companies</a:t>
            </a:r>
          </a:p>
          <a:p>
            <a:pPr eaLnBrk="1" hangingPunct="1"/>
            <a:r>
              <a:rPr lang="en-US" altLang="en-US" dirty="0"/>
              <a:t>Complete Design</a:t>
            </a:r>
          </a:p>
          <a:p>
            <a:pPr eaLnBrk="1" hangingPunct="1"/>
            <a:r>
              <a:rPr lang="en-US" altLang="en-US" dirty="0"/>
              <a:t>Continue Water-Secure Program Development</a:t>
            </a:r>
          </a:p>
          <a:p>
            <a:pPr eaLnBrk="1" hangingPunct="1"/>
            <a:r>
              <a:rPr lang="en-US" altLang="en-US" dirty="0"/>
              <a:t>Construct</a:t>
            </a:r>
          </a:p>
          <a:p>
            <a:pPr eaLnBrk="1" hangingPunct="1"/>
            <a:endParaRPr lang="en-US" altLang="en-US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AE06F8-76C1-42B7-BEFD-37783C35DFB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21B481-8D82-6C49-F1CB-B07C7727099B}"/>
              </a:ext>
            </a:extLst>
          </p:cNvPr>
          <p:cNvSpPr/>
          <p:nvPr/>
        </p:nvSpPr>
        <p:spPr>
          <a:xfrm>
            <a:off x="1817688" y="6537325"/>
            <a:ext cx="10374312" cy="320675"/>
          </a:xfrm>
          <a:prstGeom prst="rect">
            <a:avLst/>
          </a:prstGeom>
          <a:solidFill>
            <a:schemeClr val="accent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911B4A77-60A6-D85B-CD45-AD729479E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63" y="6550025"/>
            <a:ext cx="71913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FCB094-E2FB-9071-ED88-7B7E7F1CD153}"/>
              </a:ext>
            </a:extLst>
          </p:cNvPr>
          <p:cNvSpPr/>
          <p:nvPr/>
        </p:nvSpPr>
        <p:spPr>
          <a:xfrm>
            <a:off x="0" y="6537325"/>
            <a:ext cx="817563" cy="320675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8C543E1-7383-1E9C-9954-C64655A74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559550"/>
            <a:ext cx="1828800" cy="269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100" b="1" dirty="0">
                <a:solidFill>
                  <a:schemeClr val="bg1"/>
                </a:solidFill>
                <a:cs typeface="Segoe UI" panose="020B0502040204020203" pitchFamily="34" charset="0"/>
              </a:rPr>
              <a:t>www.NISPwater.org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59592A9-1B97-DB1E-AAAB-5812CAA40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Project Schedule</a:t>
            </a:r>
          </a:p>
        </p:txBody>
      </p:sp>
      <p:sp>
        <p:nvSpPr>
          <p:cNvPr id="2" name="sketchy line" descr="&quot;&quot;">
            <a:extLst>
              <a:ext uri="{FF2B5EF4-FFF2-40B4-BE49-F238E27FC236}">
                <a16:creationId xmlns:a16="http://schemas.microsoft.com/office/drawing/2014/main" id="{B9258EF2-551A-1EAC-1313-289413D6588B}"/>
              </a:ext>
            </a:extLst>
          </p:cNvPr>
          <p:cNvSpPr/>
          <p:nvPr/>
        </p:nvSpPr>
        <p:spPr>
          <a:xfrm>
            <a:off x="535854" y="1146175"/>
            <a:ext cx="3475037" cy="17463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11DCD7-6713-CB96-90FE-24419E5CB990}"/>
              </a:ext>
            </a:extLst>
          </p:cNvPr>
          <p:cNvGraphicFramePr>
            <a:graphicFrameLocks noGrp="1"/>
          </p:cNvGraphicFramePr>
          <p:nvPr/>
        </p:nvGraphicFramePr>
        <p:xfrm>
          <a:off x="387345" y="1854142"/>
          <a:ext cx="11388736" cy="3956167"/>
        </p:xfrm>
        <a:graphic>
          <a:graphicData uri="http://schemas.openxmlformats.org/drawingml/2006/table">
            <a:tbl>
              <a:tblPr/>
              <a:tblGrid>
                <a:gridCol w="2717856">
                  <a:extLst>
                    <a:ext uri="{9D8B030D-6E8A-4147-A177-3AD203B41FA5}">
                      <a16:colId xmlns:a16="http://schemas.microsoft.com/office/drawing/2014/main" val="2258350863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1487825914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3900407079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3417002433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397786663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3494175097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1889689345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299512888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631259942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181661365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2039723937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3278912804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1587507059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3117407219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4188659871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4044789051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156673155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376477093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3873204062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2972678562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2885690713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481316181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3815986622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1496948152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392100353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4102264929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3863813293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4250124388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3752639343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1213193735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3965228742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3492344911"/>
                    </a:ext>
                  </a:extLst>
                </a:gridCol>
                <a:gridCol w="270965">
                  <a:extLst>
                    <a:ext uri="{9D8B030D-6E8A-4147-A177-3AD203B41FA5}">
                      <a16:colId xmlns:a16="http://schemas.microsoft.com/office/drawing/2014/main" val="241517557"/>
                    </a:ext>
                  </a:extLst>
                </a:gridCol>
              </a:tblGrid>
              <a:tr h="26081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2028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2029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2030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756262"/>
                  </a:ext>
                </a:extLst>
              </a:tr>
              <a:tr h="179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437356"/>
                  </a:ext>
                </a:extLst>
              </a:tr>
              <a:tr h="24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440109"/>
                  </a:ext>
                </a:extLst>
              </a:tr>
              <a:tr h="2526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 OF DECISION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181556"/>
                  </a:ext>
                </a:extLst>
              </a:tr>
              <a:tr h="2526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HIGHWAY 287 RELOCATION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3269696"/>
                  </a:ext>
                </a:extLst>
              </a:tr>
              <a:tr h="252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GLADE RESERVOIR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242354"/>
                  </a:ext>
                </a:extLst>
              </a:tr>
              <a:tr h="252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GLADE PUMP STATION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164668"/>
                  </a:ext>
                </a:extLst>
              </a:tr>
              <a:tr h="252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NISP CONVEYANCE PIPELINES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599977"/>
                  </a:ext>
                </a:extLst>
              </a:tr>
              <a:tr h="252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GALETON PIPELINES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672813"/>
                  </a:ext>
                </a:extLst>
              </a:tr>
              <a:tr h="260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GALETON RESERVOIR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681487"/>
                  </a:ext>
                </a:extLst>
              </a:tr>
              <a:tr h="24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596345"/>
                  </a:ext>
                </a:extLst>
              </a:tr>
              <a:tr h="242880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313110"/>
                  </a:ext>
                </a:extLst>
              </a:tr>
              <a:tr h="252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SCHEDULE KEY: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485844"/>
                  </a:ext>
                </a:extLst>
              </a:tr>
              <a:tr h="252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PRELIMINARY DESIGN 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212581"/>
                  </a:ext>
                </a:extLst>
              </a:tr>
              <a:tr h="252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DESIGN &amp; PROCUREMENT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2564942"/>
                  </a:ext>
                </a:extLst>
              </a:tr>
              <a:tr h="252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50" marR="8150" marT="8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1711767"/>
                  </a:ext>
                </a:extLst>
              </a:tr>
            </a:tbl>
          </a:graphicData>
        </a:graphic>
      </p:graphicFrame>
      <p:pic>
        <p:nvPicPr>
          <p:cNvPr id="8" name="Picture 23">
            <a:extLst>
              <a:ext uri="{FF2B5EF4-FFF2-40B4-BE49-F238E27FC236}">
                <a16:creationId xmlns:a16="http://schemas.microsoft.com/office/drawing/2014/main" id="{392D128D-7A31-8369-F055-32BD60FFF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3975" y="2449685"/>
            <a:ext cx="4286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>
            <a:extLst>
              <a:ext uri="{FF2B5EF4-FFF2-40B4-BE49-F238E27FC236}">
                <a16:creationId xmlns:a16="http://schemas.microsoft.com/office/drawing/2014/main" id="{7E4CAEA9-8206-211C-C920-86852FB09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1" y="892175"/>
            <a:ext cx="113363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2"/>
                </a:solidFill>
                <a:cs typeface="Segoe UI" panose="020B0502040204020203" pitchFamily="34" charset="0"/>
              </a:rPr>
              <a:t>Final Environmental Impact Statement Purpose &amp; Need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cs typeface="Segoe UI" panose="020B0502040204020203" pitchFamily="34" charset="0"/>
              </a:rPr>
              <a:t>To provide the Project Participants with approximately 40,000 acre-feet of new reliable municipal water supply annually</a:t>
            </a:r>
            <a:r>
              <a:rPr lang="en-US" altLang="en-US" sz="2000" b="1" dirty="0"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cs typeface="Segoe UI" panose="020B0502040204020203" pitchFamily="34" charset="0"/>
              </a:rPr>
              <a:t>through a regional project coordinated by the District, which will meet a portion of the Participants’ current and reasonably projected future additional water supply needs.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C1DA197D-410C-895D-1085-A7B7636BC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7"/>
          <a:stretch>
            <a:fillRect/>
          </a:stretch>
        </p:blipFill>
        <p:spPr bwMode="auto">
          <a:xfrm>
            <a:off x="519113" y="2724150"/>
            <a:ext cx="5230812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A picture containing outdoor, grass, water, field&#10;&#10;Description automatically generated">
            <a:extLst>
              <a:ext uri="{FF2B5EF4-FFF2-40B4-BE49-F238E27FC236}">
                <a16:creationId xmlns:a16="http://schemas.microsoft.com/office/drawing/2014/main" id="{E307697E-C5D6-5100-FEA4-FBFBA8E86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794000"/>
            <a:ext cx="5468938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itle 1">
            <a:extLst>
              <a:ext uri="{FF2B5EF4-FFF2-40B4-BE49-F238E27FC236}">
                <a16:creationId xmlns:a16="http://schemas.microsoft.com/office/drawing/2014/main" id="{17D9FC06-CEAC-B8B4-7C58-474884B36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3663"/>
            <a:ext cx="114935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tx2"/>
                </a:solidFill>
                <a:cs typeface="Segoe UI" panose="020B0502040204020203" pitchFamily="34" charset="0"/>
              </a:rPr>
              <a:t>Why NISP?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B79113B5-4C05-3A3B-D50A-5145508F960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653463" y="150813"/>
            <a:ext cx="3538537" cy="1982787"/>
          </a:xfrm>
        </p:spPr>
        <p:txBody>
          <a:bodyPr/>
          <a:lstStyle/>
          <a:p>
            <a:pPr eaLnBrk="1" hangingPunct="1"/>
            <a:r>
              <a:rPr lang="en-US" altLang="en-US" dirty="0"/>
              <a:t>NISP at a Glance</a:t>
            </a: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EC5531B5-5F85-FA7E-6FA8-1BF6BCE22FF9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" y="58738"/>
            <a:ext cx="8428038" cy="6403975"/>
          </a:xfrm>
        </p:spPr>
      </p:pic>
      <p:sp>
        <p:nvSpPr>
          <p:cNvPr id="33796" name="TextBox 5">
            <a:extLst>
              <a:ext uri="{FF2B5EF4-FFF2-40B4-BE49-F238E27FC236}">
                <a16:creationId xmlns:a16="http://schemas.microsoft.com/office/drawing/2014/main" id="{78147F80-E24E-832A-8A79-5EE9B375F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2214563"/>
            <a:ext cx="3355975" cy="37856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ts val="700"/>
              </a:spcBef>
              <a:buClr>
                <a:schemeClr val="accent2"/>
              </a:buClr>
              <a:buSzPct val="6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00B050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92D05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2D05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2D05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2D05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2D050"/>
              </a:buClr>
              <a:buSzPct val="6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latin typeface="+mn-lt"/>
              </a:rPr>
              <a:t>40,000 AF per Year</a:t>
            </a:r>
          </a:p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latin typeface="+mn-lt"/>
              </a:rPr>
              <a:t>2 New Reservoirs</a:t>
            </a:r>
          </a:p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latin typeface="+mn-lt"/>
              </a:rPr>
              <a:t>80 Miles of Pipelines</a:t>
            </a:r>
          </a:p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latin typeface="+mn-lt"/>
              </a:rPr>
              <a:t>7 Miles of Highway 287 Relocation</a:t>
            </a:r>
          </a:p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latin typeface="+mn-lt"/>
              </a:rPr>
              <a:t>Paid for by 15 Participants</a:t>
            </a:r>
          </a:p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latin typeface="+mn-lt"/>
              </a:rPr>
              <a:t>Approx. $2B Total</a:t>
            </a:r>
          </a:p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latin typeface="+mn-lt"/>
              </a:rPr>
              <a:t>$110M Cost to Date</a:t>
            </a:r>
          </a:p>
          <a:p>
            <a:pPr eaLnBrk="1" hangingPunct="1">
              <a:spcBef>
                <a:spcPct val="0"/>
              </a:spcBef>
              <a:buClrTx/>
              <a:buSzTx/>
              <a:defRPr/>
            </a:pPr>
            <a:endParaRPr lang="en-US" alt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sketchy line" descr="&quot;&quot;">
            <a:extLst>
              <a:ext uri="{FF2B5EF4-FFF2-40B4-BE49-F238E27FC236}">
                <a16:creationId xmlns:a16="http://schemas.microsoft.com/office/drawing/2014/main" id="{942BB21B-FF1A-4497-79E1-216F5F51C10E}"/>
              </a:ext>
            </a:extLst>
          </p:cNvPr>
          <p:cNvSpPr/>
          <p:nvPr/>
        </p:nvSpPr>
        <p:spPr>
          <a:xfrm>
            <a:off x="8534401" y="1770879"/>
            <a:ext cx="3475037" cy="17463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Map&#10;&#10;Description automatically generated">
            <a:extLst>
              <a:ext uri="{FF2B5EF4-FFF2-40B4-BE49-F238E27FC236}">
                <a16:creationId xmlns:a16="http://schemas.microsoft.com/office/drawing/2014/main" id="{860C10F4-FE07-DC24-05B5-B38F9EC45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8206" y="704628"/>
            <a:ext cx="7446963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le 1">
            <a:extLst>
              <a:ext uri="{FF2B5EF4-FFF2-40B4-BE49-F238E27FC236}">
                <a16:creationId xmlns:a16="http://schemas.microsoft.com/office/drawing/2014/main" id="{ABCA9627-636E-D4D8-03FA-97027333C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3310" y="214890"/>
            <a:ext cx="11425380" cy="770948"/>
          </a:xfrm>
        </p:spPr>
        <p:txBody>
          <a:bodyPr/>
          <a:lstStyle/>
          <a:p>
            <a:r>
              <a:rPr lang="en-US" altLang="en-US" dirty="0"/>
              <a:t>Glade Reservoir - Details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4F65F787-8E30-95CA-D419-7D9B40F308B6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>
          <a:xfrm>
            <a:off x="156754" y="1332457"/>
            <a:ext cx="4654959" cy="5039768"/>
          </a:xfrm>
        </p:spPr>
        <p:txBody>
          <a:bodyPr/>
          <a:lstStyle/>
          <a:p>
            <a:r>
              <a:rPr lang="en-US" altLang="en-US" dirty="0"/>
              <a:t>Dam</a:t>
            </a:r>
          </a:p>
          <a:p>
            <a:pPr lvl="1"/>
            <a:r>
              <a:rPr lang="en-US" altLang="en-US" dirty="0"/>
              <a:t>170,000 AF of storage</a:t>
            </a:r>
          </a:p>
          <a:p>
            <a:pPr lvl="1"/>
            <a:r>
              <a:rPr lang="en-US" altLang="en-US" dirty="0"/>
              <a:t>280-foot-tall Earth/Rock fill</a:t>
            </a:r>
          </a:p>
          <a:p>
            <a:pPr lvl="1"/>
            <a:r>
              <a:rPr lang="en-US" altLang="en-US" dirty="0"/>
              <a:t>Material all on-site</a:t>
            </a:r>
          </a:p>
          <a:p>
            <a:pPr lvl="1"/>
            <a:r>
              <a:rPr lang="en-US" altLang="en-US" dirty="0"/>
              <a:t>Approximately 18M cy of fill</a:t>
            </a:r>
          </a:p>
          <a:p>
            <a:r>
              <a:rPr lang="en-US" altLang="en-US" dirty="0"/>
              <a:t>40,000 Hp Pump Station</a:t>
            </a:r>
          </a:p>
          <a:p>
            <a:r>
              <a:rPr lang="en-US" altLang="en-US" dirty="0"/>
              <a:t>Munroe Canal Relocation</a:t>
            </a:r>
          </a:p>
          <a:p>
            <a:r>
              <a:rPr lang="en-US" altLang="en-US" dirty="0"/>
              <a:t>1,500 AF Forebay</a:t>
            </a:r>
          </a:p>
          <a:p>
            <a:r>
              <a:rPr lang="en-US" altLang="en-US" dirty="0"/>
              <a:t>Poudre Valley Canal Enlargement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altLang="en-US" dirty="0"/>
          </a:p>
        </p:txBody>
      </p:sp>
      <p:sp>
        <p:nvSpPr>
          <p:cNvPr id="2" name="sketchy line" descr="&quot;&quot;">
            <a:extLst>
              <a:ext uri="{FF2B5EF4-FFF2-40B4-BE49-F238E27FC236}">
                <a16:creationId xmlns:a16="http://schemas.microsoft.com/office/drawing/2014/main" id="{15EC07C5-0DE0-A113-A492-1FEC57763CE4}"/>
              </a:ext>
            </a:extLst>
          </p:cNvPr>
          <p:cNvSpPr/>
          <p:nvPr/>
        </p:nvSpPr>
        <p:spPr>
          <a:xfrm>
            <a:off x="492985" y="977106"/>
            <a:ext cx="3475037" cy="17463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5" name="Rectangle 34824" descr="&quot;&quot;">
            <a:extLst>
              <a:ext uri="{FF2B5EF4-FFF2-40B4-BE49-F238E27FC236}">
                <a16:creationId xmlns:a16="http://schemas.microsoft.com/office/drawing/2014/main" id="{C063544B-D599-6D57-85A0-76E38F77923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5" name="Title 1">
            <a:extLst>
              <a:ext uri="{FF2B5EF4-FFF2-40B4-BE49-F238E27FC236}">
                <a16:creationId xmlns:a16="http://schemas.microsoft.com/office/drawing/2014/main" id="{87E048F1-643C-2E9D-8BF0-9EFF48020EF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70400"/>
            <a:ext cx="4062413" cy="1719263"/>
          </a:xfrm>
        </p:spPr>
        <p:txBody>
          <a:bodyPr/>
          <a:lstStyle/>
          <a:p>
            <a:pPr eaLnBrk="1" hangingPunct="1"/>
            <a:r>
              <a:rPr lang="en-US" altLang="en-US" dirty="0"/>
              <a:t>Glade Reservoir Advancement </a:t>
            </a:r>
          </a:p>
        </p:txBody>
      </p:sp>
      <p:sp>
        <p:nvSpPr>
          <p:cNvPr id="18438" name="Content Placeholder 2">
            <a:extLst>
              <a:ext uri="{FF2B5EF4-FFF2-40B4-BE49-F238E27FC236}">
                <a16:creationId xmlns:a16="http://schemas.microsoft.com/office/drawing/2014/main" id="{9F0301A9-804C-3FAB-61B9-134FF42A7E1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657725" y="4916488"/>
            <a:ext cx="7534275" cy="1719262"/>
          </a:xfrm>
        </p:spPr>
        <p:txBody>
          <a:bodyPr anchor="ctr"/>
          <a:lstStyle/>
          <a:p>
            <a:pPr eaLnBrk="1" hangingPunct="1"/>
            <a:r>
              <a:rPr lang="en-US" altLang="en-US" sz="2400" dirty="0"/>
              <a:t>Advancing towards 90% Design</a:t>
            </a:r>
          </a:p>
          <a:p>
            <a:pPr eaLnBrk="1" hangingPunct="1"/>
            <a:r>
              <a:rPr lang="en-US" altLang="en-US" sz="2400" dirty="0"/>
              <a:t>Coordination with State &amp; Technical Advisory Panel</a:t>
            </a:r>
          </a:p>
          <a:p>
            <a:pPr eaLnBrk="1" hangingPunct="1"/>
            <a:endParaRPr lang="en-US" altLang="en-US" sz="2400" dirty="0"/>
          </a:p>
        </p:txBody>
      </p:sp>
      <p:pic>
        <p:nvPicPr>
          <p:cNvPr id="4" name="Picture 3" descr="A picture containing grass, nature, shore&#10;&#10;Description automatically generated">
            <a:extLst>
              <a:ext uri="{FF2B5EF4-FFF2-40B4-BE49-F238E27FC236}">
                <a16:creationId xmlns:a16="http://schemas.microsoft.com/office/drawing/2014/main" id="{26A02DC5-35DE-E090-3963-730D2F3614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4827" name="sketch line" descr="&quot;&quot;">
            <a:extLst>
              <a:ext uri="{FF2B5EF4-FFF2-40B4-BE49-F238E27FC236}">
                <a16:creationId xmlns:a16="http://schemas.microsoft.com/office/drawing/2014/main" id="{CB2AB027-E504-C7A6-0C8A-76DF56C4DE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3661569" y="5468144"/>
            <a:ext cx="1371600" cy="17462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C67E92-E2CB-6A9F-D0E6-7D6A04C7AF76}"/>
              </a:ext>
            </a:extLst>
          </p:cNvPr>
          <p:cNvSpPr/>
          <p:nvPr/>
        </p:nvSpPr>
        <p:spPr>
          <a:xfrm>
            <a:off x="1817688" y="6537325"/>
            <a:ext cx="10374312" cy="320675"/>
          </a:xfrm>
          <a:prstGeom prst="rect">
            <a:avLst/>
          </a:prstGeom>
          <a:solidFill>
            <a:schemeClr val="accent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4DFD319B-9802-97BF-D6CE-561C6B4DA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63" y="6550025"/>
            <a:ext cx="71913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A31A33-8555-DA30-3F22-0C1219927DBE}"/>
              </a:ext>
            </a:extLst>
          </p:cNvPr>
          <p:cNvSpPr/>
          <p:nvPr/>
        </p:nvSpPr>
        <p:spPr>
          <a:xfrm>
            <a:off x="0" y="6537325"/>
            <a:ext cx="817563" cy="320675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626D411-8B75-6206-B5EB-7BF9AAE6A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559550"/>
            <a:ext cx="1828800" cy="269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100" b="1" dirty="0">
                <a:solidFill>
                  <a:schemeClr val="bg1"/>
                </a:solidFill>
                <a:cs typeface="Segoe UI" panose="020B0502040204020203" pitchFamily="34" charset="0"/>
              </a:rPr>
              <a:t>www.NISPwater.org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3BAC596B-F3AC-A610-4584-0F4B5C99E1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11472862" cy="941388"/>
          </a:xfrm>
        </p:spPr>
        <p:txBody>
          <a:bodyPr/>
          <a:lstStyle/>
          <a:p>
            <a:pPr eaLnBrk="1" hangingPunct="1"/>
            <a:r>
              <a:rPr lang="en-US" altLang="en-US" dirty="0"/>
              <a:t>Highway 287 Relocation</a:t>
            </a:r>
          </a:p>
        </p:txBody>
      </p:sp>
      <p:pic>
        <p:nvPicPr>
          <p:cNvPr id="20483" name="Picture 1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9C9377B2-6557-D18D-121A-366A1BD5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3" y="941388"/>
            <a:ext cx="11777662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ontent Placeholder 2">
            <a:extLst>
              <a:ext uri="{FF2B5EF4-FFF2-40B4-BE49-F238E27FC236}">
                <a16:creationId xmlns:a16="http://schemas.microsoft.com/office/drawing/2014/main" id="{68BB0425-0776-C4B1-3898-BB6E89BFBC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3213" y="2222500"/>
            <a:ext cx="5546725" cy="27241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Critical Path for Glade Reservoir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Advancing Towards 90% Design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Hired SEMA as CM/GC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Complete Land Purchases</a:t>
            </a:r>
          </a:p>
          <a:p>
            <a:pPr marL="0" indent="0" eaLnBrk="1" hangingPunct="1">
              <a:buNone/>
            </a:pP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>
            <a:extLst>
              <a:ext uri="{FF2B5EF4-FFF2-40B4-BE49-F238E27FC236}">
                <a16:creationId xmlns:a16="http://schemas.microsoft.com/office/drawing/2014/main" id="{0E25D67A-E750-6AEB-A38F-1DBD1C774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127000"/>
            <a:ext cx="3352800" cy="212365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 Conveyance Refinement</a:t>
            </a:r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FAF11E93-71D5-B930-E083-A8D748CA7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4733" y="0"/>
            <a:ext cx="7358063" cy="65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5">
            <a:extLst>
              <a:ext uri="{FF2B5EF4-FFF2-40B4-BE49-F238E27FC236}">
                <a16:creationId xmlns:a16="http://schemas.microsoft.com/office/drawing/2014/main" id="{63F79D8B-66C6-981B-F27C-5645BC31C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2351088"/>
            <a:ext cx="4521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dirty="0"/>
              <a:t>12 Miles of Poudre River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dirty="0"/>
              <a:t>Year-Round Deliveries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dirty="0"/>
              <a:t>Approximately 1/3 NISP Yield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dirty="0"/>
              <a:t>Eliminates Dry-up Points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dirty="0"/>
              <a:t>Required New Colorado Law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dirty="0"/>
              <a:t>Improves Environment</a:t>
            </a:r>
          </a:p>
        </p:txBody>
      </p:sp>
      <p:sp>
        <p:nvSpPr>
          <p:cNvPr id="2" name="sketchy line" descr="&quot;&quot;">
            <a:extLst>
              <a:ext uri="{FF2B5EF4-FFF2-40B4-BE49-F238E27FC236}">
                <a16:creationId xmlns:a16="http://schemas.microsoft.com/office/drawing/2014/main" id="{EBB5457D-40D7-7E3D-AF8A-13514D8C2D85}"/>
              </a:ext>
            </a:extLst>
          </p:cNvPr>
          <p:cNvSpPr/>
          <p:nvPr/>
        </p:nvSpPr>
        <p:spPr>
          <a:xfrm>
            <a:off x="203200" y="2233195"/>
            <a:ext cx="3475037" cy="17463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425F7CA9-7B58-1A0E-96F2-BFFC86291AF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5125"/>
            <a:ext cx="11388725" cy="742950"/>
          </a:xfrm>
        </p:spPr>
        <p:txBody>
          <a:bodyPr/>
          <a:lstStyle/>
          <a:p>
            <a:r>
              <a:rPr lang="en-US" altLang="en-US" dirty="0"/>
              <a:t>Galeton Reservoir</a:t>
            </a:r>
          </a:p>
        </p:txBody>
      </p:sp>
      <p:pic>
        <p:nvPicPr>
          <p:cNvPr id="23555" name="Picture 4">
            <a:extLst>
              <a:ext uri="{FF2B5EF4-FFF2-40B4-BE49-F238E27FC236}">
                <a16:creationId xmlns:a16="http://schemas.microsoft.com/office/drawing/2014/main" id="{3257742C-FE43-F627-7868-09A5E4270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3913" y="1606550"/>
            <a:ext cx="8701087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1">
            <a:extLst>
              <a:ext uri="{FF2B5EF4-FFF2-40B4-BE49-F238E27FC236}">
                <a16:creationId xmlns:a16="http://schemas.microsoft.com/office/drawing/2014/main" id="{8D7488BC-BB8E-169E-C7FC-231DA0A76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1606550"/>
            <a:ext cx="297656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dirty="0"/>
              <a:t>45,600 Acre-ft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dirty="0"/>
              <a:t>75 Feet Tall Dam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dirty="0"/>
              <a:t>1,700 Acres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dirty="0"/>
              <a:t>All Land Purchased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400" dirty="0"/>
              <a:t>Expandable to 81,000 Acre-ft</a:t>
            </a:r>
          </a:p>
        </p:txBody>
      </p:sp>
      <p:sp>
        <p:nvSpPr>
          <p:cNvPr id="2" name="sketchy line" descr="&quot;&quot;">
            <a:extLst>
              <a:ext uri="{FF2B5EF4-FFF2-40B4-BE49-F238E27FC236}">
                <a16:creationId xmlns:a16="http://schemas.microsoft.com/office/drawing/2014/main" id="{0E10D52F-4B10-E99C-625E-C30ABB4021F7}"/>
              </a:ext>
            </a:extLst>
          </p:cNvPr>
          <p:cNvSpPr/>
          <p:nvPr/>
        </p:nvSpPr>
        <p:spPr>
          <a:xfrm>
            <a:off x="559864" y="1108075"/>
            <a:ext cx="3475037" cy="17463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2B797663-99F3-B103-5F91-CD662BBDEE5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93663"/>
            <a:ext cx="10871200" cy="1157287"/>
          </a:xfrm>
        </p:spPr>
        <p:txBody>
          <a:bodyPr/>
          <a:lstStyle/>
          <a:p>
            <a:r>
              <a:rPr lang="en-US" altLang="en-US" dirty="0"/>
              <a:t>Ditch Substitution &amp; Exchange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8F11D214-A905-2438-9DE0-FDC3AD47BA94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>
          <a:xfrm>
            <a:off x="0" y="1703388"/>
            <a:ext cx="6843713" cy="4570412"/>
          </a:xfrm>
        </p:spPr>
        <p:txBody>
          <a:bodyPr/>
          <a:lstStyle/>
          <a:p>
            <a:r>
              <a:rPr lang="en-US" altLang="en-US" dirty="0"/>
              <a:t>New Cache and Larimer &amp; Weld to </a:t>
            </a:r>
            <a:br>
              <a:rPr lang="en-US" altLang="en-US" dirty="0"/>
            </a:br>
            <a:r>
              <a:rPr lang="en-US" altLang="en-US" dirty="0"/>
              <a:t>Poudre Valley Canal</a:t>
            </a:r>
          </a:p>
          <a:p>
            <a:r>
              <a:rPr lang="en-US" altLang="en-US" dirty="0"/>
              <a:t>Fraction of their total diversions</a:t>
            </a:r>
          </a:p>
          <a:p>
            <a:r>
              <a:rPr lang="en-US" altLang="en-US" dirty="0"/>
              <a:t>Compensate ag companies for benefit of shareholders</a:t>
            </a:r>
          </a:p>
        </p:txBody>
      </p:sp>
      <p:pic>
        <p:nvPicPr>
          <p:cNvPr id="24580" name="Content Placeholder 8">
            <a:extLst>
              <a:ext uri="{FF2B5EF4-FFF2-40B4-BE49-F238E27FC236}">
                <a16:creationId xmlns:a16="http://schemas.microsoft.com/office/drawing/2014/main" id="{A5823049-2C15-ACCF-C172-29E312C15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3417" y="1065320"/>
            <a:ext cx="3923783" cy="533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ketchy line" descr="&quot;&quot;">
            <a:extLst>
              <a:ext uri="{FF2B5EF4-FFF2-40B4-BE49-F238E27FC236}">
                <a16:creationId xmlns:a16="http://schemas.microsoft.com/office/drawing/2014/main" id="{A7527C14-DF1E-3D11-23BB-4A5B40FB84D8}"/>
              </a:ext>
            </a:extLst>
          </p:cNvPr>
          <p:cNvSpPr/>
          <p:nvPr/>
        </p:nvSpPr>
        <p:spPr>
          <a:xfrm>
            <a:off x="700007" y="1065320"/>
            <a:ext cx="3475037" cy="17463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04A64"/>
      </a:dk2>
      <a:lt2>
        <a:srgbClr val="FFFFFF"/>
      </a:lt2>
      <a:accent1>
        <a:srgbClr val="004A64"/>
      </a:accent1>
      <a:accent2>
        <a:srgbClr val="0081C6"/>
      </a:accent2>
      <a:accent3>
        <a:srgbClr val="00853F"/>
      </a:accent3>
      <a:accent4>
        <a:srgbClr val="54B948"/>
      </a:accent4>
      <a:accent5>
        <a:srgbClr val="F5C040"/>
      </a:accent5>
      <a:accent6>
        <a:srgbClr val="C1EFFF"/>
      </a:accent6>
      <a:hlink>
        <a:srgbClr val="0081C6"/>
      </a:hlink>
      <a:folHlink>
        <a:srgbClr val="0081C6"/>
      </a:folHlink>
    </a:clrScheme>
    <a:fontScheme name="NISP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B44AAF1-BC8A-4DED-8BA3-C5E59BF84DF5}" vid="{94844381-0E3D-4D94-99C5-F24829F6FC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8D8D3CCF8024B8480588293B8CA66" ma:contentTypeVersion="14" ma:contentTypeDescription="Create a new document." ma:contentTypeScope="" ma:versionID="c9c6dd723d8dab9abaf5cd0eb235a46b">
  <xsd:schema xmlns:xsd="http://www.w3.org/2001/XMLSchema" xmlns:xs="http://www.w3.org/2001/XMLSchema" xmlns:p="http://schemas.microsoft.com/office/2006/metadata/properties" xmlns:ns2="dfdfdc2e-6562-4bca-b382-866d00cabfb3" xmlns:ns3="http://schemas.microsoft.com/sharepoint.v3" xmlns:ns4="89d2adfb-4844-4394-af2c-788461211bf0" targetNamespace="http://schemas.microsoft.com/office/2006/metadata/properties" ma:root="true" ma:fieldsID="bda9bed15cdf2c50f155b10f19d5a92f" ns2:_="" ns3:_="" ns4:_="">
    <xsd:import namespace="dfdfdc2e-6562-4bca-b382-866d00cabfb3"/>
    <xsd:import namespace="http://schemas.microsoft.com/sharepoint.v3"/>
    <xsd:import namespace="89d2adfb-4844-4394-af2c-788461211b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Description" minOccurs="0"/>
                <xsd:element ref="ns2:Tags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lcf76f155ced4ddcb4097134ff3c332f" minOccurs="0"/>
                <xsd:element ref="ns2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fdc2e-6562-4bca-b382-866d00cabfb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gs" ma:index="12" nillable="true" ma:displayName="Tags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endor Provided"/>
                        <xsd:enumeration value="Linked to Other Documents"/>
                        <xsd:enumeration value="Archived"/>
                        <xsd:enumeration value="Audio Asset"/>
                        <xsd:enumeration value="Video Asse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bf9269-b98a-4f1c-81e3-ce52d651c105}" ma:internalName="TaxCatchAll" ma:showField="CatchAllData" ma:web="dfdfdc2e-6562-4bca-b382-866d00cabf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1" nillable="true" ma:displayName="Description" ma:internalName="Category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2adfb-4844-4394-af2c-788461211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809afe7-41e7-411a-ade2-84efccde1b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1D0A00-736D-4973-A95F-4609778223BB}"/>
</file>

<file path=customXml/itemProps2.xml><?xml version="1.0" encoding="utf-8"?>
<ds:datastoreItem xmlns:ds="http://schemas.openxmlformats.org/officeDocument/2006/customXml" ds:itemID="{D3C9DF2B-D25B-4362-B9DD-7B7388CC75CC}"/>
</file>

<file path=customXml/itemProps3.xml><?xml version="1.0" encoding="utf-8"?>
<ds:datastoreItem xmlns:ds="http://schemas.openxmlformats.org/officeDocument/2006/customXml" ds:itemID="{78871F4B-42B6-4743-9102-E47D60C808BC}"/>
</file>

<file path=docProps/app.xml><?xml version="1.0" encoding="utf-8"?>
<Properties xmlns="http://schemas.openxmlformats.org/officeDocument/2006/extended-properties" xmlns:vt="http://schemas.openxmlformats.org/officeDocument/2006/docPropsVTypes">
  <Template>Aftermath Powerpoint template</Template>
  <TotalTime>4123</TotalTime>
  <Words>886</Words>
  <Application>Microsoft Office PowerPoint</Application>
  <PresentationFormat>Widescreen</PresentationFormat>
  <Paragraphs>452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Segoe UI</vt:lpstr>
      <vt:lpstr>Wingdings</vt:lpstr>
      <vt:lpstr>Office Theme</vt:lpstr>
      <vt:lpstr>Northern Integrated Supply Project (NISP)  Water Literate Leaders– November 2023</vt:lpstr>
      <vt:lpstr>PowerPoint Presentation</vt:lpstr>
      <vt:lpstr>NISP at a Glance</vt:lpstr>
      <vt:lpstr>Glade Reservoir - Details</vt:lpstr>
      <vt:lpstr>Glade Reservoir Advancement </vt:lpstr>
      <vt:lpstr>Highway 287 Relocation</vt:lpstr>
      <vt:lpstr>PowerPoint Presentation</vt:lpstr>
      <vt:lpstr>Galeton Reservoir</vt:lpstr>
      <vt:lpstr>Ditch Substitution &amp; Exchange</vt:lpstr>
      <vt:lpstr>Permitting</vt:lpstr>
      <vt:lpstr>Permitting Status</vt:lpstr>
      <vt:lpstr>Clean Water Act Section 404 Permit</vt:lpstr>
      <vt:lpstr>Next Steps</vt:lpstr>
      <vt:lpstr>Allotment Contract and Finance Plan</vt:lpstr>
      <vt:lpstr>Finalize Glade/HW 287 Design </vt:lpstr>
      <vt:lpstr>Galeton –  Water Secure</vt:lpstr>
      <vt:lpstr>Project Schedule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 Ritter</dc:creator>
  <cp:lastModifiedBy>Carl Brouwer</cp:lastModifiedBy>
  <cp:revision>77</cp:revision>
  <dcterms:created xsi:type="dcterms:W3CDTF">2021-03-18T02:00:35Z</dcterms:created>
  <dcterms:modified xsi:type="dcterms:W3CDTF">2023-11-13T14:56:59Z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ed7535f-35a9-4905-95b5-0a30079ac363_Enabled">
    <vt:lpwstr>true</vt:lpwstr>
  </property>
  <property fmtid="{D5CDD505-2E9C-101B-9397-08002B2CF9AE}" pid="3" name="MSIP_Label_bed7535f-35a9-4905-95b5-0a30079ac363_SetDate">
    <vt:lpwstr>2022-12-02T15:55:11Z</vt:lpwstr>
  </property>
  <property fmtid="{D5CDD505-2E9C-101B-9397-08002B2CF9AE}" pid="4" name="MSIP_Label_bed7535f-35a9-4905-95b5-0a30079ac363_Method">
    <vt:lpwstr>Standard</vt:lpwstr>
  </property>
  <property fmtid="{D5CDD505-2E9C-101B-9397-08002B2CF9AE}" pid="5" name="MSIP_Label_bed7535f-35a9-4905-95b5-0a30079ac363_Name">
    <vt:lpwstr>defa4170-0d19-0005-0004-bc88714345d2</vt:lpwstr>
  </property>
  <property fmtid="{D5CDD505-2E9C-101B-9397-08002B2CF9AE}" pid="6" name="MSIP_Label_bed7535f-35a9-4905-95b5-0a30079ac363_SiteId">
    <vt:lpwstr>15892dcf-9fd0-461a-9aed-ec96010b0960</vt:lpwstr>
  </property>
  <property fmtid="{D5CDD505-2E9C-101B-9397-08002B2CF9AE}" pid="7" name="MSIP_Label_bed7535f-35a9-4905-95b5-0a30079ac363_ActionId">
    <vt:lpwstr>d61f0bbf-efc9-41a2-808f-e450f8f745a7</vt:lpwstr>
  </property>
  <property fmtid="{D5CDD505-2E9C-101B-9397-08002B2CF9AE}" pid="8" name="MSIP_Label_bed7535f-35a9-4905-95b5-0a30079ac363_ContentBits">
    <vt:lpwstr>0</vt:lpwstr>
  </property>
</Properties>
</file>