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rawings/drawing1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2.xml" ContentType="application/vnd.ms-office.chartcolorstyl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269" r:id="rId2"/>
    <p:sldId id="310" r:id="rId3"/>
    <p:sldId id="343" r:id="rId4"/>
    <p:sldId id="271" r:id="rId5"/>
    <p:sldId id="292" r:id="rId6"/>
    <p:sldId id="307" r:id="rId7"/>
    <p:sldId id="322" r:id="rId8"/>
    <p:sldId id="337" r:id="rId9"/>
    <p:sldId id="302" r:id="rId10"/>
    <p:sldId id="29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n Alburn" initials="NA" lastIdx="1" clrIdx="0">
    <p:extLst>
      <p:ext uri="{19B8F6BF-5375-455C-9EA6-DF929625EA0E}">
        <p15:presenceInfo xmlns:p15="http://schemas.microsoft.com/office/powerpoint/2012/main" userId="Nathan Albur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CAA"/>
    <a:srgbClr val="C55A11"/>
    <a:srgbClr val="538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2" autoAdjust="0"/>
    <p:restoredTop sz="91768" autoAdjust="0"/>
  </p:normalViewPr>
  <p:slideViewPr>
    <p:cSldViewPr snapToGrid="0">
      <p:cViewPr varScale="1">
        <p:scale>
          <a:sx n="80" d="100"/>
          <a:sy n="80" d="100"/>
        </p:scale>
        <p:origin x="4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ld.root.loc\fileshare\depthome\Water%20&amp;%20Power\Water%20and%20Power%20Shared\_Water%20Resources\CBT%20(Northern%20Water)\Market%20Prices\Cash%20In%20Lieu%20Rates\CIL%20portion%20of%20Median%20Home%20Price_ne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ld.root.loc\fileshare\depthome\Water%20&amp;%20Power\Water%20and%20Power%20Shared\_Water%20Resources\CBT%20(Northern%20Water)\Market%20Prices\Cash%20In%20Lieu%20Rates\CIL%20portion%20of%20Median%20Home%20Price_ne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ld.root.loc\fileshare\depthome\Water%20&amp;%20Power\Water%20and%20Power%20Shared\_Water%20Resources\CBT%20(Northern%20Water)\Market%20Prices\Cash%20In%20Lieu%20Rates\CIL%20portion%20of%20Median%20Home%20Price_ne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2"/>
                </a:solidFill>
              </a:rPr>
              <a:t>Loveland's Median Home Price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69390606085188"/>
          <c:y val="0.15418474773986585"/>
          <c:w val="0.88073727923281864"/>
          <c:h val="0.6597878390201225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34011152"/>
        <c:axId val="934014760"/>
      </c:barChart>
      <c:catAx>
        <c:axId val="934011152"/>
        <c:scaling>
          <c:orientation val="minMax"/>
        </c:scaling>
        <c:delete val="1"/>
        <c:axPos val="b"/>
        <c:numFmt formatCode="yyyy" sourceLinked="0"/>
        <c:majorTickMark val="out"/>
        <c:minorTickMark val="none"/>
        <c:tickLblPos val="nextTo"/>
        <c:crossAx val="934014760"/>
        <c:crosses val="autoZero"/>
        <c:auto val="0"/>
        <c:lblAlgn val="ctr"/>
        <c:lblOffset val="100"/>
        <c:tickLblSkip val="1"/>
        <c:noMultiLvlLbl val="0"/>
      </c:catAx>
      <c:valAx>
        <c:axId val="934014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9340111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2"/>
                </a:solidFill>
              </a:rPr>
              <a:t>Loveland's Median Home Price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69390606085188"/>
          <c:y val="0.15418474773986585"/>
          <c:w val="0.88073727923281864"/>
          <c:h val="0.6597878390201225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34011152"/>
        <c:axId val="934014760"/>
      </c:barChart>
      <c:catAx>
        <c:axId val="934011152"/>
        <c:scaling>
          <c:orientation val="minMax"/>
        </c:scaling>
        <c:delete val="1"/>
        <c:axPos val="b"/>
        <c:numFmt formatCode="yyyy" sourceLinked="0"/>
        <c:majorTickMark val="out"/>
        <c:minorTickMark val="none"/>
        <c:tickLblPos val="nextTo"/>
        <c:crossAx val="934014760"/>
        <c:crosses val="autoZero"/>
        <c:auto val="0"/>
        <c:lblAlgn val="ctr"/>
        <c:lblOffset val="100"/>
        <c:tickLblSkip val="1"/>
        <c:noMultiLvlLbl val="0"/>
      </c:catAx>
      <c:valAx>
        <c:axId val="934014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9340111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2"/>
                </a:solidFill>
              </a:rPr>
              <a:t>Loveland's Median Home Price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69390606085188"/>
          <c:y val="0.15418474773986585"/>
          <c:w val="0.88073727923281864"/>
          <c:h val="0.6597878390201225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34011152"/>
        <c:axId val="934014760"/>
      </c:barChart>
      <c:catAx>
        <c:axId val="934011152"/>
        <c:scaling>
          <c:orientation val="minMax"/>
        </c:scaling>
        <c:delete val="1"/>
        <c:axPos val="b"/>
        <c:numFmt formatCode="yyyy" sourceLinked="0"/>
        <c:majorTickMark val="out"/>
        <c:minorTickMark val="none"/>
        <c:tickLblPos val="nextTo"/>
        <c:crossAx val="934014760"/>
        <c:crosses val="autoZero"/>
        <c:auto val="0"/>
        <c:lblAlgn val="ctr"/>
        <c:lblOffset val="100"/>
        <c:tickLblSkip val="1"/>
        <c:noMultiLvlLbl val="0"/>
      </c:catAx>
      <c:valAx>
        <c:axId val="934014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9340111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2.jp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2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0.02899</cdr:x>
      <cdr:y>0.24343</cdr:y>
    </cdr:from>
    <cdr:to>
      <cdr:x>0.35813</cdr:x>
      <cdr:y>0.7553</cdr:y>
    </cdr:to>
    <cdr:sp macro="" textlink="">
      <cdr:nvSpPr>
        <cdr:cNvPr id="5" name="Text Placeholder 2">
          <a:extLst xmlns:a="http://schemas.openxmlformats.org/drawingml/2006/main">
            <a:ext uri="{FF2B5EF4-FFF2-40B4-BE49-F238E27FC236}">
              <a16:creationId xmlns:a16="http://schemas.microsoft.com/office/drawing/2014/main" id="{31935C8A-BBCB-41B8-813B-FDEE0030E9F3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53477" y="1705611"/>
          <a:ext cx="4012783" cy="3586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 fontScale="85000" lnSpcReduction="10000"/>
        </a:bodyPr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Tx/>
            <a:buBlip>
              <a:blip xmlns:r="http://schemas.openxmlformats.org/officeDocument/2006/relationships" r:embed="rId1"/>
            </a:buBlip>
            <a:defRPr sz="35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Tx/>
            <a:buBlip>
              <a:blip xmlns:r="http://schemas.openxmlformats.org/officeDocument/2006/relationships" r:embed="rId1"/>
            </a:buBlip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Tx/>
            <a:buBlip>
              <a:blip xmlns:r="http://schemas.openxmlformats.org/officeDocument/2006/relationships" r:embed="rId1"/>
            </a:buBlip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Tx/>
            <a:buBlip>
              <a:blip xmlns:r="http://schemas.openxmlformats.org/officeDocument/2006/relationships" r:embed="rId1"/>
            </a:buBlip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Tx/>
            <a:buBlip>
              <a:blip xmlns:r="http://schemas.openxmlformats.org/officeDocument/2006/relationships" r:embed="rId1"/>
            </a:buBlip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lnSpc>
              <a:spcPct val="110000"/>
            </a:lnSpc>
            <a:spcBef>
              <a:spcPts val="200"/>
            </a:spcBef>
            <a:buClr>
              <a:schemeClr val="accent2"/>
            </a:buClr>
            <a:buNone/>
          </a:pPr>
          <a:r>
            <a:rPr lang="en-US" sz="3800" b="1" u="sng" dirty="0"/>
            <a:t>Sources:</a:t>
          </a:r>
        </a:p>
        <a:p xmlns:a="http://schemas.openxmlformats.org/drawingml/2006/main">
          <a:pPr marL="365760" indent="-365760">
            <a:lnSpc>
              <a:spcPct val="110000"/>
            </a:lnSpc>
            <a:spcBef>
              <a:spcPts val="200"/>
            </a:spcBef>
            <a:buClr>
              <a:schemeClr val="accent2"/>
            </a:buClr>
          </a:pPr>
          <a:r>
            <a:rPr lang="en-US" sz="3800" dirty="0">
              <a:solidFill>
                <a:schemeClr val="tx2"/>
              </a:solidFill>
            </a:rPr>
            <a:t>Native Water Rights</a:t>
          </a:r>
        </a:p>
        <a:p xmlns:a="http://schemas.openxmlformats.org/drawingml/2006/main">
          <a:pPr marL="0" indent="0">
            <a:lnSpc>
              <a:spcPct val="110000"/>
            </a:lnSpc>
            <a:spcBef>
              <a:spcPts val="200"/>
            </a:spcBef>
            <a:buClr>
              <a:schemeClr val="accent2"/>
            </a:buClr>
            <a:buNone/>
          </a:pPr>
          <a:endParaRPr lang="en-US" sz="3800" dirty="0">
            <a:solidFill>
              <a:schemeClr val="tx2"/>
            </a:solidFill>
          </a:endParaRPr>
        </a:p>
        <a:p xmlns:a="http://schemas.openxmlformats.org/drawingml/2006/main">
          <a:pPr marL="365760" indent="-365760">
            <a:lnSpc>
              <a:spcPct val="110000"/>
            </a:lnSpc>
            <a:spcBef>
              <a:spcPts val="200"/>
            </a:spcBef>
            <a:buClr>
              <a:schemeClr val="accent2"/>
            </a:buClr>
          </a:pPr>
          <a:r>
            <a:rPr lang="en-US" sz="3800" dirty="0">
              <a:solidFill>
                <a:schemeClr val="tx2"/>
              </a:solidFill>
            </a:rPr>
            <a:t>Transbasin Water</a:t>
          </a:r>
          <a:br>
            <a:rPr lang="en-US" sz="3800" dirty="0">
              <a:solidFill>
                <a:schemeClr val="tx2"/>
              </a:solidFill>
            </a:rPr>
          </a:br>
          <a:r>
            <a:rPr lang="en-US" sz="3800" dirty="0">
              <a:solidFill>
                <a:schemeClr val="tx2"/>
              </a:solidFill>
            </a:rPr>
            <a:t>(CBT &amp; Windy Gap)</a:t>
          </a:r>
        </a:p>
        <a:p xmlns:a="http://schemas.openxmlformats.org/drawingml/2006/main">
          <a:pPr marL="0" lvl="0" indent="0">
            <a:lnSpc>
              <a:spcPct val="110000"/>
            </a:lnSpc>
            <a:spcBef>
              <a:spcPts val="200"/>
            </a:spcBef>
            <a:buClr>
              <a:schemeClr val="accent2"/>
            </a:buClr>
            <a:buNone/>
          </a:pPr>
          <a:endParaRPr lang="en-US" sz="3800" dirty="0">
            <a:solidFill>
              <a:schemeClr val="tx2"/>
            </a:solidFill>
          </a:endParaRPr>
        </a:p>
        <a:p xmlns:a="http://schemas.openxmlformats.org/drawingml/2006/main">
          <a:pPr>
            <a:buFont typeface="Arial" panose="020B0604020202020204" pitchFamily="34" charset="0"/>
            <a:buChar char="•"/>
          </a:pPr>
          <a:endParaRPr lang="en-US" dirty="0"/>
        </a:p>
      </cdr:txBody>
    </cdr:sp>
  </cdr:relSizeAnchor>
  <cdr:relSizeAnchor xmlns:cdr="http://schemas.openxmlformats.org/drawingml/2006/chartDrawing">
    <cdr:from>
      <cdr:x>0.39469</cdr:x>
      <cdr:y>0.14878</cdr:y>
    </cdr:from>
    <cdr:to>
      <cdr:x>0.97583</cdr:x>
      <cdr:y>0.92191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D7D26897-6E12-F885-C052-9F570939CB7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812030" y="1042455"/>
          <a:ext cx="7085331" cy="541700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0.05006</cdr:x>
      <cdr:y>0.19581</cdr:y>
    </cdr:from>
    <cdr:to>
      <cdr:x>0.79396</cdr:x>
      <cdr:y>0.76667</cdr:y>
    </cdr:to>
    <cdr:sp macro="" textlink="">
      <cdr:nvSpPr>
        <cdr:cNvPr id="5" name="Text Placeholder 2">
          <a:extLst xmlns:a="http://schemas.openxmlformats.org/drawingml/2006/main">
            <a:ext uri="{FF2B5EF4-FFF2-40B4-BE49-F238E27FC236}">
              <a16:creationId xmlns:a16="http://schemas.microsoft.com/office/drawing/2014/main" id="{31935C8A-BBCB-41B8-813B-FDEE0030E9F3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05789" y="1342865"/>
          <a:ext cx="9001554" cy="3914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 fontScale="85000" lnSpcReduction="10000"/>
        </a:bodyPr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Tx/>
            <a:buBlip>
              <a:blip xmlns:r="http://schemas.openxmlformats.org/officeDocument/2006/relationships" r:embed="rId1"/>
            </a:buBlip>
            <a:defRPr sz="35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Tx/>
            <a:buBlip>
              <a:blip xmlns:r="http://schemas.openxmlformats.org/officeDocument/2006/relationships" r:embed="rId1"/>
            </a:buBlip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Tx/>
            <a:buBlip>
              <a:blip xmlns:r="http://schemas.openxmlformats.org/officeDocument/2006/relationships" r:embed="rId1"/>
            </a:buBlip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Tx/>
            <a:buBlip>
              <a:blip xmlns:r="http://schemas.openxmlformats.org/officeDocument/2006/relationships" r:embed="rId1"/>
            </a:buBlip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Tx/>
            <a:buBlip>
              <a:blip xmlns:r="http://schemas.openxmlformats.org/officeDocument/2006/relationships" r:embed="rId1"/>
            </a:buBlip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>
            <a:lnSpc>
              <a:spcPct val="110000"/>
            </a:lnSpc>
            <a:spcBef>
              <a:spcPts val="200"/>
            </a:spcBef>
            <a:buClr>
              <a:schemeClr val="accent2"/>
            </a:buClr>
            <a:buNone/>
          </a:pPr>
          <a:endParaRPr lang="en-US" sz="3300" dirty="0">
            <a:solidFill>
              <a:schemeClr val="tx2"/>
            </a:solidFill>
          </a:endParaRPr>
        </a:p>
        <a:p xmlns:a="http://schemas.openxmlformats.org/drawingml/2006/main">
          <a:pPr lvl="0"/>
          <a:endParaRPr lang="en-US" sz="2800" dirty="0"/>
        </a:p>
        <a:p xmlns:a="http://schemas.openxmlformats.org/drawingml/2006/main">
          <a:pPr lvl="2">
            <a:buFont typeface="Arial" panose="020B0604020202020204" pitchFamily="34" charset="0"/>
            <a:buChar char="•"/>
          </a:pPr>
          <a:endParaRPr lang="en-US" sz="1600" dirty="0"/>
        </a:p>
        <a:p xmlns:a="http://schemas.openxmlformats.org/drawingml/2006/main">
          <a:pPr>
            <a:buFont typeface="Arial" panose="020B0604020202020204" pitchFamily="34" charset="0"/>
            <a:buChar char="•"/>
          </a:pPr>
          <a:endParaRPr lang="en-US" dirty="0"/>
        </a:p>
      </cdr:txBody>
    </cdr:sp>
  </cdr:relSizeAnchor>
  <cdr:relSizeAnchor xmlns:cdr="http://schemas.openxmlformats.org/drawingml/2006/chartDrawing">
    <cdr:from>
      <cdr:x>0.7415</cdr:x>
      <cdr:y>0.065</cdr:y>
    </cdr:from>
    <cdr:to>
      <cdr:x>0.9767</cdr:x>
      <cdr:y>0.37</cdr:y>
    </cdr:to>
    <cdr:sp macro="" textlink="">
      <cdr:nvSpPr>
        <cdr:cNvPr id="6" name="Title 3">
          <a:extLst xmlns:a="http://schemas.openxmlformats.org/drawingml/2006/main">
            <a:ext uri="{FF2B5EF4-FFF2-40B4-BE49-F238E27FC236}">
              <a16:creationId xmlns:a16="http://schemas.microsoft.com/office/drawing/2014/main" id="{DB2D481F-F633-421A-8134-7B88A10A9B74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8972550" y="445770"/>
          <a:ext cx="2846070" cy="2091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rmAutofit fontScale="90000"/>
        </a:bodyPr>
        <a:lstStyle xmlns:a="http://schemas.openxmlformats.org/drawingml/2006/main">
          <a:lvl1pPr algn="ctr" defTabSz="914400" rtl="0" eaLnBrk="1" latinLnBrk="0" hangingPunct="1">
            <a:lnSpc>
              <a:spcPct val="90000"/>
            </a:lnSpc>
            <a:spcBef>
              <a:spcPct val="0"/>
            </a:spcBef>
            <a:buNone/>
            <a:defRPr sz="60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r>
            <a:rPr lang="en-US" sz="4900" dirty="0"/>
            <a:t>Projected Water Use Growth Boundary</a:t>
          </a:r>
          <a:endParaRPr lang="en-US" dirty="0"/>
        </a:p>
      </cdr:txBody>
    </cdr:sp>
  </cdr:relSizeAnchor>
  <cdr:relSizeAnchor xmlns:cdr="http://schemas.openxmlformats.org/drawingml/2006/chartDrawing">
    <cdr:from>
      <cdr:x>0.00598</cdr:x>
      <cdr:y>0.03061</cdr:y>
    </cdr:from>
    <cdr:to>
      <cdr:x>0.70331</cdr:x>
      <cdr:y>0.96939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28B7C0AD-6EBE-BF51-9B2B-D5026AB7FF3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72390" y="209952"/>
          <a:ext cx="8438095" cy="643809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0.70614</cdr:x>
      <cdr:y>0.39974</cdr:y>
    </cdr:from>
    <cdr:to>
      <cdr:x>0.98165</cdr:x>
      <cdr:y>0.78569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C99BA75-02B8-C30D-B3E8-75B196364CF3}"/>
            </a:ext>
          </a:extLst>
        </cdr:cNvPr>
        <cdr:cNvSpPr txBox="1"/>
      </cdr:nvSpPr>
      <cdr:spPr>
        <a:xfrm xmlns:a="http://schemas.openxmlformats.org/drawingml/2006/main">
          <a:off x="8544747" y="2741409"/>
          <a:ext cx="3333745" cy="26468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2"/>
              </a:solidFill>
            </a:rPr>
            <a:t>Existing Growth </a:t>
          </a:r>
          <a:r>
            <a:rPr lang="en-US" sz="2400" b="1" u="sng" dirty="0">
              <a:solidFill>
                <a:schemeClr val="tx2"/>
              </a:solidFill>
            </a:rPr>
            <a:t>Management Area Basis </a:t>
          </a:r>
        </a:p>
        <a:p xmlns:a="http://schemas.openxmlformats.org/drawingml/2006/main">
          <a:pPr algn="ctr"/>
          <a:r>
            <a:rPr lang="en-US" sz="800" dirty="0">
              <a:solidFill>
                <a:schemeClr val="tx2"/>
              </a:solidFill>
            </a:rPr>
            <a:t> </a:t>
          </a:r>
          <a:endParaRPr lang="en-US" sz="1800" dirty="0">
            <a:solidFill>
              <a:schemeClr val="tx2"/>
            </a:solidFill>
          </a:endParaRPr>
        </a:p>
        <a:p xmlns:a="http://schemas.openxmlformats.org/drawingml/2006/main">
          <a:pPr algn="ctr"/>
          <a:r>
            <a:rPr lang="en-US" sz="2200" dirty="0">
              <a:solidFill>
                <a:schemeClr val="tx2"/>
              </a:solidFill>
            </a:rPr>
            <a:t>The current Growth Management Area (GMA), as last updated by the City Council is used as the limit of future development. </a:t>
          </a:r>
          <a:endParaRPr lang="en-US" sz="2200" b="1" dirty="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0.02619</cdr:x>
      <cdr:y>0.23564</cdr:y>
    </cdr:from>
    <cdr:to>
      <cdr:x>1</cdr:x>
      <cdr:y>0.87946</cdr:y>
    </cdr:to>
    <cdr:sp macro="" textlink="">
      <cdr:nvSpPr>
        <cdr:cNvPr id="3" name="Text Placeholder 2">
          <a:extLst xmlns:a="http://schemas.openxmlformats.org/drawingml/2006/main">
            <a:ext uri="{FF2B5EF4-FFF2-40B4-BE49-F238E27FC236}">
              <a16:creationId xmlns:a16="http://schemas.microsoft.com/office/drawing/2014/main" id="{6408CFC6-638C-4DE1-0BC3-5E8CBF5CC883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19308" y="1651032"/>
          <a:ext cx="11872691" cy="4510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 fontScale="85000" lnSpcReduction="1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400" dirty="0">
            <a:solidFill>
              <a:schemeClr val="tx2"/>
            </a:solidFill>
          </a:endParaRPr>
        </a:p>
        <a:p xmlns:a="http://schemas.openxmlformats.org/drawingml/2006/main">
          <a:pPr marL="457200" indent="-457200">
            <a:buAutoNum type="arabicPeriod"/>
          </a:pPr>
          <a:r>
            <a:rPr lang="en-US" sz="3100" b="1" dirty="0">
              <a:solidFill>
                <a:schemeClr val="tx2"/>
              </a:solidFill>
            </a:rPr>
            <a:t>Current/Currently Planned Improvements Meet 30,000 AF Firm Yield Target</a:t>
          </a:r>
          <a:r>
            <a:rPr lang="en-US" sz="3100" dirty="0">
              <a:solidFill>
                <a:schemeClr val="tx2"/>
              </a:solidFill>
            </a:rPr>
            <a:t> </a:t>
          </a:r>
          <a:br>
            <a:rPr lang="en-US" sz="3100" dirty="0">
              <a:solidFill>
                <a:schemeClr val="tx2"/>
              </a:solidFill>
            </a:rPr>
          </a:br>
          <a:r>
            <a:rPr lang="en-US" sz="3100" dirty="0">
              <a:solidFill>
                <a:schemeClr val="tx2"/>
              </a:solidFill>
            </a:rPr>
            <a:t>(for year 2060 or Service Population of 152,000)</a:t>
          </a:r>
        </a:p>
        <a:p xmlns:a="http://schemas.openxmlformats.org/drawingml/2006/main">
          <a:endParaRPr lang="en-US" sz="3100" dirty="0">
            <a:solidFill>
              <a:schemeClr val="tx2"/>
            </a:solidFill>
          </a:endParaRPr>
        </a:p>
        <a:p xmlns:a="http://schemas.openxmlformats.org/drawingml/2006/main">
          <a:pPr marL="457200" indent="-457200">
            <a:buAutoNum type="arabicPeriod" startAt="2"/>
          </a:pPr>
          <a:r>
            <a:rPr lang="en-US" sz="3100" b="1" dirty="0">
              <a:solidFill>
                <a:schemeClr val="tx2"/>
              </a:solidFill>
            </a:rPr>
            <a:t>Close to Build Out </a:t>
          </a:r>
          <a:br>
            <a:rPr lang="en-US" sz="3100" b="1" dirty="0">
              <a:solidFill>
                <a:schemeClr val="tx2"/>
              </a:solidFill>
            </a:rPr>
          </a:br>
          <a:r>
            <a:rPr lang="en-US" sz="3100" dirty="0">
              <a:solidFill>
                <a:schemeClr val="tx2"/>
              </a:solidFill>
            </a:rPr>
            <a:t>(after 2060 enter Period of reduced water demand growth)</a:t>
          </a:r>
        </a:p>
        <a:p xmlns:a="http://schemas.openxmlformats.org/drawingml/2006/main">
          <a:pPr marL="457200" indent="-457200">
            <a:buAutoNum type="arabicPeriod" startAt="2"/>
          </a:pPr>
          <a:endParaRPr lang="en-US" sz="3100" dirty="0">
            <a:solidFill>
              <a:schemeClr val="tx2"/>
            </a:solidFill>
          </a:endParaRPr>
        </a:p>
        <a:p xmlns:a="http://schemas.openxmlformats.org/drawingml/2006/main">
          <a:pPr marL="457200" indent="-457200">
            <a:buAutoNum type="arabicPeriod" startAt="2"/>
          </a:pPr>
          <a:r>
            <a:rPr lang="en-US" sz="3100" b="1" dirty="0">
              <a:solidFill>
                <a:schemeClr val="tx2"/>
              </a:solidFill>
            </a:rPr>
            <a:t>Revised and Re-examined every 10 years (or as needed) </a:t>
          </a:r>
          <a:br>
            <a:rPr lang="en-US" sz="3100" b="1" dirty="0">
              <a:solidFill>
                <a:schemeClr val="tx2"/>
              </a:solidFill>
            </a:rPr>
          </a:br>
          <a:r>
            <a:rPr lang="en-US" sz="3100" dirty="0">
              <a:solidFill>
                <a:schemeClr val="tx2"/>
              </a:solidFill>
            </a:rPr>
            <a:t>(via the Raw Water Supply Master Planning process)</a:t>
          </a:r>
        </a:p>
        <a:p xmlns:a="http://schemas.openxmlformats.org/drawingml/2006/main">
          <a:pPr marL="457200" indent="-457200">
            <a:buAutoNum type="arabicPeriod" startAt="2"/>
          </a:pPr>
          <a:endParaRPr lang="en-US" sz="3100" dirty="0">
            <a:solidFill>
              <a:schemeClr val="tx2"/>
            </a:solidFill>
          </a:endParaRPr>
        </a:p>
        <a:p xmlns:a="http://schemas.openxmlformats.org/drawingml/2006/main">
          <a:pPr marL="457200" indent="-457200">
            <a:buAutoNum type="arabicPeriod" startAt="2"/>
          </a:pPr>
          <a:r>
            <a:rPr lang="en-US" sz="3100" b="1" dirty="0">
              <a:solidFill>
                <a:schemeClr val="tx2"/>
              </a:solidFill>
            </a:rPr>
            <a:t>Current Portfolio is diverse and extremely robust.  </a:t>
          </a:r>
        </a:p>
        <a:p xmlns:a="http://schemas.openxmlformats.org/drawingml/2006/main">
          <a:endParaRPr lang="en-US" sz="2400" dirty="0"/>
        </a:p>
        <a:p xmlns:a="http://schemas.openxmlformats.org/drawingml/2006/main">
          <a:endParaRPr lang="en-US" sz="2400" dirty="0"/>
        </a:p>
        <a:p xmlns:a="http://schemas.openxmlformats.org/drawingml/2006/main">
          <a:pPr marL="457200" indent="-457200">
            <a:buAutoNum type="arabicPeriod"/>
          </a:pPr>
          <a:endParaRPr lang="en-US" sz="2400" dirty="0"/>
        </a:p>
        <a:p xmlns:a="http://schemas.openxmlformats.org/drawingml/2006/main">
          <a:pPr>
            <a:buFont typeface="Arial" panose="020B0604020202020204" pitchFamily="34" charset="0"/>
            <a:buChar char="•"/>
          </a:pPr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249D55D9-6E4B-4622-9755-337B156DA6B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3A2E08E3-5792-45E4-80C4-356B0E88F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65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1D059-E66E-451C-BC46-408CC92C03D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F445F-1735-4586-B831-97A1B5CD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1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F445F-1735-4586-B831-97A1B5CDC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5FF45-A1F6-CF4C-AB6B-3473AC6914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8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5FF45-A1F6-CF4C-AB6B-3473AC6914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94514"/>
            <a:ext cx="12192000" cy="707572"/>
          </a:xfrm>
        </p:spPr>
        <p:txBody>
          <a:bodyPr>
            <a:normAutofit/>
          </a:bodyPr>
          <a:lstStyle>
            <a:lvl1pPr marL="0" indent="0" algn="ctr">
              <a:buNone/>
              <a:defRPr sz="3500" b="1" i="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0" y="1121228"/>
            <a:ext cx="12192000" cy="1121229"/>
          </a:xfrm>
        </p:spPr>
        <p:txBody>
          <a:bodyPr>
            <a:normAutofit/>
          </a:bodyPr>
          <a:lstStyle>
            <a:lvl1pPr algn="ctr">
              <a:defRPr sz="6000" baseline="0"/>
            </a:lvl1pPr>
          </a:lstStyle>
          <a:p>
            <a:r>
              <a:rPr lang="en-US" dirty="0"/>
              <a:t>Presentation Headline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332038"/>
            <a:ext cx="12192000" cy="25146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reeform 5"/>
          <p:cNvSpPr/>
          <p:nvPr/>
        </p:nvSpPr>
        <p:spPr>
          <a:xfrm>
            <a:off x="7767144" y="220463"/>
            <a:ext cx="4109496" cy="819453"/>
          </a:xfrm>
          <a:custGeom>
            <a:avLst/>
            <a:gdLst>
              <a:gd name="connsiteX0" fmla="*/ 84083 w 3531476"/>
              <a:gd name="connsiteY0" fmla="*/ 147145 h 704193"/>
              <a:gd name="connsiteX1" fmla="*/ 409903 w 3531476"/>
              <a:gd name="connsiteY1" fmla="*/ 31531 h 704193"/>
              <a:gd name="connsiteX2" fmla="*/ 1040524 w 3531476"/>
              <a:gd name="connsiteY2" fmla="*/ 21021 h 704193"/>
              <a:gd name="connsiteX3" fmla="*/ 1723696 w 3531476"/>
              <a:gd name="connsiteY3" fmla="*/ 21021 h 704193"/>
              <a:gd name="connsiteX4" fmla="*/ 2606565 w 3531476"/>
              <a:gd name="connsiteY4" fmla="*/ 0 h 704193"/>
              <a:gd name="connsiteX5" fmla="*/ 3331779 w 3531476"/>
              <a:gd name="connsiteY5" fmla="*/ 10510 h 704193"/>
              <a:gd name="connsiteX6" fmla="*/ 3531476 w 3531476"/>
              <a:gd name="connsiteY6" fmla="*/ 262759 h 704193"/>
              <a:gd name="connsiteX7" fmla="*/ 3468414 w 3531476"/>
              <a:gd name="connsiteY7" fmla="*/ 704193 h 704193"/>
              <a:gd name="connsiteX8" fmla="*/ 0 w 3531476"/>
              <a:gd name="connsiteY8" fmla="*/ 672662 h 704193"/>
              <a:gd name="connsiteX9" fmla="*/ 84083 w 3531476"/>
              <a:gd name="connsiteY9" fmla="*/ 147145 h 70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476" h="704193">
                <a:moveTo>
                  <a:pt x="84083" y="147145"/>
                </a:moveTo>
                <a:lnTo>
                  <a:pt x="409903" y="31531"/>
                </a:lnTo>
                <a:lnTo>
                  <a:pt x="1040524" y="21021"/>
                </a:lnTo>
                <a:lnTo>
                  <a:pt x="1723696" y="21021"/>
                </a:lnTo>
                <a:lnTo>
                  <a:pt x="2606565" y="0"/>
                </a:lnTo>
                <a:lnTo>
                  <a:pt x="3331779" y="10510"/>
                </a:lnTo>
                <a:lnTo>
                  <a:pt x="3531476" y="262759"/>
                </a:lnTo>
                <a:lnTo>
                  <a:pt x="3468414" y="704193"/>
                </a:lnTo>
                <a:lnTo>
                  <a:pt x="0" y="672662"/>
                </a:lnTo>
                <a:lnTo>
                  <a:pt x="84083" y="1471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8734096" y="262503"/>
            <a:ext cx="3368565" cy="902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50000"/>
              </a:lnSpc>
            </a:pPr>
            <a:r>
              <a:rPr lang="en-US" dirty="0"/>
              <a:t>Loveland</a:t>
            </a:r>
          </a:p>
          <a:p>
            <a:pPr>
              <a:lnSpc>
                <a:spcPct val="50000"/>
              </a:lnSpc>
            </a:pPr>
            <a:r>
              <a:rPr lang="en-US" sz="3000" dirty="0"/>
              <a:t>Water</a:t>
            </a:r>
            <a:r>
              <a:rPr lang="en-US" sz="3000" baseline="0" dirty="0"/>
              <a:t> and Power</a:t>
            </a:r>
            <a:endParaRPr lang="en-US" sz="3000" dirty="0"/>
          </a:p>
        </p:txBody>
      </p:sp>
      <p:sp>
        <p:nvSpPr>
          <p:cNvPr id="10" name="Freeform 9"/>
          <p:cNvSpPr/>
          <p:nvPr/>
        </p:nvSpPr>
        <p:spPr>
          <a:xfrm>
            <a:off x="8652640" y="6127531"/>
            <a:ext cx="3531476" cy="704193"/>
          </a:xfrm>
          <a:custGeom>
            <a:avLst/>
            <a:gdLst>
              <a:gd name="connsiteX0" fmla="*/ 84083 w 3531476"/>
              <a:gd name="connsiteY0" fmla="*/ 147145 h 704193"/>
              <a:gd name="connsiteX1" fmla="*/ 409903 w 3531476"/>
              <a:gd name="connsiteY1" fmla="*/ 31531 h 704193"/>
              <a:gd name="connsiteX2" fmla="*/ 1040524 w 3531476"/>
              <a:gd name="connsiteY2" fmla="*/ 21021 h 704193"/>
              <a:gd name="connsiteX3" fmla="*/ 1723696 w 3531476"/>
              <a:gd name="connsiteY3" fmla="*/ 21021 h 704193"/>
              <a:gd name="connsiteX4" fmla="*/ 2606565 w 3531476"/>
              <a:gd name="connsiteY4" fmla="*/ 0 h 704193"/>
              <a:gd name="connsiteX5" fmla="*/ 3331779 w 3531476"/>
              <a:gd name="connsiteY5" fmla="*/ 10510 h 704193"/>
              <a:gd name="connsiteX6" fmla="*/ 3531476 w 3531476"/>
              <a:gd name="connsiteY6" fmla="*/ 262759 h 704193"/>
              <a:gd name="connsiteX7" fmla="*/ 3468414 w 3531476"/>
              <a:gd name="connsiteY7" fmla="*/ 704193 h 704193"/>
              <a:gd name="connsiteX8" fmla="*/ 0 w 3531476"/>
              <a:gd name="connsiteY8" fmla="*/ 672662 h 704193"/>
              <a:gd name="connsiteX9" fmla="*/ 84083 w 3531476"/>
              <a:gd name="connsiteY9" fmla="*/ 147145 h 70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476" h="704193">
                <a:moveTo>
                  <a:pt x="84083" y="147145"/>
                </a:moveTo>
                <a:lnTo>
                  <a:pt x="409903" y="31531"/>
                </a:lnTo>
                <a:lnTo>
                  <a:pt x="1040524" y="21021"/>
                </a:lnTo>
                <a:lnTo>
                  <a:pt x="1723696" y="21021"/>
                </a:lnTo>
                <a:lnTo>
                  <a:pt x="2606565" y="0"/>
                </a:lnTo>
                <a:lnTo>
                  <a:pt x="3331779" y="10510"/>
                </a:lnTo>
                <a:lnTo>
                  <a:pt x="3531476" y="262759"/>
                </a:lnTo>
                <a:lnTo>
                  <a:pt x="3468414" y="704193"/>
                </a:lnTo>
                <a:lnTo>
                  <a:pt x="0" y="672662"/>
                </a:lnTo>
                <a:lnTo>
                  <a:pt x="84083" y="147145"/>
                </a:lnTo>
                <a:close/>
              </a:path>
            </a:pathLst>
          </a:custGeom>
          <a:solidFill>
            <a:srgbClr val="41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2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77886"/>
            <a:ext cx="3932237" cy="3191102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43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200" y="1153886"/>
            <a:ext cx="10515600" cy="4332514"/>
          </a:xfrm>
        </p:spPr>
        <p:txBody>
          <a:bodyPr>
            <a:noAutofit/>
          </a:bodyPr>
          <a:lstStyle>
            <a:lvl1pPr algn="ctr">
              <a:defRPr sz="144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Freeform 2"/>
          <p:cNvSpPr/>
          <p:nvPr/>
        </p:nvSpPr>
        <p:spPr>
          <a:xfrm>
            <a:off x="7767144" y="212194"/>
            <a:ext cx="4109496" cy="819453"/>
          </a:xfrm>
          <a:custGeom>
            <a:avLst/>
            <a:gdLst>
              <a:gd name="connsiteX0" fmla="*/ 84083 w 3531476"/>
              <a:gd name="connsiteY0" fmla="*/ 147145 h 704193"/>
              <a:gd name="connsiteX1" fmla="*/ 409903 w 3531476"/>
              <a:gd name="connsiteY1" fmla="*/ 31531 h 704193"/>
              <a:gd name="connsiteX2" fmla="*/ 1040524 w 3531476"/>
              <a:gd name="connsiteY2" fmla="*/ 21021 h 704193"/>
              <a:gd name="connsiteX3" fmla="*/ 1723696 w 3531476"/>
              <a:gd name="connsiteY3" fmla="*/ 21021 h 704193"/>
              <a:gd name="connsiteX4" fmla="*/ 2606565 w 3531476"/>
              <a:gd name="connsiteY4" fmla="*/ 0 h 704193"/>
              <a:gd name="connsiteX5" fmla="*/ 3331779 w 3531476"/>
              <a:gd name="connsiteY5" fmla="*/ 10510 h 704193"/>
              <a:gd name="connsiteX6" fmla="*/ 3531476 w 3531476"/>
              <a:gd name="connsiteY6" fmla="*/ 262759 h 704193"/>
              <a:gd name="connsiteX7" fmla="*/ 3468414 w 3531476"/>
              <a:gd name="connsiteY7" fmla="*/ 704193 h 704193"/>
              <a:gd name="connsiteX8" fmla="*/ 0 w 3531476"/>
              <a:gd name="connsiteY8" fmla="*/ 672662 h 704193"/>
              <a:gd name="connsiteX9" fmla="*/ 84083 w 3531476"/>
              <a:gd name="connsiteY9" fmla="*/ 147145 h 70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476" h="704193">
                <a:moveTo>
                  <a:pt x="84083" y="147145"/>
                </a:moveTo>
                <a:lnTo>
                  <a:pt x="409903" y="31531"/>
                </a:lnTo>
                <a:lnTo>
                  <a:pt x="1040524" y="21021"/>
                </a:lnTo>
                <a:lnTo>
                  <a:pt x="1723696" y="21021"/>
                </a:lnTo>
                <a:lnTo>
                  <a:pt x="2606565" y="0"/>
                </a:lnTo>
                <a:lnTo>
                  <a:pt x="3331779" y="10510"/>
                </a:lnTo>
                <a:lnTo>
                  <a:pt x="3531476" y="262759"/>
                </a:lnTo>
                <a:lnTo>
                  <a:pt x="3468414" y="704193"/>
                </a:lnTo>
                <a:lnTo>
                  <a:pt x="0" y="672662"/>
                </a:lnTo>
                <a:lnTo>
                  <a:pt x="84083" y="1471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8565931" y="6127531"/>
            <a:ext cx="3531476" cy="704193"/>
          </a:xfrm>
          <a:custGeom>
            <a:avLst/>
            <a:gdLst>
              <a:gd name="connsiteX0" fmla="*/ 84083 w 3531476"/>
              <a:gd name="connsiteY0" fmla="*/ 147145 h 704193"/>
              <a:gd name="connsiteX1" fmla="*/ 409903 w 3531476"/>
              <a:gd name="connsiteY1" fmla="*/ 31531 h 704193"/>
              <a:gd name="connsiteX2" fmla="*/ 1040524 w 3531476"/>
              <a:gd name="connsiteY2" fmla="*/ 21021 h 704193"/>
              <a:gd name="connsiteX3" fmla="*/ 1723696 w 3531476"/>
              <a:gd name="connsiteY3" fmla="*/ 21021 h 704193"/>
              <a:gd name="connsiteX4" fmla="*/ 2606565 w 3531476"/>
              <a:gd name="connsiteY4" fmla="*/ 0 h 704193"/>
              <a:gd name="connsiteX5" fmla="*/ 3331779 w 3531476"/>
              <a:gd name="connsiteY5" fmla="*/ 10510 h 704193"/>
              <a:gd name="connsiteX6" fmla="*/ 3531476 w 3531476"/>
              <a:gd name="connsiteY6" fmla="*/ 262759 h 704193"/>
              <a:gd name="connsiteX7" fmla="*/ 3468414 w 3531476"/>
              <a:gd name="connsiteY7" fmla="*/ 704193 h 704193"/>
              <a:gd name="connsiteX8" fmla="*/ 0 w 3531476"/>
              <a:gd name="connsiteY8" fmla="*/ 672662 h 704193"/>
              <a:gd name="connsiteX9" fmla="*/ 84083 w 3531476"/>
              <a:gd name="connsiteY9" fmla="*/ 147145 h 70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476" h="704193">
                <a:moveTo>
                  <a:pt x="84083" y="147145"/>
                </a:moveTo>
                <a:lnTo>
                  <a:pt x="409903" y="31531"/>
                </a:lnTo>
                <a:lnTo>
                  <a:pt x="1040524" y="21021"/>
                </a:lnTo>
                <a:lnTo>
                  <a:pt x="1723696" y="21021"/>
                </a:lnTo>
                <a:lnTo>
                  <a:pt x="2606565" y="0"/>
                </a:lnTo>
                <a:lnTo>
                  <a:pt x="3331779" y="10510"/>
                </a:lnTo>
                <a:lnTo>
                  <a:pt x="3531476" y="262759"/>
                </a:lnTo>
                <a:lnTo>
                  <a:pt x="3468414" y="704193"/>
                </a:lnTo>
                <a:lnTo>
                  <a:pt x="0" y="672662"/>
                </a:lnTo>
                <a:lnTo>
                  <a:pt x="84083" y="147145"/>
                </a:lnTo>
                <a:close/>
              </a:path>
            </a:pathLst>
          </a:custGeom>
          <a:solidFill>
            <a:srgbClr val="41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8734096" y="262503"/>
            <a:ext cx="3368565" cy="902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50000"/>
              </a:lnSpc>
            </a:pPr>
            <a:r>
              <a:rPr lang="en-US" dirty="0"/>
              <a:t>Loveland</a:t>
            </a:r>
          </a:p>
          <a:p>
            <a:pPr>
              <a:lnSpc>
                <a:spcPct val="50000"/>
              </a:lnSpc>
            </a:pPr>
            <a:r>
              <a:rPr lang="en-US" sz="3000" dirty="0"/>
              <a:t>Water</a:t>
            </a:r>
            <a:r>
              <a:rPr lang="en-US" sz="3000" baseline="0" dirty="0"/>
              <a:t> and Power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2457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94514"/>
            <a:ext cx="12192000" cy="707572"/>
          </a:xfrm>
        </p:spPr>
        <p:txBody>
          <a:bodyPr>
            <a:normAutofit/>
          </a:bodyPr>
          <a:lstStyle>
            <a:lvl1pPr marL="0" indent="0" algn="ctr">
              <a:buNone/>
              <a:defRPr sz="3500" b="1" i="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0" y="1121228"/>
            <a:ext cx="12192000" cy="1121229"/>
          </a:xfrm>
        </p:spPr>
        <p:txBody>
          <a:bodyPr>
            <a:normAutofit/>
          </a:bodyPr>
          <a:lstStyle>
            <a:lvl1pPr algn="ctr">
              <a:defRPr sz="6000" baseline="0"/>
            </a:lvl1pPr>
          </a:lstStyle>
          <a:p>
            <a:r>
              <a:rPr lang="en-US" dirty="0"/>
              <a:t>Presentation Headline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332038"/>
            <a:ext cx="12192000" cy="25146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88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207566" y="2529119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7928406" y="2529119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23450"/>
            <a:ext cx="12192000" cy="624622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SECTION HEADLINE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87363" y="5006975"/>
            <a:ext cx="11149012" cy="868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200" b="1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“Quote Here”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87363" y="2494722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07566" y="3209027"/>
            <a:ext cx="3429000" cy="16700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935417" y="3259164"/>
            <a:ext cx="3429000" cy="16700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88770"/>
            <a:ext cx="12192000" cy="734502"/>
          </a:xfrm>
        </p:spPr>
        <p:txBody>
          <a:bodyPr/>
          <a:lstStyle>
            <a:lvl1pPr marL="0" indent="0" algn="ctr">
              <a:buFontTx/>
              <a:buNone/>
              <a:defRPr sz="2800" baseline="0"/>
            </a:lvl1pPr>
          </a:lstStyle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Brief description about what this slide is about.</a:t>
            </a:r>
            <a:endParaRPr lang="en-US" sz="2400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3252579"/>
            <a:ext cx="3429000" cy="16700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487363" y="2493963"/>
            <a:ext cx="3429000" cy="587375"/>
          </a:xfrm>
        </p:spPr>
        <p:txBody>
          <a:bodyPr anchor="ctr" anchorCtr="0"/>
          <a:lstStyle>
            <a:lvl1pPr marL="0" indent="0" algn="ctr">
              <a:buFontTx/>
              <a:buNone/>
              <a:defRPr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BLOCK FEATURE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207566" y="2557703"/>
            <a:ext cx="3429000" cy="587375"/>
          </a:xfrm>
        </p:spPr>
        <p:txBody>
          <a:bodyPr anchor="ctr" anchorCtr="0"/>
          <a:lstStyle>
            <a:lvl1pPr marL="0" indent="0" algn="ctr">
              <a:buFontTx/>
              <a:buNone/>
              <a:defRPr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BLOCK FEATURE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935417" y="2552730"/>
            <a:ext cx="3429000" cy="587375"/>
          </a:xfrm>
        </p:spPr>
        <p:txBody>
          <a:bodyPr anchor="ctr" anchorCtr="0"/>
          <a:lstStyle>
            <a:lvl1pPr marL="0" indent="0" algn="ctr">
              <a:buFontTx/>
              <a:buNone/>
              <a:defRPr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BLOCK FEATURE</a:t>
            </a:r>
          </a:p>
        </p:txBody>
      </p:sp>
    </p:spTree>
    <p:extLst>
      <p:ext uri="{BB962C8B-B14F-4D97-AF65-F5344CB8AC3E}">
        <p14:creationId xmlns:p14="http://schemas.microsoft.com/office/powerpoint/2010/main" val="245215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417002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31850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4074"/>
            <a:ext cx="10515600" cy="98713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002154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569027"/>
            <a:ext cx="10515600" cy="3605646"/>
          </a:xfrm>
        </p:spPr>
        <p:txBody>
          <a:bodyPr numCol="3" spcCol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 word copy block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at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tempus,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pharetra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quam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30 word copy block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at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tempus,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pharetra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quam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30 word copy block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at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tempus,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pharetra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quam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81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07761" y="1203623"/>
            <a:ext cx="5383212" cy="5055209"/>
          </a:xfrm>
          <a:ln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effectLst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2190" y="1203623"/>
            <a:ext cx="5255260" cy="4680631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3500" baseline="0"/>
            </a:lvl1pPr>
          </a:lstStyle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1" y="195944"/>
            <a:ext cx="10890249" cy="9035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0069" y="5120640"/>
            <a:ext cx="5132071" cy="113819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</a:lstStyle>
          <a:p>
            <a:pPr algn="ctr"/>
            <a:r>
              <a:rPr lang="en-US" b="1" dirty="0" err="1">
                <a:solidFill>
                  <a:schemeClr val="accent4"/>
                </a:solidFill>
              </a:rPr>
              <a:t>Neque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porro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quisquam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est</a:t>
            </a:r>
            <a:r>
              <a:rPr lang="en-US" b="1" dirty="0">
                <a:solidFill>
                  <a:schemeClr val="accent4"/>
                </a:solidFill>
              </a:rPr>
              <a:t> qui </a:t>
            </a:r>
            <a:r>
              <a:rPr lang="en-US" b="1" dirty="0" err="1">
                <a:solidFill>
                  <a:schemeClr val="accent4"/>
                </a:solidFill>
              </a:rPr>
              <a:t>dolorem</a:t>
            </a:r>
            <a:r>
              <a:rPr lang="en-US" b="1" dirty="0">
                <a:solidFill>
                  <a:schemeClr val="accent4"/>
                </a:solidFill>
              </a:rPr>
              <a:t> ipsum </a:t>
            </a:r>
          </a:p>
          <a:p>
            <a:pPr algn="ctr"/>
            <a:r>
              <a:rPr lang="en-US" b="1" dirty="0" err="1">
                <a:solidFill>
                  <a:schemeClr val="accent4"/>
                </a:solidFill>
              </a:rPr>
              <a:t>quia</a:t>
            </a:r>
            <a:r>
              <a:rPr lang="en-US" b="1" dirty="0">
                <a:solidFill>
                  <a:schemeClr val="accent4"/>
                </a:solidFill>
              </a:rPr>
              <a:t> dolor sit </a:t>
            </a:r>
            <a:r>
              <a:rPr lang="en-US" b="1" dirty="0" err="1">
                <a:solidFill>
                  <a:schemeClr val="accent4"/>
                </a:solidFill>
              </a:rPr>
              <a:t>amet</a:t>
            </a:r>
            <a:r>
              <a:rPr lang="en-US" b="1" dirty="0">
                <a:solidFill>
                  <a:schemeClr val="accent4"/>
                </a:solidFill>
              </a:rPr>
              <a:t>, </a:t>
            </a:r>
            <a:r>
              <a:rPr lang="en-US" b="1" dirty="0" err="1">
                <a:solidFill>
                  <a:schemeClr val="accent4"/>
                </a:solidFill>
              </a:rPr>
              <a:t>consectetur</a:t>
            </a:r>
            <a:r>
              <a:rPr lang="en-US" b="1" dirty="0">
                <a:solidFill>
                  <a:schemeClr val="accent4"/>
                </a:solidFill>
              </a:rPr>
              <a:t>, </a:t>
            </a:r>
          </a:p>
          <a:p>
            <a:pPr algn="ctr"/>
            <a:r>
              <a:rPr lang="en-US" b="1" dirty="0" err="1">
                <a:solidFill>
                  <a:schemeClr val="accent4"/>
                </a:solidFill>
              </a:rPr>
              <a:t>adipisci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velit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07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8884"/>
          </a:xfrm>
        </p:spPr>
        <p:txBody>
          <a:bodyPr/>
          <a:lstStyle/>
          <a:p>
            <a:r>
              <a:rPr lang="en-US"/>
              <a:t>Presentation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049483"/>
            <a:ext cx="10515600" cy="4970318"/>
          </a:xfrm>
        </p:spPr>
        <p:txBody>
          <a:bodyPr numCol="2" spcCol="457200"/>
          <a:lstStyle>
            <a:lvl1pPr marL="2286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 b="1" i="0" baseline="0"/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03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838200" y="1690688"/>
            <a:ext cx="10515600" cy="41227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38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25257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870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39788" y="2982913"/>
            <a:ext cx="3932237" cy="343965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83188" y="2982913"/>
            <a:ext cx="6172200" cy="278651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0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207566" y="2529119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28406" y="2529119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23450"/>
            <a:ext cx="12192000" cy="624622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pPr algn="ctr"/>
            <a:r>
              <a:rPr lang="en-US" b="1">
                <a:solidFill>
                  <a:schemeClr val="accent1"/>
                </a:solidFill>
                <a:latin typeface="Arial" charset="0"/>
                <a:cs typeface="Arial" charset="0"/>
              </a:rPr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87363" y="5006975"/>
            <a:ext cx="11149012" cy="868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200" b="1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“Quote Here”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363" y="2494722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07566" y="3209027"/>
            <a:ext cx="3429000" cy="16700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935417" y="3259164"/>
            <a:ext cx="3429000" cy="16700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88770"/>
            <a:ext cx="12192000" cy="734502"/>
          </a:xfrm>
        </p:spPr>
        <p:txBody>
          <a:bodyPr/>
          <a:lstStyle>
            <a:lvl1pPr marL="0" indent="0" algn="ctr">
              <a:buFontTx/>
              <a:buNone/>
              <a:defRPr sz="2800" baseline="0"/>
            </a:lvl1pPr>
          </a:lstStyle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Brief description about what this slide is about.</a:t>
            </a:r>
            <a:endParaRPr lang="en-US" sz="2400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3252579"/>
            <a:ext cx="3429000" cy="16700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487363" y="2493963"/>
            <a:ext cx="3429000" cy="587375"/>
          </a:xfrm>
        </p:spPr>
        <p:txBody>
          <a:bodyPr anchor="ctr" anchorCtr="0"/>
          <a:lstStyle>
            <a:lvl1pPr marL="0" indent="0" algn="ctr">
              <a:buFontTx/>
              <a:buNone/>
              <a:defRPr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BLOCK FEATURE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207566" y="2557703"/>
            <a:ext cx="3429000" cy="587375"/>
          </a:xfrm>
        </p:spPr>
        <p:txBody>
          <a:bodyPr anchor="ctr" anchorCtr="0"/>
          <a:lstStyle>
            <a:lvl1pPr marL="0" indent="0" algn="ctr">
              <a:buFontTx/>
              <a:buNone/>
              <a:defRPr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BLOCK FEATURE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935417" y="2552730"/>
            <a:ext cx="3429000" cy="587375"/>
          </a:xfrm>
        </p:spPr>
        <p:txBody>
          <a:bodyPr anchor="ctr" anchorCtr="0"/>
          <a:lstStyle>
            <a:lvl1pPr marL="0" indent="0" algn="ctr">
              <a:buFontTx/>
              <a:buNone/>
              <a:defRPr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BLOCK FEATURE</a:t>
            </a: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9296398" y="6131588"/>
            <a:ext cx="3084785" cy="826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50000"/>
              </a:lnSpc>
            </a:pPr>
            <a:r>
              <a:rPr lang="en-US" sz="4400" dirty="0">
                <a:solidFill>
                  <a:schemeClr val="bg1"/>
                </a:solidFill>
              </a:rPr>
              <a:t>Loveland</a:t>
            </a:r>
          </a:p>
          <a:p>
            <a:pPr>
              <a:lnSpc>
                <a:spcPct val="50000"/>
              </a:lnSpc>
            </a:pPr>
            <a:r>
              <a:rPr lang="en-US" sz="1800" dirty="0">
                <a:solidFill>
                  <a:schemeClr val="bg1"/>
                </a:solidFill>
              </a:rPr>
              <a:t>Water</a:t>
            </a:r>
            <a:r>
              <a:rPr lang="en-US" sz="1800" baseline="0" dirty="0">
                <a:solidFill>
                  <a:schemeClr val="bg1"/>
                </a:solidFill>
              </a:rPr>
              <a:t> and Power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207566" y="2529119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928406" y="2529119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87363" y="2494722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9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17002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1850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4074"/>
            <a:ext cx="10515600" cy="98713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02154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569027"/>
            <a:ext cx="10515600" cy="3605646"/>
          </a:xfrm>
        </p:spPr>
        <p:txBody>
          <a:bodyPr numCol="3" spcCol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 word copy block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at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tempus,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pharetra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quam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30 word copy block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at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tempus,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pharetra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quam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30 word copy block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at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tempus,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pharetra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quam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17002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31850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002154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5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07761" y="1203623"/>
            <a:ext cx="5383212" cy="5055209"/>
          </a:xfrm>
          <a:ln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effectLst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chemeClr val="bg1"/>
                </a:solidFill>
              </a:rPr>
              <a:t>Click icon to add picture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2190" y="1203623"/>
            <a:ext cx="5255260" cy="4680631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3500" baseline="0"/>
            </a:lvl1pPr>
          </a:lstStyle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1" y="195944"/>
            <a:ext cx="10890249" cy="9035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0069" y="5120640"/>
            <a:ext cx="5132071" cy="113819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</a:lstStyle>
          <a:p>
            <a:pPr algn="ctr"/>
            <a:r>
              <a:rPr lang="en-US" b="1" dirty="0" err="1">
                <a:solidFill>
                  <a:schemeClr val="accent4"/>
                </a:solidFill>
              </a:rPr>
              <a:t>Neque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porro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quisquam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est</a:t>
            </a:r>
            <a:r>
              <a:rPr lang="en-US" b="1" dirty="0">
                <a:solidFill>
                  <a:schemeClr val="accent4"/>
                </a:solidFill>
              </a:rPr>
              <a:t> qui </a:t>
            </a:r>
            <a:r>
              <a:rPr lang="en-US" b="1" dirty="0" err="1">
                <a:solidFill>
                  <a:schemeClr val="accent4"/>
                </a:solidFill>
              </a:rPr>
              <a:t>dolorem</a:t>
            </a:r>
            <a:r>
              <a:rPr lang="en-US" b="1" dirty="0">
                <a:solidFill>
                  <a:schemeClr val="accent4"/>
                </a:solidFill>
              </a:rPr>
              <a:t> ipsum </a:t>
            </a:r>
          </a:p>
          <a:p>
            <a:pPr algn="ctr"/>
            <a:r>
              <a:rPr lang="en-US" b="1" dirty="0" err="1">
                <a:solidFill>
                  <a:schemeClr val="accent4"/>
                </a:solidFill>
              </a:rPr>
              <a:t>quia</a:t>
            </a:r>
            <a:r>
              <a:rPr lang="en-US" b="1" dirty="0">
                <a:solidFill>
                  <a:schemeClr val="accent4"/>
                </a:solidFill>
              </a:rPr>
              <a:t> dolor sit </a:t>
            </a:r>
            <a:r>
              <a:rPr lang="en-US" b="1" dirty="0" err="1">
                <a:solidFill>
                  <a:schemeClr val="accent4"/>
                </a:solidFill>
              </a:rPr>
              <a:t>amet</a:t>
            </a:r>
            <a:r>
              <a:rPr lang="en-US" b="1" dirty="0">
                <a:solidFill>
                  <a:schemeClr val="accent4"/>
                </a:solidFill>
              </a:rPr>
              <a:t>, </a:t>
            </a:r>
            <a:r>
              <a:rPr lang="en-US" b="1" dirty="0" err="1">
                <a:solidFill>
                  <a:schemeClr val="accent4"/>
                </a:solidFill>
              </a:rPr>
              <a:t>consectetur</a:t>
            </a:r>
            <a:r>
              <a:rPr lang="en-US" b="1" dirty="0">
                <a:solidFill>
                  <a:schemeClr val="accent4"/>
                </a:solidFill>
              </a:rPr>
              <a:t>, </a:t>
            </a:r>
          </a:p>
          <a:p>
            <a:pPr algn="ctr"/>
            <a:r>
              <a:rPr lang="en-US" b="1" dirty="0" err="1">
                <a:solidFill>
                  <a:schemeClr val="accent4"/>
                </a:solidFill>
              </a:rPr>
              <a:t>adipisci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velit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573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8884"/>
          </a:xfrm>
        </p:spPr>
        <p:txBody>
          <a:bodyPr/>
          <a:lstStyle/>
          <a:p>
            <a:r>
              <a:rPr lang="en-US"/>
              <a:t>Presentation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049483"/>
            <a:ext cx="10515600" cy="4970318"/>
          </a:xfrm>
        </p:spPr>
        <p:txBody>
          <a:bodyPr numCol="2" spcCol="457200"/>
          <a:lstStyle>
            <a:lvl1pPr marL="2286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 b="1" i="0" baseline="0"/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1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3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37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838200" y="1690688"/>
            <a:ext cx="10515600" cy="412273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515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25257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870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39788" y="2982913"/>
            <a:ext cx="3932237" cy="343965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83188" y="2982913"/>
            <a:ext cx="6172200" cy="27865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8597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8471338" y="6127531"/>
            <a:ext cx="3531476" cy="704193"/>
          </a:xfrm>
          <a:custGeom>
            <a:avLst/>
            <a:gdLst>
              <a:gd name="connsiteX0" fmla="*/ 84083 w 3531476"/>
              <a:gd name="connsiteY0" fmla="*/ 147145 h 704193"/>
              <a:gd name="connsiteX1" fmla="*/ 409903 w 3531476"/>
              <a:gd name="connsiteY1" fmla="*/ 31531 h 704193"/>
              <a:gd name="connsiteX2" fmla="*/ 1040524 w 3531476"/>
              <a:gd name="connsiteY2" fmla="*/ 21021 h 704193"/>
              <a:gd name="connsiteX3" fmla="*/ 1723696 w 3531476"/>
              <a:gd name="connsiteY3" fmla="*/ 21021 h 704193"/>
              <a:gd name="connsiteX4" fmla="*/ 2606565 w 3531476"/>
              <a:gd name="connsiteY4" fmla="*/ 0 h 704193"/>
              <a:gd name="connsiteX5" fmla="*/ 3331779 w 3531476"/>
              <a:gd name="connsiteY5" fmla="*/ 10510 h 704193"/>
              <a:gd name="connsiteX6" fmla="*/ 3531476 w 3531476"/>
              <a:gd name="connsiteY6" fmla="*/ 262759 h 704193"/>
              <a:gd name="connsiteX7" fmla="*/ 3468414 w 3531476"/>
              <a:gd name="connsiteY7" fmla="*/ 704193 h 704193"/>
              <a:gd name="connsiteX8" fmla="*/ 0 w 3531476"/>
              <a:gd name="connsiteY8" fmla="*/ 672662 h 704193"/>
              <a:gd name="connsiteX9" fmla="*/ 84083 w 3531476"/>
              <a:gd name="connsiteY9" fmla="*/ 147145 h 70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476" h="704193">
                <a:moveTo>
                  <a:pt x="84083" y="147145"/>
                </a:moveTo>
                <a:lnTo>
                  <a:pt x="409903" y="31531"/>
                </a:lnTo>
                <a:lnTo>
                  <a:pt x="1040524" y="21021"/>
                </a:lnTo>
                <a:lnTo>
                  <a:pt x="1723696" y="21021"/>
                </a:lnTo>
                <a:lnTo>
                  <a:pt x="2606565" y="0"/>
                </a:lnTo>
                <a:lnTo>
                  <a:pt x="3331779" y="10510"/>
                </a:lnTo>
                <a:lnTo>
                  <a:pt x="3531476" y="262759"/>
                </a:lnTo>
                <a:lnTo>
                  <a:pt x="3468414" y="704193"/>
                </a:lnTo>
                <a:lnTo>
                  <a:pt x="0" y="672662"/>
                </a:lnTo>
                <a:lnTo>
                  <a:pt x="84083" y="147145"/>
                </a:lnTo>
                <a:close/>
              </a:path>
            </a:pathLst>
          </a:custGeom>
          <a:solidFill>
            <a:srgbClr val="41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Regular copy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Bullet Points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9296398" y="6131588"/>
            <a:ext cx="3084785" cy="826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50000"/>
              </a:lnSpc>
            </a:pPr>
            <a:r>
              <a:rPr lang="en-US" sz="4400" dirty="0">
                <a:solidFill>
                  <a:schemeClr val="bg1"/>
                </a:solidFill>
              </a:rPr>
              <a:t>Loveland</a:t>
            </a:r>
          </a:p>
          <a:p>
            <a:pPr>
              <a:lnSpc>
                <a:spcPct val="50000"/>
              </a:lnSpc>
            </a:pPr>
            <a:r>
              <a:rPr lang="en-US" sz="1800" dirty="0">
                <a:solidFill>
                  <a:schemeClr val="bg1"/>
                </a:solidFill>
              </a:rPr>
              <a:t>Water</a:t>
            </a:r>
            <a:r>
              <a:rPr lang="en-US" sz="1800" baseline="0" dirty="0">
                <a:solidFill>
                  <a:schemeClr val="bg1"/>
                </a:solidFill>
              </a:rPr>
              <a:t> and Power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8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City of Loveland </a:t>
            </a:r>
            <a:br>
              <a:rPr lang="en-US" sz="4800" dirty="0"/>
            </a:br>
            <a:r>
              <a:rPr lang="en-US" sz="4800" dirty="0"/>
              <a:t>Watery Supply System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260" y="2599737"/>
            <a:ext cx="3679065" cy="2759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88" y="2599738"/>
            <a:ext cx="2069474" cy="2759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424" y="2599738"/>
            <a:ext cx="3679066" cy="2759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16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4861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325792"/>
              </p:ext>
            </p:extLst>
          </p:nvPr>
        </p:nvGraphicFramePr>
        <p:xfrm>
          <a:off x="0" y="-308610"/>
          <a:ext cx="12191999" cy="700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2144" y="1397000"/>
            <a:ext cx="3808146" cy="2203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667997-2CB9-3191-4B6E-F8D557C76D02}"/>
              </a:ext>
            </a:extLst>
          </p:cNvPr>
          <p:cNvSpPr txBox="1"/>
          <p:nvPr/>
        </p:nvSpPr>
        <p:spPr>
          <a:xfrm>
            <a:off x="1936569" y="160020"/>
            <a:ext cx="8015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Loveland Water Supply</a:t>
            </a:r>
          </a:p>
        </p:txBody>
      </p:sp>
    </p:spTree>
    <p:extLst>
      <p:ext uri="{BB962C8B-B14F-4D97-AF65-F5344CB8AC3E}">
        <p14:creationId xmlns:p14="http://schemas.microsoft.com/office/powerpoint/2010/main" val="347672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5F903-1CF9-9813-B55B-6C4D772E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69730" cy="60610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9C224E-E1F0-04B7-CAB7-029FD242BB7A}"/>
              </a:ext>
            </a:extLst>
          </p:cNvPr>
          <p:cNvSpPr txBox="1"/>
          <p:nvPr/>
        </p:nvSpPr>
        <p:spPr>
          <a:xfrm>
            <a:off x="9269730" y="434340"/>
            <a:ext cx="2922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Loveland Water Facilities</a:t>
            </a:r>
          </a:p>
        </p:txBody>
      </p:sp>
    </p:spTree>
    <p:extLst>
      <p:ext uri="{BB962C8B-B14F-4D97-AF65-F5344CB8AC3E}">
        <p14:creationId xmlns:p14="http://schemas.microsoft.com/office/powerpoint/2010/main" val="323245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09" y="0"/>
            <a:ext cx="8699091" cy="60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53888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dirty="0"/>
              <a:t>Total Water Demand Projections vs. Firm Yield Projections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1092098"/>
            <a:ext cx="12193057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7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91440" y="0"/>
          <a:ext cx="121005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96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" y="-354330"/>
          <a:ext cx="12191999" cy="700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F8A080-3907-1FC4-9261-C4E4B165FD38}"/>
              </a:ext>
            </a:extLst>
          </p:cNvPr>
          <p:cNvSpPr txBox="1"/>
          <p:nvPr/>
        </p:nvSpPr>
        <p:spPr>
          <a:xfrm>
            <a:off x="-261258" y="377372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rPr>
              <a:t>Overview of Loveland Water Supply</a:t>
            </a:r>
          </a:p>
        </p:txBody>
      </p:sp>
    </p:spTree>
    <p:extLst>
      <p:ext uri="{BB962C8B-B14F-4D97-AF65-F5344CB8AC3E}">
        <p14:creationId xmlns:p14="http://schemas.microsoft.com/office/powerpoint/2010/main" val="324027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B9AD71-6BBD-79E7-B736-1DBFBE97726E}"/>
              </a:ext>
            </a:extLst>
          </p:cNvPr>
          <p:cNvSpPr>
            <a:spLocks noGrp="1"/>
          </p:cNvSpPr>
          <p:nvPr/>
        </p:nvSpPr>
        <p:spPr>
          <a:xfrm>
            <a:off x="874963" y="967297"/>
            <a:ext cx="7846127" cy="462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n-US" sz="2800" dirty="0">
                <a:solidFill>
                  <a:schemeClr val="tx2"/>
                </a:solidFill>
              </a:rPr>
              <a:t>Chimney Hollow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n-US" sz="2800" dirty="0">
                <a:solidFill>
                  <a:schemeClr val="tx2"/>
                </a:solidFill>
              </a:rPr>
              <a:t>Water Bank (Change Case)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n-US" sz="2800" dirty="0">
                <a:solidFill>
                  <a:schemeClr val="tx2"/>
                </a:solidFill>
              </a:rPr>
              <a:t>Great Western Reservoir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n-US" sz="2800" dirty="0">
                <a:solidFill>
                  <a:schemeClr val="tx2"/>
                </a:solidFill>
              </a:rPr>
              <a:t>GRGR Expansion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n-US" sz="2800" dirty="0">
                <a:solidFill>
                  <a:schemeClr val="tx2"/>
                </a:solidFill>
              </a:rPr>
              <a:t>Water Conservation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n-US" sz="2800" dirty="0">
                <a:solidFill>
                  <a:schemeClr val="tx2"/>
                </a:solidFill>
              </a:rPr>
              <a:t>Regional Cooperation</a:t>
            </a:r>
          </a:p>
          <a:p>
            <a:pPr marL="457200" lvl="1" indent="0">
              <a:lnSpc>
                <a:spcPct val="110000"/>
              </a:lnSpc>
              <a:spcBef>
                <a:spcPts val="200"/>
              </a:spcBef>
              <a:buClr>
                <a:schemeClr val="accent2"/>
              </a:buClr>
              <a:buNone/>
            </a:pPr>
            <a:r>
              <a:rPr lang="en-US" sz="2800" dirty="0">
                <a:solidFill>
                  <a:schemeClr val="tx2"/>
                </a:solidFill>
              </a:rPr>
              <a:t>	</a:t>
            </a:r>
          </a:p>
          <a:p>
            <a:pPr lvl="0"/>
            <a:endParaRPr lang="en-US" sz="28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750CEB4E-5EDB-6D9F-77B5-41D82CBE8AFA}"/>
              </a:ext>
            </a:extLst>
          </p:cNvPr>
          <p:cNvSpPr txBox="1"/>
          <p:nvPr/>
        </p:nvSpPr>
        <p:spPr>
          <a:xfrm>
            <a:off x="3410855" y="5313618"/>
            <a:ext cx="484366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options evaluated by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need, cost, and reasonableness.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E5DF59-2E80-DAE1-79E3-368B64F6524E}"/>
              </a:ext>
            </a:extLst>
          </p:cNvPr>
          <p:cNvSpPr txBox="1"/>
          <p:nvPr/>
        </p:nvSpPr>
        <p:spPr>
          <a:xfrm>
            <a:off x="986971" y="45542"/>
            <a:ext cx="10145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rPr>
              <a:t>Future Water Supply Projects</a:t>
            </a:r>
          </a:p>
        </p:txBody>
      </p:sp>
    </p:spTree>
    <p:extLst>
      <p:ext uri="{BB962C8B-B14F-4D97-AF65-F5344CB8AC3E}">
        <p14:creationId xmlns:p14="http://schemas.microsoft.com/office/powerpoint/2010/main" val="167049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12192000" cy="609225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Top Issues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615" y="1140639"/>
            <a:ext cx="7111885" cy="4997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numCol="1" spcCol="45720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3"/>
              </a:buBlip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Supply Reliability/Vulnerability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Fire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Drought/Climate Change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 Basin Issues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Supply Development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Chimney Hollow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Loveland Great Western Reservoir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Water Conservation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Growth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Outpacing Water Supply Development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Long Timelines for Supply Development</a:t>
            </a:r>
          </a:p>
        </p:txBody>
      </p:sp>
      <p:pic>
        <p:nvPicPr>
          <p:cNvPr id="3" name="Picture 2" descr="Northern Water, environmental groups settle legal battle over Chimney  Hollow Reservoir – Greeley Tribune">
            <a:extLst>
              <a:ext uri="{FF2B5EF4-FFF2-40B4-BE49-F238E27FC236}">
                <a16:creationId xmlns:a16="http://schemas.microsoft.com/office/drawing/2014/main" id="{DF180B91-6B0C-7CCC-EC7D-C37887B74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320727"/>
            <a:ext cx="6190113" cy="3468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1602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_Basic">
  <a:themeElements>
    <a:clrScheme name="City of Loveland - LUC">
      <a:dk1>
        <a:srgbClr val="0563C1"/>
      </a:dk1>
      <a:lt1>
        <a:srgbClr val="FFFFFF"/>
      </a:lt1>
      <a:dk2>
        <a:srgbClr val="505056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C7970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b="1" dirty="0" smtClean="0">
            <a:solidFill>
              <a:schemeClr val="accent4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C_PPtemplate" id="{93C4950A-0980-9F47-AD0E-7C95FB71F3FD}" vid="{8AA5AB47-3B74-EB4E-946A-7EDD0AFA6E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8D8D3CCF8024B8480588293B8CA66" ma:contentTypeVersion="14" ma:contentTypeDescription="Create a new document." ma:contentTypeScope="" ma:versionID="c9c6dd723d8dab9abaf5cd0eb235a46b">
  <xsd:schema xmlns:xsd="http://www.w3.org/2001/XMLSchema" xmlns:xs="http://www.w3.org/2001/XMLSchema" xmlns:p="http://schemas.microsoft.com/office/2006/metadata/properties" xmlns:ns2="dfdfdc2e-6562-4bca-b382-866d00cabfb3" xmlns:ns3="http://schemas.microsoft.com/sharepoint.v3" xmlns:ns4="89d2adfb-4844-4394-af2c-788461211bf0" targetNamespace="http://schemas.microsoft.com/office/2006/metadata/properties" ma:root="true" ma:fieldsID="bda9bed15cdf2c50f155b10f19d5a92f" ns2:_="" ns3:_="" ns4:_="">
    <xsd:import namespace="dfdfdc2e-6562-4bca-b382-866d00cabfb3"/>
    <xsd:import namespace="http://schemas.microsoft.com/sharepoint.v3"/>
    <xsd:import namespace="89d2adfb-4844-4394-af2c-788461211b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Description" minOccurs="0"/>
                <xsd:element ref="ns2:Tags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lcf76f155ced4ddcb4097134ff3c332f" minOccurs="0"/>
                <xsd:element ref="ns2:TaxCatchAll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fdc2e-6562-4bca-b382-866d00cabfb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gs" ma:index="12" nillable="true" ma:displayName="Tags" ma:internalName="Tag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endor Provided"/>
                        <xsd:enumeration value="Linked to Other Documents"/>
                        <xsd:enumeration value="Archived"/>
                        <xsd:enumeration value="Audio Asset"/>
                        <xsd:enumeration value="Video Asse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ebf9269-b98a-4f1c-81e3-ce52d651c105}" ma:internalName="TaxCatchAll" ma:showField="CatchAllData" ma:web="dfdfdc2e-6562-4bca-b382-866d00cab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1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2adfb-4844-4394-af2c-788461211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809afe7-41e7-411a-ade2-84efccde1b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721E97-495F-4D44-8C5A-EA36F34AEB50}"/>
</file>

<file path=customXml/itemProps2.xml><?xml version="1.0" encoding="utf-8"?>
<ds:datastoreItem xmlns:ds="http://schemas.openxmlformats.org/officeDocument/2006/customXml" ds:itemID="{F4CEE90C-3865-4B9F-83DB-903EB431D4D0}"/>
</file>

<file path=customXml/itemProps3.xml><?xml version="1.0" encoding="utf-8"?>
<ds:datastoreItem xmlns:ds="http://schemas.openxmlformats.org/officeDocument/2006/customXml" ds:itemID="{8DC42F21-F0B8-48A0-8F45-3EE5A76589F6}"/>
</file>

<file path=docProps/app.xml><?xml version="1.0" encoding="utf-8"?>
<Properties xmlns="http://schemas.openxmlformats.org/officeDocument/2006/extended-properties" xmlns:vt="http://schemas.openxmlformats.org/officeDocument/2006/docPropsVTypes">
  <TotalTime>8660</TotalTime>
  <Words>228</Words>
  <Application>Microsoft Office PowerPoint</Application>
  <PresentationFormat>Widescreen</PresentationFormat>
  <Paragraphs>55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Powerpoint Template_Basic</vt:lpstr>
      <vt:lpstr>City of Loveland  Watery Supply System</vt:lpstr>
      <vt:lpstr>PowerPoint Presentation</vt:lpstr>
      <vt:lpstr>PowerPoint Presentation</vt:lpstr>
      <vt:lpstr>PowerPoint Presentation</vt:lpstr>
      <vt:lpstr>Total Water Demand Projections vs. Firm Yield Projections</vt:lpstr>
      <vt:lpstr>PowerPoint Presentation</vt:lpstr>
      <vt:lpstr>PowerPoint Presentation</vt:lpstr>
      <vt:lpstr>PowerPoint Presentation</vt:lpstr>
      <vt:lpstr>Top Issues</vt:lpstr>
      <vt:lpstr>QUESTIONS?</vt:lpstr>
    </vt:vector>
  </TitlesOfParts>
  <Company>City of Loveland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Erickson</dc:creator>
  <cp:lastModifiedBy>Todd</cp:lastModifiedBy>
  <cp:revision>208</cp:revision>
  <cp:lastPrinted>2019-07-05T20:00:35Z</cp:lastPrinted>
  <dcterms:created xsi:type="dcterms:W3CDTF">2019-04-22T21:10:13Z</dcterms:created>
  <dcterms:modified xsi:type="dcterms:W3CDTF">2023-12-08T18:29:21Z</dcterms:modified>
</cp:coreProperties>
</file>