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66" r:id="rId5"/>
    <p:sldId id="298" r:id="rId6"/>
    <p:sldId id="259" r:id="rId7"/>
    <p:sldId id="326" r:id="rId8"/>
    <p:sldId id="273" r:id="rId9"/>
    <p:sldId id="291" r:id="rId10"/>
    <p:sldId id="261" r:id="rId11"/>
    <p:sldId id="267" r:id="rId12"/>
    <p:sldId id="327" r:id="rId13"/>
    <p:sldId id="258" r:id="rId14"/>
    <p:sldId id="305" r:id="rId15"/>
    <p:sldId id="328" r:id="rId16"/>
    <p:sldId id="709" r:id="rId17"/>
    <p:sldId id="311" r:id="rId18"/>
    <p:sldId id="710" r:id="rId19"/>
    <p:sldId id="320" r:id="rId20"/>
    <p:sldId id="293" r:id="rId2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D30684-E5F7-49E3-BC89-FDA405E715D9}">
          <p14:sldIdLst>
            <p14:sldId id="266"/>
            <p14:sldId id="298"/>
          </p14:sldIdLst>
        </p14:section>
        <p14:section name="Untitled Section" id="{7A9499EC-B3FC-41F1-AF3D-6F01206A50A3}">
          <p14:sldIdLst>
            <p14:sldId id="259"/>
            <p14:sldId id="326"/>
            <p14:sldId id="273"/>
            <p14:sldId id="291"/>
            <p14:sldId id="261"/>
            <p14:sldId id="267"/>
            <p14:sldId id="327"/>
            <p14:sldId id="258"/>
            <p14:sldId id="305"/>
            <p14:sldId id="328"/>
            <p14:sldId id="709"/>
            <p14:sldId id="311"/>
            <p14:sldId id="710"/>
            <p14:sldId id="320"/>
            <p14:sldId id="29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a:srgbClr val="FF3300"/>
    <a:srgbClr val="001D43"/>
    <a:srgbClr val="003A70"/>
    <a:srgbClr val="606264"/>
    <a:srgbClr val="75787B"/>
    <a:srgbClr val="0055A2"/>
    <a:srgbClr val="6BA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DCF8F-C75B-4FC1-BBDC-EFE0B509E732}" v="4" dt="2023-12-12T20:18:48.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291" autoAdjust="0"/>
  </p:normalViewPr>
  <p:slideViewPr>
    <p:cSldViewPr snapToGrid="0">
      <p:cViewPr varScale="1">
        <p:scale>
          <a:sx n="142" d="100"/>
          <a:sy n="142" d="100"/>
        </p:scale>
        <p:origin x="720"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404" y="-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DB5F3351-9267-4C53-8BE4-C74F1314B7E2}" type="datetimeFigureOut">
              <a:rPr lang="en-US" smtClean="0"/>
              <a:t>12/12/2023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BA69750A-96DE-4465-A1A6-CF6AA9884B10}" type="slidenum">
              <a:rPr lang="en-US" smtClean="0"/>
              <a:t>‹#›</a:t>
            </a:fld>
            <a:endParaRPr lang="en-US"/>
          </a:p>
        </p:txBody>
      </p:sp>
    </p:spTree>
    <p:extLst>
      <p:ext uri="{BB962C8B-B14F-4D97-AF65-F5344CB8AC3E}">
        <p14:creationId xmlns:p14="http://schemas.microsoft.com/office/powerpoint/2010/main" val="1420483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4CBC0CCA-8F32-48C3-8FDE-03EE06C07FF0}" type="datetimeFigureOut">
              <a:rPr lang="en-US" smtClean="0"/>
              <a:t>12/11/2023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B5185EE8-8DAC-49AC-A55F-D42CB7C7C90E}" type="slidenum">
              <a:rPr lang="en-US" smtClean="0"/>
              <a:t>‹#›</a:t>
            </a:fld>
            <a:endParaRPr lang="en-US"/>
          </a:p>
        </p:txBody>
      </p:sp>
    </p:spTree>
    <p:extLst>
      <p:ext uri="{BB962C8B-B14F-4D97-AF65-F5344CB8AC3E}">
        <p14:creationId xmlns:p14="http://schemas.microsoft.com/office/powerpoint/2010/main" val="171578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185EE8-8DAC-49AC-A55F-D42CB7C7C90E}" type="slidenum">
              <a:rPr lang="en-US" smtClean="0"/>
              <a:t>1</a:t>
            </a:fld>
            <a:endParaRPr lang="en-US"/>
          </a:p>
        </p:txBody>
      </p:sp>
    </p:spTree>
    <p:extLst>
      <p:ext uri="{BB962C8B-B14F-4D97-AF65-F5344CB8AC3E}">
        <p14:creationId xmlns:p14="http://schemas.microsoft.com/office/powerpoint/2010/main" val="2501038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negative: hardens our demand. </a:t>
            </a:r>
          </a:p>
        </p:txBody>
      </p:sp>
      <p:sp>
        <p:nvSpPr>
          <p:cNvPr id="4" name="Slide Number Placeholder 3"/>
          <p:cNvSpPr>
            <a:spLocks noGrp="1"/>
          </p:cNvSpPr>
          <p:nvPr>
            <p:ph type="sldNum" sz="quarter" idx="10"/>
          </p:nvPr>
        </p:nvSpPr>
        <p:spPr/>
        <p:txBody>
          <a:bodyPr/>
          <a:lstStyle/>
          <a:p>
            <a:fld id="{B5185EE8-8DAC-49AC-A55F-D42CB7C7C90E}" type="slidenum">
              <a:rPr lang="en-US" smtClean="0"/>
              <a:t>11</a:t>
            </a:fld>
            <a:endParaRPr lang="en-US"/>
          </a:p>
        </p:txBody>
      </p:sp>
    </p:spTree>
    <p:extLst>
      <p:ext uri="{BB962C8B-B14F-4D97-AF65-F5344CB8AC3E}">
        <p14:creationId xmlns:p14="http://schemas.microsoft.com/office/powerpoint/2010/main" val="2370024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185EE8-8DAC-49AC-A55F-D42CB7C7C90E}" type="slidenum">
              <a:rPr lang="en-US" smtClean="0"/>
              <a:t>12</a:t>
            </a:fld>
            <a:endParaRPr lang="en-US"/>
          </a:p>
        </p:txBody>
      </p:sp>
    </p:spTree>
    <p:extLst>
      <p:ext uri="{BB962C8B-B14F-4D97-AF65-F5344CB8AC3E}">
        <p14:creationId xmlns:p14="http://schemas.microsoft.com/office/powerpoint/2010/main" val="1987834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Neighboring cities grew much earlier/prior to a lot of regulation.  Any large project now requires regional cooperation. </a:t>
            </a:r>
          </a:p>
        </p:txBody>
      </p:sp>
      <p:sp>
        <p:nvSpPr>
          <p:cNvPr id="4" name="Slide Number Placeholder 3"/>
          <p:cNvSpPr>
            <a:spLocks noGrp="1"/>
          </p:cNvSpPr>
          <p:nvPr>
            <p:ph type="sldNum" sz="quarter" idx="5"/>
          </p:nvPr>
        </p:nvSpPr>
        <p:spPr/>
        <p:txBody>
          <a:bodyPr/>
          <a:lstStyle/>
          <a:p>
            <a:fld id="{B5185EE8-8DAC-49AC-A55F-D42CB7C7C90E}" type="slidenum">
              <a:rPr lang="en-US" smtClean="0"/>
              <a:t>13</a:t>
            </a:fld>
            <a:endParaRPr lang="en-US"/>
          </a:p>
        </p:txBody>
      </p:sp>
    </p:spTree>
    <p:extLst>
      <p:ext uri="{BB962C8B-B14F-4D97-AF65-F5344CB8AC3E}">
        <p14:creationId xmlns:p14="http://schemas.microsoft.com/office/powerpoint/2010/main" val="3773902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solidFill>
                  <a:srgbClr val="001D43"/>
                </a:solidFill>
              </a:rPr>
              <a:t>.  Started project 18 years ago.  ROD was expected when I started in 2018—timing has been very difficult.  Changed policy: accepting 100 cash in lieu. </a:t>
            </a:r>
          </a:p>
          <a:p>
            <a:endParaRPr lang="en-US" dirty="0"/>
          </a:p>
        </p:txBody>
      </p:sp>
      <p:sp>
        <p:nvSpPr>
          <p:cNvPr id="4" name="Slide Number Placeholder 3"/>
          <p:cNvSpPr>
            <a:spLocks noGrp="1"/>
          </p:cNvSpPr>
          <p:nvPr>
            <p:ph type="sldNum" sz="quarter" idx="10"/>
          </p:nvPr>
        </p:nvSpPr>
        <p:spPr/>
        <p:txBody>
          <a:bodyPr/>
          <a:lstStyle/>
          <a:p>
            <a:fld id="{B5185EE8-8DAC-49AC-A55F-D42CB7C7C90E}" type="slidenum">
              <a:rPr lang="en-US" smtClean="0"/>
              <a:t>14</a:t>
            </a:fld>
            <a:endParaRPr lang="en-US"/>
          </a:p>
        </p:txBody>
      </p:sp>
    </p:spTree>
    <p:extLst>
      <p:ext uri="{BB962C8B-B14F-4D97-AF65-F5344CB8AC3E}">
        <p14:creationId xmlns:p14="http://schemas.microsoft.com/office/powerpoint/2010/main" val="156740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185EE8-8DAC-49AC-A55F-D42CB7C7C90E}" type="slidenum">
              <a:rPr lang="en-US" smtClean="0"/>
              <a:t>15</a:t>
            </a:fld>
            <a:endParaRPr lang="en-US"/>
          </a:p>
        </p:txBody>
      </p:sp>
    </p:spTree>
    <p:extLst>
      <p:ext uri="{BB962C8B-B14F-4D97-AF65-F5344CB8AC3E}">
        <p14:creationId xmlns:p14="http://schemas.microsoft.com/office/powerpoint/2010/main" val="2130169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185EE8-8DAC-49AC-A55F-D42CB7C7C90E}" type="slidenum">
              <a:rPr lang="en-US" smtClean="0"/>
              <a:t>17</a:t>
            </a:fld>
            <a:endParaRPr lang="en-US"/>
          </a:p>
        </p:txBody>
      </p:sp>
    </p:spTree>
    <p:extLst>
      <p:ext uri="{BB962C8B-B14F-4D97-AF65-F5344CB8AC3E}">
        <p14:creationId xmlns:p14="http://schemas.microsoft.com/office/powerpoint/2010/main" val="38902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185EE8-8DAC-49AC-A55F-D42CB7C7C90E}" type="slidenum">
              <a:rPr lang="en-US" smtClean="0"/>
              <a:t>2</a:t>
            </a:fld>
            <a:endParaRPr lang="en-US"/>
          </a:p>
        </p:txBody>
      </p:sp>
    </p:spTree>
    <p:extLst>
      <p:ext uri="{BB962C8B-B14F-4D97-AF65-F5344CB8AC3E}">
        <p14:creationId xmlns:p14="http://schemas.microsoft.com/office/powerpoint/2010/main" val="334160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1D43"/>
                </a:solidFill>
              </a:rPr>
              <a:t>On a typical winter day Windsor provides about 1.8 million gallons of water to its customers.  On a hot summer day that amount jumps to as much as 4.0 million gallons.</a:t>
            </a:r>
          </a:p>
          <a:p>
            <a:r>
              <a:rPr lang="en-US" sz="1200" dirty="0">
                <a:solidFill>
                  <a:srgbClr val="001D43"/>
                </a:solidFill>
              </a:rPr>
              <a:t>On average, a household in Windsor uses 0.25 ac-</a:t>
            </a:r>
            <a:r>
              <a:rPr lang="en-US" sz="1200" dirty="0" err="1">
                <a:solidFill>
                  <a:srgbClr val="001D43"/>
                </a:solidFill>
              </a:rPr>
              <a:t>ft</a:t>
            </a:r>
            <a:r>
              <a:rPr lang="en-US" sz="1200" dirty="0">
                <a:solidFill>
                  <a:srgbClr val="001D43"/>
                </a:solidFill>
              </a:rPr>
              <a:t> (81,500 gallons) per year inside the home.  Irrigation adds another 0.25 ac-</a:t>
            </a:r>
            <a:r>
              <a:rPr lang="en-US" sz="1200" dirty="0" err="1">
                <a:solidFill>
                  <a:srgbClr val="001D43"/>
                </a:solidFill>
              </a:rPr>
              <a:t>ft</a:t>
            </a:r>
            <a:r>
              <a:rPr lang="en-US" sz="1200" dirty="0">
                <a:solidFill>
                  <a:srgbClr val="001D43"/>
                </a:solidFill>
              </a:rPr>
              <a:t> to the annual water usage.  Windsor’s projected potable water demand at build-out of its Growth Management Area is 12,500 ac-ft.  With typical water losses at the treatment plant and transmission lines, the total raw water requirement will be 15,800 ac-ft.  Water rights currently owned by the town yield 4,000 ac-</a:t>
            </a:r>
            <a:r>
              <a:rPr lang="en-US" sz="1200" dirty="0" err="1">
                <a:solidFill>
                  <a:srgbClr val="001D43"/>
                </a:solidFill>
              </a:rPr>
              <a:t>ft</a:t>
            </a:r>
            <a:r>
              <a:rPr lang="en-US" sz="1200" dirty="0">
                <a:solidFill>
                  <a:srgbClr val="001D43"/>
                </a:solidFill>
              </a:rPr>
              <a:t> in a normal year.</a:t>
            </a:r>
          </a:p>
          <a:p>
            <a:endParaRPr lang="en-US" sz="1200" dirty="0">
              <a:solidFill>
                <a:srgbClr val="001D43"/>
              </a:solidFill>
            </a:endParaRPr>
          </a:p>
          <a:p>
            <a:r>
              <a:rPr lang="en-US" sz="1200" dirty="0">
                <a:solidFill>
                  <a:srgbClr val="001D43"/>
                </a:solidFill>
              </a:rPr>
              <a:t>Much of the land in Windsor’s Growth Management Area is or was used for irrigated agriculture and as it urbanizes the historical agriculture water rights can continue to be used to irrigate lawns, trees and shrubs.  The town has an ordinance that requires a secondary non-potable water system within those new developments.  For approximately the past 20 years most new residential developments in Windsor have included a non-potable water system.  This has made significant difference in potable water demand.  The non-potable system is typically owned and operated by either a Metropolitan District or Homeowners Association. </a:t>
            </a:r>
          </a:p>
          <a:p>
            <a:endParaRPr lang="en-US" dirty="0"/>
          </a:p>
        </p:txBody>
      </p:sp>
      <p:sp>
        <p:nvSpPr>
          <p:cNvPr id="4" name="Slide Number Placeholder 3"/>
          <p:cNvSpPr>
            <a:spLocks noGrp="1"/>
          </p:cNvSpPr>
          <p:nvPr>
            <p:ph type="sldNum" sz="quarter" idx="10"/>
          </p:nvPr>
        </p:nvSpPr>
        <p:spPr/>
        <p:txBody>
          <a:bodyPr/>
          <a:lstStyle/>
          <a:p>
            <a:fld id="{B5185EE8-8DAC-49AC-A55F-D42CB7C7C90E}" type="slidenum">
              <a:rPr lang="en-US" smtClean="0"/>
              <a:t>3</a:t>
            </a:fld>
            <a:endParaRPr lang="en-US"/>
          </a:p>
        </p:txBody>
      </p:sp>
    </p:spTree>
    <p:extLst>
      <p:ext uri="{BB962C8B-B14F-4D97-AF65-F5344CB8AC3E}">
        <p14:creationId xmlns:p14="http://schemas.microsoft.com/office/powerpoint/2010/main" val="214833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185EE8-8DAC-49AC-A55F-D42CB7C7C90E}" type="slidenum">
              <a:rPr lang="en-US" smtClean="0"/>
              <a:t>4</a:t>
            </a:fld>
            <a:endParaRPr lang="en-US"/>
          </a:p>
        </p:txBody>
      </p:sp>
    </p:spTree>
    <p:extLst>
      <p:ext uri="{BB962C8B-B14F-4D97-AF65-F5344CB8AC3E}">
        <p14:creationId xmlns:p14="http://schemas.microsoft.com/office/powerpoint/2010/main" val="141261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185EE8-8DAC-49AC-A55F-D42CB7C7C90E}" type="slidenum">
              <a:rPr lang="en-US" smtClean="0"/>
              <a:t>5</a:t>
            </a:fld>
            <a:endParaRPr lang="en-US"/>
          </a:p>
        </p:txBody>
      </p:sp>
    </p:spTree>
    <p:extLst>
      <p:ext uri="{BB962C8B-B14F-4D97-AF65-F5344CB8AC3E}">
        <p14:creationId xmlns:p14="http://schemas.microsoft.com/office/powerpoint/2010/main" val="257969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5EE8-8DAC-49AC-A55F-D42CB7C7C90E}" type="slidenum">
              <a:rPr lang="en-US" smtClean="0"/>
              <a:t>6</a:t>
            </a:fld>
            <a:endParaRPr lang="en-US"/>
          </a:p>
        </p:txBody>
      </p:sp>
    </p:spTree>
    <p:extLst>
      <p:ext uri="{BB962C8B-B14F-4D97-AF65-F5344CB8AC3E}">
        <p14:creationId xmlns:p14="http://schemas.microsoft.com/office/powerpoint/2010/main" val="108980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1994, Water Valley became the first development to propose building a dual water distribution system – one for potable and one for non-potable.  Water Valley proposed to dedicate 1/3 of the normal raw water dedication and water Plant Investment Fee (PIF) for those served by the dual water system. </a:t>
            </a:r>
          </a:p>
          <a:p>
            <a:r>
              <a:rPr lang="en-US" dirty="0"/>
              <a:t>March 1995 – Windsor staff began analyzing actual water usage data for existing homes in Windsor and found that approximately 50% of the total water use was for inside domestic usage purposes.  Calculating the reduction for the Water PIF turned out to be more complicated.  A house served by a dual use water system essentially has the same impact on water distribution lines and storage tanks as a house without a dual system because both houses have the same fire protection demand.  </a:t>
            </a:r>
          </a:p>
          <a:p>
            <a:r>
              <a:rPr lang="en-US" dirty="0"/>
              <a:t>However, the house on a dual system does have less impact on the water treatment and transmission part of the system and so discounting the PIF for those items seem to be justified.  Windsor decided to charge 61.5% of the standard water PIF for potable water taps if a non-potable system is also available and that it provides 100% of the irrigation requirement of the development.  </a:t>
            </a:r>
          </a:p>
          <a:p>
            <a:r>
              <a:rPr lang="en-US" dirty="0"/>
              <a:t>An ordinance was passed (2003-1142) in 2003 that required non-potable secondary water systems for the purposes of irrigation for new residential development within the Town of Windsor urban growth boundary.  </a:t>
            </a:r>
          </a:p>
          <a:p>
            <a:pPr lvl="0"/>
            <a:r>
              <a:rPr lang="en-US" dirty="0"/>
              <a:t>Mandatory construction of non-potable secondary water systems for irrigation</a:t>
            </a:r>
          </a:p>
          <a:p>
            <a:pPr lvl="0"/>
            <a:r>
              <a:rPr lang="en-US" dirty="0"/>
              <a:t>Systems will be privately managed by metropolitan districts, HOAs, or other public or private entity subject to approval by the Town of Windsor</a:t>
            </a:r>
          </a:p>
          <a:p>
            <a:pPr lvl="0"/>
            <a:r>
              <a:rPr lang="en-US" dirty="0"/>
              <a:t>Established geographical areas where non-potable systems shall be required</a:t>
            </a:r>
          </a:p>
          <a:p>
            <a:pPr lvl="0"/>
            <a:r>
              <a:rPr lang="en-US" dirty="0"/>
              <a:t>Construction of non-potable secondary water systems shall be a condition of annexation</a:t>
            </a:r>
          </a:p>
          <a:p>
            <a:pPr lvl="0"/>
            <a:endParaRPr lang="en-US" dirty="0"/>
          </a:p>
          <a:p>
            <a:pPr defTabSz="912937">
              <a:defRPr/>
            </a:pPr>
            <a:r>
              <a:rPr lang="en-US" dirty="0">
                <a:ea typeface="Calibri" panose="020F0502020204030204" pitchFamily="34" charset="0"/>
                <a:cs typeface="Times New Roman" panose="02020603050405020304" pitchFamily="18" charset="0"/>
              </a:rPr>
              <a:t>Windsor decided to charge 61.5% of the standard water PIF for potable water taps if a non-potable system is available and provides 100% of the development’s irrigation requirement.</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B5185EE8-8DAC-49AC-A55F-D42CB7C7C90E}" type="slidenum">
              <a:rPr lang="en-US" smtClean="0"/>
              <a:t>7</a:t>
            </a:fld>
            <a:endParaRPr lang="en-US"/>
          </a:p>
        </p:txBody>
      </p:sp>
    </p:spTree>
    <p:extLst>
      <p:ext uri="{BB962C8B-B14F-4D97-AF65-F5344CB8AC3E}">
        <p14:creationId xmlns:p14="http://schemas.microsoft.com/office/powerpoint/2010/main" val="271120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185EE8-8DAC-49AC-A55F-D42CB7C7C90E}" type="slidenum">
              <a:rPr lang="en-US" smtClean="0"/>
              <a:t>8</a:t>
            </a:fld>
            <a:endParaRPr lang="en-US"/>
          </a:p>
        </p:txBody>
      </p:sp>
    </p:spTree>
    <p:extLst>
      <p:ext uri="{BB962C8B-B14F-4D97-AF65-F5344CB8AC3E}">
        <p14:creationId xmlns:p14="http://schemas.microsoft.com/office/powerpoint/2010/main" val="309907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5EE8-8DAC-49AC-A55F-D42CB7C7C90E}" type="slidenum">
              <a:rPr lang="en-US" smtClean="0"/>
              <a:t>10</a:t>
            </a:fld>
            <a:endParaRPr lang="en-US"/>
          </a:p>
        </p:txBody>
      </p:sp>
    </p:spTree>
    <p:extLst>
      <p:ext uri="{BB962C8B-B14F-4D97-AF65-F5344CB8AC3E}">
        <p14:creationId xmlns:p14="http://schemas.microsoft.com/office/powerpoint/2010/main" val="3700399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8" name="Rectangle 17"/>
          <p:cNvSpPr/>
          <p:nvPr userDrawn="1"/>
        </p:nvSpPr>
        <p:spPr>
          <a:xfrm>
            <a:off x="1" y="3409950"/>
            <a:ext cx="9143999" cy="1733550"/>
          </a:xfrm>
          <a:prstGeom prst="rect">
            <a:avLst/>
          </a:prstGeom>
          <a:gradFill flip="none" rotWithShape="1">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3352800"/>
            <a:ext cx="9144000" cy="571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3469517"/>
            <a:ext cx="2133600" cy="1540633"/>
          </a:xfrm>
          <a:prstGeom prst="rect">
            <a:avLst/>
          </a:prstGeom>
        </p:spPr>
      </p:pic>
      <p:sp>
        <p:nvSpPr>
          <p:cNvPr id="4" name="Text Placeholder 3"/>
          <p:cNvSpPr>
            <a:spLocks noGrp="1"/>
          </p:cNvSpPr>
          <p:nvPr>
            <p:ph type="body" sz="quarter" idx="10" hasCustomPrompt="1"/>
          </p:nvPr>
        </p:nvSpPr>
        <p:spPr>
          <a:xfrm>
            <a:off x="457200" y="514350"/>
            <a:ext cx="4724400" cy="1371600"/>
          </a:xfrm>
        </p:spPr>
        <p:txBody>
          <a:bodyPr>
            <a:noAutofit/>
          </a:bodyPr>
          <a:lstStyle>
            <a:lvl1pPr marL="0" indent="0">
              <a:buNone/>
              <a:defRPr sz="1800" baseline="0"/>
            </a:lvl1pPr>
          </a:lstStyle>
          <a:p>
            <a:pPr lvl="0"/>
            <a:r>
              <a:rPr lang="en-US" dirty="0"/>
              <a:t>Add photo as background: 1) Right Click, </a:t>
            </a:r>
            <a:br>
              <a:rPr lang="en-US" dirty="0"/>
            </a:br>
            <a:r>
              <a:rPr lang="en-US" dirty="0"/>
              <a:t>2) Format Background, 3) Fill, 4) Picture or Texture Fill, 5) Insert from File, 6) Delete this text box</a:t>
            </a:r>
          </a:p>
        </p:txBody>
      </p:sp>
      <p:sp>
        <p:nvSpPr>
          <p:cNvPr id="6" name="Text Placeholder 5"/>
          <p:cNvSpPr>
            <a:spLocks noGrp="1"/>
          </p:cNvSpPr>
          <p:nvPr>
            <p:ph type="body" sz="quarter" idx="11" hasCustomPrompt="1"/>
          </p:nvPr>
        </p:nvSpPr>
        <p:spPr>
          <a:xfrm>
            <a:off x="2590800" y="3943350"/>
            <a:ext cx="6232525" cy="655638"/>
          </a:xfrm>
        </p:spPr>
        <p:txBody>
          <a:bodyPr>
            <a:noAutofit/>
          </a:bodyPr>
          <a:lstStyle>
            <a:lvl1pPr marL="0" indent="0">
              <a:buNone/>
              <a:defRPr sz="3500" b="1" spc="300">
                <a:solidFill>
                  <a:schemeClr val="bg1"/>
                </a:solidFill>
              </a:defRPr>
            </a:lvl1pPr>
          </a:lstStyle>
          <a:p>
            <a:pPr lvl="0"/>
            <a:r>
              <a:rPr lang="en-US" dirty="0"/>
              <a:t>CLICK TO EDIT TITLE</a:t>
            </a:r>
          </a:p>
        </p:txBody>
      </p:sp>
      <p:sp>
        <p:nvSpPr>
          <p:cNvPr id="8" name="Text Placeholder 7"/>
          <p:cNvSpPr>
            <a:spLocks noGrp="1"/>
          </p:cNvSpPr>
          <p:nvPr>
            <p:ph type="body" sz="quarter" idx="12" hasCustomPrompt="1"/>
          </p:nvPr>
        </p:nvSpPr>
        <p:spPr>
          <a:xfrm>
            <a:off x="2590800" y="4552950"/>
            <a:ext cx="54864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Tree>
    <p:extLst>
      <p:ext uri="{BB962C8B-B14F-4D97-AF65-F5344CB8AC3E}">
        <p14:creationId xmlns:p14="http://schemas.microsoft.com/office/powerpoint/2010/main" val="94178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hoto - Dark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a:t>
            </a:r>
          </a:p>
        </p:txBody>
      </p:sp>
      <p:grpSp>
        <p:nvGrpSpPr>
          <p:cNvPr id="4" name="Group 3"/>
          <p:cNvGrpSpPr/>
          <p:nvPr userDrawn="1"/>
        </p:nvGrpSpPr>
        <p:grpSpPr>
          <a:xfrm>
            <a:off x="304800" y="0"/>
            <a:ext cx="964931" cy="895350"/>
            <a:chOff x="304800" y="0"/>
            <a:chExt cx="964931" cy="895350"/>
          </a:xfrm>
        </p:grpSpPr>
        <p:sp>
          <p:nvSpPr>
            <p:cNvPr id="5" name="Rectangle 4"/>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
        <p:nvSpPr>
          <p:cNvPr id="7" name="Text Placeholder 3"/>
          <p:cNvSpPr>
            <a:spLocks noGrp="1"/>
          </p:cNvSpPr>
          <p:nvPr>
            <p:ph type="body" sz="quarter" idx="10" hasCustomPrompt="1"/>
          </p:nvPr>
        </p:nvSpPr>
        <p:spPr>
          <a:xfrm>
            <a:off x="152400" y="3790950"/>
            <a:ext cx="4724400" cy="1143000"/>
          </a:xfrm>
        </p:spPr>
        <p:txBody>
          <a:bodyPr>
            <a:noAutofit/>
          </a:bodyPr>
          <a:lstStyle>
            <a:lvl1pPr marL="0" indent="0">
              <a:buNone/>
              <a:defRPr sz="1800" baseline="0"/>
            </a:lvl1pPr>
          </a:lstStyle>
          <a:p>
            <a:pPr lvl="0"/>
            <a:r>
              <a:rPr lang="en-US" dirty="0"/>
              <a:t>Add photo as background: 1) Right Click, </a:t>
            </a:r>
            <a:br>
              <a:rPr lang="en-US" dirty="0"/>
            </a:br>
            <a:r>
              <a:rPr lang="en-US" dirty="0"/>
              <a:t>2) Format Background, 3) Fill, 4) Picture or Texture Fill, 5) Insert from File, 6) Delete this text box</a:t>
            </a:r>
          </a:p>
        </p:txBody>
      </p:sp>
    </p:spTree>
    <p:extLst>
      <p:ext uri="{BB962C8B-B14F-4D97-AF65-F5344CB8AC3E}">
        <p14:creationId xmlns:p14="http://schemas.microsoft.com/office/powerpoint/2010/main" val="363556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4 Page Photo - Light Background">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386715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lang="en-US"/>
              <a:t>Click icon to add picture</a:t>
            </a:r>
            <a:endParaRPr lang="en-US" dirty="0"/>
          </a:p>
        </p:txBody>
      </p:sp>
      <p:sp>
        <p:nvSpPr>
          <p:cNvPr id="2" name="Title 1"/>
          <p:cNvSpPr>
            <a:spLocks noGrp="1"/>
          </p:cNvSpPr>
          <p:nvPr>
            <p:ph type="title" hasCustomPrompt="1"/>
          </p:nvPr>
        </p:nvSpPr>
        <p:spPr>
          <a:xfrm>
            <a:off x="533400" y="4171950"/>
            <a:ext cx="7162800" cy="680080"/>
          </a:xfrm>
        </p:spPr>
        <p:txBody>
          <a:bodyPr/>
          <a:lstStyle/>
          <a:p>
            <a:r>
              <a:rPr lang="en-US" dirty="0"/>
              <a:t>CLICK TO EDIT MASTER TITLE</a:t>
            </a:r>
          </a:p>
        </p:txBody>
      </p:sp>
      <p:grpSp>
        <p:nvGrpSpPr>
          <p:cNvPr id="4" name="Group 3"/>
          <p:cNvGrpSpPr/>
          <p:nvPr userDrawn="1"/>
        </p:nvGrpSpPr>
        <p:grpSpPr>
          <a:xfrm>
            <a:off x="304800" y="0"/>
            <a:ext cx="964931" cy="895350"/>
            <a:chOff x="304800" y="0"/>
            <a:chExt cx="964931" cy="895350"/>
          </a:xfrm>
        </p:grpSpPr>
        <p:sp>
          <p:nvSpPr>
            <p:cNvPr id="5" name="Rectangle 4"/>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Tree>
    <p:extLst>
      <p:ext uri="{BB962C8B-B14F-4D97-AF65-F5344CB8AC3E}">
        <p14:creationId xmlns:p14="http://schemas.microsoft.com/office/powerpoint/2010/main" val="147057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304800" y="0"/>
            <a:ext cx="964931" cy="895350"/>
            <a:chOff x="304800" y="0"/>
            <a:chExt cx="964931" cy="895350"/>
          </a:xfrm>
        </p:grpSpPr>
        <p:sp>
          <p:nvSpPr>
            <p:cNvPr id="5" name="Rectangle 4"/>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Tree>
    <p:extLst>
      <p:ext uri="{BB962C8B-B14F-4D97-AF65-F5344CB8AC3E}">
        <p14:creationId xmlns:p14="http://schemas.microsoft.com/office/powerpoint/2010/main" val="218576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sz="half" idx="1"/>
          </p:nvPr>
        </p:nvSpPr>
        <p:spPr>
          <a:xfrm>
            <a:off x="457200" y="120015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sp>
        <p:nvSpPr>
          <p:cNvPr id="11" name="Picture Placeholder 10"/>
          <p:cNvSpPr>
            <a:spLocks noGrp="1"/>
          </p:cNvSpPr>
          <p:nvPr>
            <p:ph type="pic" sz="quarter" idx="10" hasCustomPrompt="1"/>
          </p:nvPr>
        </p:nvSpPr>
        <p:spPr>
          <a:xfrm>
            <a:off x="4648200" y="1200150"/>
            <a:ext cx="4038600" cy="3505200"/>
          </a:xfrm>
        </p:spPr>
        <p:txBody>
          <a:bodyPr>
            <a:normAutofit/>
          </a:bodyPr>
          <a:lstStyle>
            <a:lvl1pPr marL="0" indent="0">
              <a:buNone/>
              <a:defRPr sz="1800" baseline="0"/>
            </a:lvl1pPr>
          </a:lstStyle>
          <a:p>
            <a:r>
              <a:rPr lang="en-US" dirty="0"/>
              <a:t>Click icon to add photo</a:t>
            </a:r>
          </a:p>
        </p:txBody>
      </p:sp>
    </p:spTree>
    <p:extLst>
      <p:ext uri="{BB962C8B-B14F-4D97-AF65-F5344CB8AC3E}">
        <p14:creationId xmlns:p14="http://schemas.microsoft.com/office/powerpoint/2010/main" val="1631936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2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sz="half" idx="1"/>
          </p:nvPr>
        </p:nvSpPr>
        <p:spPr>
          <a:xfrm>
            <a:off x="457200" y="120015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0" hasCustomPrompt="1"/>
          </p:nvPr>
        </p:nvSpPr>
        <p:spPr>
          <a:xfrm>
            <a:off x="4648200" y="1200150"/>
            <a:ext cx="4038600" cy="1676400"/>
          </a:xfrm>
        </p:spPr>
        <p:txBody>
          <a:bodyPr>
            <a:normAutofit/>
          </a:bodyPr>
          <a:lstStyle>
            <a:lvl1pPr marL="0" indent="0">
              <a:buNone/>
              <a:defRPr sz="1800" baseline="0"/>
            </a:lvl1pPr>
          </a:lstStyle>
          <a:p>
            <a:r>
              <a:rPr lang="en-US" dirty="0"/>
              <a:t>Click icon to add photo</a:t>
            </a:r>
          </a:p>
        </p:txBody>
      </p:sp>
      <p:sp>
        <p:nvSpPr>
          <p:cNvPr id="7" name="Picture Placeholder 10"/>
          <p:cNvSpPr>
            <a:spLocks noGrp="1"/>
          </p:cNvSpPr>
          <p:nvPr>
            <p:ph type="pic" sz="quarter" idx="11" hasCustomPrompt="1"/>
          </p:nvPr>
        </p:nvSpPr>
        <p:spPr>
          <a:xfrm>
            <a:off x="4648200" y="3028950"/>
            <a:ext cx="4038600" cy="1676400"/>
          </a:xfrm>
        </p:spPr>
        <p:txBody>
          <a:bodyPr>
            <a:normAutofit/>
          </a:bodyPr>
          <a:lstStyle>
            <a:lvl1pPr marL="0" indent="0">
              <a:buNone/>
              <a:defRPr sz="1800" baseline="0"/>
            </a:lvl1pPr>
          </a:lstStyle>
          <a:p>
            <a:r>
              <a:rPr lang="en-US" dirty="0"/>
              <a:t>Click icon to add photo</a:t>
            </a:r>
          </a:p>
        </p:txBody>
      </p:sp>
      <p:grpSp>
        <p:nvGrpSpPr>
          <p:cNvPr id="10" name="Group 9"/>
          <p:cNvGrpSpPr/>
          <p:nvPr userDrawn="1"/>
        </p:nvGrpSpPr>
        <p:grpSpPr>
          <a:xfrm>
            <a:off x="304800" y="0"/>
            <a:ext cx="964931" cy="895350"/>
            <a:chOff x="304800" y="0"/>
            <a:chExt cx="964931" cy="895350"/>
          </a:xfrm>
        </p:grpSpPr>
        <p:sp>
          <p:nvSpPr>
            <p:cNvPr id="12" name="Rectangle 11"/>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Tree>
    <p:extLst>
      <p:ext uri="{BB962C8B-B14F-4D97-AF65-F5344CB8AC3E}">
        <p14:creationId xmlns:p14="http://schemas.microsoft.com/office/powerpoint/2010/main" val="3616526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eft + Photo Righ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4191000" y="0"/>
            <a:ext cx="4953000" cy="5143500"/>
          </a:xfrm>
        </p:spPr>
        <p:txBody>
          <a:bodyPr>
            <a:normAutofit/>
          </a:bodyPr>
          <a:lstStyle>
            <a:lvl1pPr marL="0" indent="0">
              <a:buNone/>
              <a:defRPr sz="1800" baseline="0"/>
            </a:lvl1pPr>
          </a:lstStyle>
          <a:p>
            <a:r>
              <a:rPr lang="en-US" dirty="0"/>
              <a:t>Click icon to add photo</a:t>
            </a:r>
          </a:p>
        </p:txBody>
      </p:sp>
      <p:sp>
        <p:nvSpPr>
          <p:cNvPr id="2" name="Title 1"/>
          <p:cNvSpPr>
            <a:spLocks noGrp="1"/>
          </p:cNvSpPr>
          <p:nvPr>
            <p:ph type="title" hasCustomPrompt="1"/>
          </p:nvPr>
        </p:nvSpPr>
        <p:spPr>
          <a:xfrm>
            <a:off x="533400" y="1352550"/>
            <a:ext cx="3276600" cy="1143000"/>
          </a:xfrm>
        </p:spPr>
        <p:txBody>
          <a:bodyPr/>
          <a:lstStyle/>
          <a:p>
            <a:r>
              <a:rPr lang="en-US" dirty="0"/>
              <a:t>CLICK TO EDIT MASTER TITLE</a:t>
            </a:r>
          </a:p>
        </p:txBody>
      </p:sp>
      <p:sp>
        <p:nvSpPr>
          <p:cNvPr id="3" name="Content Placeholder 2"/>
          <p:cNvSpPr>
            <a:spLocks noGrp="1"/>
          </p:cNvSpPr>
          <p:nvPr>
            <p:ph sz="half" idx="1"/>
          </p:nvPr>
        </p:nvSpPr>
        <p:spPr>
          <a:xfrm>
            <a:off x="533400" y="2571750"/>
            <a:ext cx="32766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grpSp>
        <p:nvGrpSpPr>
          <p:cNvPr id="7" name="Group 6"/>
          <p:cNvGrpSpPr/>
          <p:nvPr userDrawn="1"/>
        </p:nvGrpSpPr>
        <p:grpSpPr>
          <a:xfrm>
            <a:off x="304800" y="0"/>
            <a:ext cx="964931" cy="895350"/>
            <a:chOff x="304800" y="0"/>
            <a:chExt cx="964931" cy="895350"/>
          </a:xfrm>
        </p:grpSpPr>
        <p:sp>
          <p:nvSpPr>
            <p:cNvPr id="10" name="Rectangle 9"/>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Tree>
    <p:extLst>
      <p:ext uri="{BB962C8B-B14F-4D97-AF65-F5344CB8AC3E}">
        <p14:creationId xmlns:p14="http://schemas.microsoft.com/office/powerpoint/2010/main" val="266442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Left + Photo Right">
    <p:spTree>
      <p:nvGrpSpPr>
        <p:cNvPr id="1" name=""/>
        <p:cNvGrpSpPr/>
        <p:nvPr/>
      </p:nvGrpSpPr>
      <p:grpSpPr>
        <a:xfrm>
          <a:off x="0" y="0"/>
          <a:ext cx="0" cy="0"/>
          <a:chOff x="0" y="0"/>
          <a:chExt cx="0" cy="0"/>
        </a:xfrm>
      </p:grpSpPr>
      <p:sp>
        <p:nvSpPr>
          <p:cNvPr id="8" name="Rectangle 7"/>
          <p:cNvSpPr/>
          <p:nvPr userDrawn="1"/>
        </p:nvSpPr>
        <p:spPr>
          <a:xfrm>
            <a:off x="0" y="0"/>
            <a:ext cx="4191000" cy="514350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4191000" y="0"/>
            <a:ext cx="4953000" cy="5143500"/>
          </a:xfrm>
        </p:spPr>
        <p:txBody>
          <a:bodyPr>
            <a:normAutofit/>
          </a:bodyPr>
          <a:lstStyle>
            <a:lvl1pPr marL="0" indent="0">
              <a:buNone/>
              <a:defRPr sz="1800" baseline="0"/>
            </a:lvl1pPr>
          </a:lstStyle>
          <a:p>
            <a:r>
              <a:rPr lang="en-US" dirty="0"/>
              <a:t>Click icon to add photo</a:t>
            </a:r>
          </a:p>
        </p:txBody>
      </p:sp>
      <p:sp>
        <p:nvSpPr>
          <p:cNvPr id="2" name="Title 1"/>
          <p:cNvSpPr>
            <a:spLocks noGrp="1"/>
          </p:cNvSpPr>
          <p:nvPr>
            <p:ph type="title" hasCustomPrompt="1"/>
          </p:nvPr>
        </p:nvSpPr>
        <p:spPr>
          <a:xfrm>
            <a:off x="533400" y="1352550"/>
            <a:ext cx="3276600" cy="1143000"/>
          </a:xfrm>
        </p:spPr>
        <p:txBody>
          <a:bodyPr/>
          <a:lstStyle>
            <a:lvl1pPr>
              <a:defRPr>
                <a:solidFill>
                  <a:schemeClr val="bg1"/>
                </a:solidFill>
              </a:defRPr>
            </a:lvl1pPr>
          </a:lstStyle>
          <a:p>
            <a:r>
              <a:rPr lang="en-US" dirty="0"/>
              <a:t>CLICK TO EDIT MASTER TITLE</a:t>
            </a:r>
          </a:p>
        </p:txBody>
      </p:sp>
      <p:sp>
        <p:nvSpPr>
          <p:cNvPr id="3" name="Content Placeholder 2"/>
          <p:cNvSpPr>
            <a:spLocks noGrp="1"/>
          </p:cNvSpPr>
          <p:nvPr>
            <p:ph sz="half" idx="1"/>
          </p:nvPr>
        </p:nvSpPr>
        <p:spPr>
          <a:xfrm>
            <a:off x="533400" y="2571750"/>
            <a:ext cx="3276600" cy="23622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spTree>
    <p:extLst>
      <p:ext uri="{BB962C8B-B14F-4D97-AF65-F5344CB8AC3E}">
        <p14:creationId xmlns:p14="http://schemas.microsoft.com/office/powerpoint/2010/main" val="99872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04800" y="0"/>
            <a:ext cx="964931" cy="895350"/>
            <a:chOff x="304800" y="0"/>
            <a:chExt cx="964931" cy="895350"/>
          </a:xfrm>
        </p:grpSpPr>
        <p:sp>
          <p:nvSpPr>
            <p:cNvPr id="8" name="Rectangle 7"/>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Tree>
    <p:extLst>
      <p:ext uri="{BB962C8B-B14F-4D97-AF65-F5344CB8AC3E}">
        <p14:creationId xmlns:p14="http://schemas.microsoft.com/office/powerpoint/2010/main" val="1296772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hoto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idx="1"/>
          </p:nvPr>
        </p:nvSpPr>
        <p:spPr>
          <a:xfrm>
            <a:off x="457200" y="3105149"/>
            <a:ext cx="8229600" cy="1489473"/>
          </a:xfrm>
        </p:spPr>
        <p:txBody>
          <a:bodyPr/>
          <a:lstStyle/>
          <a:p>
            <a:pPr lvl="0"/>
            <a:r>
              <a:rPr lang="en-US"/>
              <a:t>Click to edit Master text styles</a:t>
            </a:r>
          </a:p>
          <a:p>
            <a:pPr lvl="1"/>
            <a:r>
              <a:rPr lang="en-US"/>
              <a:t>Second level</a:t>
            </a:r>
          </a:p>
          <a:p>
            <a:pPr lvl="2"/>
            <a:r>
              <a:rPr lang="en-US"/>
              <a:t>Third level</a:t>
            </a:r>
          </a:p>
        </p:txBody>
      </p:sp>
      <p:sp>
        <p:nvSpPr>
          <p:cNvPr id="4" name="Picture Placeholder 10"/>
          <p:cNvSpPr>
            <a:spLocks noGrp="1"/>
          </p:cNvSpPr>
          <p:nvPr>
            <p:ph type="pic" sz="quarter" idx="10" hasCustomPrompt="1"/>
          </p:nvPr>
        </p:nvSpPr>
        <p:spPr>
          <a:xfrm>
            <a:off x="457200" y="1200150"/>
            <a:ext cx="2590800" cy="1676400"/>
          </a:xfrm>
        </p:spPr>
        <p:txBody>
          <a:bodyPr>
            <a:normAutofit/>
          </a:bodyPr>
          <a:lstStyle>
            <a:lvl1pPr marL="0" indent="0">
              <a:buNone/>
              <a:defRPr sz="1800" baseline="0"/>
            </a:lvl1pPr>
          </a:lstStyle>
          <a:p>
            <a:r>
              <a:rPr lang="en-US" dirty="0"/>
              <a:t>Click icon to add photo</a:t>
            </a:r>
          </a:p>
        </p:txBody>
      </p:sp>
      <p:sp>
        <p:nvSpPr>
          <p:cNvPr id="10" name="Picture Placeholder 10"/>
          <p:cNvSpPr>
            <a:spLocks noGrp="1"/>
          </p:cNvSpPr>
          <p:nvPr>
            <p:ph type="pic" sz="quarter" idx="11" hasCustomPrompt="1"/>
          </p:nvPr>
        </p:nvSpPr>
        <p:spPr>
          <a:xfrm>
            <a:off x="6096000" y="1200150"/>
            <a:ext cx="2590800" cy="1676400"/>
          </a:xfrm>
        </p:spPr>
        <p:txBody>
          <a:bodyPr>
            <a:normAutofit/>
          </a:bodyPr>
          <a:lstStyle>
            <a:lvl1pPr marL="0" indent="0">
              <a:buNone/>
              <a:defRPr sz="1800" baseline="0"/>
            </a:lvl1pPr>
          </a:lstStyle>
          <a:p>
            <a:r>
              <a:rPr lang="en-US" dirty="0"/>
              <a:t>Click icon to add photo</a:t>
            </a:r>
          </a:p>
        </p:txBody>
      </p:sp>
      <p:sp>
        <p:nvSpPr>
          <p:cNvPr id="11" name="Picture Placeholder 10"/>
          <p:cNvSpPr>
            <a:spLocks noGrp="1"/>
          </p:cNvSpPr>
          <p:nvPr>
            <p:ph type="pic" sz="quarter" idx="12" hasCustomPrompt="1"/>
          </p:nvPr>
        </p:nvSpPr>
        <p:spPr>
          <a:xfrm>
            <a:off x="3276600" y="1200150"/>
            <a:ext cx="2590800" cy="1676400"/>
          </a:xfrm>
        </p:spPr>
        <p:txBody>
          <a:bodyPr>
            <a:normAutofit/>
          </a:bodyPr>
          <a:lstStyle>
            <a:lvl1pPr marL="0" indent="0">
              <a:buNone/>
              <a:defRPr sz="1800" baseline="0"/>
            </a:lvl1pPr>
          </a:lstStyle>
          <a:p>
            <a:r>
              <a:rPr lang="en-US" dirty="0"/>
              <a:t>Click icon to add photo</a:t>
            </a:r>
          </a:p>
        </p:txBody>
      </p:sp>
      <p:grpSp>
        <p:nvGrpSpPr>
          <p:cNvPr id="7" name="Group 6"/>
          <p:cNvGrpSpPr/>
          <p:nvPr userDrawn="1"/>
        </p:nvGrpSpPr>
        <p:grpSpPr>
          <a:xfrm>
            <a:off x="304800" y="0"/>
            <a:ext cx="964931" cy="895350"/>
            <a:chOff x="304800" y="0"/>
            <a:chExt cx="964931" cy="895350"/>
          </a:xfrm>
        </p:grpSpPr>
        <p:sp>
          <p:nvSpPr>
            <p:cNvPr id="8" name="Rectangle 7"/>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Tree>
    <p:extLst>
      <p:ext uri="{BB962C8B-B14F-4D97-AF65-F5344CB8AC3E}">
        <p14:creationId xmlns:p14="http://schemas.microsoft.com/office/powerpoint/2010/main" val="2616758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9143998" cy="5143504"/>
          </a:xfrm>
          <a:prstGeom prst="rect">
            <a:avLst/>
          </a:prstGeom>
        </p:spPr>
      </p:pic>
      <p:sp>
        <p:nvSpPr>
          <p:cNvPr id="10" name="Rectangle 9"/>
          <p:cNvSpPr/>
          <p:nvPr userDrawn="1"/>
        </p:nvSpPr>
        <p:spPr>
          <a:xfrm>
            <a:off x="1" y="0"/>
            <a:ext cx="9143999" cy="5143500"/>
          </a:xfrm>
          <a:prstGeom prst="rect">
            <a:avLst/>
          </a:prstGeom>
          <a:gradFill flip="none" rotWithShape="1">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57200" y="3494375"/>
            <a:ext cx="8686800" cy="54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24750" y="3974275"/>
            <a:ext cx="1619250" cy="1169229"/>
          </a:xfrm>
          <a:prstGeom prst="rect">
            <a:avLst/>
          </a:prstGeom>
        </p:spPr>
      </p:pic>
      <p:sp>
        <p:nvSpPr>
          <p:cNvPr id="8" name="Text Placeholder 5"/>
          <p:cNvSpPr>
            <a:spLocks noGrp="1"/>
          </p:cNvSpPr>
          <p:nvPr>
            <p:ph type="body" sz="quarter" idx="11" hasCustomPrompt="1"/>
          </p:nvPr>
        </p:nvSpPr>
        <p:spPr>
          <a:xfrm>
            <a:off x="381000" y="2724150"/>
            <a:ext cx="7772399" cy="609600"/>
          </a:xfrm>
        </p:spPr>
        <p:txBody>
          <a:bodyPr>
            <a:noAutofit/>
          </a:bodyPr>
          <a:lstStyle>
            <a:lvl1pPr marL="0" indent="0">
              <a:buNone/>
              <a:defRPr sz="3500" b="1" spc="300" baseline="0">
                <a:solidFill>
                  <a:schemeClr val="bg1"/>
                </a:solidFill>
              </a:defRPr>
            </a:lvl1pPr>
          </a:lstStyle>
          <a:p>
            <a:pPr lvl="0"/>
            <a:r>
              <a:rPr lang="en-US" dirty="0"/>
              <a:t>Edit &gt;&gt; Questions? Thank You</a:t>
            </a:r>
          </a:p>
        </p:txBody>
      </p:sp>
      <p:sp>
        <p:nvSpPr>
          <p:cNvPr id="11" name="Text Placeholder 7"/>
          <p:cNvSpPr>
            <a:spLocks noGrp="1"/>
          </p:cNvSpPr>
          <p:nvPr>
            <p:ph type="body" sz="quarter" idx="12" hasCustomPrompt="1"/>
          </p:nvPr>
        </p:nvSpPr>
        <p:spPr>
          <a:xfrm>
            <a:off x="381000" y="3714749"/>
            <a:ext cx="3657600" cy="1169229"/>
          </a:xfrm>
        </p:spPr>
        <p:txBody>
          <a:bodyPr>
            <a:noAutofit/>
          </a:bodyPr>
          <a:lstStyle>
            <a:lvl1pPr marL="0" indent="0">
              <a:buNone/>
              <a:defRPr sz="1600" i="0" baseline="0">
                <a:solidFill>
                  <a:schemeClr val="bg1"/>
                </a:solidFill>
                <a:latin typeface="Garamond" panose="02020404030301010803" pitchFamily="18" charset="0"/>
              </a:defRPr>
            </a:lvl1pPr>
          </a:lstStyle>
          <a:p>
            <a:pPr lvl="0"/>
            <a:r>
              <a:rPr lang="en-US" dirty="0"/>
              <a:t>First Last</a:t>
            </a:r>
            <a:br>
              <a:rPr lang="en-US" dirty="0"/>
            </a:br>
            <a:r>
              <a:rPr lang="en-US" dirty="0"/>
              <a:t>name@windsorgov.com</a:t>
            </a:r>
            <a:br>
              <a:rPr lang="en-US" dirty="0"/>
            </a:br>
            <a:r>
              <a:rPr lang="en-US" dirty="0"/>
              <a:t>970-674-XXXX</a:t>
            </a:r>
          </a:p>
        </p:txBody>
      </p:sp>
    </p:spTree>
    <p:extLst>
      <p:ext uri="{BB962C8B-B14F-4D97-AF65-F5344CB8AC3E}">
        <p14:creationId xmlns:p14="http://schemas.microsoft.com/office/powerpoint/2010/main" val="332701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 With Default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2000250" y="-2000250"/>
            <a:ext cx="5143500" cy="9144000"/>
          </a:xfrm>
          <a:prstGeom prst="rect">
            <a:avLst/>
          </a:prstGeom>
        </p:spPr>
      </p:pic>
      <p:sp>
        <p:nvSpPr>
          <p:cNvPr id="9" name="Rectangle 8"/>
          <p:cNvSpPr/>
          <p:nvPr userDrawn="1"/>
        </p:nvSpPr>
        <p:spPr>
          <a:xfrm>
            <a:off x="1" y="3409950"/>
            <a:ext cx="9143999" cy="1733550"/>
          </a:xfrm>
          <a:prstGeom prst="rect">
            <a:avLst/>
          </a:prstGeom>
          <a:gradFill flip="none" rotWithShape="1">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3352800"/>
            <a:ext cx="9144000" cy="5715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3469517"/>
            <a:ext cx="2133600" cy="1540633"/>
          </a:xfrm>
          <a:prstGeom prst="rect">
            <a:avLst/>
          </a:prstGeom>
        </p:spPr>
      </p:pic>
      <p:sp>
        <p:nvSpPr>
          <p:cNvPr id="8" name="Text Placeholder 5"/>
          <p:cNvSpPr>
            <a:spLocks noGrp="1"/>
          </p:cNvSpPr>
          <p:nvPr>
            <p:ph type="body" sz="quarter" idx="11" hasCustomPrompt="1"/>
          </p:nvPr>
        </p:nvSpPr>
        <p:spPr>
          <a:xfrm>
            <a:off x="2590800" y="3943350"/>
            <a:ext cx="6232525" cy="655638"/>
          </a:xfrm>
        </p:spPr>
        <p:txBody>
          <a:bodyPr>
            <a:noAutofit/>
          </a:bodyPr>
          <a:lstStyle>
            <a:lvl1pPr marL="0" indent="0">
              <a:buNone/>
              <a:defRPr sz="3500" b="1" spc="300">
                <a:solidFill>
                  <a:schemeClr val="bg1"/>
                </a:solidFill>
              </a:defRPr>
            </a:lvl1pPr>
          </a:lstStyle>
          <a:p>
            <a:pPr lvl="0"/>
            <a:r>
              <a:rPr lang="en-US" dirty="0"/>
              <a:t>CLICK TO EDIT MASTER</a:t>
            </a:r>
          </a:p>
        </p:txBody>
      </p:sp>
      <p:sp>
        <p:nvSpPr>
          <p:cNvPr id="10" name="Text Placeholder 7"/>
          <p:cNvSpPr>
            <a:spLocks noGrp="1"/>
          </p:cNvSpPr>
          <p:nvPr>
            <p:ph type="body" sz="quarter" idx="12" hasCustomPrompt="1"/>
          </p:nvPr>
        </p:nvSpPr>
        <p:spPr>
          <a:xfrm>
            <a:off x="2590800" y="4552950"/>
            <a:ext cx="54864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Tree>
    <p:extLst>
      <p:ext uri="{BB962C8B-B14F-4D97-AF65-F5344CB8AC3E}">
        <p14:creationId xmlns:p14="http://schemas.microsoft.com/office/powerpoint/2010/main" val="154246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8" name="Rectangle 17"/>
          <p:cNvSpPr/>
          <p:nvPr userDrawn="1"/>
        </p:nvSpPr>
        <p:spPr>
          <a:xfrm>
            <a:off x="1" y="3"/>
            <a:ext cx="5029804" cy="5143497"/>
          </a:xfrm>
          <a:prstGeom prst="rect">
            <a:avLst/>
          </a:prstGeom>
          <a:gradFill flip="none" rotWithShape="1">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5400000">
            <a:off x="2486631" y="2543178"/>
            <a:ext cx="5143500" cy="57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666750"/>
            <a:ext cx="1752600" cy="1265520"/>
          </a:xfrm>
          <a:prstGeom prst="rect">
            <a:avLst/>
          </a:prstGeom>
        </p:spPr>
      </p:pic>
      <p:sp>
        <p:nvSpPr>
          <p:cNvPr id="9" name="Text Placeholder 5"/>
          <p:cNvSpPr>
            <a:spLocks noGrp="1"/>
          </p:cNvSpPr>
          <p:nvPr>
            <p:ph type="body" sz="quarter" idx="11" hasCustomPrompt="1"/>
          </p:nvPr>
        </p:nvSpPr>
        <p:spPr>
          <a:xfrm>
            <a:off x="381001" y="2038350"/>
            <a:ext cx="3657600" cy="1981200"/>
          </a:xfrm>
        </p:spPr>
        <p:txBody>
          <a:bodyPr>
            <a:noAutofit/>
          </a:bodyPr>
          <a:lstStyle>
            <a:lvl1pPr marL="0" indent="0">
              <a:buNone/>
              <a:defRPr sz="3500" b="1" spc="300">
                <a:solidFill>
                  <a:schemeClr val="bg1"/>
                </a:solidFill>
              </a:defRPr>
            </a:lvl1pPr>
          </a:lstStyle>
          <a:p>
            <a:pPr lvl="0"/>
            <a:r>
              <a:rPr lang="en-US" dirty="0"/>
              <a:t>CLICK TO EDIT LONG TITLE</a:t>
            </a:r>
          </a:p>
        </p:txBody>
      </p:sp>
      <p:sp>
        <p:nvSpPr>
          <p:cNvPr id="10" name="Text Placeholder 7"/>
          <p:cNvSpPr>
            <a:spLocks noGrp="1"/>
          </p:cNvSpPr>
          <p:nvPr>
            <p:ph type="body" sz="quarter" idx="12" hasCustomPrompt="1"/>
          </p:nvPr>
        </p:nvSpPr>
        <p:spPr>
          <a:xfrm>
            <a:off x="381000" y="4171950"/>
            <a:ext cx="36576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
        <p:nvSpPr>
          <p:cNvPr id="11" name="Text Placeholder 3"/>
          <p:cNvSpPr>
            <a:spLocks noGrp="1"/>
          </p:cNvSpPr>
          <p:nvPr>
            <p:ph type="body" sz="quarter" idx="10" hasCustomPrompt="1"/>
          </p:nvPr>
        </p:nvSpPr>
        <p:spPr>
          <a:xfrm>
            <a:off x="5334000" y="438150"/>
            <a:ext cx="3352800" cy="1447800"/>
          </a:xfrm>
        </p:spPr>
        <p:txBody>
          <a:bodyPr>
            <a:noAutofit/>
          </a:bodyPr>
          <a:lstStyle>
            <a:lvl1pPr marL="0" indent="0">
              <a:buNone/>
              <a:defRPr sz="1800" baseline="0"/>
            </a:lvl1pPr>
          </a:lstStyle>
          <a:p>
            <a:pPr lvl="0"/>
            <a:r>
              <a:rPr lang="en-US" dirty="0"/>
              <a:t>Add photo as background: </a:t>
            </a:r>
            <a:br>
              <a:rPr lang="en-US" dirty="0"/>
            </a:br>
            <a:r>
              <a:rPr lang="en-US" dirty="0"/>
              <a:t>1) Right Click, 2) Format Background, 3) Fill, 4) Picture or Texture Fill, 5) Insert from File, 6) Delete this text box</a:t>
            </a:r>
          </a:p>
        </p:txBody>
      </p:sp>
    </p:spTree>
    <p:extLst>
      <p:ext uri="{BB962C8B-B14F-4D97-AF65-F5344CB8AC3E}">
        <p14:creationId xmlns:p14="http://schemas.microsoft.com/office/powerpoint/2010/main" val="182277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 With Default Photo">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2000250" y="-2000250"/>
            <a:ext cx="5143500" cy="9144000"/>
          </a:xfrm>
          <a:prstGeom prst="rect">
            <a:avLst/>
          </a:prstGeom>
        </p:spPr>
      </p:pic>
      <p:sp>
        <p:nvSpPr>
          <p:cNvPr id="18" name="Rectangle 17"/>
          <p:cNvSpPr/>
          <p:nvPr userDrawn="1"/>
        </p:nvSpPr>
        <p:spPr>
          <a:xfrm>
            <a:off x="1" y="3"/>
            <a:ext cx="5029804" cy="5143497"/>
          </a:xfrm>
          <a:prstGeom prst="rect">
            <a:avLst/>
          </a:prstGeom>
          <a:gradFill flip="none" rotWithShape="1">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5400000">
            <a:off x="2486631" y="2543178"/>
            <a:ext cx="5143500" cy="57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666750"/>
            <a:ext cx="1752600" cy="1265520"/>
          </a:xfrm>
          <a:prstGeom prst="rect">
            <a:avLst/>
          </a:prstGeom>
        </p:spPr>
      </p:pic>
      <p:sp>
        <p:nvSpPr>
          <p:cNvPr id="8" name="Text Placeholder 5"/>
          <p:cNvSpPr>
            <a:spLocks noGrp="1"/>
          </p:cNvSpPr>
          <p:nvPr>
            <p:ph type="body" sz="quarter" idx="11" hasCustomPrompt="1"/>
          </p:nvPr>
        </p:nvSpPr>
        <p:spPr>
          <a:xfrm>
            <a:off x="381001" y="2038350"/>
            <a:ext cx="3657600" cy="1981200"/>
          </a:xfrm>
        </p:spPr>
        <p:txBody>
          <a:bodyPr>
            <a:noAutofit/>
          </a:bodyPr>
          <a:lstStyle>
            <a:lvl1pPr marL="0" indent="0">
              <a:buNone/>
              <a:defRPr sz="3500" b="1" spc="300">
                <a:solidFill>
                  <a:schemeClr val="bg1"/>
                </a:solidFill>
              </a:defRPr>
            </a:lvl1pPr>
          </a:lstStyle>
          <a:p>
            <a:pPr lvl="0"/>
            <a:r>
              <a:rPr lang="en-US" dirty="0"/>
              <a:t>CLICK TO EDIT LONG TITLE</a:t>
            </a:r>
          </a:p>
        </p:txBody>
      </p:sp>
      <p:sp>
        <p:nvSpPr>
          <p:cNvPr id="9" name="Text Placeholder 7"/>
          <p:cNvSpPr>
            <a:spLocks noGrp="1"/>
          </p:cNvSpPr>
          <p:nvPr>
            <p:ph type="body" sz="quarter" idx="12" hasCustomPrompt="1"/>
          </p:nvPr>
        </p:nvSpPr>
        <p:spPr>
          <a:xfrm>
            <a:off x="381000" y="4171950"/>
            <a:ext cx="36576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Tree>
    <p:extLst>
      <p:ext uri="{BB962C8B-B14F-4D97-AF65-F5344CB8AC3E}">
        <p14:creationId xmlns:p14="http://schemas.microsoft.com/office/powerpoint/2010/main" val="212222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8" name="Freeform 7"/>
          <p:cNvSpPr/>
          <p:nvPr userDrawn="1"/>
        </p:nvSpPr>
        <p:spPr>
          <a:xfrm>
            <a:off x="-25400" y="-25400"/>
            <a:ext cx="5702300" cy="5168900"/>
          </a:xfrm>
          <a:custGeom>
            <a:avLst/>
            <a:gdLst>
              <a:gd name="connsiteX0" fmla="*/ 0 w 5702300"/>
              <a:gd name="connsiteY0" fmla="*/ 0 h 5168900"/>
              <a:gd name="connsiteX1" fmla="*/ 0 w 5702300"/>
              <a:gd name="connsiteY1" fmla="*/ 5168900 h 5168900"/>
              <a:gd name="connsiteX2" fmla="*/ 4533900 w 5702300"/>
              <a:gd name="connsiteY2" fmla="*/ 5168900 h 5168900"/>
              <a:gd name="connsiteX3" fmla="*/ 5702300 w 5702300"/>
              <a:gd name="connsiteY3" fmla="*/ 3721100 h 5168900"/>
              <a:gd name="connsiteX4" fmla="*/ 3848100 w 5702300"/>
              <a:gd name="connsiteY4" fmla="*/ 12700 h 5168900"/>
              <a:gd name="connsiteX5" fmla="*/ 0 w 5702300"/>
              <a:gd name="connsiteY5" fmla="*/ 0 h 516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300" h="5168900">
                <a:moveTo>
                  <a:pt x="0" y="0"/>
                </a:moveTo>
                <a:lnTo>
                  <a:pt x="0" y="5168900"/>
                </a:lnTo>
                <a:lnTo>
                  <a:pt x="4533900" y="5168900"/>
                </a:lnTo>
                <a:lnTo>
                  <a:pt x="5702300" y="3721100"/>
                </a:lnTo>
                <a:lnTo>
                  <a:pt x="3848100" y="12700"/>
                </a:lnTo>
                <a:lnTo>
                  <a:pt x="0" y="0"/>
                </a:lnTo>
                <a:close/>
              </a:path>
            </a:pathLst>
          </a:custGeom>
          <a:gradFill>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666750"/>
            <a:ext cx="1752600" cy="1265520"/>
          </a:xfrm>
          <a:prstGeom prst="rect">
            <a:avLst/>
          </a:prstGeom>
        </p:spPr>
      </p:pic>
      <p:sp>
        <p:nvSpPr>
          <p:cNvPr id="7" name="Text Placeholder 5"/>
          <p:cNvSpPr>
            <a:spLocks noGrp="1"/>
          </p:cNvSpPr>
          <p:nvPr>
            <p:ph type="body" sz="quarter" idx="11" hasCustomPrompt="1"/>
          </p:nvPr>
        </p:nvSpPr>
        <p:spPr>
          <a:xfrm>
            <a:off x="381001" y="2038350"/>
            <a:ext cx="3657600" cy="1981200"/>
          </a:xfrm>
        </p:spPr>
        <p:txBody>
          <a:bodyPr>
            <a:noAutofit/>
          </a:bodyPr>
          <a:lstStyle>
            <a:lvl1pPr marL="0" indent="0">
              <a:buNone/>
              <a:defRPr sz="3500" b="1" spc="300">
                <a:solidFill>
                  <a:schemeClr val="bg1"/>
                </a:solidFill>
              </a:defRPr>
            </a:lvl1pPr>
          </a:lstStyle>
          <a:p>
            <a:pPr lvl="0"/>
            <a:r>
              <a:rPr lang="en-US" dirty="0"/>
              <a:t>CLICK TO EDIT LONG TITLE</a:t>
            </a:r>
          </a:p>
        </p:txBody>
      </p:sp>
      <p:sp>
        <p:nvSpPr>
          <p:cNvPr id="9" name="Text Placeholder 7"/>
          <p:cNvSpPr>
            <a:spLocks noGrp="1"/>
          </p:cNvSpPr>
          <p:nvPr>
            <p:ph type="body" sz="quarter" idx="12" hasCustomPrompt="1"/>
          </p:nvPr>
        </p:nvSpPr>
        <p:spPr>
          <a:xfrm>
            <a:off x="381000" y="4171950"/>
            <a:ext cx="36576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
        <p:nvSpPr>
          <p:cNvPr id="10" name="Rectangle 9"/>
          <p:cNvSpPr/>
          <p:nvPr userDrawn="1"/>
        </p:nvSpPr>
        <p:spPr>
          <a:xfrm>
            <a:off x="457200" y="3812857"/>
            <a:ext cx="3581400" cy="54293"/>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p:cNvSpPr>
            <a:spLocks noGrp="1"/>
          </p:cNvSpPr>
          <p:nvPr>
            <p:ph type="body" sz="quarter" idx="10" hasCustomPrompt="1"/>
          </p:nvPr>
        </p:nvSpPr>
        <p:spPr>
          <a:xfrm>
            <a:off x="5334000" y="438150"/>
            <a:ext cx="3352800" cy="1447800"/>
          </a:xfrm>
        </p:spPr>
        <p:txBody>
          <a:bodyPr>
            <a:noAutofit/>
          </a:bodyPr>
          <a:lstStyle>
            <a:lvl1pPr marL="0" indent="0">
              <a:buNone/>
              <a:defRPr sz="1800" baseline="0"/>
            </a:lvl1pPr>
          </a:lstStyle>
          <a:p>
            <a:pPr lvl="0"/>
            <a:r>
              <a:rPr lang="en-US" dirty="0"/>
              <a:t>Add photo as background: </a:t>
            </a:r>
            <a:br>
              <a:rPr lang="en-US" dirty="0"/>
            </a:br>
            <a:r>
              <a:rPr lang="en-US" dirty="0"/>
              <a:t>1) Right Click, 2) Format Background, 3) Fill, 4) Picture or Texture Fill, 5) Insert from File, 6) Delete this text box</a:t>
            </a:r>
          </a:p>
        </p:txBody>
      </p:sp>
    </p:spTree>
    <p:extLst>
      <p:ext uri="{BB962C8B-B14F-4D97-AF65-F5344CB8AC3E}">
        <p14:creationId xmlns:p14="http://schemas.microsoft.com/office/powerpoint/2010/main" val="304445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 With Default Photo">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000250" y="-2000250"/>
            <a:ext cx="5143500" cy="9144000"/>
          </a:xfrm>
          <a:prstGeom prst="rect">
            <a:avLst/>
          </a:prstGeom>
        </p:spPr>
      </p:pic>
      <p:sp>
        <p:nvSpPr>
          <p:cNvPr id="8" name="Freeform 7"/>
          <p:cNvSpPr/>
          <p:nvPr userDrawn="1"/>
        </p:nvSpPr>
        <p:spPr>
          <a:xfrm>
            <a:off x="-25400" y="-25400"/>
            <a:ext cx="5702300" cy="5168900"/>
          </a:xfrm>
          <a:custGeom>
            <a:avLst/>
            <a:gdLst>
              <a:gd name="connsiteX0" fmla="*/ 0 w 5702300"/>
              <a:gd name="connsiteY0" fmla="*/ 0 h 5168900"/>
              <a:gd name="connsiteX1" fmla="*/ 0 w 5702300"/>
              <a:gd name="connsiteY1" fmla="*/ 5168900 h 5168900"/>
              <a:gd name="connsiteX2" fmla="*/ 4533900 w 5702300"/>
              <a:gd name="connsiteY2" fmla="*/ 5168900 h 5168900"/>
              <a:gd name="connsiteX3" fmla="*/ 5702300 w 5702300"/>
              <a:gd name="connsiteY3" fmla="*/ 3721100 h 5168900"/>
              <a:gd name="connsiteX4" fmla="*/ 3848100 w 5702300"/>
              <a:gd name="connsiteY4" fmla="*/ 12700 h 5168900"/>
              <a:gd name="connsiteX5" fmla="*/ 0 w 5702300"/>
              <a:gd name="connsiteY5" fmla="*/ 0 h 516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300" h="5168900">
                <a:moveTo>
                  <a:pt x="0" y="0"/>
                </a:moveTo>
                <a:lnTo>
                  <a:pt x="0" y="5168900"/>
                </a:lnTo>
                <a:lnTo>
                  <a:pt x="4533900" y="5168900"/>
                </a:lnTo>
                <a:lnTo>
                  <a:pt x="5702300" y="3721100"/>
                </a:lnTo>
                <a:lnTo>
                  <a:pt x="3848100" y="12700"/>
                </a:lnTo>
                <a:lnTo>
                  <a:pt x="0" y="0"/>
                </a:lnTo>
                <a:close/>
              </a:path>
            </a:pathLst>
          </a:custGeom>
          <a:gradFill>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666750"/>
            <a:ext cx="1752600" cy="1265520"/>
          </a:xfrm>
          <a:prstGeom prst="rect">
            <a:avLst/>
          </a:prstGeom>
        </p:spPr>
      </p:pic>
      <p:sp>
        <p:nvSpPr>
          <p:cNvPr id="9" name="Rectangle 8"/>
          <p:cNvSpPr/>
          <p:nvPr userDrawn="1"/>
        </p:nvSpPr>
        <p:spPr>
          <a:xfrm>
            <a:off x="457200" y="3812857"/>
            <a:ext cx="3581400" cy="54293"/>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p:cNvSpPr>
            <a:spLocks noGrp="1"/>
          </p:cNvSpPr>
          <p:nvPr>
            <p:ph type="body" sz="quarter" idx="11" hasCustomPrompt="1"/>
          </p:nvPr>
        </p:nvSpPr>
        <p:spPr>
          <a:xfrm>
            <a:off x="381001" y="2038350"/>
            <a:ext cx="3657600" cy="1981200"/>
          </a:xfrm>
        </p:spPr>
        <p:txBody>
          <a:bodyPr>
            <a:noAutofit/>
          </a:bodyPr>
          <a:lstStyle>
            <a:lvl1pPr marL="0" indent="0">
              <a:buNone/>
              <a:defRPr sz="3500" b="1" spc="300">
                <a:solidFill>
                  <a:schemeClr val="bg1"/>
                </a:solidFill>
              </a:defRPr>
            </a:lvl1pPr>
          </a:lstStyle>
          <a:p>
            <a:pPr lvl="0"/>
            <a:r>
              <a:rPr lang="en-US" dirty="0"/>
              <a:t>CLICK TO EDIT LONG TITLE</a:t>
            </a:r>
          </a:p>
        </p:txBody>
      </p:sp>
      <p:sp>
        <p:nvSpPr>
          <p:cNvPr id="11" name="Text Placeholder 7"/>
          <p:cNvSpPr>
            <a:spLocks noGrp="1"/>
          </p:cNvSpPr>
          <p:nvPr>
            <p:ph type="body" sz="quarter" idx="12" hasCustomPrompt="1"/>
          </p:nvPr>
        </p:nvSpPr>
        <p:spPr>
          <a:xfrm>
            <a:off x="381000" y="4171950"/>
            <a:ext cx="36576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Tree>
    <p:extLst>
      <p:ext uri="{BB962C8B-B14F-4D97-AF65-F5344CB8AC3E}">
        <p14:creationId xmlns:p14="http://schemas.microsoft.com/office/powerpoint/2010/main" val="279122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 Dark Backgro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9143998" cy="5143504"/>
          </a:xfrm>
          <a:prstGeom prst="rect">
            <a:avLst/>
          </a:prstGeom>
        </p:spPr>
      </p:pic>
      <p:sp>
        <p:nvSpPr>
          <p:cNvPr id="10" name="Rectangle 9"/>
          <p:cNvSpPr/>
          <p:nvPr userDrawn="1"/>
        </p:nvSpPr>
        <p:spPr>
          <a:xfrm>
            <a:off x="1" y="0"/>
            <a:ext cx="9143999" cy="5143500"/>
          </a:xfrm>
          <a:prstGeom prst="rect">
            <a:avLst/>
          </a:prstGeom>
          <a:gradFill flip="none" rotWithShape="1">
            <a:gsLst>
              <a:gs pos="0">
                <a:srgbClr val="003A70">
                  <a:shade val="30000"/>
                  <a:satMod val="115000"/>
                  <a:alpha val="95000"/>
                </a:srgbClr>
              </a:gs>
              <a:gs pos="50000">
                <a:srgbClr val="003A70">
                  <a:shade val="67500"/>
                  <a:satMod val="115000"/>
                  <a:alpha val="80000"/>
                </a:srgbClr>
              </a:gs>
              <a:gs pos="100000">
                <a:srgbClr val="001D43">
                  <a:alpha val="9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57200" y="3494375"/>
            <a:ext cx="8686800" cy="54293"/>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p:cNvSpPr>
            <a:spLocks noGrp="1"/>
          </p:cNvSpPr>
          <p:nvPr>
            <p:ph type="body" sz="quarter" idx="11" hasCustomPrompt="1"/>
          </p:nvPr>
        </p:nvSpPr>
        <p:spPr>
          <a:xfrm>
            <a:off x="381000" y="2724150"/>
            <a:ext cx="7772399" cy="609600"/>
          </a:xfrm>
        </p:spPr>
        <p:txBody>
          <a:bodyPr>
            <a:noAutofit/>
          </a:bodyPr>
          <a:lstStyle>
            <a:lvl1pPr marL="0" indent="0">
              <a:buNone/>
              <a:defRPr sz="3500" b="1" spc="300" baseline="0">
                <a:solidFill>
                  <a:schemeClr val="bg1"/>
                </a:solidFill>
              </a:defRPr>
            </a:lvl1pPr>
          </a:lstStyle>
          <a:p>
            <a:pPr lvl="0"/>
            <a:r>
              <a:rPr lang="en-US" dirty="0"/>
              <a:t>Click to Edit Section Title</a:t>
            </a:r>
          </a:p>
        </p:txBody>
      </p:sp>
      <p:sp>
        <p:nvSpPr>
          <p:cNvPr id="8" name="Text Placeholder 7"/>
          <p:cNvSpPr>
            <a:spLocks noGrp="1"/>
          </p:cNvSpPr>
          <p:nvPr>
            <p:ph type="body" sz="quarter" idx="12" hasCustomPrompt="1"/>
          </p:nvPr>
        </p:nvSpPr>
        <p:spPr>
          <a:xfrm>
            <a:off x="381000" y="3714750"/>
            <a:ext cx="3657600" cy="457200"/>
          </a:xfrm>
        </p:spPr>
        <p:txBody>
          <a:bodyPr>
            <a:normAutofit/>
          </a:bodyPr>
          <a:lstStyle>
            <a:lvl1pPr marL="0" indent="0">
              <a:buNone/>
              <a:defRPr sz="2000" i="1">
                <a:solidFill>
                  <a:schemeClr val="bg1"/>
                </a:solidFill>
                <a:latin typeface="Garamond" panose="02020404030301010803" pitchFamily="18" charset="0"/>
              </a:defRPr>
            </a:lvl1pPr>
          </a:lstStyle>
          <a:p>
            <a:pPr lvl="0"/>
            <a:r>
              <a:rPr lang="en-US" dirty="0"/>
              <a:t>Click to edit subtitle or date</a:t>
            </a:r>
          </a:p>
        </p:txBody>
      </p:sp>
    </p:spTree>
    <p:extLst>
      <p:ext uri="{BB962C8B-B14F-4D97-AF65-F5344CB8AC3E}">
        <p14:creationId xmlns:p14="http://schemas.microsoft.com/office/powerpoint/2010/main" val="305994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 Light Background">
    <p:spTree>
      <p:nvGrpSpPr>
        <p:cNvPr id="1" name=""/>
        <p:cNvGrpSpPr/>
        <p:nvPr/>
      </p:nvGrpSpPr>
      <p:grpSpPr>
        <a:xfrm>
          <a:off x="0" y="0"/>
          <a:ext cx="0" cy="0"/>
          <a:chOff x="0" y="0"/>
          <a:chExt cx="0" cy="0"/>
        </a:xfrm>
      </p:grpSpPr>
      <p:sp>
        <p:nvSpPr>
          <p:cNvPr id="9" name="Rectangle 8"/>
          <p:cNvSpPr/>
          <p:nvPr userDrawn="1"/>
        </p:nvSpPr>
        <p:spPr>
          <a:xfrm>
            <a:off x="457200" y="3494375"/>
            <a:ext cx="8686800" cy="54293"/>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p:cNvSpPr>
            <a:spLocks noGrp="1"/>
          </p:cNvSpPr>
          <p:nvPr>
            <p:ph type="body" sz="quarter" idx="11" hasCustomPrompt="1"/>
          </p:nvPr>
        </p:nvSpPr>
        <p:spPr>
          <a:xfrm>
            <a:off x="381000" y="2724150"/>
            <a:ext cx="7772399" cy="609600"/>
          </a:xfrm>
        </p:spPr>
        <p:txBody>
          <a:bodyPr>
            <a:noAutofit/>
          </a:bodyPr>
          <a:lstStyle>
            <a:lvl1pPr marL="0" indent="0">
              <a:buNone/>
              <a:defRPr sz="3500" b="1" spc="300" baseline="0">
                <a:solidFill>
                  <a:srgbClr val="003A70"/>
                </a:solidFill>
              </a:defRPr>
            </a:lvl1pPr>
          </a:lstStyle>
          <a:p>
            <a:pPr lvl="0"/>
            <a:r>
              <a:rPr lang="en-US" dirty="0"/>
              <a:t>Click to Edit Section Title</a:t>
            </a:r>
          </a:p>
        </p:txBody>
      </p:sp>
      <p:sp>
        <p:nvSpPr>
          <p:cNvPr id="6" name="Text Placeholder 7"/>
          <p:cNvSpPr>
            <a:spLocks noGrp="1"/>
          </p:cNvSpPr>
          <p:nvPr>
            <p:ph type="body" sz="quarter" idx="12" hasCustomPrompt="1"/>
          </p:nvPr>
        </p:nvSpPr>
        <p:spPr>
          <a:xfrm>
            <a:off x="381000" y="3714750"/>
            <a:ext cx="3657600" cy="457200"/>
          </a:xfrm>
        </p:spPr>
        <p:txBody>
          <a:bodyPr>
            <a:normAutofit/>
          </a:bodyPr>
          <a:lstStyle>
            <a:lvl1pPr marL="0" indent="0">
              <a:buNone/>
              <a:defRPr sz="2000" i="1">
                <a:solidFill>
                  <a:srgbClr val="003A70"/>
                </a:solidFill>
                <a:latin typeface="Garamond" panose="02020404030301010803" pitchFamily="18" charset="0"/>
              </a:defRPr>
            </a:lvl1pPr>
          </a:lstStyle>
          <a:p>
            <a:pPr lvl="0"/>
            <a:r>
              <a:rPr lang="en-US" dirty="0"/>
              <a:t>Click to edit subtitle or date</a:t>
            </a:r>
          </a:p>
        </p:txBody>
      </p:sp>
    </p:spTree>
    <p:extLst>
      <p:ext uri="{BB962C8B-B14F-4D97-AF65-F5344CB8AC3E}">
        <p14:creationId xmlns:p14="http://schemas.microsoft.com/office/powerpoint/2010/main" val="333449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Photo - Light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grpSp>
        <p:nvGrpSpPr>
          <p:cNvPr id="4" name="Group 3"/>
          <p:cNvGrpSpPr/>
          <p:nvPr userDrawn="1"/>
        </p:nvGrpSpPr>
        <p:grpSpPr>
          <a:xfrm>
            <a:off x="304800" y="0"/>
            <a:ext cx="964931" cy="895350"/>
            <a:chOff x="304800" y="0"/>
            <a:chExt cx="964931" cy="895350"/>
          </a:xfrm>
        </p:grpSpPr>
        <p:sp>
          <p:nvSpPr>
            <p:cNvPr id="5" name="Rectangle 4"/>
            <p:cNvSpPr/>
            <p:nvPr userDrawn="1"/>
          </p:nvSpPr>
          <p:spPr>
            <a:xfrm>
              <a:off x="304800" y="0"/>
              <a:ext cx="964931" cy="895350"/>
            </a:xfrm>
            <a:prstGeom prst="rect">
              <a:avLst/>
            </a:prstGeom>
            <a:gradFill flip="none" rotWithShape="1">
              <a:gsLst>
                <a:gs pos="0">
                  <a:srgbClr val="003A70">
                    <a:shade val="30000"/>
                    <a:satMod val="115000"/>
                  </a:srgbClr>
                </a:gs>
                <a:gs pos="50000">
                  <a:srgbClr val="003A70">
                    <a:shade val="67500"/>
                    <a:satMod val="115000"/>
                  </a:srgbClr>
                </a:gs>
                <a:gs pos="100000">
                  <a:srgbClr val="003A70">
                    <a:shade val="100000"/>
                    <a:satMod val="115000"/>
                  </a:srgbClr>
                </a:gs>
              </a:gsLst>
              <a:lin ang="2700000" scaled="1"/>
              <a:tileRect/>
            </a:gradFill>
            <a:ln>
              <a:noFill/>
            </a:ln>
            <a:effectLst>
              <a:outerShdw blurRad="50800" dist="38100" dir="5400000" sx="102000" sy="102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8165" y="280811"/>
              <a:ext cx="838200" cy="605248"/>
            </a:xfrm>
            <a:prstGeom prst="rect">
              <a:avLst/>
            </a:prstGeom>
          </p:spPr>
        </p:pic>
      </p:grpSp>
      <p:sp>
        <p:nvSpPr>
          <p:cNvPr id="8" name="Text Placeholder 3"/>
          <p:cNvSpPr>
            <a:spLocks noGrp="1"/>
          </p:cNvSpPr>
          <p:nvPr>
            <p:ph type="body" sz="quarter" idx="10" hasCustomPrompt="1"/>
          </p:nvPr>
        </p:nvSpPr>
        <p:spPr>
          <a:xfrm>
            <a:off x="152400" y="3790950"/>
            <a:ext cx="4724400" cy="1143000"/>
          </a:xfrm>
        </p:spPr>
        <p:txBody>
          <a:bodyPr>
            <a:noAutofit/>
          </a:bodyPr>
          <a:lstStyle>
            <a:lvl1pPr marL="0" indent="0">
              <a:buNone/>
              <a:defRPr sz="1800" baseline="0"/>
            </a:lvl1pPr>
          </a:lstStyle>
          <a:p>
            <a:pPr lvl="0"/>
            <a:r>
              <a:rPr lang="en-US" dirty="0"/>
              <a:t>Add photo as background: 1) Right Click, </a:t>
            </a:r>
            <a:br>
              <a:rPr lang="en-US" dirty="0"/>
            </a:br>
            <a:r>
              <a:rPr lang="en-US" dirty="0"/>
              <a:t>2) Format Background, 3) Fill, 4) Picture or Texture Fill, 5) Insert from File, 6) Delete this text box</a:t>
            </a:r>
          </a:p>
        </p:txBody>
      </p:sp>
    </p:spTree>
    <p:extLst>
      <p:ext uri="{BB962C8B-B14F-4D97-AF65-F5344CB8AC3E}">
        <p14:creationId xmlns:p14="http://schemas.microsoft.com/office/powerpoint/2010/main" val="264268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05979"/>
            <a:ext cx="7162800" cy="68008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862835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3" r:id="rId3"/>
    <p:sldLayoutId id="2147483658" r:id="rId4"/>
    <p:sldLayoutId id="2147483662" r:id="rId5"/>
    <p:sldLayoutId id="2147483664" r:id="rId6"/>
    <p:sldLayoutId id="2147483661" r:id="rId7"/>
    <p:sldLayoutId id="2147483670" r:id="rId8"/>
    <p:sldLayoutId id="2147483654" r:id="rId9"/>
    <p:sldLayoutId id="2147483665" r:id="rId10"/>
    <p:sldLayoutId id="2147483673" r:id="rId11"/>
    <p:sldLayoutId id="2147483650" r:id="rId12"/>
    <p:sldLayoutId id="2147483652" r:id="rId13"/>
    <p:sldLayoutId id="2147483668" r:id="rId14"/>
    <p:sldLayoutId id="2147483672" r:id="rId15"/>
    <p:sldLayoutId id="2147483675" r:id="rId16"/>
    <p:sldLayoutId id="2147483653" r:id="rId17"/>
    <p:sldLayoutId id="2147483669" r:id="rId18"/>
    <p:sldLayoutId id="2147483674" r:id="rId19"/>
  </p:sldLayoutIdLst>
  <p:txStyles>
    <p:titleStyle>
      <a:lvl1pPr algn="l" defTabSz="914400" rtl="0" eaLnBrk="1" latinLnBrk="0" hangingPunct="1">
        <a:spcBef>
          <a:spcPct val="0"/>
        </a:spcBef>
        <a:buNone/>
        <a:defRPr sz="3000" kern="1200" spc="3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6062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6062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package" Target="../embeddings/Microsoft_Excel_Worksheet1.xls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2038350"/>
            <a:ext cx="4176600" cy="1981200"/>
          </a:xfrm>
        </p:spPr>
        <p:txBody>
          <a:bodyPr/>
          <a:lstStyle/>
          <a:p>
            <a:r>
              <a:rPr lang="en-US" dirty="0"/>
              <a:t>Windsor’s Water Resources</a:t>
            </a:r>
          </a:p>
        </p:txBody>
      </p:sp>
      <p:sp>
        <p:nvSpPr>
          <p:cNvPr id="3" name="Text Placeholder 2"/>
          <p:cNvSpPr>
            <a:spLocks noGrp="1"/>
          </p:cNvSpPr>
          <p:nvPr>
            <p:ph type="body" sz="quarter" idx="12"/>
          </p:nvPr>
        </p:nvSpPr>
        <p:spPr>
          <a:xfrm>
            <a:off x="381000" y="4171950"/>
            <a:ext cx="3707074" cy="685800"/>
          </a:xfrm>
        </p:spPr>
        <p:txBody>
          <a:bodyPr>
            <a:normAutofit/>
          </a:bodyPr>
          <a:lstStyle/>
          <a:p>
            <a:r>
              <a:rPr lang="en-US" dirty="0"/>
              <a:t>Challenges and Opportunities</a:t>
            </a:r>
          </a:p>
        </p:txBody>
      </p:sp>
      <p:pic>
        <p:nvPicPr>
          <p:cNvPr id="4" name="Picture 3"/>
          <p:cNvPicPr>
            <a:picLocks noChangeAspect="1"/>
          </p:cNvPicPr>
          <p:nvPr/>
        </p:nvPicPr>
        <p:blipFill>
          <a:blip r:embed="rId3"/>
          <a:stretch>
            <a:fillRect/>
          </a:stretch>
        </p:blipFill>
        <p:spPr>
          <a:xfrm>
            <a:off x="5258876" y="100800"/>
            <a:ext cx="3707074" cy="4944283"/>
          </a:xfrm>
          <a:prstGeom prst="rect">
            <a:avLst/>
          </a:prstGeom>
        </p:spPr>
      </p:pic>
    </p:spTree>
    <p:extLst>
      <p:ext uri="{BB962C8B-B14F-4D97-AF65-F5344CB8AC3E}">
        <p14:creationId xmlns:p14="http://schemas.microsoft.com/office/powerpoint/2010/main" val="294020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3657601" cy="5141014"/>
          </a:xfrm>
          <a:prstGeom prst="rect">
            <a:avLst/>
          </a:prstGeom>
        </p:spPr>
      </p:pic>
      <p:sp>
        <p:nvSpPr>
          <p:cNvPr id="7" name="Rectangle 6"/>
          <p:cNvSpPr/>
          <p:nvPr/>
        </p:nvSpPr>
        <p:spPr>
          <a:xfrm>
            <a:off x="457200" y="4324350"/>
            <a:ext cx="1066800" cy="816664"/>
          </a:xfrm>
          <a:prstGeom prst="rect">
            <a:avLst/>
          </a:prstGeom>
          <a:solidFill>
            <a:srgbClr val="001D4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52" y="4476750"/>
            <a:ext cx="801311" cy="494142"/>
          </a:xfrm>
          <a:prstGeom prst="rect">
            <a:avLst/>
          </a:prstGeom>
        </p:spPr>
      </p:pic>
      <p:sp>
        <p:nvSpPr>
          <p:cNvPr id="12" name="TextBox 11"/>
          <p:cNvSpPr txBox="1"/>
          <p:nvPr/>
        </p:nvSpPr>
        <p:spPr>
          <a:xfrm>
            <a:off x="3864429" y="895350"/>
            <a:ext cx="4953000" cy="2585323"/>
          </a:xfrm>
          <a:prstGeom prst="rect">
            <a:avLst/>
          </a:prstGeom>
          <a:noFill/>
        </p:spPr>
        <p:txBody>
          <a:bodyPr wrap="square" rtlCol="0">
            <a:spAutoFit/>
          </a:bodyPr>
          <a:lstStyle/>
          <a:p>
            <a:r>
              <a:rPr lang="en-US" sz="2800" b="1" dirty="0"/>
              <a:t>Benefits</a:t>
            </a:r>
            <a:endParaRPr lang="en-US" b="1" dirty="0"/>
          </a:p>
          <a:p>
            <a:endParaRPr lang="en-US" dirty="0"/>
          </a:p>
          <a:p>
            <a:pPr marL="285750" lvl="0" indent="-285750">
              <a:buFont typeface="Arial" panose="020B0604020202020204" pitchFamily="34" charset="0"/>
              <a:buChar char="•"/>
            </a:pPr>
            <a:r>
              <a:rPr lang="en-US" dirty="0"/>
              <a:t>Benefits the ditch company and ag users – keeps water in the ditch</a:t>
            </a:r>
          </a:p>
          <a:p>
            <a:pPr marL="285750" lvl="0" indent="-285750">
              <a:buFont typeface="Arial" panose="020B0604020202020204" pitchFamily="34" charset="0"/>
              <a:buChar char="•"/>
            </a:pPr>
            <a:endParaRPr lang="en-US" sz="800" dirty="0"/>
          </a:p>
          <a:p>
            <a:pPr marL="285750" lvl="0" indent="-285750">
              <a:buFont typeface="Arial" panose="020B0604020202020204" pitchFamily="34" charset="0"/>
              <a:buChar char="•"/>
            </a:pPr>
            <a:r>
              <a:rPr lang="en-US" dirty="0"/>
              <a:t>Stretches the capacity of existing water treatment plants and delays the need to upgrade facilities or build new ones.</a:t>
            </a:r>
          </a:p>
          <a:p>
            <a:pPr marL="28575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9203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86"/>
            <a:ext cx="3657600" cy="5143500"/>
          </a:xfrm>
          <a:prstGeom prst="rect">
            <a:avLst/>
          </a:prstGeom>
        </p:spPr>
      </p:pic>
      <p:sp>
        <p:nvSpPr>
          <p:cNvPr id="7" name="Rectangle 6"/>
          <p:cNvSpPr/>
          <p:nvPr/>
        </p:nvSpPr>
        <p:spPr>
          <a:xfrm>
            <a:off x="457200" y="4324350"/>
            <a:ext cx="1066800" cy="816664"/>
          </a:xfrm>
          <a:prstGeom prst="rect">
            <a:avLst/>
          </a:prstGeom>
          <a:solidFill>
            <a:srgbClr val="001D4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52" y="4476750"/>
            <a:ext cx="801311" cy="494142"/>
          </a:xfrm>
          <a:prstGeom prst="rect">
            <a:avLst/>
          </a:prstGeom>
        </p:spPr>
      </p:pic>
      <p:sp>
        <p:nvSpPr>
          <p:cNvPr id="12" name="TextBox 11"/>
          <p:cNvSpPr txBox="1"/>
          <p:nvPr/>
        </p:nvSpPr>
        <p:spPr>
          <a:xfrm>
            <a:off x="3886200" y="438150"/>
            <a:ext cx="4953000" cy="3570208"/>
          </a:xfrm>
          <a:prstGeom prst="rect">
            <a:avLst/>
          </a:prstGeom>
          <a:noFill/>
        </p:spPr>
        <p:txBody>
          <a:bodyPr wrap="square" rtlCol="0">
            <a:spAutoFit/>
          </a:bodyPr>
          <a:lstStyle/>
          <a:p>
            <a:r>
              <a:rPr lang="en-US" sz="2800" b="1" dirty="0"/>
              <a:t>Benefits cont..</a:t>
            </a:r>
            <a:endParaRPr lang="en-US" b="1" dirty="0"/>
          </a:p>
          <a:p>
            <a:endParaRPr lang="en-US" dirty="0"/>
          </a:p>
          <a:p>
            <a:pPr marL="285750" lvl="0" indent="-285750">
              <a:buFont typeface="Arial" panose="020B0604020202020204" pitchFamily="34" charset="0"/>
              <a:buChar char="•"/>
            </a:pPr>
            <a:r>
              <a:rPr lang="en-US" dirty="0"/>
              <a:t>Reduction in peak summer demands keeps costs of potable treatment lower.</a:t>
            </a:r>
          </a:p>
          <a:p>
            <a:pPr lvl="0"/>
            <a:endParaRPr lang="en-US" dirty="0"/>
          </a:p>
          <a:p>
            <a:pPr marL="285750" lvl="0" indent="-285750">
              <a:buFont typeface="Arial" panose="020B0604020202020204" pitchFamily="34" charset="0"/>
              <a:buChar char="•"/>
            </a:pPr>
            <a:r>
              <a:rPr lang="en-US" dirty="0"/>
              <a:t>Keeps water in the river – supplies are not exchanged or diverted elsewhere for treatment.</a:t>
            </a:r>
          </a:p>
          <a:p>
            <a:pPr lvl="0"/>
            <a:endParaRPr lang="en-US" dirty="0"/>
          </a:p>
          <a:p>
            <a:pPr marL="285750" lvl="0" indent="-285750">
              <a:buFont typeface="Arial" panose="020B0604020202020204" pitchFamily="34" charset="0"/>
              <a:buChar char="•"/>
            </a:pPr>
            <a:r>
              <a:rPr lang="en-US" dirty="0"/>
              <a:t>Environmental benefits – reduced chemical use, reduced transportation of supplies, reduction in harmful residuals processing</a:t>
            </a:r>
          </a:p>
        </p:txBody>
      </p:sp>
    </p:spTree>
    <p:extLst>
      <p:ext uri="{BB962C8B-B14F-4D97-AF65-F5344CB8AC3E}">
        <p14:creationId xmlns:p14="http://schemas.microsoft.com/office/powerpoint/2010/main" val="174084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E441-6686-4F92-C375-7B83910EC5D6}"/>
              </a:ext>
            </a:extLst>
          </p:cNvPr>
          <p:cNvSpPr>
            <a:spLocks noGrp="1"/>
          </p:cNvSpPr>
          <p:nvPr>
            <p:ph type="title"/>
          </p:nvPr>
        </p:nvSpPr>
        <p:spPr/>
        <p:txBody>
          <a:bodyPr/>
          <a:lstStyle/>
          <a:p>
            <a:r>
              <a:rPr lang="en-US" dirty="0"/>
              <a:t>Working in Windsor</a:t>
            </a:r>
          </a:p>
        </p:txBody>
      </p:sp>
      <p:sp>
        <p:nvSpPr>
          <p:cNvPr id="3" name="Content Placeholder 2">
            <a:extLst>
              <a:ext uri="{FF2B5EF4-FFF2-40B4-BE49-F238E27FC236}">
                <a16:creationId xmlns:a16="http://schemas.microsoft.com/office/drawing/2014/main" id="{AC9AF093-24B3-C9C9-0DB4-864A87FC9EE1}"/>
              </a:ext>
            </a:extLst>
          </p:cNvPr>
          <p:cNvSpPr>
            <a:spLocks noGrp="1"/>
          </p:cNvSpPr>
          <p:nvPr>
            <p:ph idx="1"/>
          </p:nvPr>
        </p:nvSpPr>
        <p:spPr>
          <a:xfrm>
            <a:off x="0" y="1261111"/>
            <a:ext cx="3722914" cy="3415392"/>
          </a:xfrm>
        </p:spPr>
        <p:txBody>
          <a:bodyPr/>
          <a:lstStyle/>
          <a:p>
            <a:pPr marL="0" indent="0">
              <a:buNone/>
            </a:pPr>
            <a:endParaRPr lang="en-US" dirty="0"/>
          </a:p>
          <a:p>
            <a:r>
              <a:rPr lang="en-US" dirty="0"/>
              <a:t>400% growth since 2000</a:t>
            </a:r>
          </a:p>
          <a:p>
            <a:r>
              <a:rPr lang="en-US" dirty="0"/>
              <a:t>C-BT no longer a real option</a:t>
            </a:r>
          </a:p>
        </p:txBody>
      </p:sp>
      <p:pic>
        <p:nvPicPr>
          <p:cNvPr id="5" name="Picture 4">
            <a:extLst>
              <a:ext uri="{FF2B5EF4-FFF2-40B4-BE49-F238E27FC236}">
                <a16:creationId xmlns:a16="http://schemas.microsoft.com/office/drawing/2014/main" id="{09B85887-A10C-3170-0B6E-BB13DD0527E0}"/>
              </a:ext>
            </a:extLst>
          </p:cNvPr>
          <p:cNvPicPr>
            <a:picLocks noChangeAspect="1"/>
          </p:cNvPicPr>
          <p:nvPr/>
        </p:nvPicPr>
        <p:blipFill>
          <a:blip r:embed="rId3"/>
          <a:stretch>
            <a:fillRect/>
          </a:stretch>
        </p:blipFill>
        <p:spPr>
          <a:xfrm>
            <a:off x="3837546" y="1261111"/>
            <a:ext cx="5285006" cy="3415392"/>
          </a:xfrm>
          <a:prstGeom prst="rect">
            <a:avLst/>
          </a:prstGeom>
        </p:spPr>
      </p:pic>
    </p:spTree>
    <p:extLst>
      <p:ext uri="{BB962C8B-B14F-4D97-AF65-F5344CB8AC3E}">
        <p14:creationId xmlns:p14="http://schemas.microsoft.com/office/powerpoint/2010/main" val="210988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4424-9B56-406F-A17B-036369067712}"/>
              </a:ext>
            </a:extLst>
          </p:cNvPr>
          <p:cNvSpPr>
            <a:spLocks noGrp="1"/>
          </p:cNvSpPr>
          <p:nvPr>
            <p:ph type="title"/>
          </p:nvPr>
        </p:nvSpPr>
        <p:spPr/>
        <p:txBody>
          <a:bodyPr/>
          <a:lstStyle/>
          <a:p>
            <a:r>
              <a:rPr lang="en-US" dirty="0"/>
              <a:t>Hard time to grow</a:t>
            </a:r>
          </a:p>
        </p:txBody>
      </p:sp>
      <p:sp>
        <p:nvSpPr>
          <p:cNvPr id="3" name="Text Placeholder 2">
            <a:extLst>
              <a:ext uri="{FF2B5EF4-FFF2-40B4-BE49-F238E27FC236}">
                <a16:creationId xmlns:a16="http://schemas.microsoft.com/office/drawing/2014/main" id="{67FC3B7D-3FC0-4756-825C-74C25CB245C2}"/>
              </a:ext>
            </a:extLst>
          </p:cNvPr>
          <p:cNvSpPr>
            <a:spLocks noGrp="1"/>
          </p:cNvSpPr>
          <p:nvPr>
            <p:ph type="body" idx="1"/>
          </p:nvPr>
        </p:nvSpPr>
        <p:spPr/>
        <p:txBody>
          <a:bodyPr/>
          <a:lstStyle/>
          <a:p>
            <a:r>
              <a:rPr lang="en-US" dirty="0"/>
              <a:t>City of Greeley	</a:t>
            </a:r>
          </a:p>
        </p:txBody>
      </p:sp>
      <p:sp>
        <p:nvSpPr>
          <p:cNvPr id="4" name="Content Placeholder 3">
            <a:extLst>
              <a:ext uri="{FF2B5EF4-FFF2-40B4-BE49-F238E27FC236}">
                <a16:creationId xmlns:a16="http://schemas.microsoft.com/office/drawing/2014/main" id="{4B72CD35-2CD5-401A-813D-4C58C62F9561}"/>
              </a:ext>
            </a:extLst>
          </p:cNvPr>
          <p:cNvSpPr>
            <a:spLocks noGrp="1"/>
          </p:cNvSpPr>
          <p:nvPr>
            <p:ph sz="half" idx="2"/>
          </p:nvPr>
        </p:nvSpPr>
        <p:spPr/>
        <p:txBody>
          <a:bodyPr/>
          <a:lstStyle/>
          <a:p>
            <a:r>
              <a:rPr lang="en-US" dirty="0"/>
              <a:t>1904 purchased farm for </a:t>
            </a:r>
            <a:r>
              <a:rPr lang="en-US" dirty="0" err="1"/>
              <a:t>Bellvue</a:t>
            </a:r>
            <a:r>
              <a:rPr lang="en-US" dirty="0"/>
              <a:t> treatment plant</a:t>
            </a:r>
          </a:p>
          <a:p>
            <a:r>
              <a:rPr lang="en-US" dirty="0"/>
              <a:t>1905 Boyd lake </a:t>
            </a:r>
          </a:p>
          <a:p>
            <a:r>
              <a:rPr lang="en-US" dirty="0"/>
              <a:t>1940-1945 Seaman Reservoir</a:t>
            </a:r>
          </a:p>
          <a:p>
            <a:r>
              <a:rPr lang="en-US" dirty="0"/>
              <a:t>1970 Population 38,902</a:t>
            </a:r>
          </a:p>
        </p:txBody>
      </p:sp>
      <p:sp>
        <p:nvSpPr>
          <p:cNvPr id="5" name="Text Placeholder 4">
            <a:extLst>
              <a:ext uri="{FF2B5EF4-FFF2-40B4-BE49-F238E27FC236}">
                <a16:creationId xmlns:a16="http://schemas.microsoft.com/office/drawing/2014/main" id="{F77E97CB-C94D-4F6A-BC53-487848F76493}"/>
              </a:ext>
            </a:extLst>
          </p:cNvPr>
          <p:cNvSpPr>
            <a:spLocks noGrp="1"/>
          </p:cNvSpPr>
          <p:nvPr>
            <p:ph type="body" sz="quarter" idx="3"/>
          </p:nvPr>
        </p:nvSpPr>
        <p:spPr/>
        <p:txBody>
          <a:bodyPr/>
          <a:lstStyle/>
          <a:p>
            <a:r>
              <a:rPr lang="en-US" dirty="0"/>
              <a:t>City of Ft. Collins	</a:t>
            </a:r>
          </a:p>
        </p:txBody>
      </p:sp>
      <p:sp>
        <p:nvSpPr>
          <p:cNvPr id="6" name="Content Placeholder 5">
            <a:extLst>
              <a:ext uri="{FF2B5EF4-FFF2-40B4-BE49-F238E27FC236}">
                <a16:creationId xmlns:a16="http://schemas.microsoft.com/office/drawing/2014/main" id="{1FEF2957-6B1A-4B29-A126-9E2A1BB57627}"/>
              </a:ext>
            </a:extLst>
          </p:cNvPr>
          <p:cNvSpPr>
            <a:spLocks noGrp="1"/>
          </p:cNvSpPr>
          <p:nvPr>
            <p:ph sz="quarter" idx="4"/>
          </p:nvPr>
        </p:nvSpPr>
        <p:spPr/>
        <p:txBody>
          <a:bodyPr/>
          <a:lstStyle/>
          <a:p>
            <a:r>
              <a:rPr lang="en-US" dirty="0"/>
              <a:t>1905 Joe Wright Reservoir constructed</a:t>
            </a:r>
          </a:p>
          <a:p>
            <a:r>
              <a:rPr lang="en-US" dirty="0"/>
              <a:t>1970 Population 43,387</a:t>
            </a:r>
          </a:p>
          <a:p>
            <a:r>
              <a:rPr lang="en-US" dirty="0"/>
              <a:t>1980 Expanded Joe Wright from 800-7200 acre feet</a:t>
            </a:r>
          </a:p>
        </p:txBody>
      </p:sp>
    </p:spTree>
    <p:extLst>
      <p:ext uri="{BB962C8B-B14F-4D97-AF65-F5344CB8AC3E}">
        <p14:creationId xmlns:p14="http://schemas.microsoft.com/office/powerpoint/2010/main" val="35659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2375" y="144363"/>
            <a:ext cx="6492483" cy="584775"/>
          </a:xfrm>
          <a:prstGeom prst="rect">
            <a:avLst/>
          </a:prstGeom>
          <a:noFill/>
        </p:spPr>
        <p:txBody>
          <a:bodyPr wrap="none" rtlCol="0">
            <a:spAutoFit/>
          </a:bodyPr>
          <a:lstStyle/>
          <a:p>
            <a:pPr algn="ctr"/>
            <a:r>
              <a:rPr lang="en-US" sz="3200" dirty="0"/>
              <a:t>Northern Integrated Supply Project</a:t>
            </a:r>
          </a:p>
        </p:txBody>
      </p:sp>
      <p:sp>
        <p:nvSpPr>
          <p:cNvPr id="9" name="Content Placeholder 8">
            <a:extLst>
              <a:ext uri="{FF2B5EF4-FFF2-40B4-BE49-F238E27FC236}">
                <a16:creationId xmlns:a16="http://schemas.microsoft.com/office/drawing/2014/main" id="{F867D580-7DC3-45D0-AEC1-4BED9C76CC4C}"/>
              </a:ext>
            </a:extLst>
          </p:cNvPr>
          <p:cNvSpPr>
            <a:spLocks noGrp="1"/>
          </p:cNvSpPr>
          <p:nvPr>
            <p:ph sz="half" idx="1"/>
          </p:nvPr>
        </p:nvSpPr>
        <p:spPr>
          <a:xfrm>
            <a:off x="-412125" y="1354116"/>
            <a:ext cx="4304675" cy="3505200"/>
          </a:xfrm>
        </p:spPr>
        <p:txBody>
          <a:bodyPr>
            <a:normAutofit/>
          </a:bodyPr>
          <a:lstStyle/>
          <a:p>
            <a:pPr lvl="1">
              <a:buFont typeface="Arial" panose="020B0604020202020204" pitchFamily="34" charset="0"/>
              <a:buChar char="•"/>
            </a:pPr>
            <a:r>
              <a:rPr lang="en-US" sz="1800" dirty="0">
                <a:solidFill>
                  <a:schemeClr val="tx1"/>
                </a:solidFill>
              </a:rPr>
              <a:t>3,300 acre-feet yield </a:t>
            </a:r>
          </a:p>
          <a:p>
            <a:pPr lvl="1">
              <a:buFont typeface="Arial" panose="020B0604020202020204" pitchFamily="34" charset="0"/>
              <a:buChar char="•"/>
            </a:pPr>
            <a:r>
              <a:rPr lang="en-US" sz="1800" dirty="0">
                <a:solidFill>
                  <a:schemeClr val="tx1"/>
                </a:solidFill>
              </a:rPr>
              <a:t>$150+ million cost</a:t>
            </a:r>
          </a:p>
          <a:p>
            <a:pPr lvl="1">
              <a:buFont typeface="Arial" panose="020B0604020202020204" pitchFamily="34" charset="0"/>
              <a:buChar char="•"/>
            </a:pPr>
            <a:r>
              <a:rPr lang="en-US" sz="1800" dirty="0">
                <a:solidFill>
                  <a:schemeClr val="tx1"/>
                </a:solidFill>
              </a:rPr>
              <a:t>Record of Decision (ROD) 2022</a:t>
            </a:r>
          </a:p>
          <a:p>
            <a:pPr lvl="1">
              <a:buFont typeface="Arial" panose="020B0604020202020204" pitchFamily="34" charset="0"/>
              <a:buChar char="•"/>
            </a:pPr>
            <a:r>
              <a:rPr lang="en-US" sz="1800" dirty="0">
                <a:solidFill>
                  <a:schemeClr val="tx1"/>
                </a:solidFill>
              </a:rPr>
              <a:t>2018 EIS proved NISP was most sustainable/environmentally friendly way for NOCO water needs</a:t>
            </a:r>
          </a:p>
          <a:p>
            <a:pPr lvl="1">
              <a:buFont typeface="Arial" panose="020B0604020202020204" pitchFamily="34" charset="0"/>
              <a:buChar char="•"/>
            </a:pPr>
            <a:r>
              <a:rPr lang="en-US" sz="1800" dirty="0">
                <a:solidFill>
                  <a:schemeClr val="tx1"/>
                </a:solidFill>
              </a:rPr>
              <a:t>FOCO added 1041 regulations</a:t>
            </a:r>
          </a:p>
          <a:p>
            <a:pPr lvl="1">
              <a:buFont typeface="Arial" panose="020B0604020202020204" pitchFamily="34" charset="0"/>
              <a:buChar char="•"/>
            </a:pPr>
            <a:r>
              <a:rPr lang="en-US" sz="1800" dirty="0">
                <a:solidFill>
                  <a:schemeClr val="tx1"/>
                </a:solidFill>
              </a:rPr>
              <a:t>NOCO’s population will double by 2050</a:t>
            </a:r>
          </a:p>
          <a:p>
            <a:pPr lvl="1">
              <a:buFont typeface="Arial" panose="020B0604020202020204" pitchFamily="34" charset="0"/>
              <a:buChar char="•"/>
            </a:pPr>
            <a:endParaRPr lang="en-US" sz="1800" dirty="0">
              <a:solidFill>
                <a:schemeClr val="tx1"/>
              </a:solidFill>
            </a:endParaRPr>
          </a:p>
        </p:txBody>
      </p:sp>
      <p:pic>
        <p:nvPicPr>
          <p:cNvPr id="19" name="Picture 18">
            <a:extLst>
              <a:ext uri="{FF2B5EF4-FFF2-40B4-BE49-F238E27FC236}">
                <a16:creationId xmlns:a16="http://schemas.microsoft.com/office/drawing/2014/main" id="{77468584-F739-4749-8BA5-2FCB458AA8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5607" y="793750"/>
            <a:ext cx="5296848" cy="3556000"/>
          </a:xfrm>
          <a:prstGeom prst="rect">
            <a:avLst/>
          </a:prstGeom>
        </p:spPr>
      </p:pic>
    </p:spTree>
    <p:extLst>
      <p:ext uri="{BB962C8B-B14F-4D97-AF65-F5344CB8AC3E}">
        <p14:creationId xmlns:p14="http://schemas.microsoft.com/office/powerpoint/2010/main" val="370087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693E642-CCFD-3C6D-235C-A90841E2F3D1}"/>
              </a:ext>
            </a:extLst>
          </p:cNvPr>
          <p:cNvGrpSpPr/>
          <p:nvPr/>
        </p:nvGrpSpPr>
        <p:grpSpPr>
          <a:xfrm>
            <a:off x="1345649" y="12538"/>
            <a:ext cx="7758245" cy="3300316"/>
            <a:chOff x="1345649" y="12538"/>
            <a:chExt cx="7758245" cy="3300316"/>
          </a:xfrm>
        </p:grpSpPr>
        <p:grpSp>
          <p:nvGrpSpPr>
            <p:cNvPr id="17" name="Group 16">
              <a:extLst>
                <a:ext uri="{FF2B5EF4-FFF2-40B4-BE49-F238E27FC236}">
                  <a16:creationId xmlns:a16="http://schemas.microsoft.com/office/drawing/2014/main" id="{0C132079-D4BC-82EC-A55B-E97F799C0CD6}"/>
                </a:ext>
              </a:extLst>
            </p:cNvPr>
            <p:cNvGrpSpPr/>
            <p:nvPr/>
          </p:nvGrpSpPr>
          <p:grpSpPr>
            <a:xfrm>
              <a:off x="1345649" y="12538"/>
              <a:ext cx="7539220" cy="3300316"/>
              <a:chOff x="1345649" y="12538"/>
              <a:chExt cx="7539220" cy="3300316"/>
            </a:xfrm>
          </p:grpSpPr>
          <p:pic>
            <p:nvPicPr>
              <p:cNvPr id="3" name="Picture 2">
                <a:extLst>
                  <a:ext uri="{FF2B5EF4-FFF2-40B4-BE49-F238E27FC236}">
                    <a16:creationId xmlns:a16="http://schemas.microsoft.com/office/drawing/2014/main" id="{05273E53-193A-F259-CB25-CFFF305C656C}"/>
                  </a:ext>
                </a:extLst>
              </p:cNvPr>
              <p:cNvPicPr>
                <a:picLocks noChangeAspect="1"/>
              </p:cNvPicPr>
              <p:nvPr/>
            </p:nvPicPr>
            <p:blipFill>
              <a:blip r:embed="rId3"/>
              <a:stretch>
                <a:fillRect/>
              </a:stretch>
            </p:blipFill>
            <p:spPr>
              <a:xfrm>
                <a:off x="1345649" y="12538"/>
                <a:ext cx="5939422" cy="3300316"/>
              </a:xfrm>
              <a:prstGeom prst="rect">
                <a:avLst/>
              </a:prstGeom>
            </p:spPr>
          </p:pic>
          <p:cxnSp>
            <p:nvCxnSpPr>
              <p:cNvPr id="6" name="Straight Connector 5">
                <a:extLst>
                  <a:ext uri="{FF2B5EF4-FFF2-40B4-BE49-F238E27FC236}">
                    <a16:creationId xmlns:a16="http://schemas.microsoft.com/office/drawing/2014/main" id="{4493F8FE-239F-4B47-A5CC-F266140B990F}"/>
                  </a:ext>
                </a:extLst>
              </p:cNvPr>
              <p:cNvCxnSpPr/>
              <p:nvPr/>
            </p:nvCxnSpPr>
            <p:spPr>
              <a:xfrm>
                <a:off x="1892841" y="1801169"/>
                <a:ext cx="539223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724C07-A37D-46BF-B8BC-D93FF6C26FFA}"/>
                  </a:ext>
                </a:extLst>
              </p:cNvPr>
              <p:cNvSpPr txBox="1"/>
              <p:nvPr/>
            </p:nvSpPr>
            <p:spPr>
              <a:xfrm>
                <a:off x="7285071" y="1623088"/>
                <a:ext cx="1537031" cy="416875"/>
              </a:xfrm>
              <a:prstGeom prst="rect">
                <a:avLst/>
              </a:prstGeom>
              <a:noFill/>
            </p:spPr>
            <p:txBody>
              <a:bodyPr wrap="square" rtlCol="0">
                <a:spAutoFit/>
              </a:bodyPr>
              <a:lstStyle/>
              <a:p>
                <a:r>
                  <a:rPr lang="en-US" sz="1400" dirty="0"/>
                  <a:t>Current Demand</a:t>
                </a:r>
              </a:p>
              <a:p>
                <a:r>
                  <a:rPr lang="en-US" sz="1400" dirty="0"/>
                  <a:t> – Pop 26,000*</a:t>
                </a:r>
              </a:p>
            </p:txBody>
          </p:sp>
          <p:cxnSp>
            <p:nvCxnSpPr>
              <p:cNvPr id="11" name="Straight Connector 10">
                <a:extLst>
                  <a:ext uri="{FF2B5EF4-FFF2-40B4-BE49-F238E27FC236}">
                    <a16:creationId xmlns:a16="http://schemas.microsoft.com/office/drawing/2014/main" id="{06F22BA3-5EE4-4459-806C-0811F41FE1F3}"/>
                  </a:ext>
                </a:extLst>
              </p:cNvPr>
              <p:cNvCxnSpPr/>
              <p:nvPr/>
            </p:nvCxnSpPr>
            <p:spPr>
              <a:xfrm>
                <a:off x="1892841" y="986077"/>
                <a:ext cx="539223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0F518E4-A63B-4B0D-9211-87008F92DA79}"/>
                  </a:ext>
                </a:extLst>
              </p:cNvPr>
              <p:cNvSpPr txBox="1"/>
              <p:nvPr/>
            </p:nvSpPr>
            <p:spPr>
              <a:xfrm>
                <a:off x="7347838" y="903272"/>
                <a:ext cx="1537031" cy="245221"/>
              </a:xfrm>
              <a:prstGeom prst="rect">
                <a:avLst/>
              </a:prstGeom>
              <a:noFill/>
            </p:spPr>
            <p:txBody>
              <a:bodyPr wrap="square" rtlCol="0">
                <a:spAutoFit/>
              </a:bodyPr>
              <a:lstStyle/>
              <a:p>
                <a:r>
                  <a:rPr lang="en-US" sz="1400" dirty="0"/>
                  <a:t>Pop ~ 60,000</a:t>
                </a:r>
              </a:p>
            </p:txBody>
          </p:sp>
        </p:grpSp>
        <p:sp>
          <p:nvSpPr>
            <p:cNvPr id="7" name="TextBox 6">
              <a:extLst>
                <a:ext uri="{FF2B5EF4-FFF2-40B4-BE49-F238E27FC236}">
                  <a16:creationId xmlns:a16="http://schemas.microsoft.com/office/drawing/2014/main" id="{4DFEDA18-4DA9-4ABC-8E1C-04DF4BF86C2E}"/>
                </a:ext>
              </a:extLst>
            </p:cNvPr>
            <p:cNvSpPr txBox="1"/>
            <p:nvPr/>
          </p:nvSpPr>
          <p:spPr>
            <a:xfrm>
              <a:off x="7003280" y="2531185"/>
              <a:ext cx="2100614" cy="343308"/>
            </a:xfrm>
            <a:prstGeom prst="rect">
              <a:avLst/>
            </a:prstGeom>
            <a:noFill/>
          </p:spPr>
          <p:txBody>
            <a:bodyPr wrap="square" rtlCol="0">
              <a:spAutoFit/>
            </a:bodyPr>
            <a:lstStyle/>
            <a:p>
              <a:r>
                <a:rPr lang="en-US" sz="1100" i="1" dirty="0">
                  <a:cs typeface="Calibri Light" panose="020F0302020204030204" pitchFamily="34" charset="0"/>
                </a:rPr>
                <a:t>* - Population refers to Windsor’s Water Service Area only</a:t>
              </a:r>
            </a:p>
          </p:txBody>
        </p:sp>
      </p:grpSp>
      <p:graphicFrame>
        <p:nvGraphicFramePr>
          <p:cNvPr id="20" name="Object 19">
            <a:extLst>
              <a:ext uri="{FF2B5EF4-FFF2-40B4-BE49-F238E27FC236}">
                <a16:creationId xmlns:a16="http://schemas.microsoft.com/office/drawing/2014/main" id="{164D9701-7764-7D75-0C95-1F6A69DA88ED}"/>
              </a:ext>
            </a:extLst>
          </p:cNvPr>
          <p:cNvGraphicFramePr>
            <a:graphicFrameLocks noChangeAspect="1"/>
          </p:cNvGraphicFramePr>
          <p:nvPr/>
        </p:nvGraphicFramePr>
        <p:xfrm>
          <a:off x="1532714" y="3238193"/>
          <a:ext cx="6201586" cy="1905306"/>
        </p:xfrm>
        <a:graphic>
          <a:graphicData uri="http://schemas.openxmlformats.org/presentationml/2006/ole">
            <mc:AlternateContent xmlns:mc="http://schemas.openxmlformats.org/markup-compatibility/2006">
              <mc:Choice xmlns:v="urn:schemas-microsoft-com:vml" Requires="v">
                <p:oleObj name="Worksheet" r:id="rId4" imgW="6324651" imgH="1943202" progId="Excel.Sheet.12">
                  <p:embed/>
                </p:oleObj>
              </mc:Choice>
              <mc:Fallback>
                <p:oleObj name="Worksheet" r:id="rId4" imgW="6324651" imgH="1943202" progId="Excel.Sheet.12">
                  <p:embed/>
                  <p:pic>
                    <p:nvPicPr>
                      <p:cNvPr id="20" name="Object 19">
                        <a:extLst>
                          <a:ext uri="{FF2B5EF4-FFF2-40B4-BE49-F238E27FC236}">
                            <a16:creationId xmlns:a16="http://schemas.microsoft.com/office/drawing/2014/main" id="{164D9701-7764-7D75-0C95-1F6A69DA88ED}"/>
                          </a:ext>
                        </a:extLst>
                      </p:cNvPr>
                      <p:cNvPicPr/>
                      <p:nvPr/>
                    </p:nvPicPr>
                    <p:blipFill>
                      <a:blip r:embed="rId5"/>
                      <a:stretch>
                        <a:fillRect/>
                      </a:stretch>
                    </p:blipFill>
                    <p:spPr>
                      <a:xfrm>
                        <a:off x="1532714" y="3238193"/>
                        <a:ext cx="6201586" cy="1905306"/>
                      </a:xfrm>
                      <a:prstGeom prst="rect">
                        <a:avLst/>
                      </a:prstGeom>
                    </p:spPr>
                  </p:pic>
                </p:oleObj>
              </mc:Fallback>
            </mc:AlternateContent>
          </a:graphicData>
        </a:graphic>
      </p:graphicFrame>
    </p:spTree>
    <p:extLst>
      <p:ext uri="{BB962C8B-B14F-4D97-AF65-F5344CB8AC3E}">
        <p14:creationId xmlns:p14="http://schemas.microsoft.com/office/powerpoint/2010/main" val="174256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667A-C062-4FAC-903F-0197612211DB}"/>
              </a:ext>
            </a:extLst>
          </p:cNvPr>
          <p:cNvSpPr>
            <a:spLocks noGrp="1"/>
          </p:cNvSpPr>
          <p:nvPr>
            <p:ph type="title"/>
          </p:nvPr>
        </p:nvSpPr>
        <p:spPr/>
        <p:txBody>
          <a:bodyPr>
            <a:normAutofit/>
          </a:bodyPr>
          <a:lstStyle/>
          <a:p>
            <a:pPr lvl="1"/>
            <a:r>
              <a:rPr lang="en-US" sz="3600" dirty="0">
                <a:solidFill>
                  <a:schemeClr val="tx1"/>
                </a:solidFill>
              </a:rPr>
              <a:t>Regional collaboration </a:t>
            </a:r>
          </a:p>
        </p:txBody>
      </p:sp>
      <p:sp>
        <p:nvSpPr>
          <p:cNvPr id="4" name="Content Placeholder 3">
            <a:extLst>
              <a:ext uri="{FF2B5EF4-FFF2-40B4-BE49-F238E27FC236}">
                <a16:creationId xmlns:a16="http://schemas.microsoft.com/office/drawing/2014/main" id="{52820060-B8C9-456C-9711-0EACE0890810}"/>
              </a:ext>
            </a:extLst>
          </p:cNvPr>
          <p:cNvSpPr>
            <a:spLocks noGrp="1"/>
          </p:cNvSpPr>
          <p:nvPr>
            <p:ph sz="half" idx="1"/>
          </p:nvPr>
        </p:nvSpPr>
        <p:spPr>
          <a:xfrm>
            <a:off x="409575" y="990834"/>
            <a:ext cx="8324850" cy="3838341"/>
          </a:xfrm>
        </p:spPr>
        <p:txBody>
          <a:bodyPr>
            <a:normAutofit/>
          </a:bodyPr>
          <a:lstStyle/>
          <a:p>
            <a:r>
              <a:rPr lang="en-US" sz="2900" dirty="0">
                <a:solidFill>
                  <a:schemeClr val="tx1"/>
                </a:solidFill>
              </a:rPr>
              <a:t>IGA with Greeley--Windsor will receive a reliable interim drought supply for 10-years (350 </a:t>
            </a:r>
            <a:r>
              <a:rPr lang="en-US" sz="2900" dirty="0" err="1">
                <a:solidFill>
                  <a:schemeClr val="tx1"/>
                </a:solidFill>
              </a:rPr>
              <a:t>a.f.</a:t>
            </a:r>
            <a:r>
              <a:rPr lang="en-US" sz="2900" dirty="0">
                <a:solidFill>
                  <a:schemeClr val="tx1"/>
                </a:solidFill>
              </a:rPr>
              <a:t>)as NISP is constructed</a:t>
            </a:r>
          </a:p>
          <a:p>
            <a:r>
              <a:rPr lang="en-US" sz="2900" dirty="0">
                <a:solidFill>
                  <a:schemeClr val="tx1"/>
                </a:solidFill>
              </a:rPr>
              <a:t>IGA with Loveland—Windsor lease of (500 </a:t>
            </a:r>
            <a:r>
              <a:rPr lang="en-US" sz="2900" dirty="0" err="1">
                <a:solidFill>
                  <a:schemeClr val="tx1"/>
                </a:solidFill>
              </a:rPr>
              <a:t>a.f.</a:t>
            </a:r>
            <a:r>
              <a:rPr lang="en-US" sz="2900" dirty="0">
                <a:solidFill>
                  <a:schemeClr val="tx1"/>
                </a:solidFill>
              </a:rPr>
              <a:t>) for 10-years as NISP is constructed</a:t>
            </a:r>
          </a:p>
          <a:p>
            <a:r>
              <a:rPr lang="en-US" sz="2900" dirty="0">
                <a:solidFill>
                  <a:schemeClr val="tx1"/>
                </a:solidFill>
              </a:rPr>
              <a:t>Planning treatment plant with Ft. Collins/ Loveland Water, Severance and Eaton</a:t>
            </a:r>
          </a:p>
          <a:p>
            <a:endParaRPr lang="en-US" sz="2900" dirty="0">
              <a:solidFill>
                <a:schemeClr val="tx1"/>
              </a:solidFill>
            </a:endParaRPr>
          </a:p>
          <a:p>
            <a:endParaRPr lang="en-US" dirty="0"/>
          </a:p>
        </p:txBody>
      </p:sp>
    </p:spTree>
    <p:extLst>
      <p:ext uri="{BB962C8B-B14F-4D97-AF65-F5344CB8AC3E}">
        <p14:creationId xmlns:p14="http://schemas.microsoft.com/office/powerpoint/2010/main" val="1148620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B74A8E-7164-41C7-98EB-19D875A905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sp>
        <p:nvSpPr>
          <p:cNvPr id="2" name="Text Placeholder 1"/>
          <p:cNvSpPr>
            <a:spLocks noGrp="1"/>
          </p:cNvSpPr>
          <p:nvPr>
            <p:ph type="body" sz="quarter" idx="11"/>
          </p:nvPr>
        </p:nvSpPr>
        <p:spPr>
          <a:xfrm>
            <a:off x="136979" y="4311649"/>
            <a:ext cx="3283857" cy="609600"/>
          </a:xfrm>
        </p:spPr>
        <p:txBody>
          <a:bodyPr/>
          <a:lstStyle/>
          <a:p>
            <a:r>
              <a:rPr lang="en-US" i="1" dirty="0">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282380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51971" y="2383064"/>
            <a:ext cx="7772399" cy="609600"/>
          </a:xfrm>
        </p:spPr>
        <p:txBody>
          <a:bodyPr/>
          <a:lstStyle/>
          <a:p>
            <a:r>
              <a:rPr lang="en-US" dirty="0"/>
              <a:t>Potable Water System Overview</a:t>
            </a:r>
          </a:p>
        </p:txBody>
      </p:sp>
    </p:spTree>
    <p:extLst>
      <p:ext uri="{BB962C8B-B14F-4D97-AF65-F5344CB8AC3E}">
        <p14:creationId xmlns:p14="http://schemas.microsoft.com/office/powerpoint/2010/main" val="151595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9807" y="1550387"/>
            <a:ext cx="4988379" cy="877906"/>
          </a:xfrm>
        </p:spPr>
        <p:txBody>
          <a:bodyPr/>
          <a:lstStyle/>
          <a:p>
            <a:pPr marL="171450" indent="-171450">
              <a:buFont typeface="Arial" panose="020B0604020202020204" pitchFamily="34" charset="0"/>
              <a:buChar char="•"/>
            </a:pPr>
            <a:r>
              <a:rPr lang="en-US" sz="2000" dirty="0">
                <a:solidFill>
                  <a:schemeClr val="tx1"/>
                </a:solidFill>
              </a:rPr>
              <a:t>Average Daily Winter Demand ~ 1.8 </a:t>
            </a:r>
            <a:r>
              <a:rPr lang="en-US" sz="2000" dirty="0" err="1">
                <a:solidFill>
                  <a:schemeClr val="tx1"/>
                </a:solidFill>
              </a:rPr>
              <a:t>mgd</a:t>
            </a:r>
            <a:endParaRPr lang="en-US" sz="2000" dirty="0">
              <a:solidFill>
                <a:schemeClr val="tx1"/>
              </a:solidFill>
            </a:endParaRPr>
          </a:p>
          <a:p>
            <a:pPr marL="171450" indent="-171450">
              <a:buFont typeface="Arial" panose="020B0604020202020204" pitchFamily="34" charset="0"/>
              <a:buChar char="•"/>
            </a:pPr>
            <a:r>
              <a:rPr lang="en-US" sz="2000" dirty="0">
                <a:solidFill>
                  <a:schemeClr val="tx1"/>
                </a:solidFill>
              </a:rPr>
              <a:t>Peak Day Summer Demand ~ 4 </a:t>
            </a:r>
            <a:r>
              <a:rPr lang="en-US" sz="2000" dirty="0" err="1">
                <a:solidFill>
                  <a:schemeClr val="tx1"/>
                </a:solidFill>
              </a:rPr>
              <a:t>mgd</a:t>
            </a:r>
            <a:endParaRPr lang="en-US" sz="2000" dirty="0">
              <a:solidFill>
                <a:schemeClr val="tx1"/>
              </a:solidFill>
            </a:endParaRPr>
          </a:p>
          <a:p>
            <a:pPr algn="ctr"/>
            <a:endParaRPr lang="en-US" sz="1200" dirty="0">
              <a:solidFill>
                <a:schemeClr val="tx1"/>
              </a:solidFill>
            </a:endParaRPr>
          </a:p>
        </p:txBody>
      </p:sp>
      <p:grpSp>
        <p:nvGrpSpPr>
          <p:cNvPr id="17" name="Group 16">
            <a:extLst>
              <a:ext uri="{FF2B5EF4-FFF2-40B4-BE49-F238E27FC236}">
                <a16:creationId xmlns:a16="http://schemas.microsoft.com/office/drawing/2014/main" id="{24CF4898-5B17-41EA-A49A-A3A3B6E765DD}"/>
              </a:ext>
            </a:extLst>
          </p:cNvPr>
          <p:cNvGrpSpPr/>
          <p:nvPr/>
        </p:nvGrpSpPr>
        <p:grpSpPr>
          <a:xfrm>
            <a:off x="4836600" y="227245"/>
            <a:ext cx="4393271" cy="4469826"/>
            <a:chOff x="4876989" y="18377"/>
            <a:chExt cx="6641911" cy="6757651"/>
          </a:xfrm>
        </p:grpSpPr>
        <p:pic>
          <p:nvPicPr>
            <p:cNvPr id="18" name="Picture 3">
              <a:extLst>
                <a:ext uri="{FF2B5EF4-FFF2-40B4-BE49-F238E27FC236}">
                  <a16:creationId xmlns:a16="http://schemas.microsoft.com/office/drawing/2014/main" id="{8645B8BB-F045-4C21-94A4-4931E91E93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6919" y="18377"/>
              <a:ext cx="5260244" cy="675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a:extLst>
                <a:ext uri="{FF2B5EF4-FFF2-40B4-BE49-F238E27FC236}">
                  <a16:creationId xmlns:a16="http://schemas.microsoft.com/office/drawing/2014/main" id="{28132C7F-01DD-4246-A75E-71C315972B6C}"/>
                </a:ext>
              </a:extLst>
            </p:cNvPr>
            <p:cNvSpPr txBox="1"/>
            <p:nvPr/>
          </p:nvSpPr>
          <p:spPr>
            <a:xfrm>
              <a:off x="7138911" y="3142207"/>
              <a:ext cx="1320800" cy="395512"/>
            </a:xfrm>
            <a:prstGeom prst="rect">
              <a:avLst/>
            </a:prstGeom>
            <a:noFill/>
            <a:ln>
              <a:noFill/>
            </a:ln>
          </p:spPr>
          <p:txBody>
            <a:bodyPr wrap="square" rtlCol="0">
              <a:spAutoFit/>
            </a:bodyPr>
            <a:lstStyle/>
            <a:p>
              <a:r>
                <a:rPr lang="en-US" sz="1100" b="1" dirty="0"/>
                <a:t>Main St</a:t>
              </a:r>
            </a:p>
          </p:txBody>
        </p:sp>
        <p:sp>
          <p:nvSpPr>
            <p:cNvPr id="20" name="TextBox 19">
              <a:extLst>
                <a:ext uri="{FF2B5EF4-FFF2-40B4-BE49-F238E27FC236}">
                  <a16:creationId xmlns:a16="http://schemas.microsoft.com/office/drawing/2014/main" id="{CC83D051-8144-4B8E-9D8F-4310511C7640}"/>
                </a:ext>
              </a:extLst>
            </p:cNvPr>
            <p:cNvSpPr txBox="1"/>
            <p:nvPr/>
          </p:nvSpPr>
          <p:spPr>
            <a:xfrm>
              <a:off x="6937226" y="1109700"/>
              <a:ext cx="2038652" cy="395512"/>
            </a:xfrm>
            <a:prstGeom prst="rect">
              <a:avLst/>
            </a:prstGeom>
            <a:noFill/>
            <a:ln>
              <a:noFill/>
            </a:ln>
          </p:spPr>
          <p:txBody>
            <a:bodyPr wrap="square" rtlCol="0">
              <a:spAutoFit/>
            </a:bodyPr>
            <a:lstStyle/>
            <a:p>
              <a:r>
                <a:rPr lang="en-US" sz="1100" b="1" dirty="0"/>
                <a:t>Harmony Rd</a:t>
              </a:r>
            </a:p>
          </p:txBody>
        </p:sp>
        <p:sp>
          <p:nvSpPr>
            <p:cNvPr id="21" name="TextBox 20">
              <a:extLst>
                <a:ext uri="{FF2B5EF4-FFF2-40B4-BE49-F238E27FC236}">
                  <a16:creationId xmlns:a16="http://schemas.microsoft.com/office/drawing/2014/main" id="{6C2AF9A3-7023-4772-BF30-366F13121FE7}"/>
                </a:ext>
              </a:extLst>
            </p:cNvPr>
            <p:cNvSpPr txBox="1"/>
            <p:nvPr/>
          </p:nvSpPr>
          <p:spPr>
            <a:xfrm>
              <a:off x="6598148" y="5071679"/>
              <a:ext cx="2065988" cy="395512"/>
            </a:xfrm>
            <a:prstGeom prst="rect">
              <a:avLst/>
            </a:prstGeom>
            <a:noFill/>
            <a:ln>
              <a:noFill/>
            </a:ln>
          </p:spPr>
          <p:txBody>
            <a:bodyPr wrap="square" rtlCol="0">
              <a:spAutoFit/>
            </a:bodyPr>
            <a:lstStyle/>
            <a:p>
              <a:r>
                <a:rPr lang="en-US" sz="1100" b="1" dirty="0"/>
                <a:t>Crossroads Blvd</a:t>
              </a:r>
            </a:p>
          </p:txBody>
        </p:sp>
        <p:sp>
          <p:nvSpPr>
            <p:cNvPr id="22" name="TextBox 21">
              <a:extLst>
                <a:ext uri="{FF2B5EF4-FFF2-40B4-BE49-F238E27FC236}">
                  <a16:creationId xmlns:a16="http://schemas.microsoft.com/office/drawing/2014/main" id="{DCA72E1B-B596-4C28-904E-B5BDBD483359}"/>
                </a:ext>
              </a:extLst>
            </p:cNvPr>
            <p:cNvSpPr txBox="1"/>
            <p:nvPr/>
          </p:nvSpPr>
          <p:spPr>
            <a:xfrm rot="16200000">
              <a:off x="6487333" y="4197238"/>
              <a:ext cx="1303156" cy="395512"/>
            </a:xfrm>
            <a:prstGeom prst="rect">
              <a:avLst/>
            </a:prstGeom>
            <a:noFill/>
            <a:ln>
              <a:noFill/>
            </a:ln>
          </p:spPr>
          <p:txBody>
            <a:bodyPr wrap="square" rtlCol="0">
              <a:spAutoFit/>
            </a:bodyPr>
            <a:lstStyle/>
            <a:p>
              <a:r>
                <a:rPr lang="en-US" sz="1050" b="1" dirty="0"/>
                <a:t>Colo. Blvd</a:t>
              </a:r>
            </a:p>
          </p:txBody>
        </p:sp>
        <p:sp>
          <p:nvSpPr>
            <p:cNvPr id="23" name="TextBox 22">
              <a:extLst>
                <a:ext uri="{FF2B5EF4-FFF2-40B4-BE49-F238E27FC236}">
                  <a16:creationId xmlns:a16="http://schemas.microsoft.com/office/drawing/2014/main" id="{8DD8728B-6E14-4410-9B53-BBBE8678F8BA}"/>
                </a:ext>
              </a:extLst>
            </p:cNvPr>
            <p:cNvSpPr txBox="1"/>
            <p:nvPr/>
          </p:nvSpPr>
          <p:spPr>
            <a:xfrm>
              <a:off x="8664135" y="3981014"/>
              <a:ext cx="784668" cy="395512"/>
            </a:xfrm>
            <a:prstGeom prst="rect">
              <a:avLst/>
            </a:prstGeom>
            <a:noFill/>
            <a:ln>
              <a:noFill/>
            </a:ln>
          </p:spPr>
          <p:txBody>
            <a:bodyPr wrap="square" rtlCol="0">
              <a:spAutoFit/>
            </a:bodyPr>
            <a:lstStyle/>
            <a:p>
              <a:r>
                <a:rPr lang="en-US" sz="1100" b="1" dirty="0"/>
                <a:t>257</a:t>
              </a:r>
            </a:p>
          </p:txBody>
        </p:sp>
        <p:pic>
          <p:nvPicPr>
            <p:cNvPr id="24" name="Picture 5">
              <a:extLst>
                <a:ext uri="{FF2B5EF4-FFF2-40B4-BE49-F238E27FC236}">
                  <a16:creationId xmlns:a16="http://schemas.microsoft.com/office/drawing/2014/main" id="{5310A687-970D-435A-982B-E2A4EB5A7D0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989" y="5582309"/>
              <a:ext cx="263359" cy="87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a:extLst>
                <a:ext uri="{FF2B5EF4-FFF2-40B4-BE49-F238E27FC236}">
                  <a16:creationId xmlns:a16="http://schemas.microsoft.com/office/drawing/2014/main" id="{832635B0-AAB2-4192-B12F-FDF68F8C9518}"/>
                </a:ext>
              </a:extLst>
            </p:cNvPr>
            <p:cNvSpPr txBox="1"/>
            <p:nvPr/>
          </p:nvSpPr>
          <p:spPr>
            <a:xfrm>
              <a:off x="9994900" y="2108201"/>
              <a:ext cx="1524000" cy="884085"/>
            </a:xfrm>
            <a:prstGeom prst="rect">
              <a:avLst/>
            </a:prstGeom>
            <a:noFill/>
          </p:spPr>
          <p:txBody>
            <a:bodyPr wrap="square" rtlCol="0">
              <a:spAutoFit/>
            </a:bodyPr>
            <a:lstStyle/>
            <a:p>
              <a:r>
                <a:rPr lang="en-US" sz="1600" dirty="0"/>
                <a:t>Town of Windsor</a:t>
              </a:r>
            </a:p>
          </p:txBody>
        </p:sp>
        <p:cxnSp>
          <p:nvCxnSpPr>
            <p:cNvPr id="26" name="Straight Arrow Connector 25">
              <a:extLst>
                <a:ext uri="{FF2B5EF4-FFF2-40B4-BE49-F238E27FC236}">
                  <a16:creationId xmlns:a16="http://schemas.microsoft.com/office/drawing/2014/main" id="{D8A71E33-576E-47C2-AA80-7ED827C10323}"/>
                </a:ext>
              </a:extLst>
            </p:cNvPr>
            <p:cNvCxnSpPr>
              <a:stCxn id="25" idx="1"/>
            </p:cNvCxnSpPr>
            <p:nvPr/>
          </p:nvCxnSpPr>
          <p:spPr>
            <a:xfrm flipH="1">
              <a:off x="9448803" y="2550244"/>
              <a:ext cx="546097" cy="419734"/>
            </a:xfrm>
            <a:prstGeom prst="straightConnector1">
              <a:avLst/>
            </a:prstGeom>
            <a:ln>
              <a:solidFill>
                <a:srgbClr val="080808"/>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428929A-6090-4CB6-A72E-899A4EB272C5}"/>
                </a:ext>
              </a:extLst>
            </p:cNvPr>
            <p:cNvSpPr txBox="1"/>
            <p:nvPr/>
          </p:nvSpPr>
          <p:spPr>
            <a:xfrm>
              <a:off x="9182098" y="327719"/>
              <a:ext cx="2197100" cy="511839"/>
            </a:xfrm>
            <a:prstGeom prst="rect">
              <a:avLst/>
            </a:prstGeom>
            <a:noFill/>
          </p:spPr>
          <p:txBody>
            <a:bodyPr wrap="square" rtlCol="0">
              <a:spAutoFit/>
            </a:bodyPr>
            <a:lstStyle/>
            <a:p>
              <a:r>
                <a:rPr lang="en-US" sz="1600" dirty="0"/>
                <a:t>North Weld</a:t>
              </a:r>
            </a:p>
          </p:txBody>
        </p:sp>
        <p:cxnSp>
          <p:nvCxnSpPr>
            <p:cNvPr id="28" name="Straight Arrow Connector 27">
              <a:extLst>
                <a:ext uri="{FF2B5EF4-FFF2-40B4-BE49-F238E27FC236}">
                  <a16:creationId xmlns:a16="http://schemas.microsoft.com/office/drawing/2014/main" id="{24C05E5B-8356-4FB3-A4B2-B8404BE9B871}"/>
                </a:ext>
              </a:extLst>
            </p:cNvPr>
            <p:cNvCxnSpPr>
              <a:stCxn id="27" idx="1"/>
            </p:cNvCxnSpPr>
            <p:nvPr/>
          </p:nvCxnSpPr>
          <p:spPr>
            <a:xfrm flipH="1">
              <a:off x="8159752" y="583638"/>
              <a:ext cx="1022347" cy="605857"/>
            </a:xfrm>
            <a:prstGeom prst="straightConnector1">
              <a:avLst/>
            </a:prstGeom>
            <a:ln>
              <a:solidFill>
                <a:srgbClr val="080808"/>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3618FC4-F711-47A3-8C0E-377B5C06CFB6}"/>
                </a:ext>
              </a:extLst>
            </p:cNvPr>
            <p:cNvCxnSpPr>
              <a:cxnSpLocks/>
            </p:cNvCxnSpPr>
            <p:nvPr/>
          </p:nvCxnSpPr>
          <p:spPr>
            <a:xfrm>
              <a:off x="6026649" y="2108201"/>
              <a:ext cx="2" cy="1064973"/>
            </a:xfrm>
            <a:prstGeom prst="straightConnector1">
              <a:avLst/>
            </a:prstGeom>
            <a:ln>
              <a:solidFill>
                <a:srgbClr val="080808"/>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96AAFE6-F632-4910-AA25-9BE9120DF70E}"/>
                </a:ext>
              </a:extLst>
            </p:cNvPr>
            <p:cNvSpPr txBox="1"/>
            <p:nvPr/>
          </p:nvSpPr>
          <p:spPr>
            <a:xfrm>
              <a:off x="5140348" y="1325370"/>
              <a:ext cx="1945060" cy="884085"/>
            </a:xfrm>
            <a:prstGeom prst="rect">
              <a:avLst/>
            </a:prstGeom>
            <a:noFill/>
          </p:spPr>
          <p:txBody>
            <a:bodyPr wrap="square" rtlCol="0">
              <a:spAutoFit/>
            </a:bodyPr>
            <a:lstStyle/>
            <a:p>
              <a:r>
                <a:rPr lang="en-US" sz="1600" dirty="0"/>
                <a:t>Fort Collins - Loveland</a:t>
              </a:r>
            </a:p>
          </p:txBody>
        </p:sp>
        <p:cxnSp>
          <p:nvCxnSpPr>
            <p:cNvPr id="31" name="Straight Arrow Connector 30">
              <a:extLst>
                <a:ext uri="{FF2B5EF4-FFF2-40B4-BE49-F238E27FC236}">
                  <a16:creationId xmlns:a16="http://schemas.microsoft.com/office/drawing/2014/main" id="{CF4C4AA1-4B67-4951-9AE0-0E108587E372}"/>
                </a:ext>
              </a:extLst>
            </p:cNvPr>
            <p:cNvCxnSpPr/>
            <p:nvPr/>
          </p:nvCxnSpPr>
          <p:spPr>
            <a:xfrm flipH="1">
              <a:off x="8664136" y="777141"/>
              <a:ext cx="721163" cy="1114247"/>
            </a:xfrm>
            <a:prstGeom prst="straightConnector1">
              <a:avLst/>
            </a:prstGeom>
            <a:ln>
              <a:solidFill>
                <a:srgbClr val="080808"/>
              </a:solidFill>
              <a:tailEnd type="arrow"/>
            </a:ln>
          </p:spPr>
          <p:style>
            <a:lnRef idx="1">
              <a:schemeClr val="accent1"/>
            </a:lnRef>
            <a:fillRef idx="0">
              <a:schemeClr val="accent1"/>
            </a:fillRef>
            <a:effectRef idx="0">
              <a:schemeClr val="accent1"/>
            </a:effectRef>
            <a:fontRef idx="minor">
              <a:schemeClr val="tx1"/>
            </a:fontRef>
          </p:style>
        </p:cxnSp>
      </p:grpSp>
      <p:sp>
        <p:nvSpPr>
          <p:cNvPr id="32" name="Text Placeholder 3">
            <a:extLst>
              <a:ext uri="{FF2B5EF4-FFF2-40B4-BE49-F238E27FC236}">
                <a16:creationId xmlns:a16="http://schemas.microsoft.com/office/drawing/2014/main" id="{94369033-1169-4BDA-9814-A49957CBDF3D}"/>
              </a:ext>
            </a:extLst>
          </p:cNvPr>
          <p:cNvSpPr txBox="1">
            <a:spLocks/>
          </p:cNvSpPr>
          <p:nvPr/>
        </p:nvSpPr>
        <p:spPr>
          <a:xfrm>
            <a:off x="270043" y="2594541"/>
            <a:ext cx="4307400" cy="52760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800" kern="1200" baseline="0">
                <a:solidFill>
                  <a:srgbClr val="6062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6062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algn="ctr"/>
            <a:r>
              <a:rPr lang="en-US" sz="2000" dirty="0">
                <a:solidFill>
                  <a:schemeClr val="tx1"/>
                </a:solidFill>
              </a:rPr>
              <a:t>Windsor’s Total Population Estimate: 43,800</a:t>
            </a:r>
          </a:p>
          <a:p>
            <a:pPr algn="ctr"/>
            <a:endParaRPr lang="en-US" sz="2800" dirty="0">
              <a:solidFill>
                <a:schemeClr val="tx1"/>
              </a:solidFill>
            </a:endParaRPr>
          </a:p>
        </p:txBody>
      </p:sp>
      <p:sp>
        <p:nvSpPr>
          <p:cNvPr id="2" name="Title 1"/>
          <p:cNvSpPr>
            <a:spLocks noGrp="1"/>
          </p:cNvSpPr>
          <p:nvPr>
            <p:ph type="title"/>
          </p:nvPr>
        </p:nvSpPr>
        <p:spPr>
          <a:xfrm>
            <a:off x="1524000" y="269017"/>
            <a:ext cx="4073039" cy="680080"/>
          </a:xfrm>
        </p:spPr>
        <p:txBody>
          <a:bodyPr>
            <a:noAutofit/>
          </a:bodyPr>
          <a:lstStyle/>
          <a:p>
            <a:r>
              <a:rPr lang="en-US" sz="2800" dirty="0"/>
              <a:t>Water Service Area</a:t>
            </a:r>
          </a:p>
        </p:txBody>
      </p:sp>
      <p:sp>
        <p:nvSpPr>
          <p:cNvPr id="33" name="Text Placeholder 3">
            <a:extLst>
              <a:ext uri="{FF2B5EF4-FFF2-40B4-BE49-F238E27FC236}">
                <a16:creationId xmlns:a16="http://schemas.microsoft.com/office/drawing/2014/main" id="{F3054BA5-ECCA-4EE2-AB22-C35F5FA38150}"/>
              </a:ext>
            </a:extLst>
          </p:cNvPr>
          <p:cNvSpPr txBox="1">
            <a:spLocks/>
          </p:cNvSpPr>
          <p:nvPr/>
        </p:nvSpPr>
        <p:spPr>
          <a:xfrm>
            <a:off x="50644" y="3379887"/>
            <a:ext cx="4746198" cy="52760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800" kern="1200" baseline="0">
                <a:solidFill>
                  <a:srgbClr val="606264"/>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606264"/>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60626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algn="ctr"/>
            <a:r>
              <a:rPr lang="en-US" sz="2000" dirty="0">
                <a:solidFill>
                  <a:schemeClr val="tx1"/>
                </a:solidFill>
              </a:rPr>
              <a:t>Windsor’s Water Service Area Population Estimate: 25,000 - 26,000</a:t>
            </a:r>
          </a:p>
          <a:p>
            <a:pPr algn="ctr"/>
            <a:endParaRPr lang="en-US" sz="2800" dirty="0">
              <a:solidFill>
                <a:schemeClr val="tx1"/>
              </a:solidFill>
            </a:endParaRPr>
          </a:p>
        </p:txBody>
      </p:sp>
    </p:spTree>
    <p:extLst>
      <p:ext uri="{BB962C8B-B14F-4D97-AF65-F5344CB8AC3E}">
        <p14:creationId xmlns:p14="http://schemas.microsoft.com/office/powerpoint/2010/main" val="100417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693E642-CCFD-3C6D-235C-A90841E2F3D1}"/>
              </a:ext>
            </a:extLst>
          </p:cNvPr>
          <p:cNvGrpSpPr/>
          <p:nvPr/>
        </p:nvGrpSpPr>
        <p:grpSpPr>
          <a:xfrm>
            <a:off x="1345649" y="12538"/>
            <a:ext cx="7758245" cy="3300316"/>
            <a:chOff x="1345649" y="12538"/>
            <a:chExt cx="7758245" cy="3300316"/>
          </a:xfrm>
        </p:grpSpPr>
        <p:grpSp>
          <p:nvGrpSpPr>
            <p:cNvPr id="17" name="Group 16">
              <a:extLst>
                <a:ext uri="{FF2B5EF4-FFF2-40B4-BE49-F238E27FC236}">
                  <a16:creationId xmlns:a16="http://schemas.microsoft.com/office/drawing/2014/main" id="{0C132079-D4BC-82EC-A55B-E97F799C0CD6}"/>
                </a:ext>
              </a:extLst>
            </p:cNvPr>
            <p:cNvGrpSpPr/>
            <p:nvPr/>
          </p:nvGrpSpPr>
          <p:grpSpPr>
            <a:xfrm>
              <a:off x="1345649" y="12538"/>
              <a:ext cx="7539220" cy="3300316"/>
              <a:chOff x="1345649" y="12538"/>
              <a:chExt cx="7539220" cy="3300316"/>
            </a:xfrm>
          </p:grpSpPr>
          <p:pic>
            <p:nvPicPr>
              <p:cNvPr id="3" name="Picture 2">
                <a:extLst>
                  <a:ext uri="{FF2B5EF4-FFF2-40B4-BE49-F238E27FC236}">
                    <a16:creationId xmlns:a16="http://schemas.microsoft.com/office/drawing/2014/main" id="{05273E53-193A-F259-CB25-CFFF305C656C}"/>
                  </a:ext>
                </a:extLst>
              </p:cNvPr>
              <p:cNvPicPr>
                <a:picLocks noChangeAspect="1"/>
              </p:cNvPicPr>
              <p:nvPr/>
            </p:nvPicPr>
            <p:blipFill>
              <a:blip r:embed="rId3"/>
              <a:stretch>
                <a:fillRect/>
              </a:stretch>
            </p:blipFill>
            <p:spPr>
              <a:xfrm>
                <a:off x="1345649" y="12538"/>
                <a:ext cx="5939422" cy="3300316"/>
              </a:xfrm>
              <a:prstGeom prst="rect">
                <a:avLst/>
              </a:prstGeom>
            </p:spPr>
          </p:pic>
          <p:cxnSp>
            <p:nvCxnSpPr>
              <p:cNvPr id="6" name="Straight Connector 5">
                <a:extLst>
                  <a:ext uri="{FF2B5EF4-FFF2-40B4-BE49-F238E27FC236}">
                    <a16:creationId xmlns:a16="http://schemas.microsoft.com/office/drawing/2014/main" id="{4493F8FE-239F-4B47-A5CC-F266140B990F}"/>
                  </a:ext>
                </a:extLst>
              </p:cNvPr>
              <p:cNvCxnSpPr/>
              <p:nvPr/>
            </p:nvCxnSpPr>
            <p:spPr>
              <a:xfrm>
                <a:off x="1892841" y="1801169"/>
                <a:ext cx="539223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724C07-A37D-46BF-B8BC-D93FF6C26FFA}"/>
                  </a:ext>
                </a:extLst>
              </p:cNvPr>
              <p:cNvSpPr txBox="1"/>
              <p:nvPr/>
            </p:nvSpPr>
            <p:spPr>
              <a:xfrm>
                <a:off x="7285071" y="1623088"/>
                <a:ext cx="1537031" cy="416875"/>
              </a:xfrm>
              <a:prstGeom prst="rect">
                <a:avLst/>
              </a:prstGeom>
              <a:noFill/>
            </p:spPr>
            <p:txBody>
              <a:bodyPr wrap="square" rtlCol="0">
                <a:spAutoFit/>
              </a:bodyPr>
              <a:lstStyle/>
              <a:p>
                <a:r>
                  <a:rPr lang="en-US" sz="1400" dirty="0"/>
                  <a:t>Current Demand</a:t>
                </a:r>
              </a:p>
              <a:p>
                <a:r>
                  <a:rPr lang="en-US" sz="1400" dirty="0"/>
                  <a:t> – Pop 26,000*</a:t>
                </a:r>
              </a:p>
            </p:txBody>
          </p:sp>
          <p:cxnSp>
            <p:nvCxnSpPr>
              <p:cNvPr id="11" name="Straight Connector 10">
                <a:extLst>
                  <a:ext uri="{FF2B5EF4-FFF2-40B4-BE49-F238E27FC236}">
                    <a16:creationId xmlns:a16="http://schemas.microsoft.com/office/drawing/2014/main" id="{06F22BA3-5EE4-4459-806C-0811F41FE1F3}"/>
                  </a:ext>
                </a:extLst>
              </p:cNvPr>
              <p:cNvCxnSpPr/>
              <p:nvPr/>
            </p:nvCxnSpPr>
            <p:spPr>
              <a:xfrm>
                <a:off x="1892841" y="986077"/>
                <a:ext cx="539223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0F518E4-A63B-4B0D-9211-87008F92DA79}"/>
                  </a:ext>
                </a:extLst>
              </p:cNvPr>
              <p:cNvSpPr txBox="1"/>
              <p:nvPr/>
            </p:nvSpPr>
            <p:spPr>
              <a:xfrm>
                <a:off x="7347838" y="903272"/>
                <a:ext cx="1537031" cy="245221"/>
              </a:xfrm>
              <a:prstGeom prst="rect">
                <a:avLst/>
              </a:prstGeom>
              <a:noFill/>
            </p:spPr>
            <p:txBody>
              <a:bodyPr wrap="square" rtlCol="0">
                <a:spAutoFit/>
              </a:bodyPr>
              <a:lstStyle/>
              <a:p>
                <a:r>
                  <a:rPr lang="en-US" sz="1400" dirty="0"/>
                  <a:t>Pop ~ 60,000</a:t>
                </a:r>
              </a:p>
            </p:txBody>
          </p:sp>
        </p:grpSp>
        <p:sp>
          <p:nvSpPr>
            <p:cNvPr id="7" name="TextBox 6">
              <a:extLst>
                <a:ext uri="{FF2B5EF4-FFF2-40B4-BE49-F238E27FC236}">
                  <a16:creationId xmlns:a16="http://schemas.microsoft.com/office/drawing/2014/main" id="{4DFEDA18-4DA9-4ABC-8E1C-04DF4BF86C2E}"/>
                </a:ext>
              </a:extLst>
            </p:cNvPr>
            <p:cNvSpPr txBox="1"/>
            <p:nvPr/>
          </p:nvSpPr>
          <p:spPr>
            <a:xfrm>
              <a:off x="7003280" y="2531185"/>
              <a:ext cx="2100614" cy="343308"/>
            </a:xfrm>
            <a:prstGeom prst="rect">
              <a:avLst/>
            </a:prstGeom>
            <a:noFill/>
          </p:spPr>
          <p:txBody>
            <a:bodyPr wrap="square" rtlCol="0">
              <a:spAutoFit/>
            </a:bodyPr>
            <a:lstStyle/>
            <a:p>
              <a:r>
                <a:rPr lang="en-US" sz="1100" i="1" dirty="0">
                  <a:cs typeface="Calibri Light" panose="020F0302020204030204" pitchFamily="34" charset="0"/>
                </a:rPr>
                <a:t>* - Population refers to Windsor’s Water Service Area only</a:t>
              </a:r>
            </a:p>
          </p:txBody>
        </p:sp>
      </p:grpSp>
      <p:graphicFrame>
        <p:nvGraphicFramePr>
          <p:cNvPr id="20" name="Object 19">
            <a:extLst>
              <a:ext uri="{FF2B5EF4-FFF2-40B4-BE49-F238E27FC236}">
                <a16:creationId xmlns:a16="http://schemas.microsoft.com/office/drawing/2014/main" id="{164D9701-7764-7D75-0C95-1F6A69DA88ED}"/>
              </a:ext>
            </a:extLst>
          </p:cNvPr>
          <p:cNvGraphicFramePr>
            <a:graphicFrameLocks noChangeAspect="1"/>
          </p:cNvGraphicFramePr>
          <p:nvPr/>
        </p:nvGraphicFramePr>
        <p:xfrm>
          <a:off x="1532714" y="3238193"/>
          <a:ext cx="6201586" cy="1905306"/>
        </p:xfrm>
        <a:graphic>
          <a:graphicData uri="http://schemas.openxmlformats.org/presentationml/2006/ole">
            <mc:AlternateContent xmlns:mc="http://schemas.openxmlformats.org/markup-compatibility/2006">
              <mc:Choice xmlns:v="urn:schemas-microsoft-com:vml" Requires="v">
                <p:oleObj name="Worksheet" r:id="rId4" imgW="6324651" imgH="1943202" progId="Excel.Sheet.12">
                  <p:embed/>
                </p:oleObj>
              </mc:Choice>
              <mc:Fallback>
                <p:oleObj name="Worksheet" r:id="rId4" imgW="6324651" imgH="1943202" progId="Excel.Sheet.12">
                  <p:embed/>
                  <p:pic>
                    <p:nvPicPr>
                      <p:cNvPr id="20" name="Object 19">
                        <a:extLst>
                          <a:ext uri="{FF2B5EF4-FFF2-40B4-BE49-F238E27FC236}">
                            <a16:creationId xmlns:a16="http://schemas.microsoft.com/office/drawing/2014/main" id="{164D9701-7764-7D75-0C95-1F6A69DA88ED}"/>
                          </a:ext>
                        </a:extLst>
                      </p:cNvPr>
                      <p:cNvPicPr/>
                      <p:nvPr/>
                    </p:nvPicPr>
                    <p:blipFill>
                      <a:blip r:embed="rId5"/>
                      <a:stretch>
                        <a:fillRect/>
                      </a:stretch>
                    </p:blipFill>
                    <p:spPr>
                      <a:xfrm>
                        <a:off x="1532714" y="3238193"/>
                        <a:ext cx="6201586" cy="1905306"/>
                      </a:xfrm>
                      <a:prstGeom prst="rect">
                        <a:avLst/>
                      </a:prstGeom>
                    </p:spPr>
                  </p:pic>
                </p:oleObj>
              </mc:Fallback>
            </mc:AlternateContent>
          </a:graphicData>
        </a:graphic>
      </p:graphicFrame>
    </p:spTree>
    <p:extLst>
      <p:ext uri="{BB962C8B-B14F-4D97-AF65-F5344CB8AC3E}">
        <p14:creationId xmlns:p14="http://schemas.microsoft.com/office/powerpoint/2010/main" val="72441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Water Use by Customer Class</a:t>
            </a:r>
          </a:p>
        </p:txBody>
      </p:sp>
      <p:grpSp>
        <p:nvGrpSpPr>
          <p:cNvPr id="5" name="Group 4">
            <a:extLst>
              <a:ext uri="{FF2B5EF4-FFF2-40B4-BE49-F238E27FC236}">
                <a16:creationId xmlns:a16="http://schemas.microsoft.com/office/drawing/2014/main" id="{9196A6C3-ABA4-4B83-9802-CB296DC0E63D}"/>
              </a:ext>
            </a:extLst>
          </p:cNvPr>
          <p:cNvGrpSpPr/>
          <p:nvPr/>
        </p:nvGrpSpPr>
        <p:grpSpPr>
          <a:xfrm>
            <a:off x="0" y="1237762"/>
            <a:ext cx="9004722" cy="3218688"/>
            <a:chOff x="0" y="961537"/>
            <a:chExt cx="9004722" cy="3218688"/>
          </a:xfrm>
        </p:grpSpPr>
        <p:pic>
          <p:nvPicPr>
            <p:cNvPr id="3" name="Picture 2">
              <a:extLst>
                <a:ext uri="{FF2B5EF4-FFF2-40B4-BE49-F238E27FC236}">
                  <a16:creationId xmlns:a16="http://schemas.microsoft.com/office/drawing/2014/main" id="{6DF4689B-47E7-4959-8043-9CB4DDE619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961537"/>
              <a:ext cx="4432722" cy="3214035"/>
            </a:xfrm>
            <a:prstGeom prst="rect">
              <a:avLst/>
            </a:prstGeom>
          </p:spPr>
        </p:pic>
        <p:pic>
          <p:nvPicPr>
            <p:cNvPr id="4" name="Picture 3">
              <a:extLst>
                <a:ext uri="{FF2B5EF4-FFF2-40B4-BE49-F238E27FC236}">
                  <a16:creationId xmlns:a16="http://schemas.microsoft.com/office/drawing/2014/main" id="{C3C494FE-4CDC-4051-8E36-E28954CEEB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961537"/>
              <a:ext cx="4439139" cy="3218688"/>
            </a:xfrm>
            <a:prstGeom prst="rect">
              <a:avLst/>
            </a:prstGeom>
          </p:spPr>
        </p:pic>
      </p:grpSp>
    </p:spTree>
    <p:extLst>
      <p:ext uri="{BB962C8B-B14F-4D97-AF65-F5344CB8AC3E}">
        <p14:creationId xmlns:p14="http://schemas.microsoft.com/office/powerpoint/2010/main" val="288678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4800" y="2013857"/>
            <a:ext cx="3657600" cy="1981200"/>
          </a:xfrm>
        </p:spPr>
        <p:txBody>
          <a:bodyPr/>
          <a:lstStyle/>
          <a:p>
            <a:r>
              <a:rPr lang="en-US" dirty="0"/>
              <a:t>Private Non-Potable</a:t>
            </a:r>
          </a:p>
          <a:p>
            <a:r>
              <a:rPr lang="en-US" dirty="0"/>
              <a:t>Dual – Use Systems</a:t>
            </a:r>
          </a:p>
        </p:txBody>
      </p:sp>
      <p:pic>
        <p:nvPicPr>
          <p:cNvPr id="4" name="Picture 3"/>
          <p:cNvPicPr>
            <a:picLocks noChangeAspect="1"/>
          </p:cNvPicPr>
          <p:nvPr/>
        </p:nvPicPr>
        <p:blipFill>
          <a:blip r:embed="rId3"/>
          <a:stretch>
            <a:fillRect/>
          </a:stretch>
        </p:blipFill>
        <p:spPr>
          <a:xfrm>
            <a:off x="3877155" y="0"/>
            <a:ext cx="5266845" cy="5143500"/>
          </a:xfrm>
          <a:prstGeom prst="rect">
            <a:avLst/>
          </a:prstGeom>
        </p:spPr>
      </p:pic>
    </p:spTree>
    <p:extLst>
      <p:ext uri="{BB962C8B-B14F-4D97-AF65-F5344CB8AC3E}">
        <p14:creationId xmlns:p14="http://schemas.microsoft.com/office/powerpoint/2010/main" val="404251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58873" y="740463"/>
            <a:ext cx="5143500" cy="3657601"/>
          </a:xfrm>
          <a:prstGeom prst="rect">
            <a:avLst/>
          </a:prstGeom>
        </p:spPr>
      </p:pic>
      <p:sp>
        <p:nvSpPr>
          <p:cNvPr id="7" name="Rectangle 6"/>
          <p:cNvSpPr/>
          <p:nvPr/>
        </p:nvSpPr>
        <p:spPr>
          <a:xfrm>
            <a:off x="457200" y="4324350"/>
            <a:ext cx="1066800" cy="816664"/>
          </a:xfrm>
          <a:prstGeom prst="rect">
            <a:avLst/>
          </a:prstGeom>
          <a:solidFill>
            <a:srgbClr val="001D4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944" y="4485611"/>
            <a:ext cx="801311" cy="494142"/>
          </a:xfrm>
          <a:prstGeom prst="rect">
            <a:avLst/>
          </a:prstGeom>
        </p:spPr>
      </p:pic>
      <p:sp>
        <p:nvSpPr>
          <p:cNvPr id="15" name="TextBox 14"/>
          <p:cNvSpPr txBox="1"/>
          <p:nvPr/>
        </p:nvSpPr>
        <p:spPr>
          <a:xfrm>
            <a:off x="3886200" y="438150"/>
            <a:ext cx="4667975" cy="4401205"/>
          </a:xfrm>
          <a:prstGeom prst="rect">
            <a:avLst/>
          </a:prstGeom>
          <a:noFill/>
        </p:spPr>
        <p:txBody>
          <a:bodyPr wrap="square" rtlCol="0">
            <a:spAutoFit/>
          </a:bodyPr>
          <a:lstStyle/>
          <a:p>
            <a:r>
              <a:rPr lang="en-US" sz="2800" b="1" dirty="0"/>
              <a:t>History</a:t>
            </a:r>
            <a:endParaRPr lang="en-US" sz="2800" dirty="0"/>
          </a:p>
          <a:p>
            <a:endParaRPr lang="en-US" dirty="0"/>
          </a:p>
          <a:p>
            <a:r>
              <a:rPr lang="en-US" dirty="0"/>
              <a:t>1994: Water Valley becomes Windsor’s first development to propose building a dual water distribution system.</a:t>
            </a:r>
          </a:p>
          <a:p>
            <a:endParaRPr lang="en-US" dirty="0"/>
          </a:p>
          <a:p>
            <a:r>
              <a:rPr lang="en-US" dirty="0"/>
              <a:t>1995: Data for existing homes showed that approximately 50% of total water use was for indoor use.</a:t>
            </a:r>
          </a:p>
          <a:p>
            <a:endParaRPr lang="en-US" dirty="0"/>
          </a:p>
          <a:p>
            <a:r>
              <a:rPr lang="en-US" dirty="0"/>
              <a:t>2003: Passed ordinance requiring secondary water systems for irrigation of new residential development within the Town of Windsor urban growth boundary. </a:t>
            </a:r>
          </a:p>
          <a:p>
            <a:endParaRPr lang="en-US" dirty="0"/>
          </a:p>
        </p:txBody>
      </p:sp>
    </p:spTree>
    <p:extLst>
      <p:ext uri="{BB962C8B-B14F-4D97-AF65-F5344CB8AC3E}">
        <p14:creationId xmlns:p14="http://schemas.microsoft.com/office/powerpoint/2010/main" val="21625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37133" y="748767"/>
            <a:ext cx="5143500" cy="3645966"/>
          </a:xfrm>
          <a:prstGeom prst="rect">
            <a:avLst/>
          </a:prstGeom>
        </p:spPr>
      </p:pic>
      <p:sp>
        <p:nvSpPr>
          <p:cNvPr id="7" name="Rectangle 6"/>
          <p:cNvSpPr/>
          <p:nvPr/>
        </p:nvSpPr>
        <p:spPr>
          <a:xfrm>
            <a:off x="457200" y="4324350"/>
            <a:ext cx="1066800" cy="816664"/>
          </a:xfrm>
          <a:prstGeom prst="rect">
            <a:avLst/>
          </a:prstGeom>
          <a:solidFill>
            <a:srgbClr val="001D4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52" y="4476750"/>
            <a:ext cx="801311" cy="494142"/>
          </a:xfrm>
          <a:prstGeom prst="rect">
            <a:avLst/>
          </a:prstGeom>
        </p:spPr>
      </p:pic>
      <p:sp>
        <p:nvSpPr>
          <p:cNvPr id="4" name="Rectangle 3"/>
          <p:cNvSpPr/>
          <p:nvPr/>
        </p:nvSpPr>
        <p:spPr>
          <a:xfrm>
            <a:off x="3886200" y="448189"/>
            <a:ext cx="4953000" cy="4437882"/>
          </a:xfrm>
          <a:prstGeom prst="rect">
            <a:avLst/>
          </a:prstGeom>
        </p:spPr>
        <p:txBody>
          <a:bodyPr wrap="square">
            <a:spAutoFit/>
          </a:bodyPr>
          <a:lstStyle/>
          <a:p>
            <a:pPr>
              <a:lnSpc>
                <a:spcPct val="107000"/>
              </a:lnSpc>
              <a:spcAft>
                <a:spcPts val="800"/>
              </a:spcAft>
            </a:pPr>
            <a:r>
              <a:rPr lang="en-US" sz="2800" b="1" dirty="0">
                <a:ea typeface="Calibri" panose="020F0502020204030204" pitchFamily="34" charset="0"/>
                <a:cs typeface="Times New Roman" panose="02020603050405020304" pitchFamily="18" charset="0"/>
              </a:rPr>
              <a:t>Ordinance</a:t>
            </a: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Mandatory construction of non-potable secondary water systems for irrigation</a:t>
            </a:r>
          </a:p>
          <a:p>
            <a:pPr marL="342900" marR="0" lvl="0" indent="-342900">
              <a:lnSpc>
                <a:spcPct val="107000"/>
              </a:lnSpc>
              <a:spcBef>
                <a:spcPts val="0"/>
              </a:spcBef>
              <a:spcAft>
                <a:spcPts val="0"/>
              </a:spcAft>
              <a:buFont typeface="Symbol" panose="05050102010706020507" pitchFamily="18" charset="2"/>
              <a:buChar char=""/>
            </a:pPr>
            <a:endParaRPr lang="en-US" sz="8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Systems privately managed by metropolitan districts, HOAs, or other public or private entity subject to approval by the Town of Windsor</a:t>
            </a:r>
          </a:p>
          <a:p>
            <a:pPr marL="342900" marR="0" lvl="0" indent="-342900">
              <a:lnSpc>
                <a:spcPct val="107000"/>
              </a:lnSpc>
              <a:spcBef>
                <a:spcPts val="0"/>
              </a:spcBef>
              <a:spcAft>
                <a:spcPts val="0"/>
              </a:spcAft>
              <a:buFont typeface="Symbol" panose="05050102010706020507" pitchFamily="18" charset="2"/>
              <a:buChar char=""/>
            </a:pPr>
            <a:endParaRPr lang="en-US" sz="8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Established geographical areas where </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non-potable systems shall be required</a:t>
            </a:r>
          </a:p>
          <a:p>
            <a:pPr marL="342900" marR="0" lvl="0" indent="-342900">
              <a:lnSpc>
                <a:spcPct val="107000"/>
              </a:lnSpc>
              <a:spcBef>
                <a:spcPts val="0"/>
              </a:spcBef>
              <a:spcAft>
                <a:spcPts val="0"/>
              </a:spcAft>
              <a:buFont typeface="Symbol" panose="05050102010706020507" pitchFamily="18" charset="2"/>
              <a:buChar char=""/>
            </a:pPr>
            <a:endParaRPr lang="en-US" sz="8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Construction of non-potable secondary water systems shall be a condition of annexation</a:t>
            </a:r>
          </a:p>
        </p:txBody>
      </p:sp>
    </p:spTree>
    <p:extLst>
      <p:ext uri="{BB962C8B-B14F-4D97-AF65-F5344CB8AC3E}">
        <p14:creationId xmlns:p14="http://schemas.microsoft.com/office/powerpoint/2010/main" val="191597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AB199-67D7-22FE-D232-29BD6BEE1FEF}"/>
              </a:ext>
            </a:extLst>
          </p:cNvPr>
          <p:cNvPicPr>
            <a:picLocks noChangeAspect="1"/>
          </p:cNvPicPr>
          <p:nvPr/>
        </p:nvPicPr>
        <p:blipFill>
          <a:blip r:embed="rId2"/>
          <a:stretch>
            <a:fillRect/>
          </a:stretch>
        </p:blipFill>
        <p:spPr>
          <a:xfrm>
            <a:off x="1339988" y="-69669"/>
            <a:ext cx="7091039" cy="5143500"/>
          </a:xfrm>
          <a:prstGeom prst="rect">
            <a:avLst/>
          </a:prstGeom>
        </p:spPr>
      </p:pic>
    </p:spTree>
    <p:extLst>
      <p:ext uri="{BB962C8B-B14F-4D97-AF65-F5344CB8AC3E}">
        <p14:creationId xmlns:p14="http://schemas.microsoft.com/office/powerpoint/2010/main" val="2399980502"/>
      </p:ext>
    </p:extLst>
  </p:cSld>
  <p:clrMapOvr>
    <a:masterClrMapping/>
  </p:clrMapOvr>
</p:sld>
</file>

<file path=ppt/theme/theme1.xml><?xml version="1.0" encoding="utf-8"?>
<a:theme xmlns:a="http://schemas.openxmlformats.org/drawingml/2006/main" name="Town of Windsor PowerPoint Template 2017">
  <a:themeElements>
    <a:clrScheme name="TOW Colors">
      <a:dk1>
        <a:srgbClr val="003A70"/>
      </a:dk1>
      <a:lt1>
        <a:sysClr val="window" lastClr="FFFFFF"/>
      </a:lt1>
      <a:dk2>
        <a:srgbClr val="003A70"/>
      </a:dk2>
      <a:lt2>
        <a:srgbClr val="D6D2C4"/>
      </a:lt2>
      <a:accent1>
        <a:srgbClr val="6BA4B8"/>
      </a:accent1>
      <a:accent2>
        <a:srgbClr val="A3AA83"/>
      </a:accent2>
      <a:accent3>
        <a:srgbClr val="D6D2C4"/>
      </a:accent3>
      <a:accent4>
        <a:srgbClr val="CBA052"/>
      </a:accent4>
      <a:accent5>
        <a:srgbClr val="75787B"/>
      </a:accent5>
      <a:accent6>
        <a:srgbClr val="5F497A"/>
      </a:accent6>
      <a:hlink>
        <a:srgbClr val="FFFFFF"/>
      </a:hlink>
      <a:folHlink>
        <a:srgbClr val="6BA4B8"/>
      </a:folHlink>
    </a:clrScheme>
    <a:fontScheme name="TOW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d2adfb-4844-4394-af2c-788461211bf0">
      <Terms xmlns="http://schemas.microsoft.com/office/infopath/2007/PartnerControls"/>
    </lcf76f155ced4ddcb4097134ff3c332f>
    <Tags xmlns="dfdfdc2e-6562-4bca-b382-866d00cabfb3" xsi:nil="true"/>
    <TaxCatchAll xmlns="dfdfdc2e-6562-4bca-b382-866d00cabfb3" xsi:nil="true"/>
    <CategoryDescription xmlns="http://schemas.microsoft.com/sharepoint.v3" xsi:nil="true"/>
    <_dlc_DocId xmlns="dfdfdc2e-6562-4bca-b382-866d00cabfb3">2TD5W6UAR6Y6-443690059-424111</_dlc_DocId>
    <_dlc_DocIdUrl xmlns="dfdfdc2e-6562-4bca-b382-866d00cabfb3">
      <Url>https://colostate.sharepoint.com/sites/OEE-Resources/CoWC/_layouts/15/DocIdRedir.aspx?ID=2TD5W6UAR6Y6-443690059-424111</Url>
      <Description>2TD5W6UAR6Y6-443690059-424111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A8D8D3CCF8024B8480588293B8CA66" ma:contentTypeVersion="14" ma:contentTypeDescription="Create a new document." ma:contentTypeScope="" ma:versionID="c9c6dd723d8dab9abaf5cd0eb235a46b">
  <xsd:schema xmlns:xsd="http://www.w3.org/2001/XMLSchema" xmlns:xs="http://www.w3.org/2001/XMLSchema" xmlns:p="http://schemas.microsoft.com/office/2006/metadata/properties" xmlns:ns2="dfdfdc2e-6562-4bca-b382-866d00cabfb3" xmlns:ns3="http://schemas.microsoft.com/sharepoint.v3" xmlns:ns4="89d2adfb-4844-4394-af2c-788461211bf0" targetNamespace="http://schemas.microsoft.com/office/2006/metadata/properties" ma:root="true" ma:fieldsID="bda9bed15cdf2c50f155b10f19d5a92f" ns2:_="" ns3:_="" ns4:_="">
    <xsd:import namespace="dfdfdc2e-6562-4bca-b382-866d00cabfb3"/>
    <xsd:import namespace="http://schemas.microsoft.com/sharepoint.v3"/>
    <xsd:import namespace="89d2adfb-4844-4394-af2c-788461211bf0"/>
    <xsd:element name="properties">
      <xsd:complexType>
        <xsd:sequence>
          <xsd:element name="documentManagement">
            <xsd:complexType>
              <xsd:all>
                <xsd:element ref="ns2:_dlc_DocId" minOccurs="0"/>
                <xsd:element ref="ns2:_dlc_DocIdUrl" minOccurs="0"/>
                <xsd:element ref="ns2:_dlc_DocIdPersistId" minOccurs="0"/>
                <xsd:element ref="ns3:CategoryDescription" minOccurs="0"/>
                <xsd:element ref="ns2:Tags" minOccurs="0"/>
                <xsd:element ref="ns4:MediaServiceMetadata" minOccurs="0"/>
                <xsd:element ref="ns4:MediaServiceFastMetadata" minOccurs="0"/>
                <xsd:element ref="ns2:SharedWithUsers" minOccurs="0"/>
                <xsd:element ref="ns2:SharedWithDetails" minOccurs="0"/>
                <xsd:element ref="ns4:lcf76f155ced4ddcb4097134ff3c332f" minOccurs="0"/>
                <xsd:element ref="ns2:TaxCatchAll" minOccurs="0"/>
                <xsd:element ref="ns4:MediaServiceDateTaken" minOccurs="0"/>
                <xsd:element ref="ns4:MediaServiceGenerationTime" minOccurs="0"/>
                <xsd:element ref="ns4:MediaServiceEventHashCode" minOccurs="0"/>
                <xsd:element ref="ns4:MediaServiceLocation" minOccurs="0"/>
                <xsd:element ref="ns4:MediaServiceOCR" minOccurs="0"/>
                <xsd:element ref="ns4:MediaLengthInSecond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dfdc2e-6562-4bca-b382-866d00cabf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gs" ma:index="12" nillable="true" ma:displayName="Tags" ma:internalName="Tags">
      <xsd:complexType>
        <xsd:complexContent>
          <xsd:extension base="dms:MultiChoiceFillIn">
            <xsd:sequence>
              <xsd:element name="Value" maxOccurs="unbounded" minOccurs="0" nillable="true">
                <xsd:simpleType>
                  <xsd:union memberTypes="dms:Text">
                    <xsd:simpleType>
                      <xsd:restriction base="dms:Choice">
                        <xsd:enumeration value="Vendor Provided"/>
                        <xsd:enumeration value="Linked to Other Documents"/>
                        <xsd:enumeration value="Archived"/>
                        <xsd:enumeration value="Audio Asset"/>
                        <xsd:enumeration value="Video Asset"/>
                      </xsd:restriction>
                    </xsd:simpleType>
                  </xsd:union>
                </xsd:simpleType>
              </xsd:element>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ebf9269-b98a-4f1c-81e3-ce52d651c105}" ma:internalName="TaxCatchAll" ma:showField="CatchAllData" ma:web="dfdfdc2e-6562-4bca-b382-866d00cabf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1"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2adfb-4844-4394-af2c-788461211bf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809afe7-41e7-411a-ade2-84efccde1b3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E762706-E2D3-4DE7-A2B1-06F357AA3048}">
  <ds:schemaRefs>
    <ds:schemaRef ds:uri="http://schemas.microsoft.com/sharepoint/v3/contenttype/forms"/>
  </ds:schemaRefs>
</ds:datastoreItem>
</file>

<file path=customXml/itemProps2.xml><?xml version="1.0" encoding="utf-8"?>
<ds:datastoreItem xmlns:ds="http://schemas.openxmlformats.org/officeDocument/2006/customXml" ds:itemID="{804DA903-B012-429F-80CA-14CB3370C577}">
  <ds:schemaRefs>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3d56a7ca-c444-43d3-a379-67cec2c56838"/>
  </ds:schemaRefs>
</ds:datastoreItem>
</file>

<file path=customXml/itemProps3.xml><?xml version="1.0" encoding="utf-8"?>
<ds:datastoreItem xmlns:ds="http://schemas.openxmlformats.org/officeDocument/2006/customXml" ds:itemID="{D7F4C096-0F5B-4BAD-B522-F454CE88CCAB}"/>
</file>

<file path=customXml/itemProps4.xml><?xml version="1.0" encoding="utf-8"?>
<ds:datastoreItem xmlns:ds="http://schemas.openxmlformats.org/officeDocument/2006/customXml" ds:itemID="{D3CA83C9-C2CC-4B00-8794-A1B4EBC3DD58}"/>
</file>

<file path=docProps/app.xml><?xml version="1.0" encoding="utf-8"?>
<Properties xmlns="http://schemas.openxmlformats.org/officeDocument/2006/extended-properties" xmlns:vt="http://schemas.openxmlformats.org/officeDocument/2006/docPropsVTypes">
  <Template>Town of Windsor PowerPoint Template 2017</Template>
  <TotalTime>48293</TotalTime>
  <Words>1100</Words>
  <Application>Microsoft Office PowerPoint</Application>
  <PresentationFormat>On-screen Show (16:9)</PresentationFormat>
  <Paragraphs>112</Paragraphs>
  <Slides>17</Slides>
  <Notes>15</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Garamond</vt:lpstr>
      <vt:lpstr>Symbol</vt:lpstr>
      <vt:lpstr>Town of Windsor PowerPoint Template 2017</vt:lpstr>
      <vt:lpstr>Worksheet</vt:lpstr>
      <vt:lpstr>PowerPoint Presentation</vt:lpstr>
      <vt:lpstr>PowerPoint Presentation</vt:lpstr>
      <vt:lpstr>Water Service Area</vt:lpstr>
      <vt:lpstr>PowerPoint Presentation</vt:lpstr>
      <vt:lpstr>Water Use by Customer Class</vt:lpstr>
      <vt:lpstr>PowerPoint Presentation</vt:lpstr>
      <vt:lpstr>PowerPoint Presentation</vt:lpstr>
      <vt:lpstr>PowerPoint Presentation</vt:lpstr>
      <vt:lpstr>PowerPoint Presentation</vt:lpstr>
      <vt:lpstr>PowerPoint Presentation</vt:lpstr>
      <vt:lpstr>PowerPoint Presentation</vt:lpstr>
      <vt:lpstr>Working in Windsor</vt:lpstr>
      <vt:lpstr>Hard time to grow</vt:lpstr>
      <vt:lpstr>PowerPoint Presentation</vt:lpstr>
      <vt:lpstr>PowerPoint Presentation</vt:lpstr>
      <vt:lpstr>Regional collaboration </vt:lpstr>
      <vt:lpstr>PowerPoint Presentation</vt:lpstr>
    </vt:vector>
  </TitlesOfParts>
  <Company>Town of Windsor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Wagner</dc:creator>
  <cp:lastModifiedBy>Shane Hale</cp:lastModifiedBy>
  <cp:revision>247</cp:revision>
  <cp:lastPrinted>2021-11-16T21:10:51Z</cp:lastPrinted>
  <dcterms:created xsi:type="dcterms:W3CDTF">2017-10-10T17:16:37Z</dcterms:created>
  <dcterms:modified xsi:type="dcterms:W3CDTF">2023-12-13T16:30:34Z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0x01010003F0518481138048887E57BC67E021FB</vt:lpwstr>
  </property>
  <property fmtid="{D5CDD505-2E9C-101B-9397-08002B2CF9AE}" pid="3" name="MediaServiceImageTags">
    <vt:lpwstr/>
  </property>
  <property fmtid="{D5CDD505-2E9C-101B-9397-08002B2CF9AE}" pid="4" name="_dlc_DocIdItemGuid">
    <vt:lpwstr>52e08d7c-120f-4ad1-881a-b6efcb8c797e</vt:lpwstr>
  </property>
</Properties>
</file>