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df" ContentType="image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3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4"/>
    <p:sldMasterId id="2147483683" r:id="rId5"/>
    <p:sldMasterId id="2147483679" r:id="rId6"/>
    <p:sldMasterId id="2147483661" r:id="rId7"/>
  </p:sldMasterIdLst>
  <p:notesMasterIdLst>
    <p:notesMasterId r:id="rId15"/>
  </p:notesMasterIdLst>
  <p:sldIdLst>
    <p:sldId id="265" r:id="rId8"/>
    <p:sldId id="271" r:id="rId9"/>
    <p:sldId id="266" r:id="rId10"/>
    <p:sldId id="316" r:id="rId11"/>
    <p:sldId id="315" r:id="rId12"/>
    <p:sldId id="318" r:id="rId13"/>
    <p:sldId id="317" r:id="rId14"/>
  </p:sldIdLst>
  <p:sldSz cx="9144000" cy="5143500" type="screen16x9"/>
  <p:notesSz cx="6858000" cy="9144000"/>
  <p:embeddedFontLst>
    <p:embeddedFont>
      <p:font typeface="Hind" panose="02000000000000000000" pitchFamily="2" charset="0"/>
      <p:regular r:id="rId16"/>
      <p:bold r:id="rId17"/>
    </p:embeddedFont>
    <p:embeddedFont>
      <p:font typeface="Hind Medium" panose="02000000000000000000" pitchFamily="2" charset="0"/>
      <p:regular r:id="rId18"/>
    </p:embeddedFont>
    <p:embeddedFont>
      <p:font typeface="Hind SemiBold" panose="02000000000000000000" pitchFamily="2" charset="0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22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0557" autoAdjust="0"/>
  </p:normalViewPr>
  <p:slideViewPr>
    <p:cSldViewPr snapToGrid="0">
      <p:cViewPr varScale="1">
        <p:scale>
          <a:sx n="99" d="100"/>
          <a:sy n="99" d="100"/>
        </p:scale>
        <p:origin x="99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customXml" Target="../customXml/item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15241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1980 population – 1,215</a:t>
            </a:r>
          </a:p>
          <a:p>
            <a:r>
              <a:rPr lang="en-US" dirty="0"/>
              <a:t>1990 population – 1,340</a:t>
            </a:r>
          </a:p>
          <a:p>
            <a:r>
              <a:rPr lang="en-US" dirty="0"/>
              <a:t>2000 population – 2,672</a:t>
            </a:r>
          </a:p>
          <a:p>
            <a:r>
              <a:rPr lang="en-US" dirty="0"/>
              <a:t>&gt;300% pop increase from 2000 to 2020</a:t>
            </a:r>
          </a:p>
          <a:p>
            <a:endParaRPr lang="en-US" dirty="0"/>
          </a:p>
          <a:p>
            <a:r>
              <a:rPr lang="en-US" dirty="0"/>
              <a:t>Current town limits – 2,500 ac</a:t>
            </a:r>
          </a:p>
          <a:p>
            <a:r>
              <a:rPr lang="en-US" dirty="0"/>
              <a:t>GMA – 14,500 acres</a:t>
            </a:r>
          </a:p>
        </p:txBody>
      </p:sp>
    </p:spTree>
    <p:extLst>
      <p:ext uri="{BB962C8B-B14F-4D97-AF65-F5344CB8AC3E}">
        <p14:creationId xmlns:p14="http://schemas.microsoft.com/office/powerpoint/2010/main" val="323525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1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2010-2019 growth rate 6.85%</a:t>
            </a:r>
          </a:p>
          <a:p>
            <a:r>
              <a:rPr lang="en-US" dirty="0"/>
              <a:t>2% growth beyond 2040, hit 45K pop near 2070</a:t>
            </a:r>
          </a:p>
          <a:p>
            <a:endParaRPr lang="en-US" dirty="0"/>
          </a:p>
          <a:p>
            <a:pPr>
              <a:buSzPct val="100000"/>
            </a:pPr>
            <a:r>
              <a:rPr lang="en-US" sz="1600" dirty="0">
                <a:solidFill>
                  <a:schemeClr val="bg2"/>
                </a:solidFill>
                <a:latin typeface="Arial"/>
              </a:rPr>
              <a:t>Near-term water resources needs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Negotiations with NPIC</a:t>
            </a:r>
          </a:p>
          <a:p>
            <a:pPr>
              <a:buSzPct val="100000"/>
            </a:pPr>
            <a:r>
              <a:rPr lang="en-US" sz="1600" dirty="0">
                <a:solidFill>
                  <a:schemeClr val="bg2"/>
                </a:solidFill>
                <a:latin typeface="Arial"/>
              </a:rPr>
              <a:t>Long-term water resources planning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Uncertainty is our motto</a:t>
            </a:r>
          </a:p>
          <a:p>
            <a:r>
              <a:rPr lang="en-US" dirty="0"/>
              <a:t>070</a:t>
            </a:r>
          </a:p>
        </p:txBody>
      </p:sp>
    </p:spTree>
    <p:extLst>
      <p:ext uri="{BB962C8B-B14F-4D97-AF65-F5344CB8AC3E}">
        <p14:creationId xmlns:p14="http://schemas.microsoft.com/office/powerpoint/2010/main" val="42439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with Captions" preserve="1" userDrawn="1">
  <p:cSld name="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9" y="739091"/>
            <a:ext cx="5638446" cy="552936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DOCUMENT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12882" y="1291369"/>
            <a:ext cx="4051300" cy="361989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chemeClr val="accent3"/>
                </a:solidFill>
              </a:defRPr>
            </a:lvl1pPr>
            <a:lvl2pPr>
              <a:defRPr sz="1600">
                <a:solidFill>
                  <a:srgbClr val="F37021"/>
                </a:solidFill>
              </a:defRPr>
            </a:lvl2pPr>
            <a:lvl3pPr>
              <a:defRPr sz="1600">
                <a:solidFill>
                  <a:srgbClr val="F37021"/>
                </a:solidFill>
              </a:defRPr>
            </a:lvl3pPr>
            <a:lvl4pPr>
              <a:defRPr sz="1600">
                <a:solidFill>
                  <a:srgbClr val="F37021"/>
                </a:solidFill>
              </a:defRPr>
            </a:lvl4pPr>
            <a:lvl5pPr>
              <a:defRPr sz="1600">
                <a:solidFill>
                  <a:srgbClr val="F3702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451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with Captions" userDrawn="1">
  <p:cSld name="1_Two Photos with Captio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2608" y="739102"/>
            <a:ext cx="3831179" cy="552936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DOCUMENT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2842" y="1291381"/>
            <a:ext cx="3830946" cy="361989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rgbClr val="F37021"/>
                </a:solidFill>
              </a:defRPr>
            </a:lvl2pPr>
            <a:lvl3pPr>
              <a:defRPr sz="1600">
                <a:solidFill>
                  <a:srgbClr val="F37021"/>
                </a:solidFill>
              </a:defRPr>
            </a:lvl3pPr>
            <a:lvl4pPr>
              <a:defRPr sz="1600">
                <a:solidFill>
                  <a:srgbClr val="F37021"/>
                </a:solidFill>
              </a:defRPr>
            </a:lvl4pPr>
            <a:lvl5pPr>
              <a:defRPr sz="1600">
                <a:solidFill>
                  <a:srgbClr val="F37021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F877153-0AE9-4175-83F8-C6795DB83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18850" y="1226900"/>
            <a:ext cx="3577500" cy="2765099"/>
          </a:xfrm>
          <a:prstGeom prst="rect">
            <a:avLst/>
          </a:prstGeom>
        </p:spPr>
        <p:txBody>
          <a:bodyPr vert="horz"/>
          <a:lstStyle>
            <a:lvl1pPr marL="120652" indent="0" algn="ctr">
              <a:buClr>
                <a:schemeClr val="accent2"/>
              </a:buClr>
              <a:buSzPct val="100000"/>
              <a:buFontTx/>
              <a:buNone/>
              <a:defRPr sz="1600" baseline="0">
                <a:solidFill>
                  <a:schemeClr val="bg2"/>
                </a:solidFill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97D99F8-2CE7-443A-BB7B-8310B9856E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1250" y="1379300"/>
            <a:ext cx="3577500" cy="2765099"/>
          </a:xfrm>
          <a:prstGeom prst="rect">
            <a:avLst/>
          </a:prstGeom>
        </p:spPr>
        <p:txBody>
          <a:bodyPr vert="horz"/>
          <a:lstStyle>
            <a:lvl1pPr marL="120652" indent="0" algn="ctr">
              <a:buClr>
                <a:schemeClr val="accent2"/>
              </a:buClr>
              <a:buSzPct val="100000"/>
              <a:buFontTx/>
              <a:buNone/>
              <a:defRPr sz="1600" baseline="0">
                <a:solidFill>
                  <a:schemeClr val="bg2"/>
                </a:solidFill>
                <a:latin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7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with Captions" preserve="1" userDrawn="1">
  <p:cSld name="Two Photos with Captio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2608" y="739102"/>
            <a:ext cx="3831178" cy="552936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DOCUMENT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2841" y="1291380"/>
            <a:ext cx="3830945" cy="361989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rgbClr val="F37021"/>
                </a:solidFill>
              </a:defRPr>
            </a:lvl2pPr>
            <a:lvl3pPr>
              <a:defRPr sz="1600">
                <a:solidFill>
                  <a:srgbClr val="F37021"/>
                </a:solidFill>
              </a:defRPr>
            </a:lvl3pPr>
            <a:lvl4pPr>
              <a:defRPr sz="1600">
                <a:solidFill>
                  <a:srgbClr val="F37021"/>
                </a:solidFill>
              </a:defRPr>
            </a:lvl4pPr>
            <a:lvl5pPr>
              <a:defRPr sz="1600">
                <a:solidFill>
                  <a:srgbClr val="F37021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62288" y="0"/>
            <a:ext cx="4581712" cy="5143500"/>
          </a:xfrm>
          <a:prstGeom prst="rect">
            <a:avLst/>
          </a:prstGeom>
        </p:spPr>
        <p:txBody>
          <a:bodyPr vert="horz"/>
          <a:lstStyle>
            <a:lvl1pPr marL="120650" indent="0" algn="ctr">
              <a:buClr>
                <a:schemeClr val="accent2"/>
              </a:buClr>
              <a:buSzPct val="100000"/>
              <a:buFontTx/>
              <a:buNone/>
              <a:defRPr sz="1600" baseline="0">
                <a:solidFill>
                  <a:schemeClr val="accent2"/>
                </a:solidFill>
                <a:latin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2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415236" y="1712942"/>
            <a:ext cx="5091065" cy="5529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415469" y="2265220"/>
            <a:ext cx="5090832" cy="3619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accent3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F37021"/>
                </a:solidFill>
              </a:defRPr>
            </a:lvl2pPr>
            <a:lvl3pPr>
              <a:defRPr sz="1600">
                <a:solidFill>
                  <a:srgbClr val="F37021"/>
                </a:solidFill>
              </a:defRPr>
            </a:lvl3pPr>
            <a:lvl4pPr>
              <a:defRPr sz="1600">
                <a:solidFill>
                  <a:srgbClr val="F37021"/>
                </a:solidFill>
              </a:defRPr>
            </a:lvl4pPr>
            <a:lvl5pPr>
              <a:defRPr sz="1600">
                <a:solidFill>
                  <a:srgbClr val="F37021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96618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Slide" preserve="1" userDrawn="1">
  <p:cSld name="Tex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1414250" y="1207350"/>
            <a:ext cx="74181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ct val="100000"/>
              <a:buChar char="●"/>
              <a:defRPr sz="1600" b="0" i="0" baseline="0">
                <a:solidFill>
                  <a:schemeClr val="bg2"/>
                </a:solidFill>
                <a:latin typeface="Arial"/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494473" y="397673"/>
            <a:ext cx="793580" cy="0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Google Shape;59;p9"/>
          <p:cNvSpPr txBox="1">
            <a:spLocks noGrp="1"/>
          </p:cNvSpPr>
          <p:nvPr>
            <p:ph type="ctrTitle"/>
          </p:nvPr>
        </p:nvSpPr>
        <p:spPr>
          <a:xfrm>
            <a:off x="1381406" y="461673"/>
            <a:ext cx="7450944" cy="44713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06E"/>
              </a:buClr>
              <a:buSzPts val="2600"/>
              <a:buFont typeface="Hind SemiBold"/>
              <a:buNone/>
              <a:defRPr sz="2400" b="1" i="0">
                <a:solidFill>
                  <a:schemeClr val="bg2"/>
                </a:solidFill>
                <a:latin typeface="Arial"/>
                <a:ea typeface="Hind SemiBold"/>
                <a:cs typeface="Hind SemiBold"/>
                <a:sym typeface="Hi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52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cons with Captions and Photo" preserve="1" userDrawn="1">
  <p:cSld name="Three Icons with Captions and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84913" y="0"/>
            <a:ext cx="2859087" cy="5143500"/>
          </a:xfrm>
        </p:spPr>
        <p:txBody>
          <a:bodyPr vert="horz"/>
          <a:lstStyle>
            <a:lvl1pPr marL="12065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ctrTitle"/>
          </p:nvPr>
        </p:nvSpPr>
        <p:spPr>
          <a:xfrm>
            <a:off x="1370458" y="439775"/>
            <a:ext cx="4479300" cy="44713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06E"/>
              </a:buClr>
              <a:buSzPts val="2600"/>
              <a:buFont typeface="Hind SemiBold"/>
              <a:buNone/>
              <a:defRPr sz="2400" b="1" i="0">
                <a:solidFill>
                  <a:schemeClr val="bg2"/>
                </a:solidFill>
                <a:latin typeface="Arial"/>
                <a:ea typeface="Hind SemiBold"/>
                <a:cs typeface="Hind SemiBold"/>
                <a:sym typeface="Hi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812207" y="1481923"/>
            <a:ext cx="959233" cy="960381"/>
          </a:xfrm>
        </p:spPr>
        <p:txBody>
          <a:bodyPr vert="horz"/>
          <a:lstStyle>
            <a:lvl1pPr marL="120650" indent="0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812207" y="2594704"/>
            <a:ext cx="959233" cy="960381"/>
          </a:xfrm>
        </p:spPr>
        <p:txBody>
          <a:bodyPr vert="horz"/>
          <a:lstStyle>
            <a:lvl1pPr marL="12065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Hind Medium"/>
              <a:buNone/>
              <a:tabLst/>
              <a:defRPr/>
            </a:lvl1pPr>
          </a:lstStyle>
          <a:p>
            <a:r>
              <a:rPr lang="en-US"/>
              <a:t>Picture</a:t>
            </a:r>
          </a:p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812207" y="3702836"/>
            <a:ext cx="959233" cy="960381"/>
          </a:xfrm>
        </p:spPr>
        <p:txBody>
          <a:bodyPr vert="horz"/>
          <a:lstStyle>
            <a:lvl1pPr marL="12065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Hind Medium"/>
              <a:buNone/>
              <a:tabLst/>
              <a:defRPr/>
            </a:lvl1pPr>
          </a:lstStyle>
          <a:p>
            <a:r>
              <a:rPr lang="en-US"/>
              <a:t>Picture</a:t>
            </a:r>
          </a:p>
          <a:p>
            <a:endParaRPr lang="en-US"/>
          </a:p>
        </p:txBody>
      </p:sp>
      <p:sp>
        <p:nvSpPr>
          <p:cNvPr id="14" name="Google Shape;56;p9"/>
          <p:cNvSpPr txBox="1">
            <a:spLocks noGrp="1"/>
          </p:cNvSpPr>
          <p:nvPr>
            <p:ph type="body" idx="17"/>
          </p:nvPr>
        </p:nvSpPr>
        <p:spPr>
          <a:xfrm>
            <a:off x="3034550" y="1654625"/>
            <a:ext cx="28590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12065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600">
                <a:solidFill>
                  <a:schemeClr val="bg2"/>
                </a:solidFill>
                <a:latin typeface="Arial"/>
              </a:defRPr>
            </a:lvl1pPr>
            <a:lvl2pPr marL="914400" lvl="1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494473" y="397673"/>
            <a:ext cx="793580" cy="0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Google Shape;56;p9"/>
          <p:cNvSpPr txBox="1">
            <a:spLocks noGrp="1"/>
          </p:cNvSpPr>
          <p:nvPr>
            <p:ph type="body" idx="18"/>
          </p:nvPr>
        </p:nvSpPr>
        <p:spPr>
          <a:xfrm>
            <a:off x="3034550" y="2771468"/>
            <a:ext cx="28590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12065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600">
                <a:solidFill>
                  <a:schemeClr val="bg2"/>
                </a:solidFill>
                <a:latin typeface="Arial"/>
              </a:defRPr>
            </a:lvl1pPr>
            <a:lvl2pPr marL="914400" lvl="1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56;p9"/>
          <p:cNvSpPr txBox="1">
            <a:spLocks noGrp="1"/>
          </p:cNvSpPr>
          <p:nvPr>
            <p:ph type="body" idx="19"/>
          </p:nvPr>
        </p:nvSpPr>
        <p:spPr>
          <a:xfrm>
            <a:off x="3034550" y="3899261"/>
            <a:ext cx="28590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12065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600">
                <a:solidFill>
                  <a:schemeClr val="bg2"/>
                </a:solidFill>
                <a:latin typeface="Arial"/>
              </a:defRPr>
            </a:lvl1pPr>
            <a:lvl2pPr marL="914400" lvl="1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37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with Captions" preserve="1" userDrawn="1">
  <p:cSld name="Two Photos with Captio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1518850" y="4084900"/>
            <a:ext cx="3577500" cy="688800"/>
          </a:xfrm>
          <a:prstGeom prst="rect">
            <a:avLst/>
          </a:prstGeom>
          <a:solidFill>
            <a:srgbClr val="877B77">
              <a:alpha val="3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5190075" y="4084900"/>
            <a:ext cx="3577500" cy="688800"/>
          </a:xfrm>
          <a:prstGeom prst="rect">
            <a:avLst/>
          </a:prstGeom>
          <a:solidFill>
            <a:srgbClr val="877B77">
              <a:alpha val="3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1518850" y="4084825"/>
            <a:ext cx="3577500" cy="68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ct val="100000"/>
              <a:buChar char="●"/>
              <a:defRPr sz="1600" baseline="0">
                <a:solidFill>
                  <a:schemeClr val="bg2"/>
                </a:solidFill>
                <a:latin typeface="Arial"/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/>
          </p:nvPr>
        </p:nvSpPr>
        <p:spPr>
          <a:xfrm>
            <a:off x="1282874" y="439775"/>
            <a:ext cx="7331700" cy="538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06E"/>
              </a:buClr>
              <a:buSzPts val="2600"/>
              <a:buFont typeface="Hind SemiBold"/>
              <a:buNone/>
              <a:defRPr sz="2400" b="1" i="0">
                <a:solidFill>
                  <a:schemeClr val="bg2"/>
                </a:solidFill>
                <a:latin typeface="Arial"/>
                <a:ea typeface="Hind SemiBold"/>
                <a:cs typeface="Hind SemiBold"/>
                <a:sym typeface="Hi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18850" y="1226900"/>
            <a:ext cx="3577500" cy="2765099"/>
          </a:xfrm>
        </p:spPr>
        <p:txBody>
          <a:bodyPr vert="horz"/>
          <a:lstStyle>
            <a:lvl1pPr marL="120650" indent="0" algn="ctr">
              <a:buClr>
                <a:schemeClr val="accent2"/>
              </a:buClr>
              <a:buSzPct val="100000"/>
              <a:buFontTx/>
              <a:buNone/>
              <a:defRPr sz="1600" baseline="0">
                <a:solidFill>
                  <a:schemeClr val="bg2"/>
                </a:solidFill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190075" y="1226900"/>
            <a:ext cx="3577500" cy="2765099"/>
          </a:xfrm>
        </p:spPr>
        <p:txBody>
          <a:bodyPr vert="horz"/>
          <a:lstStyle>
            <a:lvl1pPr marL="120650" indent="0" algn="ctr">
              <a:buClr>
                <a:schemeClr val="accent2"/>
              </a:buClr>
              <a:buSzPct val="100000"/>
              <a:buFontTx/>
              <a:buNone/>
              <a:defRPr sz="1600" baseline="0">
                <a:solidFill>
                  <a:schemeClr val="bg2"/>
                </a:solidFill>
                <a:latin typeface="Arial"/>
              </a:defRPr>
            </a:lvl1pPr>
          </a:lstStyle>
          <a:p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494473" y="397673"/>
            <a:ext cx="793580" cy="0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Google Shape;19;p3"/>
          <p:cNvSpPr txBox="1">
            <a:spLocks noGrp="1"/>
          </p:cNvSpPr>
          <p:nvPr>
            <p:ph type="body" idx="15"/>
          </p:nvPr>
        </p:nvSpPr>
        <p:spPr>
          <a:xfrm>
            <a:off x="5190075" y="4084825"/>
            <a:ext cx="3577500" cy="68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ct val="100000"/>
              <a:buChar char="●"/>
              <a:defRPr sz="1600" baseline="0">
                <a:solidFill>
                  <a:schemeClr val="bg2"/>
                </a:solidFill>
                <a:latin typeface="Arial"/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60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cons and Captions" preserve="1" userDrawn="1">
  <p:cSld name="Three Icons and Captio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1414250" y="439775"/>
            <a:ext cx="7331700" cy="538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06E"/>
              </a:buClr>
              <a:buSzPts val="2600"/>
              <a:buFont typeface="Hind SemiBold"/>
              <a:buNone/>
              <a:defRPr sz="2400" b="1">
                <a:solidFill>
                  <a:schemeClr val="bg2"/>
                </a:solidFill>
                <a:latin typeface="Arial"/>
                <a:ea typeface="Hind SemiBold"/>
                <a:cs typeface="Hind SemiBold"/>
                <a:sym typeface="Hi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4459275" y="1651575"/>
            <a:ext cx="1328400" cy="13287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1965316" y="1651575"/>
            <a:ext cx="1328400" cy="13287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6960250" y="1651575"/>
            <a:ext cx="1328400" cy="13287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3"/>
          </p:nvPr>
        </p:nvSpPr>
        <p:spPr>
          <a:xfrm>
            <a:off x="1570250" y="3114425"/>
            <a:ext cx="2104500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20650" lvl="0" indent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600" b="0" i="0" cap="none">
                <a:solidFill>
                  <a:srgbClr val="0A5072"/>
                </a:solidFill>
                <a:latin typeface="Arial"/>
                <a:cs typeface="Arial"/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460525" y="1657350"/>
            <a:ext cx="1327150" cy="1328738"/>
          </a:xfrm>
        </p:spPr>
        <p:txBody>
          <a:bodyPr vert="horz"/>
          <a:lstStyle>
            <a:lvl1pPr marL="120650" indent="0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966566" y="1657350"/>
            <a:ext cx="1327150" cy="1328738"/>
          </a:xfrm>
        </p:spPr>
        <p:txBody>
          <a:bodyPr vert="horz"/>
          <a:lstStyle>
            <a:lvl1pPr marL="120650" indent="0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833109" y="1657350"/>
            <a:ext cx="1327150" cy="1328738"/>
          </a:xfrm>
        </p:spPr>
        <p:txBody>
          <a:bodyPr vert="horz"/>
          <a:lstStyle>
            <a:lvl1pPr marL="120650" indent="0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494473" y="397673"/>
            <a:ext cx="793580" cy="0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Google Shape;32;p4"/>
          <p:cNvSpPr txBox="1">
            <a:spLocks noGrp="1"/>
          </p:cNvSpPr>
          <p:nvPr>
            <p:ph type="body" idx="16"/>
          </p:nvPr>
        </p:nvSpPr>
        <p:spPr>
          <a:xfrm>
            <a:off x="4033464" y="3114425"/>
            <a:ext cx="2104500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20650" lvl="0" indent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600" b="0" i="0" cap="none">
                <a:solidFill>
                  <a:srgbClr val="0A5072"/>
                </a:solidFill>
                <a:latin typeface="Arial"/>
                <a:cs typeface="Arial"/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32;p4"/>
          <p:cNvSpPr txBox="1">
            <a:spLocks noGrp="1"/>
          </p:cNvSpPr>
          <p:nvPr>
            <p:ph type="body" idx="17"/>
          </p:nvPr>
        </p:nvSpPr>
        <p:spPr>
          <a:xfrm>
            <a:off x="6581846" y="3114425"/>
            <a:ext cx="2104500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20650" lvl="0" indent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600" b="0" i="0" cap="none">
                <a:solidFill>
                  <a:srgbClr val="0A5072"/>
                </a:solidFill>
                <a:latin typeface="Arial"/>
                <a:cs typeface="Arial"/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1377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396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90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48902" y="445025"/>
            <a:ext cx="758339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406E"/>
              </a:buClr>
              <a:buSzPts val="2600"/>
              <a:buFont typeface="Hind SemiBold"/>
              <a:buNone/>
              <a:defRPr sz="2600">
                <a:solidFill>
                  <a:srgbClr val="00406E"/>
                </a:solidFill>
                <a:latin typeface="Hind SemiBold"/>
                <a:ea typeface="Hind SemiBold"/>
                <a:cs typeface="Hind SemiBold"/>
                <a:sym typeface="Hi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48902" y="1152475"/>
            <a:ext cx="7583398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Hind Medium"/>
              <a:buChar char="●"/>
              <a:defRPr sz="1700">
                <a:solidFill>
                  <a:schemeClr val="dk2"/>
                </a:solidFill>
                <a:latin typeface="Hind Medium"/>
                <a:ea typeface="Hind Medium"/>
                <a:cs typeface="Hind Medium"/>
                <a:sym typeface="Hind Medium"/>
              </a:defRPr>
            </a:lvl1pPr>
            <a:lvl2pPr marL="914400" lvl="1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■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●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■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●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Hind"/>
              <a:buChar char="■"/>
              <a:defRPr sz="13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374045" y="397673"/>
            <a:ext cx="793580" cy="0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1694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chemeClr val="accent4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chemeClr val="bg2"/>
        </a:buClr>
        <a:buFont typeface="Arial"/>
        <a:defRPr sz="1600" b="0" i="0" u="none" strike="noStrike" cap="none" baseline="0">
          <a:solidFill>
            <a:schemeClr val="bg2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2648" y="739091"/>
            <a:ext cx="7464551" cy="552936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Wellington Water Supply &amp; Demand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2648" y="3355696"/>
            <a:ext cx="5185245" cy="361989"/>
          </a:xfrm>
        </p:spPr>
        <p:txBody>
          <a:bodyPr/>
          <a:lstStyle/>
          <a:p>
            <a:r>
              <a:rPr lang="en-US" dirty="0"/>
              <a:t>Meagan Smith - Deputy Director of Public Works</a:t>
            </a:r>
          </a:p>
          <a:p>
            <a:r>
              <a:rPr lang="en-US" dirty="0"/>
              <a:t>December 13, 2023</a:t>
            </a:r>
          </a:p>
        </p:txBody>
      </p:sp>
    </p:spTree>
    <p:extLst>
      <p:ext uri="{BB962C8B-B14F-4D97-AF65-F5344CB8AC3E}">
        <p14:creationId xmlns:p14="http://schemas.microsoft.com/office/powerpoint/2010/main" val="57070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D98CEE9-C37E-10CD-484D-9002BFC5F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Wellington Today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040986" y="1044347"/>
            <a:ext cx="3859992" cy="117974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</a:rPr>
              <a:t>~12 miles NE of Fort Collins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  <a:cs typeface="Hind Medium"/>
                <a:sym typeface="Hind Medium"/>
              </a:rPr>
              <a:t>Population ~12,000-13,000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34810F-501A-E9AE-9DAE-BE99373A1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70" y="185016"/>
            <a:ext cx="3859992" cy="4773468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37B1EEC-998C-E43E-23AD-D5505DB30A38}"/>
              </a:ext>
            </a:extLst>
          </p:cNvPr>
          <p:cNvSpPr txBox="1">
            <a:spLocks/>
          </p:cNvSpPr>
          <p:nvPr/>
        </p:nvSpPr>
        <p:spPr>
          <a:xfrm>
            <a:off x="1040986" y="1788658"/>
            <a:ext cx="3859992" cy="254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Hind Medium"/>
              <a:buChar char="●"/>
              <a:defRPr sz="1700" b="0" i="0" u="none" strike="noStrike" cap="none" baseline="0">
                <a:solidFill>
                  <a:schemeClr val="dk2"/>
                </a:solidFill>
                <a:latin typeface="Hind Medium"/>
                <a:ea typeface="Hind Medium"/>
                <a:cs typeface="Hind Medium"/>
                <a:sym typeface="Hind Medium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■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●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■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●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Hind"/>
              <a:buChar char="■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</a:rPr>
              <a:t>Two water sources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latin typeface="+mn-lt"/>
                <a:cs typeface="Hind Medium"/>
                <a:sym typeface="Hind Medium"/>
              </a:rPr>
              <a:t>Groundwater – original Town water source (up to 370 AF; cheap)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latin typeface="+mn-lt"/>
                <a:cs typeface="Hind Medium"/>
                <a:sym typeface="Hind Medium"/>
              </a:rPr>
              <a:t>Surface water – lease agreement with NPIC (up to 2,000 AF; very, very expensive)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+mn-lt"/>
              </a:rPr>
              <a:t>Average annual water production ~1,200 AF</a:t>
            </a:r>
            <a:endParaRPr lang="en-US" sz="1600" dirty="0">
              <a:latin typeface="+mn-lt"/>
              <a:cs typeface="Hind Medium"/>
              <a:sym typeface="Hi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0033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40F2D-4067-1397-3D41-BD63A0EC3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A24BF9-6252-17A7-AB43-EA1D1A58CD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13DF82-8BA8-E279-3E59-CC6E561C2FA8}"/>
              </a:ext>
            </a:extLst>
          </p:cNvPr>
          <p:cNvSpPr/>
          <p:nvPr/>
        </p:nvSpPr>
        <p:spPr>
          <a:xfrm>
            <a:off x="7273636" y="339436"/>
            <a:ext cx="488958" cy="200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A66C65-0BAF-4288-E5FF-9B52F8CA1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1" y="174172"/>
            <a:ext cx="8332319" cy="491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2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F0F1CF-4117-5A38-60BD-9046FA17A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9973" y="461673"/>
            <a:ext cx="7620811" cy="447130"/>
          </a:xfrm>
        </p:spPr>
        <p:txBody>
          <a:bodyPr/>
          <a:lstStyle/>
          <a:p>
            <a:r>
              <a:rPr lang="en-US" dirty="0"/>
              <a:t>Residential Dwelling Units – Historic and Projected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35360-CEC2-358C-12CB-25F519C42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39" y="1378744"/>
            <a:ext cx="7620811" cy="2929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CE7E8D-B985-5E3C-E47A-4A3FF0E71423}"/>
              </a:ext>
            </a:extLst>
          </p:cNvPr>
          <p:cNvSpPr/>
          <p:nvPr/>
        </p:nvSpPr>
        <p:spPr>
          <a:xfrm>
            <a:off x="6749143" y="3505200"/>
            <a:ext cx="123371" cy="3265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58952D-E61A-20A2-926A-440327A2BCB3}"/>
              </a:ext>
            </a:extLst>
          </p:cNvPr>
          <p:cNvSpPr/>
          <p:nvPr/>
        </p:nvSpPr>
        <p:spPr>
          <a:xfrm>
            <a:off x="7090228" y="3556000"/>
            <a:ext cx="123371" cy="2757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590953-78ED-9A1F-7D0E-3FC6C7547E9B}"/>
              </a:ext>
            </a:extLst>
          </p:cNvPr>
          <p:cNvSpPr/>
          <p:nvPr/>
        </p:nvSpPr>
        <p:spPr>
          <a:xfrm>
            <a:off x="7431313" y="3214914"/>
            <a:ext cx="123371" cy="6168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D89AA-7713-E303-A965-891133BDD0C2}"/>
              </a:ext>
            </a:extLst>
          </p:cNvPr>
          <p:cNvSpPr txBox="1"/>
          <p:nvPr/>
        </p:nvSpPr>
        <p:spPr>
          <a:xfrm>
            <a:off x="6641551" y="3308551"/>
            <a:ext cx="338554" cy="5232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000" dirty="0"/>
              <a:t>57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E779F-1F62-4EDE-83A8-48357E26B96B}"/>
              </a:ext>
            </a:extLst>
          </p:cNvPr>
          <p:cNvSpPr txBox="1"/>
          <p:nvPr/>
        </p:nvSpPr>
        <p:spPr>
          <a:xfrm>
            <a:off x="6974112" y="3308551"/>
            <a:ext cx="338554" cy="5232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000" dirty="0"/>
              <a:t>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5832D-39D5-FD12-BCB2-ABBDCDA61A7D}"/>
              </a:ext>
            </a:extLst>
          </p:cNvPr>
          <p:cNvSpPr txBox="1"/>
          <p:nvPr/>
        </p:nvSpPr>
        <p:spPr>
          <a:xfrm>
            <a:off x="7323721" y="3308551"/>
            <a:ext cx="338554" cy="5232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000" dirty="0"/>
              <a:t>108</a:t>
            </a:r>
          </a:p>
        </p:txBody>
      </p:sp>
    </p:spTree>
    <p:extLst>
      <p:ext uri="{BB962C8B-B14F-4D97-AF65-F5344CB8AC3E}">
        <p14:creationId xmlns:p14="http://schemas.microsoft.com/office/powerpoint/2010/main" val="360968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9D926F-C5A9-78D0-2F20-B0C294AA95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Wellington Tomorrow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200403" y="1188244"/>
            <a:ext cx="4022257" cy="2091986"/>
          </a:xfrm>
        </p:spPr>
        <p:txBody>
          <a:bodyPr/>
          <a:lstStyle/>
          <a:p>
            <a:pPr>
              <a:buSzPct val="100000"/>
            </a:pPr>
            <a:r>
              <a:rPr lang="en-US" sz="1600" dirty="0">
                <a:solidFill>
                  <a:schemeClr val="bg2"/>
                </a:solidFill>
                <a:latin typeface="Arial"/>
              </a:rPr>
              <a:t>Controlled and thoughtful growth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3% - 4% average annual near-term growth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2040 population ~24,000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Long-term growth estimates HIGHLY uncertain</a:t>
            </a:r>
          </a:p>
          <a:p>
            <a:pPr>
              <a:buSzPct val="100000"/>
            </a:pPr>
            <a:r>
              <a:rPr lang="en-US" sz="1600" dirty="0">
                <a:solidFill>
                  <a:schemeClr val="bg2"/>
                </a:solidFill>
                <a:latin typeface="Arial"/>
              </a:rPr>
              <a:t>Commercial growth less predictable</a:t>
            </a:r>
          </a:p>
          <a:p>
            <a:pPr lvl="1">
              <a:spcBef>
                <a:spcPts val="600"/>
              </a:spcBef>
              <a:buSzPct val="100000"/>
            </a:pPr>
            <a:endParaRPr lang="en-US" sz="1400" dirty="0">
              <a:solidFill>
                <a:schemeClr val="bg2"/>
              </a:solidFill>
              <a:latin typeface="Arial"/>
            </a:endParaRPr>
          </a:p>
          <a:p>
            <a:pPr>
              <a:buSzPct val="100000"/>
            </a:pPr>
            <a:endParaRPr lang="en-US" sz="1600" dirty="0">
              <a:solidFill>
                <a:schemeClr val="bg2"/>
              </a:solidFill>
              <a:latin typeface="Arial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17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241E397-B12F-4C16-8AA0-0B58884104A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5463" r="5463"/>
          <a:stretch>
            <a:fillRect/>
          </a:stretch>
        </p:blipFill>
        <p:spPr>
          <a:xfrm>
            <a:off x="5222875" y="0"/>
            <a:ext cx="3921125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CF6B8-F1AC-467B-A5A3-C9ABAB863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60" y="0"/>
            <a:ext cx="3921340" cy="51435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C7BB8F-4F3F-0779-8620-78FB8955A355}"/>
              </a:ext>
            </a:extLst>
          </p:cNvPr>
          <p:cNvSpPr txBox="1">
            <a:spLocks/>
          </p:cNvSpPr>
          <p:nvPr/>
        </p:nvSpPr>
        <p:spPr>
          <a:xfrm>
            <a:off x="1200188" y="3331029"/>
            <a:ext cx="4022257" cy="153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Hind Medium"/>
              <a:buChar char="●"/>
              <a:defRPr sz="1700" b="0" i="0" u="none" strike="noStrike" cap="none" baseline="0">
                <a:solidFill>
                  <a:schemeClr val="dk2"/>
                </a:solidFill>
                <a:latin typeface="Hind Medium"/>
                <a:ea typeface="Hind Medium"/>
                <a:cs typeface="Hind Medium"/>
                <a:sym typeface="Hind Medium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■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●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■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●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Hind"/>
              <a:buChar char="○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Hind"/>
              <a:buChar char="■"/>
              <a:defRPr sz="13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>
              <a:buSzPct val="100000"/>
            </a:pPr>
            <a:r>
              <a:rPr lang="en-US" sz="1600" dirty="0">
                <a:solidFill>
                  <a:schemeClr val="bg2"/>
                </a:solidFill>
                <a:latin typeface="Arial"/>
              </a:rPr>
              <a:t>Near-term water resources needs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Negotiations with NPIC</a:t>
            </a:r>
          </a:p>
          <a:p>
            <a:pPr>
              <a:buSzPct val="100000"/>
            </a:pPr>
            <a:r>
              <a:rPr lang="en-US" sz="1600" dirty="0">
                <a:solidFill>
                  <a:schemeClr val="bg2"/>
                </a:solidFill>
                <a:latin typeface="Arial"/>
              </a:rPr>
              <a:t>Long-term water resources planning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1400" dirty="0">
                <a:solidFill>
                  <a:schemeClr val="bg2"/>
                </a:solidFill>
                <a:latin typeface="Arial"/>
              </a:rPr>
              <a:t>Uncertainty is our motto</a:t>
            </a:r>
          </a:p>
        </p:txBody>
      </p:sp>
    </p:spTree>
    <p:extLst>
      <p:ext uri="{BB962C8B-B14F-4D97-AF65-F5344CB8AC3E}">
        <p14:creationId xmlns:p14="http://schemas.microsoft.com/office/powerpoint/2010/main" val="215646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DD837-E0E6-614A-9B48-67A0426E8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858" y="1207350"/>
            <a:ext cx="3897416" cy="3456000"/>
          </a:xfrm>
        </p:spPr>
        <p:txBody>
          <a:bodyPr/>
          <a:lstStyle/>
          <a:p>
            <a:r>
              <a:rPr lang="en-US" dirty="0"/>
              <a:t>No silver bullet</a:t>
            </a:r>
          </a:p>
          <a:p>
            <a:r>
              <a:rPr lang="en-US" dirty="0"/>
              <a:t>Negotiations with NPIC</a:t>
            </a:r>
          </a:p>
          <a:p>
            <a:r>
              <a:rPr lang="en-US" dirty="0"/>
              <a:t>Developers meet Raw Water Requirement</a:t>
            </a:r>
          </a:p>
          <a:p>
            <a:r>
              <a:rPr lang="en-US" dirty="0"/>
              <a:t>Water Resources Development Planning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NISP?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Groundwater?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Regional partners?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Conservation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1C5BA2-8F75-3D8A-1B94-0EB092078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 we get there?</a:t>
            </a:r>
          </a:p>
        </p:txBody>
      </p:sp>
      <p:pic>
        <p:nvPicPr>
          <p:cNvPr id="5" name="Picture 4" descr="A picture containing sky, outdoor, grass&#10;&#10;Description automatically generated">
            <a:extLst>
              <a:ext uri="{FF2B5EF4-FFF2-40B4-BE49-F238E27FC236}">
                <a16:creationId xmlns:a16="http://schemas.microsoft.com/office/drawing/2014/main" id="{1C7C89AF-BD80-48DE-F7A3-0A6D8EB43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784" y="107372"/>
            <a:ext cx="3696566" cy="49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94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9587A0-5C46-60A8-0C55-B98473EA28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56179-CCEC-464A-87C3-5CC493F489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5469" y="2265220"/>
            <a:ext cx="5222840" cy="361989"/>
          </a:xfrm>
        </p:spPr>
        <p:txBody>
          <a:bodyPr/>
          <a:lstStyle/>
          <a:p>
            <a:r>
              <a:rPr lang="en-US" dirty="0"/>
              <a:t>Meagan Smith – Deputy Director of Public Works</a:t>
            </a:r>
          </a:p>
          <a:p>
            <a:r>
              <a:rPr lang="en-US" dirty="0"/>
              <a:t>smithme@wellingtoncolorado.gov</a:t>
            </a:r>
          </a:p>
          <a:p>
            <a:r>
              <a:rPr lang="en-US" dirty="0"/>
              <a:t>970.217.5749</a:t>
            </a:r>
          </a:p>
        </p:txBody>
      </p:sp>
    </p:spTree>
    <p:extLst>
      <p:ext uri="{BB962C8B-B14F-4D97-AF65-F5344CB8AC3E}">
        <p14:creationId xmlns:p14="http://schemas.microsoft.com/office/powerpoint/2010/main" val="322593799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ustom 3">
      <a:dk1>
        <a:srgbClr val="444444"/>
      </a:dk1>
      <a:lt1>
        <a:sysClr val="window" lastClr="FFFFFF"/>
      </a:lt1>
      <a:dk2>
        <a:srgbClr val="0A5072"/>
      </a:dk2>
      <a:lt2>
        <a:srgbClr val="999C9D"/>
      </a:lt2>
      <a:accent1>
        <a:srgbClr val="0F7442"/>
      </a:accent1>
      <a:accent2>
        <a:srgbClr val="4F9B76"/>
      </a:accent2>
      <a:accent3>
        <a:srgbClr val="9CC5B0"/>
      </a:accent3>
      <a:accent4>
        <a:srgbClr val="0A5072"/>
      </a:accent4>
      <a:accent5>
        <a:srgbClr val="508EAC"/>
      </a:accent5>
      <a:accent6>
        <a:srgbClr val="FFFFFF"/>
      </a:accent6>
      <a:hlink>
        <a:srgbClr val="F8BA0D"/>
      </a:hlink>
      <a:folHlink>
        <a:srgbClr val="999C9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W PowerPoint Template 1" id="{8F87FEC5-09AD-2441-B67E-4C246EE431DA}" vid="{AF36CD80-CD3F-6149-ACFA-0817B59F4119}"/>
    </a:ext>
  </a:extLst>
</a:theme>
</file>

<file path=ppt/theme/theme2.xml><?xml version="1.0" encoding="utf-8"?>
<a:theme xmlns:a="http://schemas.openxmlformats.org/drawingml/2006/main" name="Title Slide Opt2">
  <a:themeElements>
    <a:clrScheme name="Custom 3">
      <a:dk1>
        <a:srgbClr val="444444"/>
      </a:dk1>
      <a:lt1>
        <a:sysClr val="window" lastClr="FFFFFF"/>
      </a:lt1>
      <a:dk2>
        <a:srgbClr val="0A5072"/>
      </a:dk2>
      <a:lt2>
        <a:srgbClr val="999C9D"/>
      </a:lt2>
      <a:accent1>
        <a:srgbClr val="0F7442"/>
      </a:accent1>
      <a:accent2>
        <a:srgbClr val="4F9B76"/>
      </a:accent2>
      <a:accent3>
        <a:srgbClr val="9CC5B0"/>
      </a:accent3>
      <a:accent4>
        <a:srgbClr val="0A5072"/>
      </a:accent4>
      <a:accent5>
        <a:srgbClr val="508EAC"/>
      </a:accent5>
      <a:accent6>
        <a:srgbClr val="FFFFFF"/>
      </a:accent6>
      <a:hlink>
        <a:srgbClr val="F8BA0D"/>
      </a:hlink>
      <a:folHlink>
        <a:srgbClr val="999C9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W PowerPoint Template 1" id="{8F87FEC5-09AD-2441-B67E-4C246EE431DA}" vid="{5C6C3D1C-E390-6D46-A38F-F3CCBD36A6F0}"/>
    </a:ext>
  </a:extLst>
</a:theme>
</file>

<file path=ppt/theme/theme3.xml><?xml version="1.0" encoding="utf-8"?>
<a:theme xmlns:a="http://schemas.openxmlformats.org/drawingml/2006/main" name="Section Title">
  <a:themeElements>
    <a:clrScheme name="Town of Wellington Opt2">
      <a:dk1>
        <a:srgbClr val="444444"/>
      </a:dk1>
      <a:lt1>
        <a:sysClr val="window" lastClr="FFFFFF"/>
      </a:lt1>
      <a:dk2>
        <a:srgbClr val="0A5072"/>
      </a:dk2>
      <a:lt2>
        <a:srgbClr val="999C9D"/>
      </a:lt2>
      <a:accent1>
        <a:srgbClr val="0F7442"/>
      </a:accent1>
      <a:accent2>
        <a:srgbClr val="4F9B76"/>
      </a:accent2>
      <a:accent3>
        <a:srgbClr val="9CC5B0"/>
      </a:accent3>
      <a:accent4>
        <a:srgbClr val="0A5072"/>
      </a:accent4>
      <a:accent5>
        <a:srgbClr val="508EAC"/>
      </a:accent5>
      <a:accent6>
        <a:srgbClr val="FFFFFF"/>
      </a:accent6>
      <a:hlink>
        <a:srgbClr val="F8BA0D"/>
      </a:hlink>
      <a:folHlink>
        <a:srgbClr val="999C9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OW PowerPoint Template 1" id="{8F87FEC5-09AD-2441-B67E-4C246EE431DA}" vid="{A2F19502-FDE4-2E4C-A8BC-824E71153628}"/>
    </a:ext>
  </a:extLst>
</a:theme>
</file>

<file path=ppt/theme/theme4.xml><?xml version="1.0" encoding="utf-8"?>
<a:theme xmlns:a="http://schemas.openxmlformats.org/drawingml/2006/main" name="Content Slide_1">
  <a:themeElements>
    <a:clrScheme name="Town of Wellington Opt2">
      <a:dk1>
        <a:srgbClr val="444444"/>
      </a:dk1>
      <a:lt1>
        <a:sysClr val="window" lastClr="FFFFFF"/>
      </a:lt1>
      <a:dk2>
        <a:srgbClr val="0A5072"/>
      </a:dk2>
      <a:lt2>
        <a:srgbClr val="999C9D"/>
      </a:lt2>
      <a:accent1>
        <a:srgbClr val="0F7442"/>
      </a:accent1>
      <a:accent2>
        <a:srgbClr val="4F9B76"/>
      </a:accent2>
      <a:accent3>
        <a:srgbClr val="9CC5B0"/>
      </a:accent3>
      <a:accent4>
        <a:srgbClr val="0A5072"/>
      </a:accent4>
      <a:accent5>
        <a:srgbClr val="508EAC"/>
      </a:accent5>
      <a:accent6>
        <a:srgbClr val="FFFFFF"/>
      </a:accent6>
      <a:hlink>
        <a:srgbClr val="F8BA0D"/>
      </a:hlink>
      <a:folHlink>
        <a:srgbClr val="999C9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W PowerPoint Template 1" id="{8F87FEC5-09AD-2441-B67E-4C246EE431DA}" vid="{12B9E2AD-2BA6-D14A-AA90-964E712AE4FB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4" ma:contentTypeDescription="Create a new document." ma:contentTypeScope="" ma:versionID="c9c6dd723d8dab9abaf5cd0eb235a46b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bda9bed15cdf2c50f155b10f19d5a92f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d2adfb-4844-4394-af2c-788461211bf0">
      <Terms xmlns="http://schemas.microsoft.com/office/infopath/2007/PartnerControls"/>
    </lcf76f155ced4ddcb4097134ff3c332f>
    <Tags xmlns="dfdfdc2e-6562-4bca-b382-866d00cabfb3" xsi:nil="true"/>
    <TaxCatchAll xmlns="dfdfdc2e-6562-4bca-b382-866d00cabfb3" xsi:nil="true"/>
    <CategoryDescription xmlns="http://schemas.microsoft.com/sharepoint.v3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D9C8381-4191-4C43-A9FF-BFD0ED569E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59D0A-458F-4A9A-A14A-2F0514768757}"/>
</file>

<file path=customXml/itemProps3.xml><?xml version="1.0" encoding="utf-8"?>
<ds:datastoreItem xmlns:ds="http://schemas.openxmlformats.org/officeDocument/2006/customXml" ds:itemID="{761CF454-AD63-4F18-85D4-21C7EEC76E0B}">
  <ds:schemaRefs>
    <ds:schemaRef ds:uri="http://purl.org/dc/dcmitype/"/>
    <ds:schemaRef ds:uri="http://purl.org/dc/terms/"/>
    <ds:schemaRef ds:uri="08c9a24c-9491-4634-8473-57dc4928cf8c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EC9970EB-BC2A-4A91-AC82-C135FABF8AB7}"/>
</file>

<file path=docProps/app.xml><?xml version="1.0" encoding="utf-8"?>
<Properties xmlns="http://schemas.openxmlformats.org/officeDocument/2006/extended-properties" xmlns:vt="http://schemas.openxmlformats.org/officeDocument/2006/docPropsVTypes">
  <Template>TOW PowerPoint Template 1</Template>
  <TotalTime>590</TotalTime>
  <Words>232</Words>
  <Application>Microsoft Office PowerPoint</Application>
  <PresentationFormat>On-screen Show (16:9)</PresentationFormat>
  <Paragraphs>53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Hind SemiBold</vt:lpstr>
      <vt:lpstr>Hind Medium</vt:lpstr>
      <vt:lpstr>Arial</vt:lpstr>
      <vt:lpstr>Wingdings</vt:lpstr>
      <vt:lpstr>Hind</vt:lpstr>
      <vt:lpstr>Title Slide</vt:lpstr>
      <vt:lpstr>Title Slide Opt2</vt:lpstr>
      <vt:lpstr>Section Title</vt:lpstr>
      <vt:lpstr>Content Slide_1</vt:lpstr>
      <vt:lpstr>PowerPoint Presentation</vt:lpstr>
      <vt:lpstr>Wellington Today</vt:lpstr>
      <vt:lpstr>PowerPoint Presentation</vt:lpstr>
      <vt:lpstr>Residential Dwelling Units – Historic and Projected</vt:lpstr>
      <vt:lpstr>Wellington Tomorrow</vt:lpstr>
      <vt:lpstr>How do we get there?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Meagan Smith</dc:creator>
  <cp:lastModifiedBy>Meagan Smith</cp:lastModifiedBy>
  <cp:revision>10</cp:revision>
  <dcterms:created xsi:type="dcterms:W3CDTF">2022-01-10T16:41:27Z</dcterms:created>
  <dcterms:modified xsi:type="dcterms:W3CDTF">2023-12-13T18:11:43Z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0x010100B367203881EE724F9B88892427AEC631</vt:lpwstr>
  </property>
</Properties>
</file>