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1"/>
  </p:notesMasterIdLst>
  <p:sldIdLst>
    <p:sldId id="259" r:id="rId6"/>
    <p:sldId id="304" r:id="rId7"/>
    <p:sldId id="371" r:id="rId8"/>
    <p:sldId id="419" r:id="rId9"/>
    <p:sldId id="409" r:id="rId10"/>
    <p:sldId id="370" r:id="rId11"/>
    <p:sldId id="408" r:id="rId12"/>
    <p:sldId id="382" r:id="rId13"/>
    <p:sldId id="420" r:id="rId14"/>
    <p:sldId id="384" r:id="rId15"/>
    <p:sldId id="414" r:id="rId16"/>
    <p:sldId id="417" r:id="rId17"/>
    <p:sldId id="418" r:id="rId18"/>
    <p:sldId id="421" r:id="rId19"/>
    <p:sldId id="40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FFFF"/>
    <a:srgbClr val="246313"/>
    <a:srgbClr val="2A7416"/>
    <a:srgbClr val="398AFF"/>
    <a:srgbClr val="5B8AFF"/>
    <a:srgbClr val="3399FF"/>
    <a:srgbClr val="0066FF"/>
    <a:srgbClr val="F2DCDB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054103-7F6A-4A36-849E-B4946BDBC78D}" v="5" dt="2024-01-10T18:23:07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421" autoAdjust="0"/>
  </p:normalViewPr>
  <p:slideViewPr>
    <p:cSldViewPr>
      <p:cViewPr varScale="1">
        <p:scale>
          <a:sx n="84" d="100"/>
          <a:sy n="84" d="100"/>
        </p:scale>
        <p:origin x="1411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Agricultural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'ATM Grant Summary'!$X$3</c:f>
              <c:numCache>
                <c:formatCode>m/d/yyyy</c:formatCode>
                <c:ptCount val="1"/>
                <c:pt idx="0">
                  <c:v>41395</c:v>
                </c:pt>
              </c:numCache>
            </c:numRef>
          </c:xVal>
          <c:yVal>
            <c:numRef>
              <c:f>'ATM Grant Summary'!$T$3</c:f>
              <c:numCache>
                <c:formatCode>General</c:formatCode>
                <c:ptCount val="1"/>
                <c:pt idx="0">
                  <c:v>173900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4BC-46FA-A285-E921DBF65368}"/>
            </c:ext>
          </c:extLst>
        </c:ser>
        <c:ser>
          <c:idx val="1"/>
          <c:order val="1"/>
          <c:tx>
            <c:v>Compact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'ATM Grant Summary'!$X$4</c:f>
              <c:numCache>
                <c:formatCode>m/d/yyyy</c:formatCode>
                <c:ptCount val="1"/>
                <c:pt idx="0">
                  <c:v>42552</c:v>
                </c:pt>
              </c:numCache>
            </c:numRef>
          </c:xVal>
          <c:yVal>
            <c:numRef>
              <c:f>'ATM Grant Summary'!$T$4</c:f>
              <c:numCache>
                <c:formatCode>General</c:formatCode>
                <c:ptCount val="1"/>
                <c:pt idx="0">
                  <c:v>200000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4BC-46FA-A285-E921DBF65368}"/>
            </c:ext>
          </c:extLst>
        </c:ser>
        <c:ser>
          <c:idx val="2"/>
          <c:order val="2"/>
          <c:tx>
            <c:v>Environmental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'ATM Grant Summary'!$X$5:$X$8</c:f>
              <c:numCache>
                <c:formatCode>m/d/yyyy</c:formatCode>
                <c:ptCount val="4"/>
                <c:pt idx="0">
                  <c:v>40544</c:v>
                </c:pt>
                <c:pt idx="1">
                  <c:v>43891</c:v>
                </c:pt>
                <c:pt idx="2">
                  <c:v>44013</c:v>
                </c:pt>
                <c:pt idx="3">
                  <c:v>44013</c:v>
                </c:pt>
              </c:numCache>
            </c:numRef>
          </c:xVal>
          <c:yVal>
            <c:numRef>
              <c:f>'ATM Grant Summary'!$T$5:$T$8</c:f>
              <c:numCache>
                <c:formatCode>General</c:formatCode>
                <c:ptCount val="4"/>
                <c:pt idx="0">
                  <c:v>135105</c:v>
                </c:pt>
                <c:pt idx="1">
                  <c:v>500000</c:v>
                </c:pt>
                <c:pt idx="2">
                  <c:v>219914</c:v>
                </c:pt>
                <c:pt idx="3">
                  <c:v>51682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4BC-46FA-A285-E921DBF65368}"/>
            </c:ext>
          </c:extLst>
        </c:ser>
        <c:ser>
          <c:idx val="3"/>
          <c:order val="3"/>
          <c:tx>
            <c:v>Municipal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'ATM Grant Summary'!$X$9:$X$20</c:f>
              <c:numCache>
                <c:formatCode>m/d/yyyy</c:formatCode>
                <c:ptCount val="12"/>
                <c:pt idx="0">
                  <c:v>39630</c:v>
                </c:pt>
                <c:pt idx="1">
                  <c:v>39753</c:v>
                </c:pt>
                <c:pt idx="2">
                  <c:v>42309</c:v>
                </c:pt>
                <c:pt idx="3">
                  <c:v>42125</c:v>
                </c:pt>
                <c:pt idx="4">
                  <c:v>42248</c:v>
                </c:pt>
                <c:pt idx="5">
                  <c:v>42917</c:v>
                </c:pt>
                <c:pt idx="6">
                  <c:v>43040</c:v>
                </c:pt>
                <c:pt idx="7">
                  <c:v>43040</c:v>
                </c:pt>
                <c:pt idx="8">
                  <c:v>43221</c:v>
                </c:pt>
                <c:pt idx="9">
                  <c:v>43647</c:v>
                </c:pt>
                <c:pt idx="10">
                  <c:v>43770</c:v>
                </c:pt>
                <c:pt idx="11">
                  <c:v>44621</c:v>
                </c:pt>
              </c:numCache>
            </c:numRef>
          </c:xVal>
          <c:yVal>
            <c:numRef>
              <c:f>'ATM Grant Summary'!$T$9:$T$20</c:f>
              <c:numCache>
                <c:formatCode>General</c:formatCode>
                <c:ptCount val="12"/>
                <c:pt idx="0">
                  <c:v>320000</c:v>
                </c:pt>
                <c:pt idx="1">
                  <c:v>78489</c:v>
                </c:pt>
                <c:pt idx="2">
                  <c:v>124124</c:v>
                </c:pt>
                <c:pt idx="3">
                  <c:v>173781.5</c:v>
                </c:pt>
                <c:pt idx="4">
                  <c:v>178425</c:v>
                </c:pt>
                <c:pt idx="5">
                  <c:v>51750</c:v>
                </c:pt>
                <c:pt idx="6">
                  <c:v>284500</c:v>
                </c:pt>
                <c:pt idx="7">
                  <c:v>214957</c:v>
                </c:pt>
                <c:pt idx="8">
                  <c:v>150000</c:v>
                </c:pt>
                <c:pt idx="9">
                  <c:v>183356</c:v>
                </c:pt>
                <c:pt idx="10">
                  <c:v>255460</c:v>
                </c:pt>
                <c:pt idx="11">
                  <c:v>50000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4BC-46FA-A285-E921DBF65368}"/>
            </c:ext>
          </c:extLst>
        </c:ser>
        <c:ser>
          <c:idx val="4"/>
          <c:order val="4"/>
          <c:tx>
            <c:v>Research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'ATM Grant Summary'!$X$21:$X$46</c:f>
              <c:numCache>
                <c:formatCode>m/d/yyyy</c:formatCode>
                <c:ptCount val="26"/>
                <c:pt idx="0">
                  <c:v>39630</c:v>
                </c:pt>
                <c:pt idx="1">
                  <c:v>39630</c:v>
                </c:pt>
                <c:pt idx="2">
                  <c:v>39630</c:v>
                </c:pt>
                <c:pt idx="3">
                  <c:v>40544</c:v>
                </c:pt>
                <c:pt idx="4">
                  <c:v>40544</c:v>
                </c:pt>
                <c:pt idx="5">
                  <c:v>40544</c:v>
                </c:pt>
                <c:pt idx="6">
                  <c:v>40544</c:v>
                </c:pt>
                <c:pt idx="7">
                  <c:v>40544</c:v>
                </c:pt>
                <c:pt idx="8">
                  <c:v>40544</c:v>
                </c:pt>
                <c:pt idx="10">
                  <c:v>41091</c:v>
                </c:pt>
                <c:pt idx="11">
                  <c:v>40909</c:v>
                </c:pt>
                <c:pt idx="12">
                  <c:v>41395</c:v>
                </c:pt>
                <c:pt idx="13">
                  <c:v>41395</c:v>
                </c:pt>
                <c:pt idx="14">
                  <c:v>41699</c:v>
                </c:pt>
                <c:pt idx="15">
                  <c:v>41395</c:v>
                </c:pt>
                <c:pt idx="16">
                  <c:v>41760</c:v>
                </c:pt>
                <c:pt idx="17">
                  <c:v>41944</c:v>
                </c:pt>
                <c:pt idx="18">
                  <c:v>43101</c:v>
                </c:pt>
                <c:pt idx="19">
                  <c:v>43344</c:v>
                </c:pt>
                <c:pt idx="20">
                  <c:v>43709</c:v>
                </c:pt>
                <c:pt idx="21">
                  <c:v>43831</c:v>
                </c:pt>
                <c:pt idx="22">
                  <c:v>44013</c:v>
                </c:pt>
                <c:pt idx="23">
                  <c:v>44256</c:v>
                </c:pt>
                <c:pt idx="24">
                  <c:v>44256</c:v>
                </c:pt>
                <c:pt idx="25">
                  <c:v>44621</c:v>
                </c:pt>
              </c:numCache>
            </c:numRef>
          </c:xVal>
          <c:yVal>
            <c:numRef>
              <c:f>'ATM Grant Summary'!$T$21:$T$46</c:f>
              <c:numCache>
                <c:formatCode>General</c:formatCode>
                <c:ptCount val="26"/>
                <c:pt idx="0">
                  <c:v>349650</c:v>
                </c:pt>
                <c:pt idx="1">
                  <c:v>202500</c:v>
                </c:pt>
                <c:pt idx="2">
                  <c:v>477500</c:v>
                </c:pt>
                <c:pt idx="3">
                  <c:v>180000</c:v>
                </c:pt>
                <c:pt idx="4">
                  <c:v>111030</c:v>
                </c:pt>
                <c:pt idx="5">
                  <c:v>158365</c:v>
                </c:pt>
                <c:pt idx="6">
                  <c:v>31633</c:v>
                </c:pt>
                <c:pt idx="7">
                  <c:v>132000</c:v>
                </c:pt>
                <c:pt idx="8">
                  <c:v>320166</c:v>
                </c:pt>
                <c:pt idx="9">
                  <c:v>300477</c:v>
                </c:pt>
                <c:pt idx="10">
                  <c:v>121500</c:v>
                </c:pt>
                <c:pt idx="11">
                  <c:v>8841</c:v>
                </c:pt>
                <c:pt idx="12">
                  <c:v>124734</c:v>
                </c:pt>
                <c:pt idx="13">
                  <c:v>86940</c:v>
                </c:pt>
                <c:pt idx="14">
                  <c:v>120250</c:v>
                </c:pt>
                <c:pt idx="15">
                  <c:v>180000</c:v>
                </c:pt>
                <c:pt idx="16">
                  <c:v>173080</c:v>
                </c:pt>
                <c:pt idx="17">
                  <c:v>180000</c:v>
                </c:pt>
                <c:pt idx="18">
                  <c:v>197250</c:v>
                </c:pt>
                <c:pt idx="19">
                  <c:v>50000</c:v>
                </c:pt>
                <c:pt idx="20">
                  <c:v>150000</c:v>
                </c:pt>
                <c:pt idx="21">
                  <c:v>75000</c:v>
                </c:pt>
                <c:pt idx="22">
                  <c:v>40000</c:v>
                </c:pt>
                <c:pt idx="23">
                  <c:v>149914</c:v>
                </c:pt>
                <c:pt idx="24">
                  <c:v>25000</c:v>
                </c:pt>
                <c:pt idx="25">
                  <c:v>664987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4BC-46FA-A285-E921DBF65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4202767"/>
        <c:axId val="1282957999"/>
      </c:scatterChart>
      <c:valAx>
        <c:axId val="1454202767"/>
        <c:scaling>
          <c:orientation val="minMax"/>
          <c:max val="45291"/>
          <c:min val="394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957999"/>
        <c:crosses val="autoZero"/>
        <c:crossBetween val="midCat"/>
        <c:majorUnit val="731"/>
      </c:valAx>
      <c:valAx>
        <c:axId val="1282957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Contract Amount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2027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1"/>
            </a:solidFill>
            <a:ln w="50800">
              <a:solidFill>
                <a:schemeClr val="tx1"/>
              </a:solidFill>
            </a:ln>
            <a:effectLst/>
          </c:spPr>
          <c:cat>
            <c:strRef>
              <c:f>Sheet1!$C$3:$C$14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Sheet1!$D$3:$D$14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1.4</c:v>
                </c:pt>
                <c:pt idx="4">
                  <c:v>93.3</c:v>
                </c:pt>
                <c:pt idx="5">
                  <c:v>214.7</c:v>
                </c:pt>
                <c:pt idx="6">
                  <c:v>188.1</c:v>
                </c:pt>
                <c:pt idx="7">
                  <c:v>129.4</c:v>
                </c:pt>
                <c:pt idx="8">
                  <c:v>89.8</c:v>
                </c:pt>
                <c:pt idx="9">
                  <c:v>49.1</c:v>
                </c:pt>
                <c:pt idx="10">
                  <c:v>1.2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21-4D01-8FA6-18199D4C2957}"/>
            </c:ext>
          </c:extLst>
        </c:ser>
        <c:ser>
          <c:idx val="2"/>
          <c:order val="1"/>
          <c:spPr>
            <a:solidFill>
              <a:schemeClr val="accent3"/>
            </a:solidFill>
            <a:ln w="25400">
              <a:noFill/>
            </a:ln>
            <a:effectLst/>
          </c:spPr>
          <c:cat>
            <c:strRef>
              <c:f>Sheet1!$C$3:$C$14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Sheet1!$F$3:$F$14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1.4</c:v>
                </c:pt>
                <c:pt idx="4">
                  <c:v>93.3</c:v>
                </c:pt>
                <c:pt idx="5">
                  <c:v>214.7</c:v>
                </c:pt>
                <c:pt idx="6">
                  <c:v>90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21-4D01-8FA6-18199D4C2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134344"/>
        <c:axId val="109134728"/>
      </c:areaChart>
      <c:catAx>
        <c:axId val="109134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34728"/>
        <c:crosses val="autoZero"/>
        <c:auto val="1"/>
        <c:lblAlgn val="ctr"/>
        <c:lblOffset val="100"/>
        <c:noMultiLvlLbl val="0"/>
      </c:catAx>
      <c:valAx>
        <c:axId val="109134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34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449CB-1AA1-4916-84EE-5D5A2580043D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49AB8-D016-404D-AC23-0F5AB78683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4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51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83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71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25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51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75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39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5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56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76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15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38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33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2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49AB8-D016-404D-AC23-0F5AB78683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2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90600"/>
          </a:xfrm>
          <a:prstGeom prst="rect">
            <a:avLst/>
          </a:prstGeom>
        </p:spPr>
      </p:pic>
      <p:pic>
        <p:nvPicPr>
          <p:cNvPr id="5" name="Picture 4" descr="WestWater Logo REV-Gradient.psd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52400" y="111907"/>
            <a:ext cx="1828800" cy="8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6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Privileged and Confidential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9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Privileged and Confidential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8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0762"/>
            <a:ext cx="8229600" cy="7318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95800"/>
          </a:xfrm>
        </p:spPr>
        <p:txBody>
          <a:bodyPr/>
          <a:lstStyle>
            <a:lvl1pPr>
              <a:lnSpc>
                <a:spcPct val="11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1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lnSpc>
                <a:spcPct val="11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lnSpc>
                <a:spcPct val="11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lnSpc>
                <a:spcPct val="11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25F3753-3DAE-4100-A1F3-A38748D5ABC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324600"/>
            <a:ext cx="854316" cy="42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9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Privileged and Confidential Information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11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731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7986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98637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Privileged and Confidential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0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53340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52600"/>
            <a:ext cx="4041775" cy="533400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9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Privileged and Confidential Information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0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Privileged and Confidential Information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4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Privileged and Confidential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6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Privileged and Confidential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4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Privileged and Confidential Information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F3753-3DAE-4100-A1F3-A38748D5AB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4562"/>
            <a:ext cx="82296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0960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25F3753-3DAE-4100-A1F3-A38748D5AB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5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8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•"/>
        <a:defRPr sz="20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–"/>
        <a:defRPr sz="18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ct val="20000"/>
        </a:spcBef>
        <a:buFont typeface="Arial" pitchFamily="34" charset="0"/>
        <a:buChar char="»"/>
        <a:defRPr sz="1600" kern="1200" baseline="0">
          <a:solidFill>
            <a:schemeClr val="tx2">
              <a:lumMod val="50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chart" Target="../charts/char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nrweblink.state.co.us/CWCB/0/edoc/212963/ATM%20Status%20Report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589D04-696C-4A8F-B07A-84324075D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4" y="963712"/>
            <a:ext cx="9144000" cy="58942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789953-FBD2-4BF2-89D7-DD4D894628AE}"/>
              </a:ext>
            </a:extLst>
          </p:cNvPr>
          <p:cNvSpPr/>
          <p:nvPr/>
        </p:nvSpPr>
        <p:spPr>
          <a:xfrm>
            <a:off x="-36163" y="963713"/>
            <a:ext cx="9144000" cy="5894288"/>
          </a:xfrm>
          <a:prstGeom prst="rect">
            <a:avLst/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1267151"/>
            <a:ext cx="796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Sharing</a:t>
            </a: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Agriculture &amp; Municipalities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087" y="6014297"/>
            <a:ext cx="4419600" cy="74506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Colorado Water Literate Leaders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January 10, 2024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124962" y="5847721"/>
            <a:ext cx="3657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 sz="2400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</a:rPr>
              <a:t>Brett Bovee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 err="1">
                <a:solidFill>
                  <a:schemeClr val="tx1"/>
                </a:solidFill>
              </a:rPr>
              <a:t>WestWater</a:t>
            </a:r>
            <a:r>
              <a:rPr lang="en-US" sz="1200" dirty="0">
                <a:solidFill>
                  <a:schemeClr val="tx1"/>
                </a:solidFill>
              </a:rPr>
              <a:t> Research, LLC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</a:rPr>
              <a:t>Fort Collins, CO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55686E8B-AB92-4834-A5EE-F4CC8D748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77" y="5043837"/>
            <a:ext cx="1874827" cy="823095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46154BD-B8EE-44AF-A548-3085B23A7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12" y="3845515"/>
            <a:ext cx="3657600" cy="13341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0E39966-E8F5-4B99-938A-4F16DEEB938B}"/>
              </a:ext>
            </a:extLst>
          </p:cNvPr>
          <p:cNvSpPr txBox="1"/>
          <p:nvPr/>
        </p:nvSpPr>
        <p:spPr>
          <a:xfrm>
            <a:off x="7728790" y="6589570"/>
            <a:ext cx="112723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Photo: Poudre River, NPS</a:t>
            </a:r>
          </a:p>
        </p:txBody>
      </p:sp>
      <p:pic>
        <p:nvPicPr>
          <p:cNvPr id="2" name="Picture 1" descr="A black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D013A240-28A6-2CE9-BDBA-238E77A662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2" y="5071192"/>
            <a:ext cx="2693937" cy="8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56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2689" y="600516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in Southern CO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65553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9463" y="1218212"/>
            <a:ext cx="2738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Rotational Fallowing</a:t>
            </a:r>
          </a:p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Catlin Canal Pilot Project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255" y="1856279"/>
            <a:ext cx="45021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Originally ideas developed by the Lower Arkansas Valley Water Conservancy District in 2002 and Super Ditch Company in 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Legal battles over injury to other water rights prevented leases from occurring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passed HB 13-1248 in 2013 to allow pilot lease-fallowing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Catlin Canal Pilot Project approved by State Engineer and started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consists of six farms totaling 911 acres, with goal of fallowing up to 30% of acreage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400 AF delivered to three municipal buyers in 2015 and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 structure is $150 per acre fallowed and $500 per AF of delivered water supply on a take-or-pay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Super Ditch and Catlin Canal projects have benefitted from about $2M of investment through District mill levies ($0.65M) and state grants ($1.35M)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750" t="29094" r="23897" b="7377"/>
          <a:stretch/>
        </p:blipFill>
        <p:spPr>
          <a:xfrm>
            <a:off x="4724400" y="914400"/>
            <a:ext cx="4157611" cy="3507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9748" b="7010"/>
          <a:stretch/>
        </p:blipFill>
        <p:spPr>
          <a:xfrm>
            <a:off x="5012263" y="4267200"/>
            <a:ext cx="3973990" cy="199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57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2447" y="666815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in Western Colorado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65553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370" y="1489332"/>
            <a:ext cx="56408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2012, WRC purchased a 214 acre ranch with 1.5 shares (18.75%) of McKinley Ditch after a bank foreclosure.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2014, CWT purchased the water rights (5.8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cfs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$500k and CWCB agreed to purchase a permanent “grant of flow restoration use” from CWT for $145k which will provide instream flows to the Little Cimarron River in the late summer when the river typically ran 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CWCB purchase price was based on lost agricultural revenue for a late-season cutting of hay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Irrigation on ranch will continue as none, split-season, or full-season depending on hydro/climate conditions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GUEST BLOG: Colorado Water Trust Working to Marry Instream Flow Protection and Ranch Prod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53" y="874579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cKinley Ditch / Little Cimarron Ri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" r="13936"/>
          <a:stretch/>
        </p:blipFill>
        <p:spPr bwMode="auto">
          <a:xfrm>
            <a:off x="5892351" y="2498514"/>
            <a:ext cx="3129547" cy="194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55171" y="3842732"/>
          <a:ext cx="4572000" cy="2465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19200" y="4001445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Historical Farm 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Headgate Delivery</a:t>
            </a:r>
          </a:p>
        </p:txBody>
      </p:sp>
      <p:cxnSp>
        <p:nvCxnSpPr>
          <p:cNvPr id="9" name="Straight Connector 8"/>
          <p:cNvCxnSpPr>
            <a:stCxn id="10" idx="2"/>
          </p:cNvCxnSpPr>
          <p:nvPr/>
        </p:nvCxnSpPr>
        <p:spPr>
          <a:xfrm>
            <a:off x="1796442" y="4401555"/>
            <a:ext cx="650285" cy="354202"/>
          </a:xfrm>
          <a:prstGeom prst="line">
            <a:avLst/>
          </a:prstGeom>
          <a:ln w="9525" cap="rnd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97144" y="4243289"/>
            <a:ext cx="105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Leased for instream flows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162293" y="4455864"/>
            <a:ext cx="434851" cy="524832"/>
          </a:xfrm>
          <a:prstGeom prst="line">
            <a:avLst/>
          </a:prstGeom>
          <a:ln w="9525" cap="rnd">
            <a:solidFill>
              <a:srgbClr val="0070C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93274" y="4675469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246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Farm </a:t>
            </a:r>
          </a:p>
          <a:p>
            <a:r>
              <a:rPr lang="en-US" sz="1000" dirty="0">
                <a:solidFill>
                  <a:srgbClr val="2463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Headgate Delivery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689124" y="5029671"/>
            <a:ext cx="899647" cy="340051"/>
          </a:xfrm>
          <a:prstGeom prst="line">
            <a:avLst/>
          </a:prstGeom>
          <a:ln w="9525" cap="rnd">
            <a:solidFill>
              <a:srgbClr val="246313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4675469"/>
            <a:ext cx="1564383" cy="6518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666" y="5430378"/>
            <a:ext cx="2609850" cy="4660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6821" y="6006392"/>
            <a:ext cx="1809540" cy="4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8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0194" y="685800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Barriers to Water Sharing Agreements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17111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42F4BF-6AD0-DA1B-24B6-7889EF8DEDA8}"/>
              </a:ext>
            </a:extLst>
          </p:cNvPr>
          <p:cNvSpPr txBox="1"/>
          <p:nvPr/>
        </p:nvSpPr>
        <p:spPr>
          <a:xfrm>
            <a:off x="609600" y="1482204"/>
            <a:ext cx="82191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Often better to buy a long-term asset than rent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Tying up high value water rights in an agreement takes flexibility and value off the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transfers receive high level of scrutiny for regulatory approvals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Hydrologic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Larimer County, most of the agricultural land is down-river from the municipal water treatment plants. Moving water uphill is difficult.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Comfort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If permanent water acquisition options are available, it is difficult to see the upside of doing a water sharing agreement.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Dry up operations in transfer years are difficult to manage and a permanent sale may be the retirement plan.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93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7272" y="838200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Actions to Preserve Agricultural Lands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17111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42F4BF-6AD0-DA1B-24B6-7889EF8DEDA8}"/>
              </a:ext>
            </a:extLst>
          </p:cNvPr>
          <p:cNvSpPr txBox="1"/>
          <p:nvPr/>
        </p:nvSpPr>
        <p:spPr>
          <a:xfrm>
            <a:off x="685800" y="2131526"/>
            <a:ext cx="78486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 Conservation Easements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the land aspect and not the water aspect. Water is complicated.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lands that have a particular value in agriculture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 Water Dedication Policies for New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developers the option for less water cost for less water demand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Encourages denser development and less outdoor water 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 Water Leasebacks to Agriculture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Already taking place at a scale much larger than water sharing agreements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water leases are the most useful for agriculture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23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0194" y="724221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17111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42F4BF-6AD0-DA1B-24B6-7889EF8DEDA8}"/>
              </a:ext>
            </a:extLst>
          </p:cNvPr>
          <p:cNvSpPr txBox="1"/>
          <p:nvPr/>
        </p:nvSpPr>
        <p:spPr>
          <a:xfrm>
            <a:off x="428525" y="1474106"/>
            <a:ext cx="49054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CWCB Status Report (2020)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Inventory of ATMs – 10 to 15 active examples across CO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Recommendations for advancing water sharing agreements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Activity in the Lower Arkansas River Basin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 interest in water leasing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separation between agricultural lands and municipal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Interest in Water Sharing for Environmental and Regulatory Purposes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conservation programs in the Colorado River Basin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NGO project development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EE5F67D0-1921-E6E6-990A-CA647BB20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711714"/>
            <a:ext cx="3229075" cy="4194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AB789-8544-6435-5F71-2A515867E2E0}"/>
              </a:ext>
            </a:extLst>
          </p:cNvPr>
          <p:cNvSpPr txBox="1"/>
          <p:nvPr/>
        </p:nvSpPr>
        <p:spPr>
          <a:xfrm>
            <a:off x="5947259" y="1289440"/>
            <a:ext cx="225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Click Below for Report</a:t>
            </a:r>
          </a:p>
        </p:txBody>
      </p:sp>
    </p:spTree>
    <p:extLst>
      <p:ext uri="{BB962C8B-B14F-4D97-AF65-F5344CB8AC3E}">
        <p14:creationId xmlns:p14="http://schemas.microsoft.com/office/powerpoint/2010/main" val="2485701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64689-0857-4C74-9E28-F16B3C5D5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b="10821"/>
          <a:stretch/>
        </p:blipFill>
        <p:spPr>
          <a:xfrm>
            <a:off x="0" y="581571"/>
            <a:ext cx="9130352" cy="5405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3383D-E986-4BB7-80D4-D5B0C24EFCBC}"/>
              </a:ext>
            </a:extLst>
          </p:cNvPr>
          <p:cNvSpPr/>
          <p:nvPr/>
        </p:nvSpPr>
        <p:spPr>
          <a:xfrm>
            <a:off x="13648" y="572028"/>
            <a:ext cx="9144000" cy="5523972"/>
          </a:xfrm>
          <a:prstGeom prst="rect">
            <a:avLst/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EF2AE-A71E-43CB-950C-7ACE6D99D23F}"/>
              </a:ext>
            </a:extLst>
          </p:cNvPr>
          <p:cNvSpPr txBox="1"/>
          <p:nvPr/>
        </p:nvSpPr>
        <p:spPr>
          <a:xfrm>
            <a:off x="7431672" y="5728804"/>
            <a:ext cx="13676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Photo: South Platte River, USGS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D458F-4E89-4DF6-96E1-F6DE2D581521}"/>
              </a:ext>
            </a:extLst>
          </p:cNvPr>
          <p:cNvSpPr txBox="1"/>
          <p:nvPr/>
        </p:nvSpPr>
        <p:spPr>
          <a:xfrm>
            <a:off x="381000" y="4561525"/>
            <a:ext cx="5181600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Brett Bovee  |</a:t>
            </a:r>
            <a:r>
              <a:rPr lang="en-US" sz="14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US" sz="1400" b="1" dirty="0" err="1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WestWater</a:t>
            </a:r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Research, LLC</a:t>
            </a:r>
            <a:endParaRPr lang="en-US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205 S. Meldrum St., Fort Collins, CO 80521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bovee@waterexchange.com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Office: 970-672-1811 | </a:t>
            </a:r>
            <a:r>
              <a:rPr lang="en-US" sz="12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Cell: 970-889-0469 ​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Resource Economics | Transaction Services | Water Valuation</a:t>
            </a:r>
            <a:endParaRPr 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02704F-5D33-40B6-8450-0FF01D27A8BB}"/>
              </a:ext>
            </a:extLst>
          </p:cNvPr>
          <p:cNvSpPr txBox="1">
            <a:spLocks/>
          </p:cNvSpPr>
          <p:nvPr/>
        </p:nvSpPr>
        <p:spPr>
          <a:xfrm>
            <a:off x="3276600" y="3505200"/>
            <a:ext cx="2133600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40672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64689-0857-4C74-9E28-F16B3C5D5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" b="10821"/>
          <a:stretch/>
        </p:blipFill>
        <p:spPr>
          <a:xfrm>
            <a:off x="0" y="581571"/>
            <a:ext cx="9130352" cy="5405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13383D-E986-4BB7-80D4-D5B0C24EFCBC}"/>
              </a:ext>
            </a:extLst>
          </p:cNvPr>
          <p:cNvSpPr/>
          <p:nvPr/>
        </p:nvSpPr>
        <p:spPr>
          <a:xfrm>
            <a:off x="0" y="572028"/>
            <a:ext cx="9157648" cy="552397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56495" y="1135668"/>
            <a:ext cx="8565515" cy="5333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956495" y="1862811"/>
            <a:ext cx="609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&amp; Agriculture</a:t>
            </a:r>
          </a:p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 Transfer Methods </a:t>
            </a:r>
          </a:p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in Colorado</a:t>
            </a:r>
          </a:p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Barriers to Water Sharing</a:t>
            </a:r>
          </a:p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Actions</a:t>
            </a:r>
          </a:p>
          <a:p>
            <a:pPr marL="457200" indent="-45720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Status</a:t>
            </a:r>
          </a:p>
          <a:p>
            <a:pPr marL="457200" indent="-457200">
              <a:buAutoNum type="arabicPeriod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EF2AE-A71E-43CB-950C-7ACE6D99D23F}"/>
              </a:ext>
            </a:extLst>
          </p:cNvPr>
          <p:cNvSpPr txBox="1"/>
          <p:nvPr/>
        </p:nvSpPr>
        <p:spPr>
          <a:xfrm>
            <a:off x="7630886" y="5741474"/>
            <a:ext cx="13676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Photo: South Platte River, USGS</a:t>
            </a:r>
          </a:p>
        </p:txBody>
      </p:sp>
    </p:spTree>
    <p:extLst>
      <p:ext uri="{BB962C8B-B14F-4D97-AF65-F5344CB8AC3E}">
        <p14:creationId xmlns:p14="http://schemas.microsoft.com/office/powerpoint/2010/main" val="4114004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Right 9">
            <a:extLst>
              <a:ext uri="{FF2B5EF4-FFF2-40B4-BE49-F238E27FC236}">
                <a16:creationId xmlns:a16="http://schemas.microsoft.com/office/drawing/2014/main" id="{CF872D8B-0162-5009-CC15-C65D3899A27A}"/>
              </a:ext>
            </a:extLst>
          </p:cNvPr>
          <p:cNvSpPr/>
          <p:nvPr/>
        </p:nvSpPr>
        <p:spPr>
          <a:xfrm>
            <a:off x="4522821" y="5822452"/>
            <a:ext cx="4419600" cy="60854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16716" y="676983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Irrigated Agriculture</a:t>
            </a:r>
          </a:p>
        </p:txBody>
      </p:sp>
      <p:pic>
        <p:nvPicPr>
          <p:cNvPr id="17" name="Picture 6" descr="http://www.collaborativeconservation.org/sites/default/files/article-images/buildingditch2.jpg">
            <a:extLst>
              <a:ext uri="{FF2B5EF4-FFF2-40B4-BE49-F238E27FC236}">
                <a16:creationId xmlns:a16="http://schemas.microsoft.com/office/drawing/2014/main" id="{B4A1593F-C81B-4B87-AC4C-79E63DAA0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3" r="15300" b="20386"/>
          <a:stretch/>
        </p:blipFill>
        <p:spPr bwMode="auto">
          <a:xfrm>
            <a:off x="441168" y="4367564"/>
            <a:ext cx="3143904" cy="16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gisedu.colostate.edu/WebContent/nr505/2013_Projects/Team08/images/fields-irrigated.jpg">
            <a:extLst>
              <a:ext uri="{FF2B5EF4-FFF2-40B4-BE49-F238E27FC236}">
                <a16:creationId xmlns:a16="http://schemas.microsoft.com/office/drawing/2014/main" id="{597C4097-B95F-47F1-85A9-F368ED2E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57" y="2739366"/>
            <a:ext cx="288890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history.fcgov.com/lcdi/waterways/images/H08454.jpg">
            <a:extLst>
              <a:ext uri="{FF2B5EF4-FFF2-40B4-BE49-F238E27FC236}">
                <a16:creationId xmlns:a16="http://schemas.microsoft.com/office/drawing/2014/main" id="{DFDD22F4-7AD2-415F-9B04-80C586B73C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1"/>
          <a:stretch/>
        </p:blipFill>
        <p:spPr bwMode="auto">
          <a:xfrm>
            <a:off x="2197304" y="2621353"/>
            <a:ext cx="1699679" cy="198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0980B8-0377-46A0-BD35-93FE99F3651E}"/>
              </a:ext>
            </a:extLst>
          </p:cNvPr>
          <p:cNvSpPr txBox="1"/>
          <p:nvPr/>
        </p:nvSpPr>
        <p:spPr>
          <a:xfrm>
            <a:off x="441168" y="1382967"/>
            <a:ext cx="294343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economic engine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water uses / water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Federal reclamation programs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F152F-3630-4966-A00B-B07AF3D451ED}"/>
              </a:ext>
            </a:extLst>
          </p:cNvPr>
          <p:cNvSpPr txBox="1"/>
          <p:nvPr/>
        </p:nvSpPr>
        <p:spPr>
          <a:xfrm>
            <a:off x="785658" y="4325445"/>
            <a:ext cx="1969385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RIGHTS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D7AB8-1E59-BF44-7361-2FFB9FDAC4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85" t="4864" r="17449" b="4804"/>
          <a:stretch/>
        </p:blipFill>
        <p:spPr>
          <a:xfrm>
            <a:off x="4680205" y="1776981"/>
            <a:ext cx="4297385" cy="374717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1EE1E4-E104-6EEE-C553-A3B12B3356F4}"/>
              </a:ext>
            </a:extLst>
          </p:cNvPr>
          <p:cNvSpPr txBox="1"/>
          <p:nvPr/>
        </p:nvSpPr>
        <p:spPr>
          <a:xfrm>
            <a:off x="4864727" y="1407649"/>
            <a:ext cx="3604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Use in Colorado (Diversion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6BAB5F-F9FC-C498-BF97-974DB0AC414D}"/>
              </a:ext>
            </a:extLst>
          </p:cNvPr>
          <p:cNvSpPr txBox="1"/>
          <p:nvPr/>
        </p:nvSpPr>
        <p:spPr>
          <a:xfrm>
            <a:off x="5620778" y="864436"/>
            <a:ext cx="222368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USGS Water Use Data 2015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Statewide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9C4C88-75A3-080A-0E7A-0FA6A22C06C3}"/>
              </a:ext>
            </a:extLst>
          </p:cNvPr>
          <p:cNvSpPr txBox="1"/>
          <p:nvPr/>
        </p:nvSpPr>
        <p:spPr>
          <a:xfrm>
            <a:off x="6166137" y="3861501"/>
            <a:ext cx="18357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Irrigation 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92E53C-5F27-21A1-219D-0A046A09C562}"/>
              </a:ext>
            </a:extLst>
          </p:cNvPr>
          <p:cNvSpPr txBox="1"/>
          <p:nvPr/>
        </p:nvSpPr>
        <p:spPr>
          <a:xfrm rot="3743772">
            <a:off x="5373972" y="2398062"/>
            <a:ext cx="148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Supply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1ABEC8-442F-1B0F-3932-7172FF8796EB}"/>
              </a:ext>
            </a:extLst>
          </p:cNvPr>
          <p:cNvSpPr txBox="1"/>
          <p:nvPr/>
        </p:nvSpPr>
        <p:spPr>
          <a:xfrm>
            <a:off x="4869084" y="5614049"/>
            <a:ext cx="1608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10.1Mafy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 AF per acre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9E943-7A0F-A46C-5168-7CADD64A9262}"/>
              </a:ext>
            </a:extLst>
          </p:cNvPr>
          <p:cNvSpPr txBox="1"/>
          <p:nvPr/>
        </p:nvSpPr>
        <p:spPr>
          <a:xfrm>
            <a:off x="6747848" y="5643224"/>
            <a:ext cx="18325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Consumptive Use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Mafy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 AF per acre</a:t>
            </a:r>
          </a:p>
        </p:txBody>
      </p:sp>
    </p:spTree>
    <p:extLst>
      <p:ext uri="{BB962C8B-B14F-4D97-AF65-F5344CB8AC3E}">
        <p14:creationId xmlns:p14="http://schemas.microsoft.com/office/powerpoint/2010/main" val="4287438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0194" y="537400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Irrigated Lands in Northern Colorado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82BC9-0726-40B4-831C-84923EF5A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79" t="35566" b="11462"/>
          <a:stretch/>
        </p:blipFill>
        <p:spPr>
          <a:xfrm>
            <a:off x="130097" y="1228634"/>
            <a:ext cx="8883806" cy="4400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A7F48E-E7BD-48B7-A126-28E6E97794E6}"/>
              </a:ext>
            </a:extLst>
          </p:cNvPr>
          <p:cNvSpPr txBox="1"/>
          <p:nvPr/>
        </p:nvSpPr>
        <p:spPr>
          <a:xfrm>
            <a:off x="3019010" y="5256411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D025A6-0A1F-44CC-B510-AA2DB3C2C37E}"/>
              </a:ext>
            </a:extLst>
          </p:cNvPr>
          <p:cNvSpPr txBox="1"/>
          <p:nvPr/>
        </p:nvSpPr>
        <p:spPr>
          <a:xfrm>
            <a:off x="1266410" y="169252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FoCo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7B8EC-7918-46C5-9FC0-881220A69256}"/>
              </a:ext>
            </a:extLst>
          </p:cNvPr>
          <p:cNvSpPr txBox="1"/>
          <p:nvPr/>
        </p:nvSpPr>
        <p:spPr>
          <a:xfrm>
            <a:off x="2813662" y="2454526"/>
            <a:ext cx="780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Greeley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93246-CDC0-4C94-854C-1A0A3283E7D6}"/>
              </a:ext>
            </a:extLst>
          </p:cNvPr>
          <p:cNvSpPr txBox="1"/>
          <p:nvPr/>
        </p:nvSpPr>
        <p:spPr>
          <a:xfrm>
            <a:off x="356926" y="4511926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Boulder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09A9EE-9078-44D0-8C11-6C2AD58ABABD}"/>
              </a:ext>
            </a:extLst>
          </p:cNvPr>
          <p:cNvSpPr txBox="1"/>
          <p:nvPr/>
        </p:nvSpPr>
        <p:spPr>
          <a:xfrm>
            <a:off x="1266410" y="230404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472401-39AA-4033-BF69-06A42F282C2E}"/>
              </a:ext>
            </a:extLst>
          </p:cNvPr>
          <p:cNvSpPr txBox="1"/>
          <p:nvPr/>
        </p:nvSpPr>
        <p:spPr>
          <a:xfrm>
            <a:off x="6067010" y="2477773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Ft. </a:t>
            </a:r>
          </a:p>
          <a:p>
            <a:r>
              <a:rPr lang="en-US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Morgan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7DD173-AE73-4FC7-A896-55D1B80605DB}"/>
              </a:ext>
            </a:extLst>
          </p:cNvPr>
          <p:cNvSpPr txBox="1"/>
          <p:nvPr/>
        </p:nvSpPr>
        <p:spPr>
          <a:xfrm>
            <a:off x="965623" y="5712603"/>
            <a:ext cx="4476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are irrigated lands located as shown?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are towns located along the Front Range?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10A450-A8B4-4295-9407-8DC5212F767D}"/>
              </a:ext>
            </a:extLst>
          </p:cNvPr>
          <p:cNvSpPr txBox="1"/>
          <p:nvPr/>
        </p:nvSpPr>
        <p:spPr>
          <a:xfrm>
            <a:off x="6237575" y="5797379"/>
            <a:ext cx="2672526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CDWR Map Viewer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 Irrigated Lands in Division 1</a:t>
            </a:r>
          </a:p>
        </p:txBody>
      </p:sp>
    </p:spTree>
    <p:extLst>
      <p:ext uri="{BB962C8B-B14F-4D97-AF65-F5344CB8AC3E}">
        <p14:creationId xmlns:p14="http://schemas.microsoft.com/office/powerpoint/2010/main" val="120131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30431" y="696893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Sharing Agreements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65553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94456" y="1718394"/>
            <a:ext cx="1678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 Seller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90782" y="1718394"/>
            <a:ext cx="1723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 Buyer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77761" y="2905001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Quo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9555" y="4120773"/>
            <a:ext cx="8458200" cy="0"/>
          </a:xfrm>
          <a:prstGeom prst="line">
            <a:avLst/>
          </a:prstGeom>
          <a:ln w="34925" cap="rnd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www.cpr.org/sites/default/files/styles/full-width/public/images/water07.jpg?itok=cV2mxxn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5"/>
          <a:stretch/>
        </p:blipFill>
        <p:spPr bwMode="auto">
          <a:xfrm>
            <a:off x="1831977" y="2423873"/>
            <a:ext cx="1968574" cy="1114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uscatholic.org/sites/files/styles/large/public/UrbanSprawl_Flickr_SaucySal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31" y="2424686"/>
            <a:ext cx="1978406" cy="11128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137314" y="2486943"/>
            <a:ext cx="1522468" cy="382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59400" y="2900267"/>
            <a:ext cx="166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Permanent Sale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1062" y="2589539"/>
            <a:ext cx="126669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Supply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Ownership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8539" y="2611781"/>
            <a:ext cx="127304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Payment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Freedom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Finality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74385" y="4852081"/>
            <a:ext cx="167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 Concepts</a:t>
            </a:r>
          </a:p>
        </p:txBody>
      </p:sp>
      <p:pic>
        <p:nvPicPr>
          <p:cNvPr id="22" name="Picture 4" descr="https://www.cpr.org/sites/default/files/styles/full-width/public/images/water07.jpg?itok=cV2mxxn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15"/>
          <a:stretch/>
        </p:blipFill>
        <p:spPr bwMode="auto">
          <a:xfrm>
            <a:off x="1831977" y="4365812"/>
            <a:ext cx="1968574" cy="1114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uscatholic.org/sites/files/styles/large/public/UrbanSprawl_Flickr_SaucySal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31" y="4367438"/>
            <a:ext cx="1978406" cy="11128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059400" y="5011713"/>
            <a:ext cx="1506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Sharing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Agreement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4059400" y="4630035"/>
            <a:ext cx="1678114" cy="38167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98539" y="4590146"/>
            <a:ext cx="138691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Payment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Farming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Flexibility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60910" y="4511320"/>
            <a:ext cx="167225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Known Supply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Benefits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Aesthetics / Ecology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81032" y="3518765"/>
            <a:ext cx="2070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Farmers who do not want to continue farming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09862" y="3514071"/>
            <a:ext cx="26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M&amp;I water users who need a reliable base water supply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9555" y="2148001"/>
            <a:ext cx="8458200" cy="0"/>
          </a:xfrm>
          <a:prstGeom prst="line">
            <a:avLst/>
          </a:prstGeom>
          <a:ln w="34925" cap="rnd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76400" y="5463720"/>
            <a:ext cx="2237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Farmers who have a long-term interest in the land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40122" y="5528889"/>
            <a:ext cx="25778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M&amp;I water users who can bring in more flexible water supplies to their portfolio</a:t>
            </a:r>
          </a:p>
        </p:txBody>
      </p:sp>
    </p:spTree>
    <p:extLst>
      <p:ext uri="{BB962C8B-B14F-4D97-AF65-F5344CB8AC3E}">
        <p14:creationId xmlns:p14="http://schemas.microsoft.com/office/powerpoint/2010/main" val="19486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60194" y="657301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on Alternative Transfer Methods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7200" y="1357812"/>
            <a:ext cx="5334000" cy="19697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2005 SWSI plans predicted 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500k irrigated acres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(~20% of total) could be lost statewide due to: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-  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Urbanization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(100k acres, 20%) 		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b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Municipal Transfers (200k acres, 40%)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Other Reasons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(200k acres, 40%) 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Augmentation Needs	  - CRP Enrollments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Compact Compliance	  - Groundwater Overdraft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DA6A0E-26E0-477D-9B8C-074D27D5EF5C}"/>
              </a:ext>
            </a:extLst>
          </p:cNvPr>
          <p:cNvSpPr txBox="1"/>
          <p:nvPr/>
        </p:nvSpPr>
        <p:spPr>
          <a:xfrm>
            <a:off x="457199" y="4088922"/>
            <a:ext cx="847111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SB 07-22 (2007) authorized CWCB to develop a grant program to facilitate development and implementation of Alternative Transfer Methods (ATMs)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C669364-5D14-465F-BBDE-BDF60C734570}"/>
              </a:ext>
            </a:extLst>
          </p:cNvPr>
          <p:cNvSpPr/>
          <p:nvPr/>
        </p:nvSpPr>
        <p:spPr>
          <a:xfrm>
            <a:off x="2209800" y="3446468"/>
            <a:ext cx="533400" cy="58162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E07CB235-3994-42C4-977A-8B9B4FECD435}"/>
              </a:ext>
            </a:extLst>
          </p:cNvPr>
          <p:cNvSpPr/>
          <p:nvPr/>
        </p:nvSpPr>
        <p:spPr>
          <a:xfrm>
            <a:off x="2206571" y="4825364"/>
            <a:ext cx="533400" cy="58162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BC2CB6-B5C1-44ED-A620-78AD0BD306AF}"/>
              </a:ext>
            </a:extLst>
          </p:cNvPr>
          <p:cNvSpPr txBox="1"/>
          <p:nvPr/>
        </p:nvSpPr>
        <p:spPr>
          <a:xfrm>
            <a:off x="450742" y="5466162"/>
            <a:ext cx="480705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2015 CO Water Plan created an objective of 50,000 AF of ATMs by 2030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77E79-E789-45B4-8D68-3E4E49DE2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27767" r="20833" b="29250"/>
          <a:stretch/>
        </p:blipFill>
        <p:spPr>
          <a:xfrm>
            <a:off x="5486400" y="5044431"/>
            <a:ext cx="3441915" cy="142593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27C78A1-E995-48AE-99A7-8474CD523C48}"/>
              </a:ext>
            </a:extLst>
          </p:cNvPr>
          <p:cNvSpPr txBox="1"/>
          <p:nvPr/>
        </p:nvSpPr>
        <p:spPr>
          <a:xfrm>
            <a:off x="6174835" y="1290549"/>
            <a:ext cx="2603714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Influence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Significant dry-up in Crowley County in Arkansas Basin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Example fallowing programs developed in Southern California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4C0C17C3-9228-4153-81D7-9E1807F576D6}"/>
              </a:ext>
            </a:extLst>
          </p:cNvPr>
          <p:cNvSpPr/>
          <p:nvPr/>
        </p:nvSpPr>
        <p:spPr>
          <a:xfrm>
            <a:off x="6934200" y="3414585"/>
            <a:ext cx="533400" cy="58162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07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225A78E-F1F5-90CD-CA2E-A9C4B2A356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94175"/>
              </p:ext>
            </p:extLst>
          </p:nvPr>
        </p:nvGraphicFramePr>
        <p:xfrm>
          <a:off x="3567264" y="2407771"/>
          <a:ext cx="5379299" cy="3609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5942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60194" y="657301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 Grant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5DE9C-88E5-4880-A862-94752F73F017}"/>
              </a:ext>
            </a:extLst>
          </p:cNvPr>
          <p:cNvSpPr txBox="1"/>
          <p:nvPr/>
        </p:nvSpPr>
        <p:spPr>
          <a:xfrm>
            <a:off x="651853" y="1338666"/>
            <a:ext cx="519783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$7,956,300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Grants Awarded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(as of January 2023)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519FD3-B094-4668-96E6-FB948BB37D84}"/>
              </a:ext>
            </a:extLst>
          </p:cNvPr>
          <p:cNvCxnSpPr>
            <a:cxnSpLocks/>
          </p:cNvCxnSpPr>
          <p:nvPr/>
        </p:nvCxnSpPr>
        <p:spPr>
          <a:xfrm>
            <a:off x="6324600" y="2971800"/>
            <a:ext cx="0" cy="2743200"/>
          </a:xfrm>
          <a:prstGeom prst="line">
            <a:avLst/>
          </a:prstGeom>
          <a:ln w="34925" cap="rnd">
            <a:solidFill>
              <a:schemeClr val="tx2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5F333F1-F9D9-4D06-A41A-5EF3900F40EC}"/>
              </a:ext>
            </a:extLst>
          </p:cNvPr>
          <p:cNvSpPr txBox="1"/>
          <p:nvPr/>
        </p:nvSpPr>
        <p:spPr>
          <a:xfrm>
            <a:off x="5092795" y="3041899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Primarily Research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B77ED9-20B5-4866-811A-85D71DEC4BB3}"/>
              </a:ext>
            </a:extLst>
          </p:cNvPr>
          <p:cNvSpPr txBox="1"/>
          <p:nvPr/>
        </p:nvSpPr>
        <p:spPr>
          <a:xfrm>
            <a:off x="6553200" y="307843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Primarily Pilots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FE5334-3DB2-4B3D-9CD6-1C9151624C1C}"/>
              </a:ext>
            </a:extLst>
          </p:cNvPr>
          <p:cNvCxnSpPr/>
          <p:nvPr/>
        </p:nvCxnSpPr>
        <p:spPr>
          <a:xfrm flipH="1">
            <a:off x="5029200" y="3048000"/>
            <a:ext cx="1042261" cy="0"/>
          </a:xfrm>
          <a:prstGeom prst="straightConnector1">
            <a:avLst/>
          </a:prstGeom>
          <a:ln w="34925" cap="rnd">
            <a:solidFill>
              <a:schemeClr val="tx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01D5D1-7141-4AE4-A4DA-B09B6C8254E7}"/>
              </a:ext>
            </a:extLst>
          </p:cNvPr>
          <p:cNvCxnSpPr>
            <a:cxnSpLocks/>
          </p:cNvCxnSpPr>
          <p:nvPr/>
        </p:nvCxnSpPr>
        <p:spPr>
          <a:xfrm flipV="1">
            <a:off x="6464395" y="3072568"/>
            <a:ext cx="990599" cy="1"/>
          </a:xfrm>
          <a:prstGeom prst="straightConnector1">
            <a:avLst/>
          </a:prstGeom>
          <a:ln w="34925" cap="rnd">
            <a:solidFill>
              <a:schemeClr val="tx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25444A-49D8-4644-8B2C-AD01C25EB0DB}"/>
              </a:ext>
            </a:extLst>
          </p:cNvPr>
          <p:cNvSpPr txBox="1"/>
          <p:nvPr/>
        </p:nvSpPr>
        <p:spPr>
          <a:xfrm>
            <a:off x="611395" y="4212720"/>
            <a:ext cx="935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Other </a:t>
            </a:r>
          </a:p>
          <a:p>
            <a:r>
              <a:rPr lang="en-US" dirty="0">
                <a:solidFill>
                  <a:schemeClr val="bg1"/>
                </a:solidFill>
              </a:rPr>
              <a:t>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53360A-3068-BA5D-C23B-21161D8DAF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32" t="2765" r="22465" b="3216"/>
          <a:stretch/>
        </p:blipFill>
        <p:spPr>
          <a:xfrm>
            <a:off x="591020" y="2743200"/>
            <a:ext cx="2411658" cy="2590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1AD77B4-FD28-44CC-94B3-CB0A05658926}"/>
              </a:ext>
            </a:extLst>
          </p:cNvPr>
          <p:cNvSpPr txBox="1"/>
          <p:nvPr/>
        </p:nvSpPr>
        <p:spPr>
          <a:xfrm>
            <a:off x="779364" y="4174123"/>
            <a:ext cx="939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2BB55-AD59-5C1E-4BE5-A432E7BCDD3F}"/>
              </a:ext>
            </a:extLst>
          </p:cNvPr>
          <p:cNvSpPr txBox="1"/>
          <p:nvPr/>
        </p:nvSpPr>
        <p:spPr>
          <a:xfrm>
            <a:off x="1907196" y="4114800"/>
            <a:ext cx="83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Municipal</a:t>
            </a:r>
          </a:p>
          <a:p>
            <a:r>
              <a:rPr lang="en-US" sz="1200" dirty="0">
                <a:solidFill>
                  <a:schemeClr val="bg1"/>
                </a:solidFill>
              </a:rPr>
              <a:t>Pilots</a:t>
            </a:r>
          </a:p>
        </p:txBody>
      </p:sp>
    </p:spTree>
    <p:extLst>
      <p:ext uri="{BB962C8B-B14F-4D97-AF65-F5344CB8AC3E}">
        <p14:creationId xmlns:p14="http://schemas.microsoft.com/office/powerpoint/2010/main" val="833202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589" y="708523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in Larimer County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65553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99216" y="1440361"/>
            <a:ext cx="43196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water sharing agreement between Larimer County and City of Broomfield. A primary objective of this agreement was proof of concept.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Larimer County Open Space purchased 211 acre farm near Berthoud for $8.2M. Farm came with CBT units and ditch co. shares as water supply.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Broomfield paid $2.9M to buy some of the CBT units and paid $0.8M (upfront) for a 3-in-10 year call option for additional CBT units. Lease rate of $225/unit if lease is exercised.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Agreement is perpetual.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Involved a high valued and highly transferrable type of water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County has decisions around long-term management of the farm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“Larimer County Little Thompson Farm”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D9EDB5-F8FB-B08B-7423-B457DE3B1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524000"/>
            <a:ext cx="4104374" cy="4560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3F39903-FE8D-5895-222D-8BBD8E53A8FE}"/>
              </a:ext>
            </a:extLst>
          </p:cNvPr>
          <p:cNvSpPr/>
          <p:nvPr/>
        </p:nvSpPr>
        <p:spPr>
          <a:xfrm>
            <a:off x="5867400" y="2078026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B2C11B-9031-707A-CADB-6A63D499DEEE}"/>
              </a:ext>
            </a:extLst>
          </p:cNvPr>
          <p:cNvSpPr/>
          <p:nvPr/>
        </p:nvSpPr>
        <p:spPr>
          <a:xfrm>
            <a:off x="5989435" y="5562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620F1F-6FA3-7D07-F9F5-221FF0FECA90}"/>
              </a:ext>
            </a:extLst>
          </p:cNvPr>
          <p:cNvSpPr txBox="1"/>
          <p:nvPr/>
        </p:nvSpPr>
        <p:spPr>
          <a:xfrm>
            <a:off x="6477000" y="1054939"/>
            <a:ext cx="22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Little Thompson Farm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256A5A-07F2-DFE7-550A-EC50634DCFF6}"/>
              </a:ext>
            </a:extLst>
          </p:cNvPr>
          <p:cNvSpPr txBox="1"/>
          <p:nvPr/>
        </p:nvSpPr>
        <p:spPr>
          <a:xfrm>
            <a:off x="6248400" y="6171239"/>
            <a:ext cx="1921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City of Broomfield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747528-6305-228B-42F7-9F495E4467CF}"/>
              </a:ext>
            </a:extLst>
          </p:cNvPr>
          <p:cNvCxnSpPr/>
          <p:nvPr/>
        </p:nvCxnSpPr>
        <p:spPr>
          <a:xfrm flipH="1">
            <a:off x="6019800" y="1420858"/>
            <a:ext cx="685800" cy="657168"/>
          </a:xfrm>
          <a:prstGeom prst="straightConnector1">
            <a:avLst/>
          </a:prstGeom>
          <a:ln w="25400" cap="rnd">
            <a:solidFill>
              <a:srgbClr val="C00000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343C35-487D-31DC-45BF-41ED8FC31ADD}"/>
              </a:ext>
            </a:extLst>
          </p:cNvPr>
          <p:cNvCxnSpPr>
            <a:cxnSpLocks/>
          </p:cNvCxnSpPr>
          <p:nvPr/>
        </p:nvCxnSpPr>
        <p:spPr>
          <a:xfrm flipH="1" flipV="1">
            <a:off x="6166853" y="5715000"/>
            <a:ext cx="386347" cy="468868"/>
          </a:xfrm>
          <a:prstGeom prst="straightConnector1">
            <a:avLst/>
          </a:prstGeom>
          <a:ln w="25400" cap="rnd">
            <a:solidFill>
              <a:srgbClr val="C00000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D72B383-2EE7-A85A-23AC-8B6894A33321}"/>
              </a:ext>
            </a:extLst>
          </p:cNvPr>
          <p:cNvSpPr/>
          <p:nvPr/>
        </p:nvSpPr>
        <p:spPr>
          <a:xfrm>
            <a:off x="5095660" y="1519612"/>
            <a:ext cx="381000" cy="6294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CFA52D-5A7A-6148-D846-96739C4DC1FE}"/>
              </a:ext>
            </a:extLst>
          </p:cNvPr>
          <p:cNvSpPr txBox="1"/>
          <p:nvPr/>
        </p:nvSpPr>
        <p:spPr>
          <a:xfrm>
            <a:off x="5791200" y="738375"/>
            <a:ext cx="1260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Carter Lake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4BF8FF-AA5F-3948-54E0-BAF276D03FCD}"/>
              </a:ext>
            </a:extLst>
          </p:cNvPr>
          <p:cNvCxnSpPr/>
          <p:nvPr/>
        </p:nvCxnSpPr>
        <p:spPr>
          <a:xfrm flipH="1">
            <a:off x="5486400" y="1059617"/>
            <a:ext cx="685800" cy="657168"/>
          </a:xfrm>
          <a:prstGeom prst="straightConnector1">
            <a:avLst/>
          </a:prstGeom>
          <a:ln w="25400" cap="rnd">
            <a:solidFill>
              <a:schemeClr val="tx1"/>
            </a:solidFill>
            <a:prstDash val="solid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966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8988" y="689020"/>
            <a:ext cx="888380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in Eastern Colorado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2653" y="6465553"/>
            <a:ext cx="2133600" cy="365125"/>
          </a:xfrm>
        </p:spPr>
        <p:txBody>
          <a:bodyPr/>
          <a:lstStyle/>
          <a:p>
            <a:fld id="{825F3753-3DAE-4100-A1F3-A38748D5ABC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8874" y="1600982"/>
            <a:ext cx="431963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Irrigation District operates 74,590 AF reservoir to supply 40,916 acres.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Xcel Energy wanted to set up an IWSA to provide 3,000 AF of winter-time augmentation water for its GW wells to supply the Pawnee power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need for water came out of revised GW administration along the South Platte River following the drought of 2002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District got initial 84% (of acres) approval to pursue an IWSA.  Created Point of Rocks Water Company to act as the lessor and interested landowners subscribed their acres to the Company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Payment (every year): $50 per AF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Delivery Payment: $425 per AF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Payments escalate with CPI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25-Year Term of IWSA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Subscribed acres receive 0.14 AF (8.7%) less water in average year, and $41 per acre 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2005, Xcel has paid $1.6M to Company and District has not delivered any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785" t="14232" r="23025" b="13514"/>
          <a:stretch/>
        </p:blipFill>
        <p:spPr>
          <a:xfrm>
            <a:off x="4709366" y="2819400"/>
            <a:ext cx="4198188" cy="3148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240528"/>
            <a:ext cx="2562497" cy="720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641" y="1241445"/>
            <a:ext cx="1353848" cy="135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39585"/>
      </p:ext>
    </p:extLst>
  </p:cSld>
  <p:clrMapOvr>
    <a:masterClrMapping/>
  </p:clrMapOvr>
</p:sld>
</file>

<file path=ppt/theme/theme1.xml><?xml version="1.0" encoding="utf-8"?>
<a:theme xmlns:a="http://schemas.openxmlformats.org/drawingml/2006/main" name="PPT Template 2011 with Bann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rnd">
          <a:solidFill>
            <a:schemeClr val="tx2">
              <a:lumMod val="75000"/>
            </a:schemeClr>
          </a:solidFill>
          <a:prstDash val="solid"/>
        </a:ln>
        <a:effectLst>
          <a:reflection blurRad="6350" stA="50000" endA="300" endPos="55000" dir="5400000" sy="-100000" algn="bl" rotWithShape="0"/>
        </a:effectLst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012.pptx" id="{5C44C7DD-C8A5-47C2-B67E-A04232F80034}" vid="{91A20DE0-7A7A-4753-A72F-2518F7286A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fdfdc2e-6562-4bca-b382-866d00cabfb3">
      <UserInfo>
        <DisplayName>Clay Landry</DisplayName>
        <AccountId>22</AccountId>
        <AccountType/>
      </UserInfo>
      <UserInfo>
        <DisplayName>Harry Seely</DisplayName>
        <AccountId>16</AccountId>
        <AccountType/>
      </UserInfo>
      <UserInfo>
        <DisplayName>Matthew Payne</DisplayName>
        <AccountId>23</AccountId>
        <AccountType/>
      </UserInfo>
      <UserInfo>
        <DisplayName>Tanner Ketellapper</DisplayName>
        <AccountId>21</AccountId>
        <AccountType/>
      </UserInfo>
    </SharedWithUsers>
    <lcf76f155ced4ddcb4097134ff3c332f xmlns="89d2adfb-4844-4394-af2c-788461211bf0">
      <Terms xmlns="http://schemas.microsoft.com/office/infopath/2007/PartnerControls"/>
    </lcf76f155ced4ddcb4097134ff3c332f>
    <Tags xmlns="dfdfdc2e-6562-4bca-b382-866d00cabfb3" xsi:nil="true"/>
    <TaxCatchAll xmlns="dfdfdc2e-6562-4bca-b382-866d00cabfb3" xsi:nil="true"/>
    <CategoryDescription xmlns="http://schemas.microsoft.com/sharepoint.v3" xsi:nil="true"/>
    <_dlc_DocId xmlns="dfdfdc2e-6562-4bca-b382-866d00cabfb3">2TD5W6UAR6Y6-443690059-424281</_dlc_DocId>
    <_dlc_DocIdUrl xmlns="dfdfdc2e-6562-4bca-b382-866d00cabfb3">
      <Url>https://colostate.sharepoint.com/sites/OEE-Resources/CoWC/_layouts/15/DocIdRedir.aspx?ID=2TD5W6UAR6Y6-443690059-424281</Url>
      <Description>2TD5W6UAR6Y6-443690059-424281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4" ma:contentTypeDescription="Create a new document." ma:contentTypeScope="" ma:versionID="c9c6dd723d8dab9abaf5cd0eb235a46b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bda9bed15cdf2c50f155b10f19d5a92f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8A4945-CDD3-4306-B79C-BB0D461573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8F0ACA-7089-4702-92D3-A25026AF48B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FF3C2BE-AD9E-49A7-BC05-2B65D4E0BDC7}">
  <ds:schemaRefs>
    <ds:schemaRef ds:uri="http://schemas.microsoft.com/office/2006/metadata/properties"/>
    <ds:schemaRef ds:uri="http://purl.org/dc/elements/1.1/"/>
    <ds:schemaRef ds:uri="313194dc-9217-4acd-a332-8943753ec426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5cda4d3d-3205-4bb2-941e-aaaadf36882c"/>
    <ds:schemaRef ds:uri="http://purl.org/dc/terms/"/>
    <ds:schemaRef ds:uri="dfdfdc2e-6562-4bca-b382-866d00cabfb3"/>
    <ds:schemaRef ds:uri="89d2adfb-4844-4394-af2c-788461211bf0"/>
    <ds:schemaRef ds:uri="http://schemas.microsoft.com/sharepoint.v3"/>
  </ds:schemaRefs>
</ds:datastoreItem>
</file>

<file path=customXml/itemProps4.xml><?xml version="1.0" encoding="utf-8"?>
<ds:datastoreItem xmlns:ds="http://schemas.openxmlformats.org/officeDocument/2006/customXml" ds:itemID="{B80FDB38-80DA-4688-931D-A24C5D4A2B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dfdc2e-6562-4bca-b382-866d00cabfb3"/>
    <ds:schemaRef ds:uri="http://schemas.microsoft.com/sharepoint.v3"/>
    <ds:schemaRef ds:uri="89d2adfb-4844-4394-af2c-788461211b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2015</Template>
  <TotalTime>8197</TotalTime>
  <Words>1298</Words>
  <Application>Microsoft Office PowerPoint</Application>
  <PresentationFormat>On-screen Show (4:3)</PresentationFormat>
  <Paragraphs>218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PPT Template 2011 with Banner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California Water Market Overview</dc:title>
  <dc:creator>Tanner Ketellapper</dc:creator>
  <cp:lastModifiedBy>Roesler,Benton</cp:lastModifiedBy>
  <cp:revision>424</cp:revision>
  <dcterms:created xsi:type="dcterms:W3CDTF">2015-07-19T05:58:43Z</dcterms:created>
  <dcterms:modified xsi:type="dcterms:W3CDTF">2024-01-10T18:23:13Z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0x0101009896608210F6A84CB8EEAE20C7EB38EF</vt:lpwstr>
  </property>
  <property fmtid="{D5CDD505-2E9C-101B-9397-08002B2CF9AE}" pid="3" name="MediaServiceImageTags">
    <vt:lpwstr/>
  </property>
  <property fmtid="{D5CDD505-2E9C-101B-9397-08002B2CF9AE}" pid="4" name="_dlc_DocIdItemGuid">
    <vt:lpwstr>81dac6f4-b844-4cfa-a013-1faf762a422f</vt:lpwstr>
  </property>
</Properties>
</file>