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03" r:id="rId6"/>
    <p:sldId id="307" r:id="rId7"/>
    <p:sldId id="308" r:id="rId8"/>
    <p:sldId id="316" r:id="rId9"/>
    <p:sldId id="317" r:id="rId10"/>
    <p:sldId id="309" r:id="rId11"/>
    <p:sldId id="322" r:id="rId12"/>
    <p:sldId id="310" r:id="rId13"/>
    <p:sldId id="323" r:id="rId14"/>
    <p:sldId id="321" r:id="rId15"/>
    <p:sldId id="319" r:id="rId16"/>
    <p:sldId id="320" r:id="rId17"/>
    <p:sldId id="325" r:id="rId18"/>
    <p:sldId id="324" r:id="rId19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98247-127B-457E-8BFC-1C3B1E33EA3D}" v="4" dt="2024-02-14T15:53:15.039"/>
    <p1510:client id="{8059A3D8-2E5A-41D3-90D1-07B12CA87549}" v="60" dt="2024-02-13T22:59:41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8" autoAdjust="0"/>
    <p:restoredTop sz="85650" autoAdjust="0"/>
  </p:normalViewPr>
  <p:slideViewPr>
    <p:cSldViewPr snapToGrid="0" snapToObjects="1">
      <p:cViewPr varScale="1">
        <p:scale>
          <a:sx n="73" d="100"/>
          <a:sy n="73" d="100"/>
        </p:scale>
        <p:origin x="965" y="72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latter,Karen" userId="e190677c-fed5-4b4f-bc03-6736ba33e317" providerId="ADAL" clId="{8059A3D8-2E5A-41D3-90D1-07B12CA87549}"/>
    <pc:docChg chg="undo custSel addSld modSld sldOrd">
      <pc:chgData name="Schlatter,Karen" userId="e190677c-fed5-4b4f-bc03-6736ba33e317" providerId="ADAL" clId="{8059A3D8-2E5A-41D3-90D1-07B12CA87549}" dt="2024-02-13T23:17:04.541" v="895" actId="20577"/>
      <pc:docMkLst>
        <pc:docMk/>
      </pc:docMkLst>
      <pc:sldChg chg="addSp modSp mod">
        <pc:chgData name="Schlatter,Karen" userId="e190677c-fed5-4b4f-bc03-6736ba33e317" providerId="ADAL" clId="{8059A3D8-2E5A-41D3-90D1-07B12CA87549}" dt="2024-02-13T22:30:07.970" v="134" actId="1076"/>
        <pc:sldMkLst>
          <pc:docMk/>
          <pc:sldMk cId="1458084274" sldId="303"/>
        </pc:sldMkLst>
        <pc:spChg chg="mod">
          <ac:chgData name="Schlatter,Karen" userId="e190677c-fed5-4b4f-bc03-6736ba33e317" providerId="ADAL" clId="{8059A3D8-2E5A-41D3-90D1-07B12CA87549}" dt="2024-02-13T22:28:36.583" v="39" actId="20577"/>
          <ac:spMkLst>
            <pc:docMk/>
            <pc:sldMk cId="1458084274" sldId="303"/>
            <ac:spMk id="2" creationId="{00000000-0000-0000-0000-000000000000}"/>
          </ac:spMkLst>
        </pc:spChg>
        <pc:spChg chg="mod">
          <ac:chgData name="Schlatter,Karen" userId="e190677c-fed5-4b4f-bc03-6736ba33e317" providerId="ADAL" clId="{8059A3D8-2E5A-41D3-90D1-07B12CA87549}" dt="2024-02-13T22:29:15.084" v="104" actId="2711"/>
          <ac:spMkLst>
            <pc:docMk/>
            <pc:sldMk cId="1458084274" sldId="303"/>
            <ac:spMk id="3" creationId="{00000000-0000-0000-0000-000000000000}"/>
          </ac:spMkLst>
        </pc:spChg>
        <pc:spChg chg="add mod">
          <ac:chgData name="Schlatter,Karen" userId="e190677c-fed5-4b4f-bc03-6736ba33e317" providerId="ADAL" clId="{8059A3D8-2E5A-41D3-90D1-07B12CA87549}" dt="2024-02-13T22:30:07.970" v="134" actId="1076"/>
          <ac:spMkLst>
            <pc:docMk/>
            <pc:sldMk cId="1458084274" sldId="303"/>
            <ac:spMk id="5" creationId="{3B72B59D-679F-955C-7C86-AD53588BE7EA}"/>
          </ac:spMkLst>
        </pc:spChg>
      </pc:sldChg>
      <pc:sldChg chg="modSp mod">
        <pc:chgData name="Schlatter,Karen" userId="e190677c-fed5-4b4f-bc03-6736ba33e317" providerId="ADAL" clId="{8059A3D8-2E5A-41D3-90D1-07B12CA87549}" dt="2024-02-13T22:31:05.478" v="161" actId="255"/>
        <pc:sldMkLst>
          <pc:docMk/>
          <pc:sldMk cId="1964697162" sldId="307"/>
        </pc:sldMkLst>
        <pc:spChg chg="mod">
          <ac:chgData name="Schlatter,Karen" userId="e190677c-fed5-4b4f-bc03-6736ba33e317" providerId="ADAL" clId="{8059A3D8-2E5A-41D3-90D1-07B12CA87549}" dt="2024-02-13T22:31:05.478" v="161" actId="255"/>
          <ac:spMkLst>
            <pc:docMk/>
            <pc:sldMk cId="1964697162" sldId="307"/>
            <ac:spMk id="3" creationId="{F39E3B7D-F64E-E330-730F-AC65514A03CD}"/>
          </ac:spMkLst>
        </pc:spChg>
      </pc:sldChg>
      <pc:sldChg chg="addSp delSp modSp mod delAnim">
        <pc:chgData name="Schlatter,Karen" userId="e190677c-fed5-4b4f-bc03-6736ba33e317" providerId="ADAL" clId="{8059A3D8-2E5A-41D3-90D1-07B12CA87549}" dt="2024-02-13T22:37:40.163" v="321" actId="1076"/>
        <pc:sldMkLst>
          <pc:docMk/>
          <pc:sldMk cId="4044037445" sldId="310"/>
        </pc:sldMkLst>
        <pc:spChg chg="del mod">
          <ac:chgData name="Schlatter,Karen" userId="e190677c-fed5-4b4f-bc03-6736ba33e317" providerId="ADAL" clId="{8059A3D8-2E5A-41D3-90D1-07B12CA87549}" dt="2024-02-13T22:32:21.714" v="230" actId="478"/>
          <ac:spMkLst>
            <pc:docMk/>
            <pc:sldMk cId="4044037445" sldId="310"/>
            <ac:spMk id="2" creationId="{83AC4AB3-6CDB-118F-FA55-94F6194B73DF}"/>
          </ac:spMkLst>
        </pc:spChg>
        <pc:spChg chg="del">
          <ac:chgData name="Schlatter,Karen" userId="e190677c-fed5-4b4f-bc03-6736ba33e317" providerId="ADAL" clId="{8059A3D8-2E5A-41D3-90D1-07B12CA87549}" dt="2024-02-13T22:36:05.024" v="306" actId="478"/>
          <ac:spMkLst>
            <pc:docMk/>
            <pc:sldMk cId="4044037445" sldId="310"/>
            <ac:spMk id="3" creationId="{E664E9E9-C986-0AFD-8652-262B88C8BDED}"/>
          </ac:spMkLst>
        </pc:spChg>
        <pc:spChg chg="add del mod">
          <ac:chgData name="Schlatter,Karen" userId="e190677c-fed5-4b4f-bc03-6736ba33e317" providerId="ADAL" clId="{8059A3D8-2E5A-41D3-90D1-07B12CA87549}" dt="2024-02-13T22:32:23.883" v="232" actId="478"/>
          <ac:spMkLst>
            <pc:docMk/>
            <pc:sldMk cId="4044037445" sldId="310"/>
            <ac:spMk id="7" creationId="{92AF0F14-1A6C-D903-F399-45BD25302D43}"/>
          </ac:spMkLst>
        </pc:spChg>
        <pc:spChg chg="add del mod">
          <ac:chgData name="Schlatter,Karen" userId="e190677c-fed5-4b4f-bc03-6736ba33e317" providerId="ADAL" clId="{8059A3D8-2E5A-41D3-90D1-07B12CA87549}" dt="2024-02-13T22:36:11.296" v="308" actId="478"/>
          <ac:spMkLst>
            <pc:docMk/>
            <pc:sldMk cId="4044037445" sldId="310"/>
            <ac:spMk id="8" creationId="{24E71956-A2EE-C2E8-3D54-E0E88D2DA2B5}"/>
          </ac:spMkLst>
        </pc:spChg>
        <pc:picChg chg="del mod ord">
          <ac:chgData name="Schlatter,Karen" userId="e190677c-fed5-4b4f-bc03-6736ba33e317" providerId="ADAL" clId="{8059A3D8-2E5A-41D3-90D1-07B12CA87549}" dt="2024-02-13T22:37:02.544" v="316" actId="478"/>
          <ac:picMkLst>
            <pc:docMk/>
            <pc:sldMk cId="4044037445" sldId="310"/>
            <ac:picMk id="5" creationId="{F790F9AE-9E92-769F-06E7-3461ADF1C4FA}"/>
          </ac:picMkLst>
        </pc:picChg>
        <pc:picChg chg="add mod">
          <ac:chgData name="Schlatter,Karen" userId="e190677c-fed5-4b4f-bc03-6736ba33e317" providerId="ADAL" clId="{8059A3D8-2E5A-41D3-90D1-07B12CA87549}" dt="2024-02-13T22:37:40.163" v="321" actId="1076"/>
          <ac:picMkLst>
            <pc:docMk/>
            <pc:sldMk cId="4044037445" sldId="310"/>
            <ac:picMk id="11" creationId="{A89BB414-B5E8-6E78-6DB3-C9E97D9413BB}"/>
          </ac:picMkLst>
        </pc:picChg>
      </pc:sldChg>
      <pc:sldChg chg="addSp delSp modSp mod">
        <pc:chgData name="Schlatter,Karen" userId="e190677c-fed5-4b4f-bc03-6736ba33e317" providerId="ADAL" clId="{8059A3D8-2E5A-41D3-90D1-07B12CA87549}" dt="2024-02-13T22:32:14.007" v="227" actId="1076"/>
        <pc:sldMkLst>
          <pc:docMk/>
          <pc:sldMk cId="3102460693" sldId="319"/>
        </pc:sldMkLst>
        <pc:spChg chg="del">
          <ac:chgData name="Schlatter,Karen" userId="e190677c-fed5-4b4f-bc03-6736ba33e317" providerId="ADAL" clId="{8059A3D8-2E5A-41D3-90D1-07B12CA87549}" dt="2024-02-13T22:32:00.105" v="222" actId="478"/>
          <ac:spMkLst>
            <pc:docMk/>
            <pc:sldMk cId="3102460693" sldId="319"/>
            <ac:spMk id="2" creationId="{83AC4AB3-6CDB-118F-FA55-94F6194B73DF}"/>
          </ac:spMkLst>
        </pc:spChg>
        <pc:spChg chg="add del mod">
          <ac:chgData name="Schlatter,Karen" userId="e190677c-fed5-4b4f-bc03-6736ba33e317" providerId="ADAL" clId="{8059A3D8-2E5A-41D3-90D1-07B12CA87549}" dt="2024-02-13T22:32:02.541" v="224" actId="478"/>
          <ac:spMkLst>
            <pc:docMk/>
            <pc:sldMk cId="3102460693" sldId="319"/>
            <ac:spMk id="5" creationId="{ECA906AC-9FE0-7735-D6D7-4600D692EAAD}"/>
          </ac:spMkLst>
        </pc:spChg>
        <pc:spChg chg="add mod">
          <ac:chgData name="Schlatter,Karen" userId="e190677c-fed5-4b4f-bc03-6736ba33e317" providerId="ADAL" clId="{8059A3D8-2E5A-41D3-90D1-07B12CA87549}" dt="2024-02-13T22:32:14.007" v="227" actId="1076"/>
          <ac:spMkLst>
            <pc:docMk/>
            <pc:sldMk cId="3102460693" sldId="319"/>
            <ac:spMk id="6" creationId="{7A3716F1-E68F-00B8-E08A-64092EA54E44}"/>
          </ac:spMkLst>
        </pc:spChg>
      </pc:sldChg>
      <pc:sldChg chg="modSp mod">
        <pc:chgData name="Schlatter,Karen" userId="e190677c-fed5-4b4f-bc03-6736ba33e317" providerId="ADAL" clId="{8059A3D8-2E5A-41D3-90D1-07B12CA87549}" dt="2024-02-13T22:34:14.117" v="304" actId="948"/>
        <pc:sldMkLst>
          <pc:docMk/>
          <pc:sldMk cId="3987045180" sldId="320"/>
        </pc:sldMkLst>
        <pc:spChg chg="mod">
          <ac:chgData name="Schlatter,Karen" userId="e190677c-fed5-4b4f-bc03-6736ba33e317" providerId="ADAL" clId="{8059A3D8-2E5A-41D3-90D1-07B12CA87549}" dt="2024-02-13T22:34:14.117" v="304" actId="948"/>
          <ac:spMkLst>
            <pc:docMk/>
            <pc:sldMk cId="3987045180" sldId="320"/>
            <ac:spMk id="3" creationId="{E664E9E9-C986-0AFD-8652-262B88C8BDED}"/>
          </ac:spMkLst>
        </pc:spChg>
      </pc:sldChg>
      <pc:sldChg chg="addSp delSp modSp mod">
        <pc:chgData name="Schlatter,Karen" userId="e190677c-fed5-4b4f-bc03-6736ba33e317" providerId="ADAL" clId="{8059A3D8-2E5A-41D3-90D1-07B12CA87549}" dt="2024-02-13T22:32:18.395" v="229"/>
        <pc:sldMkLst>
          <pc:docMk/>
          <pc:sldMk cId="1987717870" sldId="321"/>
        </pc:sldMkLst>
        <pc:spChg chg="del">
          <ac:chgData name="Schlatter,Karen" userId="e190677c-fed5-4b4f-bc03-6736ba33e317" providerId="ADAL" clId="{8059A3D8-2E5A-41D3-90D1-07B12CA87549}" dt="2024-02-13T22:31:52.985" v="219" actId="478"/>
          <ac:spMkLst>
            <pc:docMk/>
            <pc:sldMk cId="1987717870" sldId="321"/>
            <ac:spMk id="2" creationId="{83AC4AB3-6CDB-118F-FA55-94F6194B73DF}"/>
          </ac:spMkLst>
        </pc:spChg>
        <pc:spChg chg="add del mod">
          <ac:chgData name="Schlatter,Karen" userId="e190677c-fed5-4b4f-bc03-6736ba33e317" providerId="ADAL" clId="{8059A3D8-2E5A-41D3-90D1-07B12CA87549}" dt="2024-02-13T22:31:55.690" v="221" actId="478"/>
          <ac:spMkLst>
            <pc:docMk/>
            <pc:sldMk cId="1987717870" sldId="321"/>
            <ac:spMk id="5" creationId="{1B167295-AE94-5771-2E8E-E07A226F6AAF}"/>
          </ac:spMkLst>
        </pc:spChg>
        <pc:spChg chg="add del mod">
          <ac:chgData name="Schlatter,Karen" userId="e190677c-fed5-4b4f-bc03-6736ba33e317" providerId="ADAL" clId="{8059A3D8-2E5A-41D3-90D1-07B12CA87549}" dt="2024-02-13T22:32:18.258" v="228" actId="478"/>
          <ac:spMkLst>
            <pc:docMk/>
            <pc:sldMk cId="1987717870" sldId="321"/>
            <ac:spMk id="6" creationId="{6D4EA246-7BB5-BC74-2B90-0D1CA337CB0D}"/>
          </ac:spMkLst>
        </pc:spChg>
        <pc:spChg chg="add mod">
          <ac:chgData name="Schlatter,Karen" userId="e190677c-fed5-4b4f-bc03-6736ba33e317" providerId="ADAL" clId="{8059A3D8-2E5A-41D3-90D1-07B12CA87549}" dt="2024-02-13T22:32:18.395" v="229"/>
          <ac:spMkLst>
            <pc:docMk/>
            <pc:sldMk cId="1987717870" sldId="321"/>
            <ac:spMk id="7" creationId="{8CDC2174-9D59-141B-11A2-110DC7F94A56}"/>
          </ac:spMkLst>
        </pc:spChg>
      </pc:sldChg>
      <pc:sldChg chg="delSp add mod ord delAnim">
        <pc:chgData name="Schlatter,Karen" userId="e190677c-fed5-4b4f-bc03-6736ba33e317" providerId="ADAL" clId="{8059A3D8-2E5A-41D3-90D1-07B12CA87549}" dt="2024-02-13T22:38:02.638" v="326" actId="478"/>
        <pc:sldMkLst>
          <pc:docMk/>
          <pc:sldMk cId="2282264617" sldId="322"/>
        </pc:sldMkLst>
        <pc:picChg chg="del">
          <ac:chgData name="Schlatter,Karen" userId="e190677c-fed5-4b4f-bc03-6736ba33e317" providerId="ADAL" clId="{8059A3D8-2E5A-41D3-90D1-07B12CA87549}" dt="2024-02-13T22:38:02.638" v="326" actId="478"/>
          <ac:picMkLst>
            <pc:docMk/>
            <pc:sldMk cId="2282264617" sldId="322"/>
            <ac:picMk id="5" creationId="{F790F9AE-9E92-769F-06E7-3461ADF1C4FA}"/>
          </ac:picMkLst>
        </pc:picChg>
      </pc:sldChg>
      <pc:sldChg chg="delSp add mod modAnim">
        <pc:chgData name="Schlatter,Karen" userId="e190677c-fed5-4b4f-bc03-6736ba33e317" providerId="ADAL" clId="{8059A3D8-2E5A-41D3-90D1-07B12CA87549}" dt="2024-02-13T22:37:52.797" v="323"/>
        <pc:sldMkLst>
          <pc:docMk/>
          <pc:sldMk cId="2164837818" sldId="323"/>
        </pc:sldMkLst>
        <pc:picChg chg="del">
          <ac:chgData name="Schlatter,Karen" userId="e190677c-fed5-4b4f-bc03-6736ba33e317" providerId="ADAL" clId="{8059A3D8-2E5A-41D3-90D1-07B12CA87549}" dt="2024-02-13T22:37:42.732" v="322" actId="478"/>
          <ac:picMkLst>
            <pc:docMk/>
            <pc:sldMk cId="2164837818" sldId="323"/>
            <ac:picMk id="11" creationId="{A89BB414-B5E8-6E78-6DB3-C9E97D9413BB}"/>
          </ac:picMkLst>
        </pc:picChg>
      </pc:sldChg>
      <pc:sldChg chg="modSp add mod">
        <pc:chgData name="Schlatter,Karen" userId="e190677c-fed5-4b4f-bc03-6736ba33e317" providerId="ADAL" clId="{8059A3D8-2E5A-41D3-90D1-07B12CA87549}" dt="2024-02-13T23:17:04.541" v="895" actId="20577"/>
        <pc:sldMkLst>
          <pc:docMk/>
          <pc:sldMk cId="2095497739" sldId="324"/>
        </pc:sldMkLst>
        <pc:spChg chg="mod">
          <ac:chgData name="Schlatter,Karen" userId="e190677c-fed5-4b4f-bc03-6736ba33e317" providerId="ADAL" clId="{8059A3D8-2E5A-41D3-90D1-07B12CA87549}" dt="2024-02-13T23:02:51.559" v="784" actId="1076"/>
          <ac:spMkLst>
            <pc:docMk/>
            <pc:sldMk cId="2095497739" sldId="324"/>
            <ac:spMk id="2" creationId="{83AC4AB3-6CDB-118F-FA55-94F6194B73DF}"/>
          </ac:spMkLst>
        </pc:spChg>
        <pc:spChg chg="mod">
          <ac:chgData name="Schlatter,Karen" userId="e190677c-fed5-4b4f-bc03-6736ba33e317" providerId="ADAL" clId="{8059A3D8-2E5A-41D3-90D1-07B12CA87549}" dt="2024-02-13T23:17:04.541" v="895" actId="20577"/>
          <ac:spMkLst>
            <pc:docMk/>
            <pc:sldMk cId="2095497739" sldId="324"/>
            <ac:spMk id="3" creationId="{E664E9E9-C986-0AFD-8652-262B88C8BDED}"/>
          </ac:spMkLst>
        </pc:spChg>
      </pc:sldChg>
      <pc:sldChg chg="addSp delSp modSp add mod">
        <pc:chgData name="Schlatter,Karen" userId="e190677c-fed5-4b4f-bc03-6736ba33e317" providerId="ADAL" clId="{8059A3D8-2E5A-41D3-90D1-07B12CA87549}" dt="2024-02-13T22:59:50.943" v="382" actId="20577"/>
        <pc:sldMkLst>
          <pc:docMk/>
          <pc:sldMk cId="3869819217" sldId="325"/>
        </pc:sldMkLst>
        <pc:spChg chg="mod">
          <ac:chgData name="Schlatter,Karen" userId="e190677c-fed5-4b4f-bc03-6736ba33e317" providerId="ADAL" clId="{8059A3D8-2E5A-41D3-90D1-07B12CA87549}" dt="2024-02-13T22:59:50.943" v="382" actId="20577"/>
          <ac:spMkLst>
            <pc:docMk/>
            <pc:sldMk cId="3869819217" sldId="325"/>
            <ac:spMk id="2" creationId="{83AC4AB3-6CDB-118F-FA55-94F6194B73DF}"/>
          </ac:spMkLst>
        </pc:spChg>
        <pc:spChg chg="del">
          <ac:chgData name="Schlatter,Karen" userId="e190677c-fed5-4b4f-bc03-6736ba33e317" providerId="ADAL" clId="{8059A3D8-2E5A-41D3-90D1-07B12CA87549}" dt="2024-02-13T22:58:25.963" v="375" actId="478"/>
          <ac:spMkLst>
            <pc:docMk/>
            <pc:sldMk cId="3869819217" sldId="325"/>
            <ac:spMk id="3" creationId="{E664E9E9-C986-0AFD-8652-262B88C8BDED}"/>
          </ac:spMkLst>
        </pc:spChg>
        <pc:picChg chg="add del mod">
          <ac:chgData name="Schlatter,Karen" userId="e190677c-fed5-4b4f-bc03-6736ba33e317" providerId="ADAL" clId="{8059A3D8-2E5A-41D3-90D1-07B12CA87549}" dt="2024-02-13T22:59:41.370" v="379" actId="931"/>
          <ac:picMkLst>
            <pc:docMk/>
            <pc:sldMk cId="3869819217" sldId="325"/>
            <ac:picMk id="5" creationId="{9E476E8E-72D3-25F4-74AC-C144DCB441A7}"/>
          </ac:picMkLst>
        </pc:picChg>
        <pc:picChg chg="add del">
          <ac:chgData name="Schlatter,Karen" userId="e190677c-fed5-4b4f-bc03-6736ba33e317" providerId="ADAL" clId="{8059A3D8-2E5A-41D3-90D1-07B12CA87549}" dt="2024-02-13T22:59:40.911" v="378" actId="478"/>
          <ac:picMkLst>
            <pc:docMk/>
            <pc:sldMk cId="3869819217" sldId="325"/>
            <ac:picMk id="9" creationId="{2A87A276-BE5C-080A-4C82-5627F206E26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40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6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9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4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1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beyond permit approval to meaningful and successful stakeholder engagement and collaboration.</a:t>
            </a:r>
          </a:p>
          <a:p>
            <a:r>
              <a:rPr lang="en-US" dirty="0"/>
              <a:t>Will get range of engagement with stakeholders.</a:t>
            </a:r>
          </a:p>
          <a:p>
            <a:r>
              <a:rPr lang="en-US" dirty="0"/>
              <a:t>Some people will not ever collaborate.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0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beyond permit approval to meaningful and successful stakeholder engagement and collaboration.</a:t>
            </a:r>
          </a:p>
          <a:p>
            <a:r>
              <a:rPr lang="en-US" dirty="0"/>
              <a:t>Will get range of engagement with stakeholders.</a:t>
            </a:r>
          </a:p>
          <a:p>
            <a:r>
              <a:rPr lang="en-US" dirty="0"/>
              <a:t>Some people will not ever collaborate.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4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beyond permit approval to meaningful and successful stakeholder engagement and collaboration.</a:t>
            </a:r>
          </a:p>
          <a:p>
            <a:r>
              <a:rPr lang="en-US" dirty="0"/>
              <a:t>Will get range of engagement with stakeholders.</a:t>
            </a:r>
          </a:p>
          <a:p>
            <a:r>
              <a:rPr lang="en-US" dirty="0"/>
              <a:t>Some people will not ever collaborate.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9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beyond permit approval to meaningful and successful stakeholder engagement and collaboration.</a:t>
            </a:r>
          </a:p>
          <a:p>
            <a:r>
              <a:rPr lang="en-US" dirty="0"/>
              <a:t>Will get range of engagement with stakeholders.</a:t>
            </a:r>
          </a:p>
          <a:p>
            <a:r>
              <a:rPr lang="en-US" dirty="0"/>
              <a:t>Some people will not ever collaborate.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9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Facilitators also design efficient meetings. Don’t waste peoples’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5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CA2BF5-56D4-D74A-AE58-83B718BE2A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>
                <a:latin typeface="+mj-lt"/>
              </a:defRPr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1"/>
            <a:chOff x="0" y="7372350"/>
            <a:chExt cx="13817600" cy="40005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625542A-FF2C-A04A-85DC-F623C63F5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886BF89-A189-0547-80C7-76064214F6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1"/>
            <a:chOff x="0" y="7372350"/>
            <a:chExt cx="13817600" cy="40005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BBAFD57-89C2-4D41-8C66-D7DAFEF37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34462CE-BE45-0048-A0AC-224F51CF7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343" y="5936778"/>
            <a:ext cx="4178300" cy="13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892780-F071-E04D-8B20-F699E3489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343" y="5936778"/>
            <a:ext cx="4178300" cy="1392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97610F5-2E39-A045-959A-F6EF8E950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343" y="5936351"/>
            <a:ext cx="4491567" cy="14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5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Office of Engagement and Extension Human Resources Strategic Planning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4839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/>
              <a:t>OEE Fall Forum 11/10/2021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3BD855A-C696-AF4D-B2BB-1A110C2FF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1EE19CC-ECBD-B54B-A296-17AC573574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413D500-5915-7E4A-92AB-054BEF4B6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6033" y="6275211"/>
            <a:ext cx="4491567" cy="14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4EAA53B-A724-144B-884C-873BDF62B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6033" y="6275211"/>
            <a:ext cx="4491567" cy="14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49"/>
            <a:ext cx="13817600" cy="400051"/>
            <a:chOff x="0" y="7372350"/>
            <a:chExt cx="13817600" cy="40005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5699095-189E-194F-A744-B78EB86DE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48"/>
            <a:ext cx="13817600" cy="400051"/>
            <a:chOff x="0" y="7372350"/>
            <a:chExt cx="13817600" cy="400051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35AD1A2-EEC9-6B49-81FD-614410E29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  <p:sldLayoutId id="2147483693" r:id="rId2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8073" y="2586395"/>
            <a:ext cx="12561453" cy="2031325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 Engagement in Northern Colorado Water &amp; Beyond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074" y="5242852"/>
            <a:ext cx="12561452" cy="607410"/>
          </a:xfrm>
        </p:spPr>
        <p:txBody>
          <a:bodyPr/>
          <a:lstStyle/>
          <a:p>
            <a:pPr algn="ctr"/>
            <a:r>
              <a:rPr lang="en-US" sz="2400" dirty="0">
                <a:latin typeface="+mj-lt"/>
              </a:rPr>
              <a:t>February 14, 2024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0536BF3C-14D0-EF0C-2E06-C988394CD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77" y="379183"/>
            <a:ext cx="3730152" cy="974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72B59D-679F-955C-7C86-AD53588BE7EA}"/>
              </a:ext>
            </a:extLst>
          </p:cNvPr>
          <p:cNvSpPr txBox="1"/>
          <p:nvPr/>
        </p:nvSpPr>
        <p:spPr>
          <a:xfrm>
            <a:off x="639223" y="6631511"/>
            <a:ext cx="6110051" cy="601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"/>
              </a:lnSpc>
            </a:pPr>
            <a:r>
              <a:rPr lang="en-US" sz="2400" dirty="0">
                <a:solidFill>
                  <a:schemeClr val="bg1"/>
                </a:solidFill>
              </a:rPr>
              <a:t>Karen Schlatter, Associate Director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Colorado Water Center</a:t>
            </a:r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64E9E9-C986-0AFD-8652-262B88C8BDED}"/>
              </a:ext>
            </a:extLst>
          </p:cNvPr>
          <p:cNvSpPr txBox="1">
            <a:spLocks/>
          </p:cNvSpPr>
          <p:nvPr/>
        </p:nvSpPr>
        <p:spPr>
          <a:xfrm>
            <a:off x="1227770" y="1336004"/>
            <a:ext cx="12022841" cy="5509200"/>
          </a:xfrm>
          <a:prstGeom prst="rect">
            <a:avLst/>
          </a:prstGeom>
        </p:spPr>
        <p:txBody>
          <a:bodyPr vert="horz" wrap="square" lIns="91440" tIns="91440" rIns="91440" bIns="91440" rtlCol="0" anchor="t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Identify stakeholders – anyone with an interest in the issue</a:t>
            </a: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4I’s: Interested, Influential, Invested, Impacted</a:t>
            </a: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Ensure historically excluded and underserved communities have seat at table</a:t>
            </a:r>
          </a:p>
          <a:p>
            <a:pPr marL="4572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+mj-lt"/>
              </a:rPr>
              <a:t>Connect</a:t>
            </a: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Develop engagement and outreach strategies specific to different stakeholder types (consider type of communication, language, message, framing, incentives for participation)</a:t>
            </a: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Connect with community leaders and points of contact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Listen to </a:t>
            </a:r>
            <a:r>
              <a:rPr lang="en-US" sz="3200" b="1" dirty="0">
                <a:latin typeface="+mj-lt"/>
              </a:rPr>
              <a:t>understand </a:t>
            </a:r>
            <a:r>
              <a:rPr lang="en-US" sz="3200" dirty="0">
                <a:latin typeface="+mj-lt"/>
              </a:rPr>
              <a:t>perspectives and experiences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Conflict is ok and expected; create safe environment where sharing is valued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Recognize and understand your own interests and biases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Identify needs, interests, concerns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DC2174-9D59-141B-11A2-110DC7F94A56}"/>
              </a:ext>
            </a:extLst>
          </p:cNvPr>
          <p:cNvSpPr txBox="1">
            <a:spLocks/>
          </p:cNvSpPr>
          <p:nvPr/>
        </p:nvSpPr>
        <p:spPr>
          <a:xfrm>
            <a:off x="927921" y="401783"/>
            <a:ext cx="11961758" cy="892552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600" b="1" dirty="0"/>
              <a:t>Stakeholder Engagement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9877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64E9E9-C986-0AFD-8652-262B88C8BDED}"/>
              </a:ext>
            </a:extLst>
          </p:cNvPr>
          <p:cNvSpPr txBox="1">
            <a:spLocks/>
          </p:cNvSpPr>
          <p:nvPr/>
        </p:nvSpPr>
        <p:spPr>
          <a:xfrm>
            <a:off x="1280666" y="1424200"/>
            <a:ext cx="12022841" cy="5847755"/>
          </a:xfrm>
          <a:prstGeom prst="rect">
            <a:avLst/>
          </a:prstGeom>
        </p:spPr>
        <p:txBody>
          <a:bodyPr vert="horz" wrap="square" lIns="91440" tIns="91440" rIns="91440" bIns="91440" rtlCol="0" anchor="t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Identify power dynamics, strive to level playing field for engagement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Hire a good facilitator (or several)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Unbiased; leads group process, dialogue, negotiation, decision-making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Build relationships; build trust in people and process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Take into account past wrongs and/or relationship history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Transparent and iterative/adaptable process; equitable engagement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Informal spaces for conversation and networking</a:t>
            </a:r>
            <a:endParaRPr lang="en-US" sz="3200" dirty="0"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Co-develop goals and outcomes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Shared understanding of timelines, expectations, &amp; roles/responsibilities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Robust discussion of tradeoffs, uncertainties</a:t>
            </a:r>
          </a:p>
          <a:p>
            <a:pPr marL="9144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No one wins; goal is not to reach consensus but reach “I can live with this”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3716F1-E68F-00B8-E08A-64092EA54E44}"/>
              </a:ext>
            </a:extLst>
          </p:cNvPr>
          <p:cNvSpPr txBox="1">
            <a:spLocks/>
          </p:cNvSpPr>
          <p:nvPr/>
        </p:nvSpPr>
        <p:spPr>
          <a:xfrm>
            <a:off x="927921" y="401783"/>
            <a:ext cx="11961758" cy="892552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600" b="1" dirty="0"/>
              <a:t>Stakeholder Engagement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1024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4AB3-6CDB-118F-FA55-94F6194B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66" y="524664"/>
            <a:ext cx="10389765" cy="1015663"/>
          </a:xfrm>
        </p:spPr>
        <p:txBody>
          <a:bodyPr/>
          <a:lstStyle/>
          <a:p>
            <a:r>
              <a:rPr lang="en-US" dirty="0">
                <a:latin typeface="+mj-lt"/>
              </a:rPr>
              <a:t>Conclusions</a:t>
            </a:r>
            <a:endParaRPr lang="en-US" dirty="0"/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64E9E9-C986-0AFD-8652-262B88C8BDED}"/>
              </a:ext>
            </a:extLst>
          </p:cNvPr>
          <p:cNvSpPr txBox="1">
            <a:spLocks/>
          </p:cNvSpPr>
          <p:nvPr/>
        </p:nvSpPr>
        <p:spPr>
          <a:xfrm>
            <a:off x="1254219" y="1896709"/>
            <a:ext cx="10989820" cy="4862870"/>
          </a:xfrm>
          <a:prstGeom prst="rect">
            <a:avLst/>
          </a:prstGeom>
        </p:spPr>
        <p:txBody>
          <a:bodyPr vert="horz" wrap="square" lIns="91440" tIns="91440" rIns="91440" bIns="91440" rtlCol="0" anchor="t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Successful stakeholder engagement and collaboration take a lot of time and are usually very challenging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Collaboration builds more collaboration – creation of long-lasting relationships and learned skills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Stakeholder engagement &amp; collaboration are imperative for ever-evolving management of socio-environmental issues (“solving” the problem is not realistic)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0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4AB3-6CDB-118F-FA55-94F6194B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917" y="2870537"/>
            <a:ext cx="10389765" cy="1015663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Questions?</a:t>
            </a:r>
            <a:endParaRPr lang="en-US" dirty="0"/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4AB3-6CDB-118F-FA55-94F6194B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37" y="177331"/>
            <a:ext cx="11202080" cy="1600438"/>
          </a:xfrm>
        </p:spPr>
        <p:txBody>
          <a:bodyPr/>
          <a:lstStyle/>
          <a:p>
            <a:r>
              <a:rPr lang="en-US" sz="4600" dirty="0">
                <a:latin typeface="+mj-lt"/>
              </a:rPr>
              <a:t>Stakeholder Identification &amp; Mapping Exercise</a:t>
            </a:r>
            <a:endParaRPr lang="en-US" sz="4600" dirty="0"/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64E9E9-C986-0AFD-8652-262B88C8BDED}"/>
              </a:ext>
            </a:extLst>
          </p:cNvPr>
          <p:cNvSpPr txBox="1">
            <a:spLocks/>
          </p:cNvSpPr>
          <p:nvPr/>
        </p:nvSpPr>
        <p:spPr>
          <a:xfrm>
            <a:off x="1547705" y="2145909"/>
            <a:ext cx="10722190" cy="5078313"/>
          </a:xfrm>
          <a:prstGeom prst="rect">
            <a:avLst/>
          </a:prstGeom>
        </p:spPr>
        <p:txBody>
          <a:bodyPr vert="horz" wrap="square" lIns="91440" tIns="91440" rIns="91440" bIns="91440" rtlCol="0" anchor="t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+mj-lt"/>
              </a:rPr>
              <a:t>Form groups of 3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+mj-lt"/>
              </a:rPr>
              <a:t>Select a water issue – ideally from someone’s work or something you’ve heard over the course of WLL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+mj-lt"/>
              </a:rPr>
              <a:t>To your best ability, identify stakeholders involved and map them out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+mj-lt"/>
              </a:rPr>
              <a:t>Share out your discussion &amp; map with the full group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4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4AB3-6CDB-118F-FA55-94F6194B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79" y="264906"/>
            <a:ext cx="12557364" cy="1415772"/>
          </a:xfrm>
        </p:spPr>
        <p:txBody>
          <a:bodyPr/>
          <a:lstStyle/>
          <a:p>
            <a:r>
              <a:rPr lang="en-US" sz="4000" dirty="0">
                <a:latin typeface="+mj-lt"/>
              </a:rPr>
              <a:t>Stakeholder Engagement, Collaboration and Water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9E3B7D-F64E-E330-730F-AC65514A03CD}"/>
              </a:ext>
            </a:extLst>
          </p:cNvPr>
          <p:cNvSpPr txBox="1">
            <a:spLocks/>
          </p:cNvSpPr>
          <p:nvPr/>
        </p:nvSpPr>
        <p:spPr>
          <a:xfrm>
            <a:off x="897379" y="1680678"/>
            <a:ext cx="12022841" cy="5724644"/>
          </a:xfrm>
          <a:prstGeom prst="rect">
            <a:avLst/>
          </a:prstGeom>
        </p:spPr>
        <p:txBody>
          <a:bodyPr vert="horz" wrap="square" lIns="91440" tIns="91440" rIns="91440" bIns="91440" rtlCol="0" anchor="t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What are our values for our water resources – how do we fulfill and sustain them into the future?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How do we balance diverse needs, complex administration, &amp; changing climate &amp; hydrology?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Who has a voice and a seat at the table in decision-making around water? Who doesn’t?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What are the challenges and opportunities for stakeholder engagement?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latin typeface="+mj-lt"/>
              </a:rPr>
              <a:t>How do we encourage more inclusive and collaborative discussions around water in CO?</a:t>
            </a:r>
          </a:p>
        </p:txBody>
      </p:sp>
    </p:spTree>
    <p:extLst>
      <p:ext uri="{BB962C8B-B14F-4D97-AF65-F5344CB8AC3E}">
        <p14:creationId xmlns:p14="http://schemas.microsoft.com/office/powerpoint/2010/main" val="19646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66949C-8146-7E9E-B590-19610B2D5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4984"/>
          <a:stretch/>
        </p:blipFill>
        <p:spPr>
          <a:xfrm>
            <a:off x="0" y="-1"/>
            <a:ext cx="13817600" cy="7385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C4AB3-6CDB-118F-FA55-94F6194B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84" y="168282"/>
            <a:ext cx="10389765" cy="892552"/>
          </a:xfrm>
        </p:spPr>
        <p:txBody>
          <a:bodyPr/>
          <a:lstStyle/>
          <a:p>
            <a:r>
              <a:rPr lang="en-US" sz="4600" dirty="0"/>
              <a:t>Cache la Poudre Watershed – A Case Study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417" y="168282"/>
            <a:ext cx="2660610" cy="679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662C9-BE28-02E8-AB28-297E6F815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868" y="1009868"/>
            <a:ext cx="9861864" cy="6359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914A20-9D25-C888-435A-B6A0C89EB8FC}"/>
              </a:ext>
            </a:extLst>
          </p:cNvPr>
          <p:cNvSpPr txBox="1"/>
          <p:nvPr/>
        </p:nvSpPr>
        <p:spPr>
          <a:xfrm>
            <a:off x="8510643" y="7124500"/>
            <a:ext cx="40929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Source: https://www.poudrewatershed.org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212DF-2E24-4A94-BBE5-B6024EE7D521}"/>
              </a:ext>
            </a:extLst>
          </p:cNvPr>
          <p:cNvSpPr txBox="1"/>
          <p:nvPr/>
        </p:nvSpPr>
        <p:spPr>
          <a:xfrm>
            <a:off x="8911829" y="3823040"/>
            <a:ext cx="2927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Average water supply of 274,000 acre-feet/year</a:t>
            </a:r>
          </a:p>
        </p:txBody>
      </p:sp>
    </p:spTree>
    <p:extLst>
      <p:ext uri="{BB962C8B-B14F-4D97-AF65-F5344CB8AC3E}">
        <p14:creationId xmlns:p14="http://schemas.microsoft.com/office/powerpoint/2010/main" val="40335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66949C-8146-7E9E-B590-19610B2D5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5160"/>
          <a:stretch/>
        </p:blipFill>
        <p:spPr>
          <a:xfrm>
            <a:off x="0" y="0"/>
            <a:ext cx="13817600" cy="73713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6FE3EE8-394C-0070-97B9-191AC07E6A76}"/>
              </a:ext>
            </a:extLst>
          </p:cNvPr>
          <p:cNvSpPr txBox="1">
            <a:spLocks/>
          </p:cNvSpPr>
          <p:nvPr/>
        </p:nvSpPr>
        <p:spPr>
          <a:xfrm>
            <a:off x="1566683" y="1671926"/>
            <a:ext cx="12022841" cy="4970591"/>
          </a:xfrm>
          <a:prstGeom prst="rect">
            <a:avLst/>
          </a:prstGeom>
        </p:spPr>
        <p:txBody>
          <a:bodyPr vert="horz" wrap="square" lIns="91440" tIns="91440" rIns="91440" bIns="91440" rtlCol="0" anchor="t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Municipal: Fort Collins, Greeley, </a:t>
            </a:r>
            <a:r>
              <a:rPr lang="en-US" sz="2800" dirty="0" err="1">
                <a:latin typeface="+mj-lt"/>
              </a:rPr>
              <a:t>Timnath</a:t>
            </a:r>
            <a:r>
              <a:rPr lang="en-US" sz="2800" dirty="0">
                <a:latin typeface="+mj-lt"/>
              </a:rPr>
              <a:t>, Windsor</a:t>
            </a: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Water </a:t>
            </a:r>
            <a:r>
              <a:rPr lang="en-US" b="0" i="0" dirty="0">
                <a:effectLst/>
                <a:latin typeface="+mj-lt"/>
              </a:rPr>
              <a:t>supply for more than </a:t>
            </a:r>
            <a:r>
              <a:rPr lang="en-US" b="1" dirty="0">
                <a:latin typeface="+mj-lt"/>
              </a:rPr>
              <a:t>400,000</a:t>
            </a:r>
            <a:r>
              <a:rPr lang="en-US" b="1" i="0" dirty="0">
                <a:effectLst/>
                <a:latin typeface="+mj-lt"/>
              </a:rPr>
              <a:t> residents</a:t>
            </a:r>
            <a:endParaRPr lang="en-US" dirty="0"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Agricultural: &gt;151,000 acres of irrigated agricultural land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Industrial: Breweries; Oil &amp; gas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Recreational</a:t>
            </a: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75 miles designated as part of National Wild and Scenic Rivers System</a:t>
            </a: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Fishing, rafting, kayaking, hiking/walking, camping, bicycling</a:t>
            </a: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Urban greenway – Poudre River Trail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Ecological: threatened and endangered fish, wildlife &amp; plant species</a:t>
            </a: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EDD21-D1CD-CA22-9134-3B4B817CB268}"/>
              </a:ext>
            </a:extLst>
          </p:cNvPr>
          <p:cNvSpPr txBox="1"/>
          <p:nvPr/>
        </p:nvSpPr>
        <p:spPr>
          <a:xfrm>
            <a:off x="9587060" y="7021860"/>
            <a:ext cx="413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Source: Coalition for the Poudre River Watershed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9EA671-5028-7CF0-14AE-443F4E8AAB74}"/>
              </a:ext>
            </a:extLst>
          </p:cNvPr>
          <p:cNvSpPr txBox="1">
            <a:spLocks/>
          </p:cNvSpPr>
          <p:nvPr/>
        </p:nvSpPr>
        <p:spPr>
          <a:xfrm>
            <a:off x="2017337" y="618403"/>
            <a:ext cx="10552056" cy="892552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r>
              <a:rPr lang="en-US" sz="4600" dirty="0">
                <a:latin typeface="+mj-lt"/>
              </a:rPr>
              <a:t>Cache la Poudre - Uses</a:t>
            </a:r>
          </a:p>
        </p:txBody>
      </p:sp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D41ED58-4632-5594-61F4-AEBBA38E3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66949C-8146-7E9E-B590-19610B2D5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5160"/>
          <a:stretch/>
        </p:blipFill>
        <p:spPr>
          <a:xfrm>
            <a:off x="0" y="0"/>
            <a:ext cx="13817600" cy="73713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6FE3EE8-394C-0070-97B9-191AC07E6A76}"/>
              </a:ext>
            </a:extLst>
          </p:cNvPr>
          <p:cNvSpPr txBox="1">
            <a:spLocks/>
          </p:cNvSpPr>
          <p:nvPr/>
        </p:nvSpPr>
        <p:spPr>
          <a:xfrm>
            <a:off x="1566683" y="1387216"/>
            <a:ext cx="10991653" cy="5678478"/>
          </a:xfrm>
          <a:prstGeom prst="rect">
            <a:avLst/>
          </a:prstGeom>
        </p:spPr>
        <p:txBody>
          <a:bodyPr vert="horz" wrap="square" lIns="91440" tIns="91440" rIns="91440" bIns="91440" rtlCol="0" anchor="t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u="sng" dirty="0">
                <a:latin typeface="+mj-lt"/>
              </a:rPr>
              <a:t>Coalition for the Poudre River Watershed </a:t>
            </a:r>
            <a:r>
              <a:rPr lang="en-US" sz="2800" dirty="0">
                <a:latin typeface="+mj-lt"/>
              </a:rPr>
              <a:t>– To improve and maintain the </a:t>
            </a:r>
            <a:r>
              <a:rPr lang="en-US" sz="2800" b="1" dirty="0">
                <a:latin typeface="+mj-lt"/>
              </a:rPr>
              <a:t>ecological health </a:t>
            </a:r>
            <a:r>
              <a:rPr lang="en-US" sz="2800" dirty="0">
                <a:latin typeface="+mj-lt"/>
              </a:rPr>
              <a:t>of the Poudre River </a:t>
            </a:r>
            <a:r>
              <a:rPr lang="en-US" sz="2800" b="1" dirty="0">
                <a:latin typeface="+mj-lt"/>
              </a:rPr>
              <a:t>watershed</a:t>
            </a:r>
            <a:r>
              <a:rPr lang="en-US" sz="2800" dirty="0">
                <a:latin typeface="+mj-lt"/>
              </a:rPr>
              <a:t> through </a:t>
            </a:r>
            <a:r>
              <a:rPr lang="en-US" sz="2800" b="1" dirty="0">
                <a:latin typeface="+mj-lt"/>
              </a:rPr>
              <a:t>community collaboration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u="sng" dirty="0">
                <a:latin typeface="+mj-lt"/>
              </a:rPr>
              <a:t>Save the Poudre </a:t>
            </a:r>
            <a:r>
              <a:rPr lang="en-US" sz="2800" dirty="0">
                <a:latin typeface="+mj-lt"/>
              </a:rPr>
              <a:t>– To </a:t>
            </a:r>
            <a:r>
              <a:rPr lang="en-US" sz="2800" b="1" dirty="0">
                <a:latin typeface="+mj-lt"/>
              </a:rPr>
              <a:t>protect and restore </a:t>
            </a:r>
            <a:r>
              <a:rPr lang="en-US" sz="2800" dirty="0">
                <a:latin typeface="+mj-lt"/>
              </a:rPr>
              <a:t>the Cache la Poudre River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6635750" algn="l"/>
              </a:tabLst>
            </a:pPr>
            <a:r>
              <a:rPr lang="en-US" sz="3400" u="sng" dirty="0">
                <a:latin typeface="+mj-lt"/>
              </a:rPr>
              <a:t>Poudre Runs Through It </a:t>
            </a:r>
            <a:r>
              <a:rPr lang="en-US" sz="2800" dirty="0">
                <a:latin typeface="+mj-lt"/>
              </a:rPr>
              <a:t>– To make the Poudre River the world’s best example of a </a:t>
            </a:r>
            <a:r>
              <a:rPr lang="en-US" sz="2800" b="1" dirty="0">
                <a:latin typeface="+mj-lt"/>
              </a:rPr>
              <a:t>working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river </a:t>
            </a:r>
            <a:r>
              <a:rPr lang="en-US" sz="2800" dirty="0">
                <a:latin typeface="+mj-lt"/>
              </a:rPr>
              <a:t>that’s also </a:t>
            </a:r>
            <a:r>
              <a:rPr lang="en-US" sz="2800" b="1" dirty="0">
                <a:latin typeface="+mj-lt"/>
              </a:rPr>
              <a:t>healthy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u="sng" dirty="0">
                <a:latin typeface="+mj-lt"/>
              </a:rPr>
              <a:t>Cache la Poudre River National Heritage Area </a:t>
            </a:r>
            <a:r>
              <a:rPr lang="en-US" sz="3400" dirty="0">
                <a:latin typeface="+mj-lt"/>
              </a:rPr>
              <a:t>– </a:t>
            </a:r>
            <a:r>
              <a:rPr lang="en-US" sz="2800" dirty="0">
                <a:latin typeface="+mj-lt"/>
              </a:rPr>
              <a:t>To promote a variety of </a:t>
            </a:r>
            <a:r>
              <a:rPr lang="en-US" sz="2800" b="1" dirty="0">
                <a:latin typeface="+mj-lt"/>
              </a:rPr>
              <a:t>historical and cultural </a:t>
            </a:r>
            <a:r>
              <a:rPr lang="en-US" sz="2800" dirty="0">
                <a:latin typeface="+mj-lt"/>
              </a:rPr>
              <a:t>opportunities; </a:t>
            </a:r>
            <a:r>
              <a:rPr lang="en-US" sz="2800" b="1" dirty="0">
                <a:latin typeface="+mj-lt"/>
              </a:rPr>
              <a:t>engage people </a:t>
            </a:r>
            <a:r>
              <a:rPr lang="en-US" sz="2800" dirty="0">
                <a:latin typeface="+mj-lt"/>
              </a:rPr>
              <a:t>in the river corridor; and inspire </a:t>
            </a:r>
            <a:r>
              <a:rPr lang="en-US" sz="2800" b="1" dirty="0">
                <a:latin typeface="+mj-lt"/>
              </a:rPr>
              <a:t>learning, preservation, and stewardship</a:t>
            </a:r>
            <a:endParaRPr lang="en-US" sz="3400" b="1" dirty="0">
              <a:latin typeface="+mj-lt"/>
            </a:endParaRP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9EA671-5028-7CF0-14AE-443F4E8AAB74}"/>
              </a:ext>
            </a:extLst>
          </p:cNvPr>
          <p:cNvSpPr txBox="1">
            <a:spLocks/>
          </p:cNvSpPr>
          <p:nvPr/>
        </p:nvSpPr>
        <p:spPr>
          <a:xfrm>
            <a:off x="1998482" y="401783"/>
            <a:ext cx="9550780" cy="892552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r>
              <a:rPr lang="en-US" sz="4600" dirty="0">
                <a:latin typeface="+mj-lt"/>
              </a:rPr>
              <a:t>Cache la Poudre – Groups </a:t>
            </a:r>
          </a:p>
        </p:txBody>
      </p:sp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D41ED58-4632-5594-61F4-AEBBA38E3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4AB3-6CDB-118F-FA55-94F6194B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27" y="671121"/>
            <a:ext cx="10389765" cy="1015663"/>
          </a:xfrm>
        </p:spPr>
        <p:txBody>
          <a:bodyPr/>
          <a:lstStyle/>
          <a:p>
            <a:r>
              <a:rPr lang="en-US" dirty="0"/>
              <a:t>Northern Integrated Supply Project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AC1808-9FD5-234E-11F4-B58696F393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10269" r="15475" b="16152"/>
          <a:stretch/>
        </p:blipFill>
        <p:spPr>
          <a:xfrm>
            <a:off x="2244964" y="1815471"/>
            <a:ext cx="9327672" cy="5285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7B682-E348-60DE-7948-FBFA45F08F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89" t="17956" r="14648" b="23643"/>
          <a:stretch/>
        </p:blipFill>
        <p:spPr>
          <a:xfrm>
            <a:off x="2026227" y="2189623"/>
            <a:ext cx="9923319" cy="44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64E9E9-C986-0AFD-8652-262B88C8BDED}"/>
              </a:ext>
            </a:extLst>
          </p:cNvPr>
          <p:cNvSpPr txBox="1">
            <a:spLocks/>
          </p:cNvSpPr>
          <p:nvPr/>
        </p:nvSpPr>
        <p:spPr>
          <a:xfrm>
            <a:off x="1227770" y="1336004"/>
            <a:ext cx="12022841" cy="2062103"/>
          </a:xfrm>
          <a:prstGeom prst="rect">
            <a:avLst/>
          </a:prstGeom>
        </p:spPr>
        <p:txBody>
          <a:bodyPr vert="horz" wrap="square" lIns="91440" tIns="91440" rIns="91440" bIns="91440" rtlCol="0" anchor="t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Identify stakeholders – anyone with an interest in the issue</a:t>
            </a: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4I’s: Interested, Influential, Invested, Impacted</a:t>
            </a:r>
          </a:p>
          <a:p>
            <a:pPr marL="966492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Ensure historically excluded and underserved communities have seat at table</a:t>
            </a:r>
          </a:p>
          <a:p>
            <a:pPr marL="0" lvl="1">
              <a:spcAft>
                <a:spcPts val="1200"/>
              </a:spcAft>
            </a:pPr>
            <a:endParaRPr lang="en-US" sz="20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E71956-A2EE-C2E8-3D54-E0E88D2DA2B5}"/>
              </a:ext>
            </a:extLst>
          </p:cNvPr>
          <p:cNvSpPr txBox="1">
            <a:spLocks/>
          </p:cNvSpPr>
          <p:nvPr/>
        </p:nvSpPr>
        <p:spPr>
          <a:xfrm>
            <a:off x="927921" y="401783"/>
            <a:ext cx="11961758" cy="892552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600" b="1" dirty="0"/>
              <a:t>Stakeholder Engagement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2822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9BB414-B5E8-6E78-6DB3-C9E97D941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77" y="-2977"/>
            <a:ext cx="11550445" cy="77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0F9AE-9E92-769F-06E7-3461ADF1C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590" y="0"/>
            <a:ext cx="884684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 Rg" charset="0"/>
            <a:ea typeface="Proxima Nova Rg" charset="0"/>
            <a:cs typeface="Proxima Nova Rg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D8D3CCF8024B8480588293B8CA66" ma:contentTypeVersion="15" ma:contentTypeDescription="Create a new document." ma:contentTypeScope="" ma:versionID="d7a288b48b5f77f448670a388957d8b4">
  <xsd:schema xmlns:xsd="http://www.w3.org/2001/XMLSchema" xmlns:xs="http://www.w3.org/2001/XMLSchema" xmlns:p="http://schemas.microsoft.com/office/2006/metadata/properties" xmlns:ns2="dfdfdc2e-6562-4bca-b382-866d00cabfb3" xmlns:ns3="http://schemas.microsoft.com/sharepoint.v3" xmlns:ns4="89d2adfb-4844-4394-af2c-788461211bf0" targetNamespace="http://schemas.microsoft.com/office/2006/metadata/properties" ma:root="true" ma:fieldsID="073a5259de9f1df067a346e5c2f6dfe2" ns2:_="" ns3:_="" ns4:_="">
    <xsd:import namespace="dfdfdc2e-6562-4bca-b382-866d00cabfb3"/>
    <xsd:import namespace="http://schemas.microsoft.com/sharepoint.v3"/>
    <xsd:import namespace="89d2adfb-4844-4394-af2c-788461211b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Description" minOccurs="0"/>
                <xsd:element ref="ns2:Tags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fdc2e-6562-4bca-b382-866d00cabf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gs" ma:index="12" nillable="true" ma:displayName="Tags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ndor Provided"/>
                        <xsd:enumeration value="Linked to Other Documents"/>
                        <xsd:enumeration value="Archived"/>
                        <xsd:enumeration value="Audio Asset"/>
                        <xsd:enumeration value="Video Ass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bf9269-b98a-4f1c-81e3-ce52d651c105}" ma:internalName="TaxCatchAll" ma:showField="CatchAllData" ma:web="dfdfdc2e-6562-4bca-b382-866d00cab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adfb-4844-4394-af2c-7884612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2adfb-4844-4394-af2c-788461211bf0">
      <Terms xmlns="http://schemas.microsoft.com/office/infopath/2007/PartnerControls"/>
    </lcf76f155ced4ddcb4097134ff3c332f>
    <TaxCatchAll xmlns="dfdfdc2e-6562-4bca-b382-866d00cabfb3" xsi:nil="true"/>
    <Tags xmlns="dfdfdc2e-6562-4bca-b382-866d00cabfb3" xsi:nil="true"/>
    <CategoryDescription xmlns="http://schemas.microsoft.com/sharepoint.v3" xsi:nil="true"/>
    <_dlc_DocId xmlns="dfdfdc2e-6562-4bca-b382-866d00cabfb3">2TD5W6UAR6Y6-443690059-424321</_dlc_DocId>
    <MediaLengthInSeconds xmlns="89d2adfb-4844-4394-af2c-788461211bf0" xsi:nil="true"/>
    <_dlc_DocIdUrl xmlns="dfdfdc2e-6562-4bca-b382-866d00cabfb3">
      <Url>https://colostate.sharepoint.com/sites/OEE-Resources/CoWC/_layouts/15/DocIdRedir.aspx?ID=2TD5W6UAR6Y6-443690059-424321</Url>
      <Description>2TD5W6UAR6Y6-443690059-424321</Description>
    </_dlc_DocIdUrl>
    <SharedWithUsers xmlns="dfdfdc2e-6562-4bca-b382-866d00cabfb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35B4C6-8AA3-44DF-A99E-E1DBD8C6A4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47A387-10B4-4FDA-A278-18CE9DA0251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F1D60AB-76BE-4A80-AF23-5398AF035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fdc2e-6562-4bca-b382-866d00cabfb3"/>
    <ds:schemaRef ds:uri="http://schemas.microsoft.com/sharepoint.v3"/>
    <ds:schemaRef ds:uri="89d2adfb-4844-4394-af2c-788461211b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4FFA720-BFA7-47E0-BF3E-46D534E3AE88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cf15962-2478-4228-a6a3-9fe27b4c5e06"/>
    <ds:schemaRef ds:uri="cbef7c81-f7f0-4ae9-9155-1be962ffdbbb"/>
    <ds:schemaRef ds:uri="6ccb9201-3dc9-429f-b852-3d5221717f55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89d2adfb-4844-4394-af2c-788461211bf0"/>
    <ds:schemaRef ds:uri="dfdfdc2e-6562-4bca-b382-866d00cabfb3"/>
    <ds:schemaRef ds:uri="http://schemas.microsoft.com/sharepoint.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</TotalTime>
  <Words>794</Words>
  <Application>Microsoft Office PowerPoint</Application>
  <PresentationFormat>Custom</PresentationFormat>
  <Paragraphs>92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Proxima Nova Rg</vt:lpstr>
      <vt:lpstr>Vitesse Light</vt:lpstr>
      <vt:lpstr>Office Theme</vt:lpstr>
      <vt:lpstr>PowerPoint Presentation</vt:lpstr>
      <vt:lpstr>Stakeholder Engagement, Collaboration and Water</vt:lpstr>
      <vt:lpstr>Cache la Poudre Watershed – A Case Study</vt:lpstr>
      <vt:lpstr>PowerPoint Presentation</vt:lpstr>
      <vt:lpstr>PowerPoint Presentation</vt:lpstr>
      <vt:lpstr>Northern Integrated Supply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Questions?</vt:lpstr>
      <vt:lpstr>Stakeholder Identification &amp; Mapping Exercise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Roesler,Benton</cp:lastModifiedBy>
  <cp:revision>237</cp:revision>
  <dcterms:created xsi:type="dcterms:W3CDTF">2015-06-30T23:05:53Z</dcterms:created>
  <dcterms:modified xsi:type="dcterms:W3CDTF">2024-02-14T15:53:17Z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0x01010037A8D8D3CCF8024B8480588293B8CA66</vt:lpwstr>
  </property>
  <property fmtid="{D5CDD505-2E9C-101B-9397-08002B2CF9AE}" pid="3" name="MediaServiceImageTags">
    <vt:lpwstr/>
  </property>
  <property fmtid="{D5CDD505-2E9C-101B-9397-08002B2CF9AE}" pid="4" name="_ColorH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_ColorTag">
    <vt:lpwstr/>
  </property>
  <property fmtid="{D5CDD505-2E9C-101B-9397-08002B2CF9AE}" pid="8" name="TriggerFlowInfo">
    <vt:lpwstr/>
  </property>
  <property fmtid="{D5CDD505-2E9C-101B-9397-08002B2CF9AE}" pid="9" name="_Emoji">
    <vt:lpwstr/>
  </property>
  <property fmtid="{D5CDD505-2E9C-101B-9397-08002B2CF9AE}" pid="10" name="_activity">
    <vt:lpwstr>{"FileActivityType":"9","FileActivityTimeStamp":"2023-04-24T22:32:31.883Z","FileActivityUsersOnPage":[{"DisplayName":"Thrasher,Jessica","Id":"jessj@colostate.edu"}],"FileActivityNavigationId":null}</vt:lpwstr>
  </property>
  <property fmtid="{D5CDD505-2E9C-101B-9397-08002B2CF9AE}" pid="11" name="_dlc_DocIdItemGuid">
    <vt:lpwstr>9c40b619-923a-4896-9a09-be869154b5e9</vt:lpwstr>
  </property>
</Properties>
</file>