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58" r:id="rId3"/>
    <p:sldId id="275" r:id="rId4"/>
    <p:sldId id="284" r:id="rId5"/>
    <p:sldId id="285" r:id="rId6"/>
    <p:sldId id="28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2241" autoAdjust="0"/>
  </p:normalViewPr>
  <p:slideViewPr>
    <p:cSldViewPr snapToGrid="0">
      <p:cViewPr varScale="1">
        <p:scale>
          <a:sx n="100" d="100"/>
          <a:sy n="100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4/5/2024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4/5/2024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Last chapter – philosophical: about how the environment is ever changing, never a precious time before man came; nature was destroying and building itself repeatedly; we are part of the process; settlements did help CO (natural viability)</a:t>
            </a:r>
          </a:p>
          <a:p>
            <a:endParaRPr lang="en-US" dirty="0"/>
          </a:p>
          <a:p>
            <a:r>
              <a:rPr lang="en-US" dirty="0"/>
              <a:t>3. doesn’t vilify or condone what we did, it happened for good or bad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75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rawing of a field with people in it&#10;&#10;Description automatically generated">
            <a:extLst>
              <a:ext uri="{FF2B5EF4-FFF2-40B4-BE49-F238E27FC236}">
                <a16:creationId xmlns:a16="http://schemas.microsoft.com/office/drawing/2014/main" id="{D64C9383-8969-2DB9-FBE7-5EE8CEF9AF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53" y="2737131"/>
            <a:ext cx="5228547" cy="39393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CA81D4-0A6B-9EFE-ED28-3E91E8251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790247"/>
            <a:ext cx="2914650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30127" y="0"/>
            <a:ext cx="472641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0127" y="380394"/>
            <a:ext cx="472641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0127" y="2851968"/>
            <a:ext cx="472641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7A46F-BA0D-B7F4-8BB1-D616948A7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9AC0A-1A2F-DF11-ABF2-256DFF4F4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171F5-7026-BFA6-C84A-38A9D561B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4566-EB36-4A74-B4EE-63D30D574CE6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2762D-657F-9DBC-B5BD-EABA1580C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4BD51-0C0F-28FA-7C43-93D68CB45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7C80-DB83-4A82-9950-CA014CCC9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09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45AA-56D1-007A-B8FF-7C055B360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FC1B6-C52E-9AAE-9324-429804AB2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5E245-70C8-24A2-1D4E-8E1D9F15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4566-EB36-4A74-B4EE-63D30D574CE6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E8609-C234-9145-864A-7E47E213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C3643-D971-C5DD-0CEF-45C7C4080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7C80-DB83-4A82-9950-CA014CCC9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6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504C7-369A-BA57-CE18-662A93530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63747-ABC8-8D1F-C311-D28B16B70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E5FF9-6222-DE92-F0F4-5E1E0FCC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4566-EB36-4A74-B4EE-63D30D574CE6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A301D-9F93-A4B4-860A-872C017B8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DB137-F913-1929-978F-0AFB6B95F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7C80-DB83-4A82-9950-CA014CCC9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10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7D4C-9E51-F6DF-9F1B-24552D36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0E80C-E29D-0DEA-B18F-32774D04C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DEB21-DFD4-AA5C-1366-851575761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0DE21-3070-3DD2-FDAA-F9786525E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4566-EB36-4A74-B4EE-63D30D574CE6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44C28-BF78-3E73-4AB9-022FFF02D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FD929-0507-3E44-F855-A26731D1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7C80-DB83-4A82-9950-CA014CCC9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76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5C97B-34A2-7A1E-8E0A-85A323D4A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D1B00-038C-8E22-6531-66AE5AFE7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C9C1D-A554-A62B-1146-6212FAE8A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21E32-0C28-3117-AAD4-35DD20DC8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A65FF3-77BE-0D0F-3967-0A08103287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DB4DE-FD05-A4BE-B4DC-85AFC8DB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4566-EB36-4A74-B4EE-63D30D574CE6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A8406F-3715-D71B-3723-DB692D651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F4A85A-96A5-2F08-DFB1-8BB31D515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7C80-DB83-4A82-9950-CA014CCC9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85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56930-9F68-21B7-F883-BEB4425F2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C97259-E5E5-BA04-B03C-0000B7F81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4566-EB36-4A74-B4EE-63D30D574CE6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17395A-8418-0604-9874-7723B639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BDAAC-B9E2-A06D-E1AB-F48A4FB6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7C80-DB83-4A82-9950-CA014CCC9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87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144B2-7B6B-B876-CB9F-9C187A53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4566-EB36-4A74-B4EE-63D30D574CE6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856F4A-1936-4DA9-3F04-6F2531C37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A2E1C-5AC9-65AF-9A9D-B7890B6F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7C80-DB83-4A82-9950-CA014CCC9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62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C946C-8554-3693-2E6D-69B3A2A70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FC5C-CA70-B330-2D7C-62CB1C952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B1AB2-910A-74C1-D348-C0FB5D203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7E750-5B03-B574-12F1-EFFC24889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4566-EB36-4A74-B4EE-63D30D574CE6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0826C-47DD-C022-D313-418A2ED7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DD38E-B7D4-20FF-119F-1CAD7AA6A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7C80-DB83-4A82-9950-CA014CCC9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8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9F94C-D6AA-E040-867B-C35E19B5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8FCA7-F689-A740-176A-3D5E9BC967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3113A-0ED0-18F6-E6B9-56FF1EF88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F827B-9F7A-9C70-6A90-812C98966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4566-EB36-4A74-B4EE-63D30D574CE6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6B8B1-B93D-05CE-A447-069B5F03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89B7F-1AA3-6783-FB59-870C613D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7C80-DB83-4A82-9950-CA014CCC9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15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2546-5EAF-C284-0A8C-2D9AFBE59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4557BE-BF0F-B603-EA8E-DBA754DFF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AC4B2-7B9F-F021-33CD-3C6C5616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4566-EB36-4A74-B4EE-63D30D574CE6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C0A9D-DBE2-B933-5207-FD6D6A260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73E9C-A467-86F0-E5BF-D245BAFC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7C80-DB83-4A82-9950-CA014CCC9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91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93CCF4-62A3-C0A9-112B-B3266CB9D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14B2E-C23B-DAB7-B2B6-CC24724FF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81E7A-646D-9633-2748-10C771B00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4566-EB36-4A74-B4EE-63D30D574CE6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A0912-0EE3-A698-DE5B-BD0B8AA9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E25E4-8E5E-5013-3FF5-D8E129F4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7C80-DB83-4A82-9950-CA014CCC9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6C573C-34A6-77C7-DF76-8634273D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24DB5-7175-F5D3-4CEE-8ADDACA55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C01B1-CD6F-873F-3BC8-4EA7A1402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2B4566-EB36-4A74-B4EE-63D30D574CE6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4EB6A-220C-5A94-809E-FB42DD3DA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53F1F-D4B0-9749-C6A3-5D5E694D7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087C80-DB83-4A82-9950-CA014CCC9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7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6370" y="96343"/>
            <a:ext cx="4846320" cy="2547257"/>
          </a:xfrm>
        </p:spPr>
        <p:txBody>
          <a:bodyPr>
            <a:normAutofit/>
          </a:bodyPr>
          <a:lstStyle/>
          <a:p>
            <a:r>
              <a:rPr lang="en-US" dirty="0"/>
              <a:t>A Land Made From Water – </a:t>
            </a:r>
            <a:br>
              <a:rPr lang="en-US" dirty="0"/>
            </a:br>
            <a:r>
              <a:rPr lang="en-US" sz="2000" dirty="0"/>
              <a:t>Appropriation and the Evolution of Colorado’s Landscape, Ditches, and Water Institutions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6370" y="2810144"/>
            <a:ext cx="4846320" cy="448056"/>
          </a:xfrm>
        </p:spPr>
        <p:txBody>
          <a:bodyPr/>
          <a:lstStyle/>
          <a:p>
            <a:r>
              <a:rPr lang="en-US" dirty="0"/>
              <a:t>By Robert R. </a:t>
            </a:r>
            <a:r>
              <a:rPr lang="en-US" dirty="0" err="1"/>
              <a:t>Crifasi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52E88AF-D969-DD28-C294-14F62B077671}"/>
              </a:ext>
            </a:extLst>
          </p:cNvPr>
          <p:cNvSpPr txBox="1">
            <a:spLocks/>
          </p:cNvSpPr>
          <p:nvPr/>
        </p:nvSpPr>
        <p:spPr>
          <a:xfrm>
            <a:off x="2576370" y="5077094"/>
            <a:ext cx="4846320" cy="448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Reviewed by Deb </a:t>
            </a:r>
            <a:r>
              <a:rPr lang="en-US" dirty="0" err="1"/>
              <a:t>DeBoutez</a:t>
            </a:r>
            <a:r>
              <a:rPr lang="en-US" dirty="0"/>
              <a:t> and Laura Quattrini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877" y="0"/>
            <a:ext cx="9371949" cy="1183566"/>
          </a:xfrm>
        </p:spPr>
        <p:txBody>
          <a:bodyPr/>
          <a:lstStyle/>
          <a:p>
            <a:r>
              <a:rPr lang="fr-FR" dirty="0"/>
              <a:t>Brief Synopsis &amp; Important </a:t>
            </a:r>
            <a:r>
              <a:rPr lang="fr-FR" dirty="0" err="1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77" y="1566001"/>
            <a:ext cx="7333924" cy="46206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Chronicles the settlement of pioneers in Colorado’s Front Range with specific focus on Boulder Valley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Native and Spanish influence </a:t>
            </a:r>
            <a:r>
              <a:rPr lang="en-US" dirty="0">
                <a:sym typeface="Wingdings" panose="05000000000000000000" pitchFamily="2" charset="2"/>
              </a:rPr>
              <a:t>  </a:t>
            </a:r>
            <a:r>
              <a:rPr lang="en-US" dirty="0"/>
              <a:t>Pioneers </a:t>
            </a:r>
            <a:r>
              <a:rPr lang="en-US" dirty="0">
                <a:sym typeface="Wingdings" panose="05000000000000000000" pitchFamily="2" charset="2"/>
              </a:rPr>
              <a:t>  Agricultural colonies   Growing cities   Modern Era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Tracks the development of and commodifying(?) water:  Management institutions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Water for the people </a:t>
            </a:r>
            <a:r>
              <a:rPr lang="en-US" dirty="0">
                <a:sym typeface="Wingdings" panose="05000000000000000000" pitchFamily="2" charset="2"/>
              </a:rPr>
              <a:t>  </a:t>
            </a:r>
            <a:r>
              <a:rPr lang="en-US" dirty="0"/>
              <a:t>Water for profit </a:t>
            </a:r>
            <a:r>
              <a:rPr lang="en-US" dirty="0">
                <a:sym typeface="Wingdings" panose="05000000000000000000" pitchFamily="2" charset="2"/>
              </a:rPr>
              <a:t>  </a:t>
            </a:r>
            <a:r>
              <a:rPr lang="en-US" dirty="0"/>
              <a:t>Water to be governed</a:t>
            </a:r>
          </a:p>
          <a:p>
            <a:pPr>
              <a:spcBef>
                <a:spcPts val="2400"/>
              </a:spcBef>
            </a:pPr>
            <a:r>
              <a:rPr lang="en-US" dirty="0"/>
              <a:t>Showcases the complex interaction of people and the environment over time</a:t>
            </a:r>
          </a:p>
          <a:p>
            <a:pPr lvl="2">
              <a:spcBef>
                <a:spcPts val="1100"/>
              </a:spcBef>
            </a:pPr>
            <a:r>
              <a:rPr lang="en-US" dirty="0"/>
              <a:t>Mining</a:t>
            </a:r>
          </a:p>
          <a:p>
            <a:pPr lvl="2">
              <a:spcBef>
                <a:spcPts val="1100"/>
              </a:spcBef>
            </a:pPr>
            <a:r>
              <a:rPr lang="en-US" dirty="0"/>
              <a:t>Beaver trapping / buffalo extirpation</a:t>
            </a:r>
          </a:p>
          <a:p>
            <a:pPr lvl="2">
              <a:spcBef>
                <a:spcPts val="1100"/>
              </a:spcBef>
            </a:pPr>
            <a:r>
              <a:rPr lang="en-US" dirty="0"/>
              <a:t>Water movement</a:t>
            </a:r>
          </a:p>
          <a:p>
            <a:pPr lvl="2">
              <a:spcBef>
                <a:spcPts val="1100"/>
              </a:spcBef>
            </a:pPr>
            <a:r>
              <a:rPr lang="en-US" dirty="0"/>
              <a:t>Wetland creation; riparian expansion</a:t>
            </a:r>
          </a:p>
          <a:p>
            <a:pPr lvl="2">
              <a:spcBef>
                <a:spcPts val="1100"/>
              </a:spcBef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 descr="A book cover of a town&#10;&#10;Description automatically generated">
            <a:extLst>
              <a:ext uri="{FF2B5EF4-FFF2-40B4-BE49-F238E27FC236}">
                <a16:creationId xmlns:a16="http://schemas.microsoft.com/office/drawing/2014/main" id="{07E34A02-49ED-B74F-DED4-110A6FD99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714" y="0"/>
            <a:ext cx="4574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77" y="1566001"/>
            <a:ext cx="4390698" cy="4620682"/>
          </a:xfrm>
        </p:spPr>
        <p:txBody>
          <a:bodyPr/>
          <a:lstStyle/>
          <a:p>
            <a:r>
              <a:rPr lang="en-US" dirty="0"/>
              <a:t>Perspective of human impact on ecosystem:  </a:t>
            </a:r>
          </a:p>
          <a:p>
            <a:pPr lvl="2"/>
            <a:r>
              <a:rPr lang="en-US" dirty="0"/>
              <a:t>“The one constant is change itself”</a:t>
            </a:r>
          </a:p>
          <a:p>
            <a:pPr>
              <a:spcBef>
                <a:spcPts val="2400"/>
              </a:spcBef>
            </a:pPr>
            <a:r>
              <a:rPr lang="en-US" dirty="0"/>
              <a:t>Romanticized what it was like to be a pioneer</a:t>
            </a:r>
          </a:p>
          <a:p>
            <a:pPr lvl="2"/>
            <a:r>
              <a:rPr lang="en-US" dirty="0"/>
              <a:t>Detailed the process of digging a ditch</a:t>
            </a:r>
          </a:p>
          <a:p>
            <a:pPr lvl="2"/>
            <a:r>
              <a:rPr lang="en-US" dirty="0"/>
              <a:t>“Taking” of Colorado from Native Americans</a:t>
            </a:r>
          </a:p>
          <a:p>
            <a:pPr>
              <a:spcBef>
                <a:spcPts val="2400"/>
              </a:spcBef>
            </a:pPr>
            <a:r>
              <a:rPr lang="en-US" dirty="0"/>
              <a:t>Matter-of-fact</a:t>
            </a:r>
          </a:p>
          <a:p>
            <a:pPr>
              <a:spcBef>
                <a:spcPts val="2400"/>
              </a:spcBef>
            </a:pPr>
            <a:r>
              <a:rPr lang="en-US" dirty="0"/>
              <a:t>Comprehensive:  Good for history aficionados – especially those more interested in Boulder</a:t>
            </a:r>
          </a:p>
        </p:txBody>
      </p:sp>
      <p:pic>
        <p:nvPicPr>
          <p:cNvPr id="14" name="Picture 13" descr="A black and white photo of a small town&#10;&#10;Description automatically generated">
            <a:extLst>
              <a:ext uri="{FF2B5EF4-FFF2-40B4-BE49-F238E27FC236}">
                <a16:creationId xmlns:a16="http://schemas.microsoft.com/office/drawing/2014/main" id="{17928AD6-534A-E42D-3382-31448F640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077" y="1995"/>
            <a:ext cx="9371949" cy="1183566"/>
          </a:xfrm>
        </p:spPr>
        <p:txBody>
          <a:bodyPr/>
          <a:lstStyle/>
          <a:p>
            <a:r>
              <a:rPr lang="fr-FR" dirty="0" err="1"/>
              <a:t>Strengths</a:t>
            </a:r>
            <a:r>
              <a:rPr lang="fr-FR" dirty="0"/>
              <a:t> of the Book: 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liked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76" y="0"/>
            <a:ext cx="9371949" cy="1183566"/>
          </a:xfrm>
        </p:spPr>
        <p:txBody>
          <a:bodyPr/>
          <a:lstStyle/>
          <a:p>
            <a:r>
              <a:rPr lang="fr-FR" dirty="0"/>
              <a:t>Challenges: 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least </a:t>
            </a:r>
            <a:r>
              <a:rPr lang="fr-FR" dirty="0" err="1"/>
              <a:t>liked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77" y="1566001"/>
            <a:ext cx="9371948" cy="4620682"/>
          </a:xfrm>
        </p:spPr>
        <p:txBody>
          <a:bodyPr/>
          <a:lstStyle/>
          <a:p>
            <a:r>
              <a:rPr lang="en-US" dirty="0"/>
              <a:t>Dull:  Too many irrelevant details – could have been shorter</a:t>
            </a:r>
          </a:p>
          <a:p>
            <a:endParaRPr lang="en-US" dirty="0"/>
          </a:p>
        </p:txBody>
      </p:sp>
      <p:pic>
        <p:nvPicPr>
          <p:cNvPr id="8" name="Picture 7" descr="A group of people in a room&#10;&#10;Description automatically generated">
            <a:extLst>
              <a:ext uri="{FF2B5EF4-FFF2-40B4-BE49-F238E27FC236}">
                <a16:creationId xmlns:a16="http://schemas.microsoft.com/office/drawing/2014/main" id="{ACD64A5A-E46E-1A6A-DC19-EBE407A0A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2371725"/>
            <a:ext cx="54102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6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recommend</a:t>
            </a:r>
            <a:r>
              <a:rPr lang="fr-FR" dirty="0"/>
              <a:t> and </a:t>
            </a:r>
            <a:r>
              <a:rPr lang="fr-FR" dirty="0" err="1"/>
              <a:t>why</a:t>
            </a:r>
            <a:r>
              <a:rPr lang="fr-FR" dirty="0"/>
              <a:t>?</a:t>
            </a:r>
            <a:endParaRPr lang="en-US" dirty="0"/>
          </a:p>
        </p:txBody>
      </p:sp>
      <p:pic>
        <p:nvPicPr>
          <p:cNvPr id="8" name="Picture 7" descr="A computer screen with a mouse pointer and a red green and black box with words&#10;&#10;Description automatically generated">
            <a:extLst>
              <a:ext uri="{FF2B5EF4-FFF2-40B4-BE49-F238E27FC236}">
                <a16:creationId xmlns:a16="http://schemas.microsoft.com/office/drawing/2014/main" id="{331A058F-FAA2-A53A-28A4-9B3A1371A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786062"/>
            <a:ext cx="1905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2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238</TotalTime>
  <Words>263</Words>
  <Application>Microsoft Office PowerPoint</Application>
  <PresentationFormat>Widescreen</PresentationFormat>
  <Paragraphs>29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Corbel</vt:lpstr>
      <vt:lpstr>Wingdings</vt:lpstr>
      <vt:lpstr>Ecology 16x9</vt:lpstr>
      <vt:lpstr>Custom Design</vt:lpstr>
      <vt:lpstr>A Land Made From Water –  Appropriation and the Evolution of Colorado’s Landscape, Ditches, and Water Institutions</vt:lpstr>
      <vt:lpstr>Brief Synopsis &amp; Important Takeaway</vt:lpstr>
      <vt:lpstr>Strengths of the Book:  What we liked</vt:lpstr>
      <vt:lpstr>Challenges:  What we least liked</vt:lpstr>
      <vt:lpstr>Would we recommend and why?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Land Made From Water –  Appropriation and the Evolution of Colorado’s Landscape, Ditches, and Water Institutions</dc:title>
  <dc:creator>Laura Quattrini</dc:creator>
  <cp:lastModifiedBy>Laura Quattrini</cp:lastModifiedBy>
  <cp:revision>3</cp:revision>
  <dcterms:created xsi:type="dcterms:W3CDTF">2024-04-05T15:36:08Z</dcterms:created>
  <dcterms:modified xsi:type="dcterms:W3CDTF">2024-04-05T19:34:49Z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