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4"/>
  </p:notesMasterIdLst>
  <p:handoutMasterIdLst>
    <p:handoutMasterId r:id="rId15"/>
  </p:handoutMasterIdLst>
  <p:sldIdLst>
    <p:sldId id="285" r:id="rId3"/>
    <p:sldId id="1254" r:id="rId4"/>
    <p:sldId id="265" r:id="rId5"/>
    <p:sldId id="266" r:id="rId6"/>
    <p:sldId id="1252" r:id="rId7"/>
    <p:sldId id="1253" r:id="rId8"/>
    <p:sldId id="299" r:id="rId9"/>
    <p:sldId id="1249" r:id="rId10"/>
    <p:sldId id="1251" r:id="rId11"/>
    <p:sldId id="256" r:id="rId12"/>
    <p:sldId id="4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00"/>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2CC1E-2708-4612-8FD4-32122CBFDE10}" v="6" dt="2024-04-09T20:59:59.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9" autoAdjust="0"/>
    <p:restoredTop sz="62861" autoAdjust="0"/>
  </p:normalViewPr>
  <p:slideViewPr>
    <p:cSldViewPr>
      <p:cViewPr varScale="1">
        <p:scale>
          <a:sx n="99" d="100"/>
          <a:sy n="99" d="100"/>
        </p:scale>
        <p:origin x="3930" y="72"/>
      </p:cViewPr>
      <p:guideLst/>
    </p:cSldViewPr>
  </p:slideViewPr>
  <p:notesTextViewPr>
    <p:cViewPr>
      <p:scale>
        <a:sx n="3" d="2"/>
        <a:sy n="3" d="2"/>
      </p:scale>
      <p:origin x="0" y="0"/>
    </p:cViewPr>
  </p:notesTextViewPr>
  <p:notesViewPr>
    <p:cSldViewPr>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3E02AF-BB11-4EBA-B8D5-BD4CE1CDFB2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852893D-A7E6-469C-8FE2-96D3A5AB6DA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C98B5E-E0FB-4BDA-8B53-3A91ABEEE6A6}" type="datetimeFigureOut">
              <a:rPr lang="en-US" smtClean="0"/>
              <a:t>4/9/2024</a:t>
            </a:fld>
            <a:endParaRPr lang="en-US"/>
          </a:p>
        </p:txBody>
      </p:sp>
      <p:sp>
        <p:nvSpPr>
          <p:cNvPr id="4" name="Footer Placeholder 3">
            <a:extLst>
              <a:ext uri="{FF2B5EF4-FFF2-40B4-BE49-F238E27FC236}">
                <a16:creationId xmlns:a16="http://schemas.microsoft.com/office/drawing/2014/main" id="{4BEB8218-2215-4896-8DB9-02CE0FA992E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5A7E78-B77C-4C0F-92B7-B7C8D237D08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C32FBB-3479-4EE7-8E97-B13DBDF4C84F}" type="slidenum">
              <a:rPr lang="en-US" smtClean="0"/>
              <a:t>‹#›</a:t>
            </a:fld>
            <a:endParaRPr lang="en-US"/>
          </a:p>
        </p:txBody>
      </p:sp>
    </p:spTree>
    <p:extLst>
      <p:ext uri="{BB962C8B-B14F-4D97-AF65-F5344CB8AC3E}">
        <p14:creationId xmlns:p14="http://schemas.microsoft.com/office/powerpoint/2010/main" val="314858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E623E7-EDB8-4580-A59E-24BBB11C051C}" type="datetimeFigureOut">
              <a:rPr lang="en-US" smtClean="0"/>
              <a:t>4/9/2024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D15DDF-BD7B-4915-B651-7D3CE5B370FB}" type="slidenum">
              <a:rPr lang="en-US" smtClean="0"/>
              <a:t>‹#›</a:t>
            </a:fld>
            <a:endParaRPr lang="en-US"/>
          </a:p>
        </p:txBody>
      </p:sp>
    </p:spTree>
    <p:extLst>
      <p:ext uri="{BB962C8B-B14F-4D97-AF65-F5344CB8AC3E}">
        <p14:creationId xmlns:p14="http://schemas.microsoft.com/office/powerpoint/2010/main" val="179777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15DDF-BD7B-4915-B651-7D3CE5B370FB}" type="slidenum">
              <a:rPr lang="en-US" smtClean="0"/>
              <a:t>6</a:t>
            </a:fld>
            <a:endParaRPr lang="en-US"/>
          </a:p>
        </p:txBody>
      </p:sp>
    </p:spTree>
    <p:extLst>
      <p:ext uri="{BB962C8B-B14F-4D97-AF65-F5344CB8AC3E}">
        <p14:creationId xmlns:p14="http://schemas.microsoft.com/office/powerpoint/2010/main" val="307889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BB689-3E0F-4241-AE49-BB02816D0918}"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10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spcBef>
                <a:spcPct val="0"/>
              </a:spcBef>
            </a:pPr>
            <a:r>
              <a:rPr lang="en-US" sz="1200" dirty="0"/>
              <a:t>- This is a great example of an innovative project we completed in California.  We consider all our utilities as key ingredients.</a:t>
            </a:r>
          </a:p>
          <a:p>
            <a:pPr>
              <a:spcBef>
                <a:spcPct val="0"/>
              </a:spcBef>
            </a:pPr>
            <a:r>
              <a:rPr lang="en-US" sz="1200" dirty="0"/>
              <a:t>- Our plants use quite a bit of water for cleaning purposes.  </a:t>
            </a:r>
          </a:p>
          <a:p>
            <a:pPr>
              <a:spcBef>
                <a:spcPct val="0"/>
              </a:spcBef>
            </a:pPr>
            <a:r>
              <a:rPr lang="en-US" sz="1200" dirty="0"/>
              <a:t>- This water is relatively hot and must be treated before it can be discharged. </a:t>
            </a:r>
          </a:p>
          <a:p>
            <a:pPr>
              <a:spcBef>
                <a:spcPct val="0"/>
              </a:spcBef>
            </a:pPr>
            <a:r>
              <a:rPr lang="en-US" sz="1200" dirty="0"/>
              <a:t>- Wasted heat=wasted energy= wasted $= unnecessary GHG emissions &amp; fossil fuel consumption</a:t>
            </a:r>
          </a:p>
          <a:p>
            <a:pPr>
              <a:spcBef>
                <a:spcPct val="0"/>
              </a:spcBef>
            </a:pPr>
            <a:r>
              <a:rPr lang="en-US" sz="1200" dirty="0"/>
              <a:t>- Wastewater can be as high as 120 degrees, use this heat in wastewater to heat incoming city water, which reduces energy needed to heat incoming water for cleaning purposes.</a:t>
            </a:r>
          </a:p>
          <a:p>
            <a:pPr>
              <a:spcBef>
                <a:spcPct val="0"/>
              </a:spcBef>
            </a:pPr>
            <a:r>
              <a:rPr lang="en-US" sz="1200" dirty="0"/>
              <a:t>- Reduced energy costs of over $700k/year (= energy usage in 1200 homes/year)</a:t>
            </a:r>
          </a:p>
          <a:p>
            <a:pPr>
              <a:spcBef>
                <a:spcPct val="0"/>
              </a:spcBef>
            </a:pPr>
            <a:r>
              <a:rPr lang="en-US" sz="1200" dirty="0"/>
              <a:t>- Additional benefit of higher quality wastewater because cooler water is easier to treat.</a:t>
            </a:r>
          </a:p>
          <a:p>
            <a:pPr>
              <a:spcBef>
                <a:spcPct val="0"/>
              </a:spcBef>
            </a:pPr>
            <a:r>
              <a:rPr lang="en-US" sz="1200" dirty="0"/>
              <a:t>- The return on invested capital or ROIC (which I am sure all of the business students in the audience are focused in on) was just about 1 year.  </a:t>
            </a:r>
          </a:p>
          <a:p>
            <a:pPr>
              <a:spcBef>
                <a:spcPct val="0"/>
              </a:spcBef>
            </a:pPr>
            <a:r>
              <a:rPr lang="en-US" sz="1200" dirty="0"/>
              <a:t>- This means that by investing almost $1 million, we will save that same amount in energy costs in just over 1 year. </a:t>
            </a:r>
          </a:p>
          <a:p>
            <a:pPr>
              <a:spcBef>
                <a:spcPct val="0"/>
              </a:spcBef>
            </a:pPr>
            <a:r>
              <a:rPr lang="en-US" sz="1200" dirty="0"/>
              <a:t>- Pretty impressive for a resource conservation project and just the type of environmental benefit- financial benefit win-wins we are looking for.</a:t>
            </a:r>
          </a:p>
          <a:p>
            <a:pPr lvl="0"/>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BB689-3E0F-4241-AE49-BB02816D0918}"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4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15DDF-BD7B-4915-B651-7D3CE5B370FB}" type="slidenum">
              <a:rPr lang="en-US" smtClean="0"/>
              <a:t>10</a:t>
            </a:fld>
            <a:endParaRPr lang="en-US"/>
          </a:p>
        </p:txBody>
      </p:sp>
    </p:spTree>
    <p:extLst>
      <p:ext uri="{BB962C8B-B14F-4D97-AF65-F5344CB8AC3E}">
        <p14:creationId xmlns:p14="http://schemas.microsoft.com/office/powerpoint/2010/main" val="80733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78749-92BB-4E86-865D-143BD69F3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21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DE62-13C1-45BA-B4EA-41160298EAF3}"/>
              </a:ext>
            </a:extLst>
          </p:cNvPr>
          <p:cNvSpPr>
            <a:spLocks noGrp="1"/>
          </p:cNvSpPr>
          <p:nvPr>
            <p:ph type="ctrTitle"/>
          </p:nvPr>
        </p:nvSpPr>
        <p:spPr>
          <a:xfrm>
            <a:off x="609600" y="2590800"/>
            <a:ext cx="8001000" cy="1066800"/>
          </a:xfrm>
        </p:spPr>
        <p:txBody>
          <a:bodyPr anchor="ctr">
            <a:noAutofit/>
          </a:bodyPr>
          <a:lstStyle>
            <a:lvl1pPr algn="ctr">
              <a:defRPr sz="3200" b="1" spc="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4119B61C-1B0F-4A80-BCE4-361E6E18E48C}"/>
              </a:ext>
            </a:extLst>
          </p:cNvPr>
          <p:cNvSpPr>
            <a:spLocks noGrp="1"/>
          </p:cNvSpPr>
          <p:nvPr>
            <p:ph type="subTitle" idx="1" hasCustomPrompt="1"/>
          </p:nvPr>
        </p:nvSpPr>
        <p:spPr>
          <a:xfrm>
            <a:off x="609600" y="3886200"/>
            <a:ext cx="8001000" cy="457200"/>
          </a:xfrm>
        </p:spPr>
        <p:txBody>
          <a:bodyPr>
            <a:normAutofit/>
          </a:bodyPr>
          <a:lstStyle>
            <a:lvl1pPr marL="0" indent="0" algn="ctr">
              <a:buNone/>
              <a:defRPr sz="2000" i="1">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7D014FB0-2B86-43EF-955A-A141EBEAC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336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CBD65E-3F36-478F-BD57-501F3132C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6D03D3-A1FF-4CE9-BFA5-9643A440393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1CB403-C1F4-4C41-84B3-036B9B9DCFD6}"/>
              </a:ext>
            </a:extLst>
          </p:cNvPr>
          <p:cNvSpPr>
            <a:spLocks noGrp="1"/>
          </p:cNvSpPr>
          <p:nvPr>
            <p:ph idx="1"/>
          </p:nvPr>
        </p:nvSpPr>
        <p:spPr/>
        <p:txBody>
          <a:bodyPr/>
          <a:lstStyle>
            <a:lvl1pPr>
              <a:spcBef>
                <a:spcPts val="2000"/>
              </a:spcBef>
              <a:defRPr>
                <a:solidFill>
                  <a:srgbClr val="3D4242"/>
                </a:solidFill>
              </a:defRPr>
            </a:lvl1pPr>
            <a:lvl2pPr>
              <a:spcBef>
                <a:spcPts val="2000"/>
              </a:spcBef>
              <a:defRPr>
                <a:solidFill>
                  <a:srgbClr val="3D4242"/>
                </a:solidFill>
              </a:defRPr>
            </a:lvl2pPr>
            <a:lvl3pPr>
              <a:spcBef>
                <a:spcPts val="2000"/>
              </a:spcBef>
              <a:defRPr>
                <a:solidFill>
                  <a:srgbClr val="3D4242"/>
                </a:solidFill>
              </a:defRPr>
            </a:lvl3pPr>
            <a:lvl4pPr>
              <a:spcBef>
                <a:spcPts val="2000"/>
              </a:spcBef>
              <a:defRPr>
                <a:solidFill>
                  <a:srgbClr val="3D4242"/>
                </a:solidFill>
              </a:defRPr>
            </a:lvl4pPr>
            <a:lvl5pPr>
              <a:spcBef>
                <a:spcPts val="2000"/>
              </a:spcBef>
              <a:defRPr>
                <a:solidFill>
                  <a:srgbClr val="3D424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12A1DD6-D914-4D5D-ACF6-778FC26FDA29}"/>
              </a:ext>
            </a:extLst>
          </p:cNvPr>
          <p:cNvSpPr>
            <a:spLocks noGrp="1"/>
          </p:cNvSpPr>
          <p:nvPr>
            <p:ph type="sldNum" sz="quarter" idx="12"/>
          </p:nvPr>
        </p:nvSpPr>
        <p:spPr/>
        <p:txBody>
          <a:bodyPr/>
          <a:lstStyle/>
          <a:p>
            <a:fld id="{B79FDADC-54E1-4C27-856C-A99B853C99F9}" type="slidenum">
              <a:rPr lang="en-US" smtClean="0"/>
              <a:t>‹#›</a:t>
            </a:fld>
            <a:endParaRPr lang="en-US" dirty="0"/>
          </a:p>
        </p:txBody>
      </p:sp>
    </p:spTree>
    <p:extLst>
      <p:ext uri="{BB962C8B-B14F-4D97-AF65-F5344CB8AC3E}">
        <p14:creationId xmlns:p14="http://schemas.microsoft.com/office/powerpoint/2010/main" val="18460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2F059-BBCB-4C45-82A0-4BD94D5BD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9CF060-1A9D-477F-B388-F0349DD49B1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AFA49EF-DD70-49C3-A0AE-659136A1AA50}"/>
              </a:ext>
            </a:extLst>
          </p:cNvPr>
          <p:cNvSpPr>
            <a:spLocks noGrp="1"/>
          </p:cNvSpPr>
          <p:nvPr>
            <p:ph sz="half" idx="1"/>
          </p:nvPr>
        </p:nvSpPr>
        <p:spPr>
          <a:xfrm>
            <a:off x="609600" y="1600200"/>
            <a:ext cx="5334000" cy="4800600"/>
          </a:xfrm>
        </p:spPr>
        <p:txBody>
          <a:bodyPr/>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FCEB13B-9EAA-4E0B-9422-B60CD64BF0B4}"/>
              </a:ext>
            </a:extLst>
          </p:cNvPr>
          <p:cNvSpPr>
            <a:spLocks noGrp="1"/>
          </p:cNvSpPr>
          <p:nvPr>
            <p:ph sz="half" idx="2"/>
          </p:nvPr>
        </p:nvSpPr>
        <p:spPr>
          <a:xfrm>
            <a:off x="6248400" y="1600200"/>
            <a:ext cx="5334000" cy="4800600"/>
          </a:xfrm>
        </p:spPr>
        <p:txBody>
          <a:bodyPr/>
          <a:lstStyle>
            <a:lvl1pPr>
              <a:spcBef>
                <a:spcPts val="2000"/>
              </a:spcBef>
              <a:defRPr/>
            </a:lvl1pPr>
            <a:lvl2pPr>
              <a:spcBef>
                <a:spcPts val="2000"/>
              </a:spcBef>
              <a:defRPr/>
            </a:lvl2pPr>
            <a:lvl3pPr>
              <a:spcBef>
                <a:spcPts val="2000"/>
              </a:spcBef>
              <a:defRPr/>
            </a:lvl3pPr>
            <a:lvl4pPr>
              <a:spcBef>
                <a:spcPts val="2000"/>
              </a:spcBef>
              <a:defRPr/>
            </a:lvl4pPr>
            <a:lvl5pPr>
              <a:spcBef>
                <a:spcPts val="20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CADC48A-196C-490F-BF49-044A8904C666}"/>
              </a:ext>
            </a:extLst>
          </p:cNvPr>
          <p:cNvSpPr>
            <a:spLocks noGrp="1"/>
          </p:cNvSpPr>
          <p:nvPr>
            <p:ph type="sldNum" sz="quarter" idx="12"/>
          </p:nvPr>
        </p:nvSpPr>
        <p:spPr/>
        <p:txBody>
          <a:bodyPr/>
          <a:lstStyle/>
          <a:p>
            <a:fld id="{B79FDADC-54E1-4C27-856C-A99B853C99F9}" type="slidenum">
              <a:rPr lang="en-US" smtClean="0"/>
              <a:t>‹#›</a:t>
            </a:fld>
            <a:endParaRPr lang="en-US"/>
          </a:p>
        </p:txBody>
      </p:sp>
    </p:spTree>
    <p:extLst>
      <p:ext uri="{BB962C8B-B14F-4D97-AF65-F5344CB8AC3E}">
        <p14:creationId xmlns:p14="http://schemas.microsoft.com/office/powerpoint/2010/main" val="209421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96C8F-1F9D-44E4-9B61-FA1714DC0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7A0525-F1A2-48B1-A77C-9CEC69EBAC65}"/>
              </a:ext>
            </a:extLst>
          </p:cNvPr>
          <p:cNvSpPr>
            <a:spLocks noGrp="1"/>
          </p:cNvSpPr>
          <p:nvPr>
            <p:ph type="title" hasCustomPrompt="1"/>
          </p:nvPr>
        </p:nvSpPr>
        <p:spPr>
          <a:xfrm>
            <a:off x="609600" y="1600200"/>
            <a:ext cx="10972800" cy="296227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B756745-97D8-46D2-BD9F-559AF571D34C}"/>
              </a:ext>
            </a:extLst>
          </p:cNvPr>
          <p:cNvSpPr>
            <a:spLocks noGrp="1"/>
          </p:cNvSpPr>
          <p:nvPr>
            <p:ph type="body" idx="1" hasCustomPrompt="1"/>
          </p:nvPr>
        </p:nvSpPr>
        <p:spPr>
          <a:xfrm>
            <a:off x="609600" y="4589463"/>
            <a:ext cx="10972800" cy="17351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7DA3A56-ACD3-46F4-9B37-AC75935A5FBE}"/>
              </a:ext>
            </a:extLst>
          </p:cNvPr>
          <p:cNvSpPr>
            <a:spLocks noGrp="1"/>
          </p:cNvSpPr>
          <p:nvPr>
            <p:ph type="sldNum" sz="quarter" idx="12"/>
          </p:nvPr>
        </p:nvSpPr>
        <p:spPr/>
        <p:txBody>
          <a:bodyPr/>
          <a:lstStyle/>
          <a:p>
            <a:fld id="{B79FDADC-54E1-4C27-856C-A99B853C99F9}" type="slidenum">
              <a:rPr lang="en-US" smtClean="0"/>
              <a:t>‹#›</a:t>
            </a:fld>
            <a:endParaRPr lang="en-US"/>
          </a:p>
        </p:txBody>
      </p:sp>
    </p:spTree>
    <p:extLst>
      <p:ext uri="{BB962C8B-B14F-4D97-AF65-F5344CB8AC3E}">
        <p14:creationId xmlns:p14="http://schemas.microsoft.com/office/powerpoint/2010/main" val="270721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3411A-516F-48F1-98D1-8BF0591905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15386E-5AEA-436E-A7DB-4CD7A99F976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3FC0E4F-AC6C-42D6-8654-27FD70598C8D}"/>
              </a:ext>
            </a:extLst>
          </p:cNvPr>
          <p:cNvSpPr>
            <a:spLocks noGrp="1"/>
          </p:cNvSpPr>
          <p:nvPr>
            <p:ph type="sldNum" sz="quarter" idx="12"/>
          </p:nvPr>
        </p:nvSpPr>
        <p:spPr/>
        <p:txBody>
          <a:bodyPr/>
          <a:lstStyle/>
          <a:p>
            <a:fld id="{B79FDADC-54E1-4C27-856C-A99B853C99F9}" type="slidenum">
              <a:rPr lang="en-US" smtClean="0"/>
              <a:t>‹#›</a:t>
            </a:fld>
            <a:endParaRPr lang="en-US"/>
          </a:p>
        </p:txBody>
      </p:sp>
    </p:spTree>
    <p:extLst>
      <p:ext uri="{BB962C8B-B14F-4D97-AF65-F5344CB8AC3E}">
        <p14:creationId xmlns:p14="http://schemas.microsoft.com/office/powerpoint/2010/main" val="50531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85339E-BFA5-4AEF-94EA-B4EBE178F771}"/>
              </a:ext>
            </a:extLst>
          </p:cNvPr>
          <p:cNvSpPr/>
          <p:nvPr userDrawn="1"/>
        </p:nvSpPr>
        <p:spPr>
          <a:xfrm>
            <a:off x="0" y="0"/>
            <a:ext cx="76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00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White) No Images No Logo">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 name="TextBox 9"/>
          <p:cNvSpPr txBox="1"/>
          <p:nvPr/>
        </p:nvSpPr>
        <p:spPr>
          <a:xfrm flipV="1">
            <a:off x="0" y="-1"/>
            <a:ext cx="12191998" cy="6858000"/>
          </a:xfrm>
          <a:prstGeom prst="rect">
            <a:avLst/>
          </a:prstGeom>
          <a:solidFill>
            <a:schemeClr val="accent3"/>
          </a:solidFill>
        </p:spPr>
        <p:txBody>
          <a:bodyPr wrap="square" tIns="137160" bIns="137160" anchor="ctr">
            <a:noAutofit/>
          </a:bodyPr>
          <a:lstStyle>
            <a:defPPr>
              <a:defRPr lang="en-US"/>
            </a:defPPr>
            <a:lvl1pPr lvl="0" algn="ctr">
              <a:lnSpc>
                <a:spcPct val="80000"/>
              </a:lnSpc>
              <a:defRPr sz="3200" b="1" i="0" spc="600">
                <a:solidFill>
                  <a:schemeClr val="bg1"/>
                </a:solidFill>
                <a:cs typeface="Georgia"/>
              </a:defRPr>
            </a:lvl1pPr>
          </a:lstStyle>
          <a:p>
            <a:endParaRPr lang="en-US" sz="3200" dirty="0">
              <a:solidFill>
                <a:prstClr val="white"/>
              </a:solidFill>
            </a:endParaRPr>
          </a:p>
        </p:txBody>
      </p:sp>
      <p:pic>
        <p:nvPicPr>
          <p:cNvPr id="9" name="Picture 8" descr="vignette.png"/>
          <p:cNvPicPr>
            <a:picLocks/>
          </p:cNvPicPr>
          <p:nvPr/>
        </p:nvPicPr>
        <p:blipFill>
          <a:blip r:embed="rId2">
            <a:alphaModFix amt="61000"/>
            <a:extLst>
              <a:ext uri="{28A0092B-C50C-407E-A947-70E740481C1C}">
                <a14:useLocalDpi xmlns:a14="http://schemas.microsoft.com/office/drawing/2010/main"/>
              </a:ext>
            </a:extLst>
          </a:blip>
          <a:stretch>
            <a:fillRect/>
          </a:stretch>
        </p:blipFill>
        <p:spPr>
          <a:xfrm>
            <a:off x="-2" y="-2"/>
            <a:ext cx="12192000" cy="6857999"/>
          </a:xfrm>
          <a:prstGeom prst="rect">
            <a:avLst/>
          </a:prstGeom>
        </p:spPr>
      </p:pic>
      <p:sp>
        <p:nvSpPr>
          <p:cNvPr id="12" name="Footer Placeholder 4"/>
          <p:cNvSpPr>
            <a:spLocks noGrp="1"/>
          </p:cNvSpPr>
          <p:nvPr>
            <p:ph type="ftr" sz="quarter" idx="3"/>
          </p:nvPr>
        </p:nvSpPr>
        <p:spPr>
          <a:xfrm>
            <a:off x="973922" y="6271109"/>
            <a:ext cx="4450236" cy="365125"/>
          </a:xfrm>
          <a:prstGeom prst="rect">
            <a:avLst/>
          </a:prstGeom>
        </p:spPr>
        <p:txBody>
          <a:bodyPr vert="horz" lIns="91440" tIns="45720" rIns="91440" bIns="45720" rtlCol="0" anchor="b"/>
          <a:lstStyle>
            <a:lvl1pPr algn="l">
              <a:lnSpc>
                <a:spcPct val="90000"/>
              </a:lnSpc>
              <a:defRPr sz="1200">
                <a:solidFill>
                  <a:schemeClr val="bg1"/>
                </a:solidFill>
              </a:defRPr>
            </a:lvl1pPr>
          </a:lstStyle>
          <a:p>
            <a:endParaRPr lang="en-US" dirty="0">
              <a:solidFill>
                <a:srgbClr val="3D4242">
                  <a:tint val="75000"/>
                </a:srgbClr>
              </a:solidFill>
            </a:endParaRPr>
          </a:p>
        </p:txBody>
      </p:sp>
      <p:sp>
        <p:nvSpPr>
          <p:cNvPr id="13" name="Slide Number Placeholder 5"/>
          <p:cNvSpPr>
            <a:spLocks noGrp="1"/>
          </p:cNvSpPr>
          <p:nvPr>
            <p:ph type="sldNum" sz="quarter" idx="4"/>
          </p:nvPr>
        </p:nvSpPr>
        <p:spPr>
          <a:xfrm>
            <a:off x="5634768" y="6271109"/>
            <a:ext cx="1955669" cy="365125"/>
          </a:xfrm>
          <a:prstGeom prst="rect">
            <a:avLst/>
          </a:prstGeom>
        </p:spPr>
        <p:txBody>
          <a:bodyPr vert="horz" lIns="91440" tIns="45720" rIns="91440" bIns="45720" rtlCol="0" anchor="b"/>
          <a:lstStyle>
            <a:lvl1pPr algn="ctr">
              <a:lnSpc>
                <a:spcPct val="90000"/>
              </a:lnSpc>
              <a:defRPr sz="1200">
                <a:solidFill>
                  <a:schemeClr val="bg1"/>
                </a:solidFill>
              </a:defRPr>
            </a:lvl1pPr>
          </a:lstStyle>
          <a:p>
            <a:fld id="{1F7920E5-D0AF-5B4D-AF6B-5B34885FEC35}" type="slidenum">
              <a:rPr lang="en-US" smtClean="0">
                <a:solidFill>
                  <a:srgbClr val="3D4242">
                    <a:tint val="75000"/>
                  </a:srgbClr>
                </a:solidFill>
              </a:rPr>
              <a:pPr/>
              <a:t>‹#›</a:t>
            </a:fld>
            <a:endParaRPr lang="en-US" dirty="0">
              <a:solidFill>
                <a:srgbClr val="3D4242">
                  <a:tint val="75000"/>
                </a:srgbClr>
              </a:solidFill>
            </a:endParaRPr>
          </a:p>
        </p:txBody>
      </p:sp>
      <p:sp>
        <p:nvSpPr>
          <p:cNvPr id="7" name="Rectangle 6"/>
          <p:cNvSpPr/>
          <p:nvPr/>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TextBox 10"/>
          <p:cNvSpPr txBox="1"/>
          <p:nvPr/>
        </p:nvSpPr>
        <p:spPr>
          <a:xfrm flipV="1">
            <a:off x="0" y="-1"/>
            <a:ext cx="12191998" cy="6858000"/>
          </a:xfrm>
          <a:prstGeom prst="rect">
            <a:avLst/>
          </a:prstGeom>
          <a:solidFill>
            <a:schemeClr val="accent3"/>
          </a:solidFill>
        </p:spPr>
        <p:txBody>
          <a:bodyPr wrap="square" tIns="137160" bIns="137160" anchor="ctr">
            <a:noAutofit/>
          </a:bodyPr>
          <a:lstStyle>
            <a:defPPr>
              <a:defRPr lang="en-US"/>
            </a:defPPr>
            <a:lvl1pPr lvl="0" algn="ctr">
              <a:lnSpc>
                <a:spcPct val="80000"/>
              </a:lnSpc>
              <a:defRPr sz="3200" b="1" i="0" spc="600">
                <a:solidFill>
                  <a:schemeClr val="bg1"/>
                </a:solidFill>
                <a:cs typeface="Georgia"/>
              </a:defRPr>
            </a:lvl1pPr>
          </a:lstStyle>
          <a:p>
            <a:endParaRPr lang="en-US" sz="3200" dirty="0">
              <a:solidFill>
                <a:prstClr val="white"/>
              </a:solidFill>
            </a:endParaRPr>
          </a:p>
        </p:txBody>
      </p:sp>
      <p:pic>
        <p:nvPicPr>
          <p:cNvPr id="14" name="Picture 13" descr="vignette.png"/>
          <p:cNvPicPr>
            <a:picLocks/>
          </p:cNvPicPr>
          <p:nvPr/>
        </p:nvPicPr>
        <p:blipFill>
          <a:blip r:embed="rId2">
            <a:alphaModFix amt="61000"/>
            <a:extLst>
              <a:ext uri="{28A0092B-C50C-407E-A947-70E740481C1C}">
                <a14:useLocalDpi xmlns:a14="http://schemas.microsoft.com/office/drawing/2010/main"/>
              </a:ext>
            </a:extLst>
          </a:blip>
          <a:stretch>
            <a:fillRect/>
          </a:stretch>
        </p:blipFill>
        <p:spPr>
          <a:xfrm>
            <a:off x="-2" y="-2"/>
            <a:ext cx="12192000" cy="6857999"/>
          </a:xfrm>
          <a:prstGeom prst="rect">
            <a:avLst/>
          </a:prstGeom>
        </p:spPr>
      </p:pic>
      <p:sp>
        <p:nvSpPr>
          <p:cNvPr id="15" name="Rectangle 14"/>
          <p:cNvSpPr/>
          <p:nvPr/>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97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B48A-D3F4-4751-8C3B-A4E25EB98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1A523-69C6-4664-87CC-5CDE9F6EE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AB385-29AE-47D3-8608-CBAF3C52F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9AEB2-4895-46F7-9981-946C1355DB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2DAF14F-3F6B-4BBD-8B42-FB4E178E1E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F69A0E-8F9E-428B-93AB-A5376F33B7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26177-BC3B-4FD5-8727-3BAE7293ED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1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33F9E-FED7-4C9E-BEDF-ADBAB5A57C69}"/>
              </a:ext>
            </a:extLst>
          </p:cNvPr>
          <p:cNvSpPr>
            <a:spLocks noGrp="1"/>
          </p:cNvSpPr>
          <p:nvPr>
            <p:ph type="title"/>
          </p:nvPr>
        </p:nvSpPr>
        <p:spPr>
          <a:xfrm>
            <a:off x="533400" y="1"/>
            <a:ext cx="92202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26B1E3-25AB-40D8-BC8A-87CFEB0C0ED1}"/>
              </a:ext>
            </a:extLst>
          </p:cNvPr>
          <p:cNvSpPr>
            <a:spLocks noGrp="1"/>
          </p:cNvSpPr>
          <p:nvPr>
            <p:ph type="body" idx="1"/>
          </p:nvPr>
        </p:nvSpPr>
        <p:spPr>
          <a:xfrm>
            <a:off x="609600" y="1600200"/>
            <a:ext cx="10972800" cy="4724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907811E-1050-4608-8677-DACE706CCABB}"/>
              </a:ext>
            </a:extLst>
          </p:cNvPr>
          <p:cNvSpPr>
            <a:spLocks noGrp="1"/>
          </p:cNvSpPr>
          <p:nvPr>
            <p:ph type="sldNum" sz="quarter" idx="4"/>
          </p:nvPr>
        </p:nvSpPr>
        <p:spPr>
          <a:xfrm>
            <a:off x="11734800" y="0"/>
            <a:ext cx="381000" cy="1066800"/>
          </a:xfrm>
          <a:prstGeom prst="rect">
            <a:avLst/>
          </a:prstGeom>
        </p:spPr>
        <p:txBody>
          <a:bodyPr vert="horz" lIns="91440" tIns="45720" rIns="91440" bIns="45720" rtlCol="0" anchor="ctr"/>
          <a:lstStyle>
            <a:lvl1pPr algn="ctr">
              <a:defRPr sz="1000">
                <a:solidFill>
                  <a:schemeClr val="bg1"/>
                </a:solidFill>
                <a:latin typeface="Georgia" panose="02040502050405020303" pitchFamily="18" charset="0"/>
              </a:defRPr>
            </a:lvl1pPr>
          </a:lstStyle>
          <a:p>
            <a:fld id="{B79FDADC-54E1-4C27-856C-A99B853C99F9}" type="slidenum">
              <a:rPr lang="en-US" smtClean="0"/>
              <a:pPr/>
              <a:t>‹#›</a:t>
            </a:fld>
            <a:endParaRPr lang="en-US" dirty="0"/>
          </a:p>
        </p:txBody>
      </p:sp>
    </p:spTree>
    <p:extLst>
      <p:ext uri="{BB962C8B-B14F-4D97-AF65-F5344CB8AC3E}">
        <p14:creationId xmlns:p14="http://schemas.microsoft.com/office/powerpoint/2010/main" val="127727944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1" r:id="rId5"/>
    <p:sldLayoutId id="2147483654" r:id="rId6"/>
    <p:sldLayoutId id="2147483655" r:id="rId7"/>
    <p:sldLayoutId id="2147483663" r:id="rId8"/>
  </p:sldLayoutIdLst>
  <p:hf hdr="0" ftr="0" dt="0"/>
  <p:txStyles>
    <p:titleStyle>
      <a:lvl1pPr algn="l" defTabSz="914400" rtl="0" eaLnBrk="1" latinLnBrk="0" hangingPunct="1">
        <a:lnSpc>
          <a:spcPct val="90000"/>
        </a:lnSpc>
        <a:spcBef>
          <a:spcPct val="0"/>
        </a:spcBef>
        <a:buNone/>
        <a:defRPr sz="3200" b="1" kern="1200">
          <a:solidFill>
            <a:srgbClr val="3D42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B58D0-E303-4B04-944B-D0C625B52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EA1FC-744C-46D5-8F0A-3CDD55A32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C39B6-0785-4E2C-A4C2-0974FD15B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9AEB2-4895-46F7-9981-946C1355DB32}" type="datetimeFigureOut">
              <a:rPr lang="en-US" smtClean="0"/>
              <a:t>4/9/2024</a:t>
            </a:fld>
            <a:endParaRPr lang="en-US"/>
          </a:p>
        </p:txBody>
      </p:sp>
      <p:sp>
        <p:nvSpPr>
          <p:cNvPr id="5" name="Footer Placeholder 4">
            <a:extLst>
              <a:ext uri="{FF2B5EF4-FFF2-40B4-BE49-F238E27FC236}">
                <a16:creationId xmlns:a16="http://schemas.microsoft.com/office/drawing/2014/main" id="{C335D2FC-52F4-41F7-8751-CD13ADC46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8B31B-A765-4383-90FC-D56605280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26177-BC3B-4FD5-8727-3BAE7293ED91}" type="slidenum">
              <a:rPr lang="en-US" smtClean="0"/>
              <a:t>‹#›</a:t>
            </a:fld>
            <a:endParaRPr lang="en-US"/>
          </a:p>
        </p:txBody>
      </p:sp>
    </p:spTree>
    <p:extLst>
      <p:ext uri="{BB962C8B-B14F-4D97-AF65-F5344CB8AC3E}">
        <p14:creationId xmlns:p14="http://schemas.microsoft.com/office/powerpoint/2010/main" val="82129451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dropbox.com/s/fwj2u78do84om3s/Water%20in%20the%20West%20V4.mp4?dl=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DD411-D1AF-4F85-8D48-4A53718C8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2"/>
            <a:ext cx="9158268" cy="6858000"/>
          </a:xfrm>
          <a:prstGeom prst="rect">
            <a:avLst/>
          </a:prstGeom>
        </p:spPr>
      </p:pic>
      <p:sp>
        <p:nvSpPr>
          <p:cNvPr id="3" name="TextBox 2">
            <a:extLst>
              <a:ext uri="{FF2B5EF4-FFF2-40B4-BE49-F238E27FC236}">
                <a16:creationId xmlns:a16="http://schemas.microsoft.com/office/drawing/2014/main" id="{0B19FAE0-C836-4E01-9F22-93A87DB72CEE}"/>
              </a:ext>
            </a:extLst>
          </p:cNvPr>
          <p:cNvSpPr txBox="1"/>
          <p:nvPr/>
        </p:nvSpPr>
        <p:spPr>
          <a:xfrm>
            <a:off x="762000" y="457200"/>
            <a:ext cx="6705600" cy="6586418"/>
          </a:xfrm>
          <a:prstGeom prst="rect">
            <a:avLst/>
          </a:prstGeom>
          <a:noFill/>
        </p:spPr>
        <p:txBody>
          <a:bodyPr wrap="square" rtlCol="0">
            <a:spAutoFit/>
          </a:bodyPr>
          <a:lstStyle/>
          <a:p>
            <a:pPr algn="ctr"/>
            <a:r>
              <a:rPr lang="en-US" sz="4400" b="1" u="sng" dirty="0">
                <a:solidFill>
                  <a:schemeClr val="bg1"/>
                </a:solidFill>
              </a:rPr>
              <a:t>Water Literate Leaders:</a:t>
            </a:r>
          </a:p>
          <a:p>
            <a:pPr algn="ctr"/>
            <a:r>
              <a:rPr lang="en-US" sz="4400" b="1" u="sng" dirty="0">
                <a:solidFill>
                  <a:schemeClr val="bg1"/>
                </a:solidFill>
              </a:rPr>
              <a:t>Water for Industry</a:t>
            </a:r>
          </a:p>
          <a:p>
            <a:pPr algn="ctr"/>
            <a:endParaRPr lang="en-US" sz="4400" b="1" u="sng" dirty="0">
              <a:solidFill>
                <a:schemeClr val="bg1"/>
              </a:solidFill>
            </a:endParaRPr>
          </a:p>
          <a:p>
            <a:pPr algn="ctr"/>
            <a:endParaRPr lang="en-US" sz="4400" b="1" u="sng" dirty="0">
              <a:solidFill>
                <a:schemeClr val="bg1"/>
              </a:solidFill>
            </a:endParaRPr>
          </a:p>
          <a:p>
            <a:pPr algn="ctr"/>
            <a:endParaRPr lang="en-US" sz="4400" b="1" u="sng" dirty="0">
              <a:solidFill>
                <a:schemeClr val="bg1"/>
              </a:solidFill>
            </a:endParaRPr>
          </a:p>
          <a:p>
            <a:pPr algn="ctr"/>
            <a:endParaRPr lang="en-US" sz="4400" b="1" u="sng" dirty="0">
              <a:solidFill>
                <a:schemeClr val="bg1"/>
              </a:solidFill>
            </a:endParaRPr>
          </a:p>
          <a:p>
            <a:pPr algn="ctr"/>
            <a:endParaRPr lang="en-US" sz="4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2400" b="1" dirty="0">
                <a:solidFill>
                  <a:schemeClr val="bg1"/>
                </a:solidFill>
              </a:rPr>
              <a:t>April 10, 2024</a:t>
            </a:r>
          </a:p>
          <a:p>
            <a:endParaRPr lang="en-US" dirty="0"/>
          </a:p>
        </p:txBody>
      </p:sp>
      <p:sp>
        <p:nvSpPr>
          <p:cNvPr id="4" name="TextBox 3">
            <a:extLst>
              <a:ext uri="{FF2B5EF4-FFF2-40B4-BE49-F238E27FC236}">
                <a16:creationId xmlns:a16="http://schemas.microsoft.com/office/drawing/2014/main" id="{8A01E237-A4A1-4BD0-8BA1-3B0B098CC866}"/>
              </a:ext>
            </a:extLst>
          </p:cNvPr>
          <p:cNvSpPr txBox="1"/>
          <p:nvPr/>
        </p:nvSpPr>
        <p:spPr>
          <a:xfrm>
            <a:off x="9677400" y="4038600"/>
            <a:ext cx="2209800" cy="1200329"/>
          </a:xfrm>
          <a:prstGeom prst="rect">
            <a:avLst/>
          </a:prstGeom>
          <a:noFill/>
        </p:spPr>
        <p:txBody>
          <a:bodyPr wrap="square" rtlCol="0">
            <a:spAutoFit/>
          </a:bodyPr>
          <a:lstStyle/>
          <a:p>
            <a:r>
              <a:rPr lang="en-US" b="1"/>
              <a:t>Erik Nielsen</a:t>
            </a:r>
          </a:p>
          <a:p>
            <a:endParaRPr lang="en-US" b="1"/>
          </a:p>
          <a:p>
            <a:r>
              <a:rPr lang="en-US" b="1"/>
              <a:t>Associate General Counsel</a:t>
            </a:r>
            <a:endParaRPr lang="en-US" b="1" dirty="0"/>
          </a:p>
        </p:txBody>
      </p:sp>
    </p:spTree>
    <p:extLst>
      <p:ext uri="{BB962C8B-B14F-4D97-AF65-F5344CB8AC3E}">
        <p14:creationId xmlns:p14="http://schemas.microsoft.com/office/powerpoint/2010/main" val="34766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6A6B4B84-8AD7-49AF-B5F1-3AC905A1DB85}"/>
              </a:ext>
            </a:extLst>
          </p:cNvPr>
          <p:cNvSpPr/>
          <p:nvPr/>
        </p:nvSpPr>
        <p:spPr>
          <a:xfrm>
            <a:off x="0" y="3540986"/>
            <a:ext cx="4495800" cy="12801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Water from Milk      </a:t>
            </a:r>
          </a:p>
        </p:txBody>
      </p:sp>
      <p:sp>
        <p:nvSpPr>
          <p:cNvPr id="8" name="Arrow: Right 7">
            <a:extLst>
              <a:ext uri="{FF2B5EF4-FFF2-40B4-BE49-F238E27FC236}">
                <a16:creationId xmlns:a16="http://schemas.microsoft.com/office/drawing/2014/main" id="{606D0C18-4FBB-449F-A048-7F197ABEEB27}"/>
              </a:ext>
            </a:extLst>
          </p:cNvPr>
          <p:cNvSpPr/>
          <p:nvPr/>
        </p:nvSpPr>
        <p:spPr>
          <a:xfrm>
            <a:off x="0" y="1828800"/>
            <a:ext cx="4495800" cy="12801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Raw Water Supply</a:t>
            </a:r>
          </a:p>
        </p:txBody>
      </p:sp>
      <p:sp>
        <p:nvSpPr>
          <p:cNvPr id="9" name="Arrow: Right 8">
            <a:extLst>
              <a:ext uri="{FF2B5EF4-FFF2-40B4-BE49-F238E27FC236}">
                <a16:creationId xmlns:a16="http://schemas.microsoft.com/office/drawing/2014/main" id="{3E8394DD-EBDA-4CB5-BAB5-EC30B9B4E8D4}"/>
              </a:ext>
            </a:extLst>
          </p:cNvPr>
          <p:cNvSpPr/>
          <p:nvPr/>
        </p:nvSpPr>
        <p:spPr>
          <a:xfrm>
            <a:off x="7231224" y="3247053"/>
            <a:ext cx="4960776" cy="157409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Treatment/Discharge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Beneficial Use</a:t>
            </a:r>
          </a:p>
        </p:txBody>
      </p:sp>
      <p:sp>
        <p:nvSpPr>
          <p:cNvPr id="5" name="Oval 4">
            <a:extLst>
              <a:ext uri="{FF2B5EF4-FFF2-40B4-BE49-F238E27FC236}">
                <a16:creationId xmlns:a16="http://schemas.microsoft.com/office/drawing/2014/main" id="{A489A4B9-4051-4EDA-9360-62929A94FA04}"/>
              </a:ext>
            </a:extLst>
          </p:cNvPr>
          <p:cNvSpPr>
            <a:spLocks noChangeAspect="1"/>
          </p:cNvSpPr>
          <p:nvPr/>
        </p:nvSpPr>
        <p:spPr>
          <a:xfrm>
            <a:off x="4495800" y="1828800"/>
            <a:ext cx="3200400" cy="3200400"/>
          </a:xfrm>
          <a:prstGeom prst="ellipse">
            <a:avLst/>
          </a:prstGeom>
          <a:solidFill>
            <a:schemeClr val="accent2"/>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Plant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Operations</a:t>
            </a:r>
          </a:p>
        </p:txBody>
      </p:sp>
      <p:pic>
        <p:nvPicPr>
          <p:cNvPr id="3" name="Picture 2">
            <a:extLst>
              <a:ext uri="{FF2B5EF4-FFF2-40B4-BE49-F238E27FC236}">
                <a16:creationId xmlns:a16="http://schemas.microsoft.com/office/drawing/2014/main" id="{28A3D960-E7D8-4CA8-9090-25F6BDDEF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18" y="2011680"/>
            <a:ext cx="801164" cy="731520"/>
          </a:xfrm>
          <a:prstGeom prst="rect">
            <a:avLst/>
          </a:prstGeom>
        </p:spPr>
      </p:pic>
      <p:sp>
        <p:nvSpPr>
          <p:cNvPr id="4" name="TextBox 3">
            <a:extLst>
              <a:ext uri="{FF2B5EF4-FFF2-40B4-BE49-F238E27FC236}">
                <a16:creationId xmlns:a16="http://schemas.microsoft.com/office/drawing/2014/main" id="{1DD18A57-914E-41A2-9D87-907C5EBF9154}"/>
              </a:ext>
            </a:extLst>
          </p:cNvPr>
          <p:cNvSpPr txBox="1"/>
          <p:nvPr/>
        </p:nvSpPr>
        <p:spPr>
          <a:xfrm>
            <a:off x="7010400" y="539262"/>
            <a:ext cx="4794738"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Water Sources Today</a:t>
            </a:r>
          </a:p>
        </p:txBody>
      </p:sp>
      <p:cxnSp>
        <p:nvCxnSpPr>
          <p:cNvPr id="10" name="Straight Connector 9">
            <a:extLst>
              <a:ext uri="{FF2B5EF4-FFF2-40B4-BE49-F238E27FC236}">
                <a16:creationId xmlns:a16="http://schemas.microsoft.com/office/drawing/2014/main" id="{407D71D4-00F1-4B60-B228-64DC262BA7E1}"/>
              </a:ext>
            </a:extLst>
          </p:cNvPr>
          <p:cNvCxnSpPr>
            <a:cxnSpLocks/>
          </p:cNvCxnSpPr>
          <p:nvPr/>
        </p:nvCxnSpPr>
        <p:spPr>
          <a:xfrm flipH="1">
            <a:off x="7561385" y="2098431"/>
            <a:ext cx="4630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974D231-9080-4FBB-9A45-015529EBAF41}"/>
              </a:ext>
            </a:extLst>
          </p:cNvPr>
          <p:cNvSpPr txBox="1">
            <a:spLocks/>
          </p:cNvSpPr>
          <p:nvPr/>
        </p:nvSpPr>
        <p:spPr>
          <a:xfrm>
            <a:off x="762000" y="228600"/>
            <a:ext cx="6705600" cy="914400"/>
          </a:xfrm>
          <a:prstGeom prst="rect">
            <a:avLst/>
          </a:prstGeom>
          <a:solidFill>
            <a:schemeClr val="bg1"/>
          </a:solidFill>
        </p:spPr>
        <p:txBody>
          <a:bodyPr/>
          <a:lstStyle>
            <a:lvl1pPr algn="l" defTabSz="914400" rtl="0" eaLnBrk="1" latinLnBrk="0" hangingPunct="1">
              <a:lnSpc>
                <a:spcPct val="90000"/>
              </a:lnSpc>
              <a:spcBef>
                <a:spcPct val="0"/>
              </a:spcBef>
              <a:buNone/>
              <a:defRPr sz="3200" b="1" kern="1200">
                <a:solidFill>
                  <a:srgbClr val="3D4242"/>
                </a:solidFill>
                <a:latin typeface="Arial" panose="020B0604020202020204" pitchFamily="34" charset="0"/>
                <a:ea typeface="+mj-ea"/>
                <a:cs typeface="Arial" panose="020B0604020202020204" pitchFamily="34" charset="0"/>
              </a:defRPr>
            </a:lvl1pPr>
          </a:lstStyle>
          <a:p>
            <a:r>
              <a:rPr lang="en-US" dirty="0"/>
              <a:t>Zero Water?</a:t>
            </a:r>
          </a:p>
        </p:txBody>
      </p:sp>
    </p:spTree>
    <p:extLst>
      <p:ext uri="{BB962C8B-B14F-4D97-AF65-F5344CB8AC3E}">
        <p14:creationId xmlns:p14="http://schemas.microsoft.com/office/powerpoint/2010/main" val="122913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5AF7A9D-27DB-477F-906A-1D9B6BCE8ED4}"/>
              </a:ext>
            </a:extLst>
          </p:cNvPr>
          <p:cNvSpPr txBox="1"/>
          <p:nvPr/>
        </p:nvSpPr>
        <p:spPr>
          <a:xfrm>
            <a:off x="7010400" y="539262"/>
            <a:ext cx="4794738"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Water Sources Today</a:t>
            </a:r>
          </a:p>
        </p:txBody>
      </p:sp>
      <p:sp>
        <p:nvSpPr>
          <p:cNvPr id="29" name="TextBox 28">
            <a:extLst>
              <a:ext uri="{FF2B5EF4-FFF2-40B4-BE49-F238E27FC236}">
                <a16:creationId xmlns:a16="http://schemas.microsoft.com/office/drawing/2014/main" id="{128D0A09-C420-40FC-82EA-75B8364AD52E}"/>
              </a:ext>
            </a:extLst>
          </p:cNvPr>
          <p:cNvSpPr txBox="1"/>
          <p:nvPr/>
        </p:nvSpPr>
        <p:spPr>
          <a:xfrm>
            <a:off x="7015899" y="483912"/>
            <a:ext cx="4794738"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Zero Water Opportunity</a:t>
            </a:r>
          </a:p>
        </p:txBody>
      </p:sp>
      <p:pic>
        <p:nvPicPr>
          <p:cNvPr id="3" name="Picture 2">
            <a:extLst>
              <a:ext uri="{FF2B5EF4-FFF2-40B4-BE49-F238E27FC236}">
                <a16:creationId xmlns:a16="http://schemas.microsoft.com/office/drawing/2014/main" id="{8FD03F47-0C57-45BF-BA2E-3AEBB8BB6551}"/>
              </a:ext>
            </a:extLst>
          </p:cNvPr>
          <p:cNvPicPr>
            <a:picLocks noChangeAspect="1"/>
          </p:cNvPicPr>
          <p:nvPr/>
        </p:nvPicPr>
        <p:blipFill>
          <a:blip r:embed="rId2"/>
          <a:stretch>
            <a:fillRect/>
          </a:stretch>
        </p:blipFill>
        <p:spPr>
          <a:xfrm>
            <a:off x="19071" y="2016368"/>
            <a:ext cx="12192000" cy="3200400"/>
          </a:xfrm>
          <a:prstGeom prst="rect">
            <a:avLst/>
          </a:prstGeom>
        </p:spPr>
      </p:pic>
      <p:sp>
        <p:nvSpPr>
          <p:cNvPr id="25" name="Rectangle 24">
            <a:extLst>
              <a:ext uri="{FF2B5EF4-FFF2-40B4-BE49-F238E27FC236}">
                <a16:creationId xmlns:a16="http://schemas.microsoft.com/office/drawing/2014/main" id="{D259FA76-12F0-45B3-B97E-A4E2C8678452}"/>
              </a:ext>
            </a:extLst>
          </p:cNvPr>
          <p:cNvSpPr/>
          <p:nvPr/>
        </p:nvSpPr>
        <p:spPr>
          <a:xfrm>
            <a:off x="-275493" y="-143873"/>
            <a:ext cx="6635262" cy="2214982"/>
          </a:xfrm>
          <a:prstGeom prst="rect">
            <a:avLst/>
          </a:prstGeom>
          <a:solidFill>
            <a:srgbClr val="E7E6E6">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A847B9A5-EFCE-402E-B0AF-123C19593B6F}"/>
              </a:ext>
            </a:extLst>
          </p:cNvPr>
          <p:cNvGrpSpPr/>
          <p:nvPr/>
        </p:nvGrpSpPr>
        <p:grpSpPr>
          <a:xfrm>
            <a:off x="0" y="771316"/>
            <a:ext cx="12192000" cy="6820105"/>
            <a:chOff x="0" y="583748"/>
            <a:chExt cx="12192000" cy="6820105"/>
          </a:xfrm>
        </p:grpSpPr>
        <p:sp>
          <p:nvSpPr>
            <p:cNvPr id="14" name="Arrow: Circular 13">
              <a:extLst>
                <a:ext uri="{FF2B5EF4-FFF2-40B4-BE49-F238E27FC236}">
                  <a16:creationId xmlns:a16="http://schemas.microsoft.com/office/drawing/2014/main" id="{32791A0C-F80C-433D-9656-5CDEF81AB201}"/>
                </a:ext>
              </a:extLst>
            </p:cNvPr>
            <p:cNvSpPr/>
            <p:nvPr/>
          </p:nvSpPr>
          <p:spPr>
            <a:xfrm rot="19137181" flipH="1">
              <a:off x="8645874" y="4789501"/>
              <a:ext cx="2173303" cy="2614352"/>
            </a:xfrm>
            <a:prstGeom prst="circular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B6613AEB-5B13-47A7-9F16-1EDA56D7C007}"/>
                </a:ext>
              </a:extLst>
            </p:cNvPr>
            <p:cNvSpPr/>
            <p:nvPr/>
          </p:nvSpPr>
          <p:spPr>
            <a:xfrm>
              <a:off x="0" y="3540986"/>
              <a:ext cx="4495800" cy="12801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Water from Milk      </a:t>
              </a:r>
            </a:p>
          </p:txBody>
        </p:sp>
        <p:sp>
          <p:nvSpPr>
            <p:cNvPr id="16" name="Arrow: Right 15">
              <a:extLst>
                <a:ext uri="{FF2B5EF4-FFF2-40B4-BE49-F238E27FC236}">
                  <a16:creationId xmlns:a16="http://schemas.microsoft.com/office/drawing/2014/main" id="{11360FC0-AD30-4D4E-864D-509D3B317345}"/>
                </a:ext>
              </a:extLst>
            </p:cNvPr>
            <p:cNvSpPr/>
            <p:nvPr/>
          </p:nvSpPr>
          <p:spPr>
            <a:xfrm>
              <a:off x="0" y="1828800"/>
              <a:ext cx="3666932" cy="12801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rPr>
                <a:t>        Raw Water Supply</a:t>
              </a:r>
            </a:p>
          </p:txBody>
        </p:sp>
        <p:sp>
          <p:nvSpPr>
            <p:cNvPr id="17" name="TextBox 16">
              <a:extLst>
                <a:ext uri="{FF2B5EF4-FFF2-40B4-BE49-F238E27FC236}">
                  <a16:creationId xmlns:a16="http://schemas.microsoft.com/office/drawing/2014/main" id="{A5B6B657-B2EC-41D7-B63D-76C12C5A5581}"/>
                </a:ext>
              </a:extLst>
            </p:cNvPr>
            <p:cNvSpPr txBox="1"/>
            <p:nvPr/>
          </p:nvSpPr>
          <p:spPr>
            <a:xfrm>
              <a:off x="158262" y="583748"/>
              <a:ext cx="2883876"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8" name="Arrow: Circular 17">
              <a:extLst>
                <a:ext uri="{FF2B5EF4-FFF2-40B4-BE49-F238E27FC236}">
                  <a16:creationId xmlns:a16="http://schemas.microsoft.com/office/drawing/2014/main" id="{A6C90BE9-C7E6-4ADB-B7C6-1A0F4D787D69}"/>
                </a:ext>
              </a:extLst>
            </p:cNvPr>
            <p:cNvSpPr/>
            <p:nvPr/>
          </p:nvSpPr>
          <p:spPr>
            <a:xfrm rot="2462819">
              <a:off x="6687262" y="2815275"/>
              <a:ext cx="2173303" cy="2614352"/>
            </a:xfrm>
            <a:prstGeom prst="circular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63E42747-FBC7-4A93-8E9C-12CB9705CC13}"/>
                </a:ext>
              </a:extLst>
            </p:cNvPr>
            <p:cNvSpPr>
              <a:spLocks noChangeAspect="1"/>
            </p:cNvSpPr>
            <p:nvPr/>
          </p:nvSpPr>
          <p:spPr>
            <a:xfrm>
              <a:off x="4495800" y="1828800"/>
              <a:ext cx="3200400" cy="3200400"/>
            </a:xfrm>
            <a:prstGeom prst="ellipse">
              <a:avLst/>
            </a:prstGeom>
            <a:solidFill>
              <a:schemeClr val="accent2"/>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Plant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Operations</a:t>
              </a:r>
            </a:p>
          </p:txBody>
        </p:sp>
        <p:sp>
          <p:nvSpPr>
            <p:cNvPr id="20" name="Arrow: Circular 19">
              <a:extLst>
                <a:ext uri="{FF2B5EF4-FFF2-40B4-BE49-F238E27FC236}">
                  <a16:creationId xmlns:a16="http://schemas.microsoft.com/office/drawing/2014/main" id="{DC3967BB-C569-46B9-BB39-BEF94029A41B}"/>
                </a:ext>
              </a:extLst>
            </p:cNvPr>
            <p:cNvSpPr/>
            <p:nvPr/>
          </p:nvSpPr>
          <p:spPr>
            <a:xfrm rot="11613227">
              <a:off x="5275263" y="3713080"/>
              <a:ext cx="3428673" cy="2781889"/>
            </a:xfrm>
            <a:prstGeom prst="circular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0E2FCCD-46D4-4866-BA29-109D9F20A699}"/>
                </a:ext>
              </a:extLst>
            </p:cNvPr>
            <p:cNvSpPr txBox="1"/>
            <p:nvPr/>
          </p:nvSpPr>
          <p:spPr>
            <a:xfrm>
              <a:off x="8054610" y="4668747"/>
              <a:ext cx="2484436" cy="1059335"/>
            </a:xfrm>
            <a:prstGeom prst="rect">
              <a:avLst/>
            </a:prstGeom>
            <a:solidFill>
              <a:srgbClr val="C82D00"/>
            </a:solidFill>
            <a:ln>
              <a:noFill/>
            </a:ln>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267" b="1" i="0" u="none" strike="noStrike" kern="0" cap="none" spc="0" normalizeH="0" baseline="30000" noProof="0" dirty="0">
                  <a:ln>
                    <a:noFill/>
                  </a:ln>
                  <a:solidFill>
                    <a:prstClr val="white"/>
                  </a:solidFill>
                  <a:effectLst/>
                  <a:uLnTx/>
                  <a:uFillTx/>
                  <a:latin typeface="Tahoma" panose="020B0604030504040204" pitchFamily="34" charset="0"/>
                  <a:ea typeface="+mn-ea"/>
                  <a:cs typeface="+mn-cs"/>
                </a:rPr>
                <a:t>Treatment</a:t>
              </a:r>
              <a:endParaRPr kumimoji="0" lang="en-US" sz="2399" b="0" i="0" u="none" strike="noStrike" kern="0" cap="none" spc="0" normalizeH="0" baseline="0" noProof="0" dirty="0">
                <a:ln>
                  <a:noFill/>
                </a:ln>
                <a:solidFill>
                  <a:prstClr val="white"/>
                </a:solidFill>
                <a:effectLst/>
                <a:uLnTx/>
                <a:uFillTx/>
                <a:latin typeface="Tahoma" panose="020B0604030504040204" pitchFamily="34" charset="0"/>
                <a:ea typeface="+mn-ea"/>
                <a:cs typeface="+mn-cs"/>
              </a:endParaRPr>
            </a:p>
          </p:txBody>
        </p:sp>
        <p:sp>
          <p:nvSpPr>
            <p:cNvPr id="22" name="TextBox 21">
              <a:extLst>
                <a:ext uri="{FF2B5EF4-FFF2-40B4-BE49-F238E27FC236}">
                  <a16:creationId xmlns:a16="http://schemas.microsoft.com/office/drawing/2014/main" id="{1B1EFA9F-07DA-4B28-B8F8-FF8E68431B7A}"/>
                </a:ext>
              </a:extLst>
            </p:cNvPr>
            <p:cNvSpPr txBox="1"/>
            <p:nvPr/>
          </p:nvSpPr>
          <p:spPr>
            <a:xfrm>
              <a:off x="4632426" y="5821866"/>
              <a:ext cx="23349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Produced Water Reuse</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2C330848-3471-4FED-8DBE-8B7FB71ABBFC}"/>
                </a:ext>
              </a:extLst>
            </p:cNvPr>
            <p:cNvSpPr txBox="1"/>
            <p:nvPr/>
          </p:nvSpPr>
          <p:spPr>
            <a:xfrm>
              <a:off x="9296828" y="5883678"/>
              <a:ext cx="28951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Discharge to Beneficial Use</a:t>
              </a:r>
            </a:p>
          </p:txBody>
        </p:sp>
      </p:grpSp>
      <p:pic>
        <p:nvPicPr>
          <p:cNvPr id="26" name="Picture 25">
            <a:extLst>
              <a:ext uri="{FF2B5EF4-FFF2-40B4-BE49-F238E27FC236}">
                <a16:creationId xmlns:a16="http://schemas.microsoft.com/office/drawing/2014/main" id="{40633FAD-1F93-4DB7-84E8-EF589D927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18" y="2209800"/>
            <a:ext cx="801164" cy="731520"/>
          </a:xfrm>
          <a:prstGeom prst="rect">
            <a:avLst/>
          </a:prstGeom>
        </p:spPr>
      </p:pic>
      <p:cxnSp>
        <p:nvCxnSpPr>
          <p:cNvPr id="28" name="Straight Connector 27">
            <a:extLst>
              <a:ext uri="{FF2B5EF4-FFF2-40B4-BE49-F238E27FC236}">
                <a16:creationId xmlns:a16="http://schemas.microsoft.com/office/drawing/2014/main" id="{DA6F044E-D849-4423-8D61-554AA8CE6FB9}"/>
              </a:ext>
            </a:extLst>
          </p:cNvPr>
          <p:cNvCxnSpPr>
            <a:cxnSpLocks/>
          </p:cNvCxnSpPr>
          <p:nvPr/>
        </p:nvCxnSpPr>
        <p:spPr>
          <a:xfrm flipH="1">
            <a:off x="7561385" y="2098431"/>
            <a:ext cx="4630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50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50000" y="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5E-6 -4.81481E-6 L -0.2625 -0.37013 " pathEditMode="relative" rAng="0" ptsTypes="AA">
                                      <p:cBhvr>
                                        <p:cTn id="9" dur="2000" fill="hold"/>
                                        <p:tgtEl>
                                          <p:spTgt spid="3"/>
                                        </p:tgtEl>
                                        <p:attrNameLst>
                                          <p:attrName>ppt_x</p:attrName>
                                          <p:attrName>ppt_y</p:attrName>
                                        </p:attrNameLst>
                                      </p:cBhvr>
                                      <p:rCtr x="-13125" y="-18519"/>
                                    </p:animMotion>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xit" presetSubtype="0" fill="hold" grpId="0"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par>
                          <p:cTn id="17" fill="hold">
                            <p:stCondLst>
                              <p:cond delay="4500"/>
                            </p:stCondLst>
                            <p:childTnLst>
                              <p:par>
                                <p:cTn id="18" presetID="10" presetClass="entr" presetSubtype="0" fill="hold" grpId="0" nodeType="after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par>
                                <p:cTn id="21" presetID="10"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 presetClass="entr" presetSubtype="0" fill="hold" nodeType="withEffect">
                                  <p:stCondLst>
                                    <p:cond delay="50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B567DA-4415-48BB-BAF3-B5B2C632A179}"/>
              </a:ext>
            </a:extLst>
          </p:cNvPr>
          <p:cNvSpPr/>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2000"/>
              </a:spcAft>
            </a:pPr>
            <a:r>
              <a:rPr lang="en-US" sz="2200" b="1" dirty="0"/>
              <a:t>Our Global Footprint</a:t>
            </a:r>
          </a:p>
          <a:p>
            <a:pPr marL="285750" indent="-228600">
              <a:lnSpc>
                <a:spcPct val="90000"/>
              </a:lnSpc>
              <a:spcAft>
                <a:spcPts val="2000"/>
              </a:spcAft>
              <a:buFont typeface="Arial" panose="020B0604020202020204" pitchFamily="34" charset="0"/>
              <a:buChar char="•"/>
            </a:pPr>
            <a:r>
              <a:rPr lang="en-US" sz="2200" dirty="0"/>
              <a:t>We employ over </a:t>
            </a:r>
            <a:r>
              <a:rPr lang="en-US" sz="2200" b="1" dirty="0"/>
              <a:t>5,000</a:t>
            </a:r>
            <a:r>
              <a:rPr lang="en-US" sz="2200" dirty="0"/>
              <a:t> people worldwide</a:t>
            </a:r>
          </a:p>
          <a:p>
            <a:pPr marL="285750" indent="-228600">
              <a:lnSpc>
                <a:spcPct val="90000"/>
              </a:lnSpc>
              <a:spcAft>
                <a:spcPts val="2000"/>
              </a:spcAft>
              <a:buFont typeface="Arial" panose="020B0604020202020204" pitchFamily="34" charset="0"/>
              <a:buChar char="•"/>
            </a:pPr>
            <a:r>
              <a:rPr lang="en-US" sz="2200" dirty="0"/>
              <a:t>9 plants in the US (10</a:t>
            </a:r>
            <a:r>
              <a:rPr lang="en-US" sz="2200" baseline="30000" dirty="0"/>
              <a:t>th</a:t>
            </a:r>
            <a:r>
              <a:rPr lang="en-US" sz="2200" dirty="0"/>
              <a:t> plant opening soon)</a:t>
            </a:r>
          </a:p>
        </p:txBody>
      </p:sp>
      <p:pic>
        <p:nvPicPr>
          <p:cNvPr id="2" name="Picture 1" descr="A map of the united states with orange dots&#10;&#10;Description automatically generated">
            <a:extLst>
              <a:ext uri="{FF2B5EF4-FFF2-40B4-BE49-F238E27FC236}">
                <a16:creationId xmlns:a16="http://schemas.microsoft.com/office/drawing/2014/main" id="{0ED83AD6-BB04-087C-9F5F-0D4AA574FD0A}"/>
              </a:ext>
            </a:extLst>
          </p:cNvPr>
          <p:cNvPicPr>
            <a:picLocks noChangeAspect="1"/>
          </p:cNvPicPr>
          <p:nvPr/>
        </p:nvPicPr>
        <p:blipFill>
          <a:blip r:embed="rId2"/>
          <a:stretch>
            <a:fillRect/>
          </a:stretch>
        </p:blipFill>
        <p:spPr>
          <a:xfrm>
            <a:off x="4654296" y="848734"/>
            <a:ext cx="6903720" cy="5160531"/>
          </a:xfrm>
          <a:prstGeom prst="rect">
            <a:avLst/>
          </a:prstGeom>
        </p:spPr>
      </p:pic>
    </p:spTree>
    <p:extLst>
      <p:ext uri="{BB962C8B-B14F-4D97-AF65-F5344CB8AC3E}">
        <p14:creationId xmlns:p14="http://schemas.microsoft.com/office/powerpoint/2010/main" val="108809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ADB67D75-5AAA-4D7D-D614-9AB139E1611C}"/>
              </a:ext>
            </a:extLst>
          </p:cNvPr>
          <p:cNvSpPr/>
          <p:nvPr/>
        </p:nvSpPr>
        <p:spPr>
          <a:xfrm>
            <a:off x="838201" y="2623381"/>
            <a:ext cx="3888528" cy="3553581"/>
          </a:xfrm>
          <a:prstGeom prst="rect">
            <a:avLst/>
          </a:prstGeom>
        </p:spPr>
        <p:txBody>
          <a:bodyPr vert="horz" lIns="91440" tIns="45720" rIns="91440" bIns="45720" rtlCol="0">
            <a:normAutofit/>
          </a:bodyPr>
          <a:lstStyle/>
          <a:p>
            <a:pPr>
              <a:lnSpc>
                <a:spcPct val="90000"/>
              </a:lnSpc>
              <a:spcAft>
                <a:spcPts val="2000"/>
              </a:spcAft>
            </a:pPr>
            <a:r>
              <a:rPr lang="en-US" sz="2000" b="1" dirty="0"/>
              <a:t>Leprino’s International Presence</a:t>
            </a:r>
          </a:p>
          <a:p>
            <a:pPr indent="-228600">
              <a:lnSpc>
                <a:spcPct val="90000"/>
              </a:lnSpc>
              <a:spcAft>
                <a:spcPts val="2000"/>
              </a:spcAft>
              <a:buFont typeface="Arial" panose="020B0604020202020204" pitchFamily="34" charset="0"/>
              <a:buChar char="•"/>
            </a:pPr>
            <a:r>
              <a:rPr lang="en-US" sz="2000" dirty="0"/>
              <a:t>Our products are found in </a:t>
            </a:r>
            <a:r>
              <a:rPr lang="en-US" sz="2000" b="1" dirty="0"/>
              <a:t>50+ </a:t>
            </a:r>
            <a:r>
              <a:rPr lang="en-US" sz="2000" dirty="0"/>
              <a:t>countries</a:t>
            </a:r>
          </a:p>
          <a:p>
            <a:pPr indent="-228600">
              <a:lnSpc>
                <a:spcPct val="90000"/>
              </a:lnSpc>
              <a:spcAft>
                <a:spcPts val="2000"/>
              </a:spcAft>
              <a:buFont typeface="Arial" panose="020B0604020202020204" pitchFamily="34" charset="0"/>
              <a:buChar char="•"/>
            </a:pPr>
            <a:r>
              <a:rPr lang="en-US" sz="2000" dirty="0"/>
              <a:t>Manufacturing operations in Brazil, EU, and UK</a:t>
            </a:r>
          </a:p>
        </p:txBody>
      </p:sp>
      <p:pic>
        <p:nvPicPr>
          <p:cNvPr id="7" name="Picture 6">
            <a:extLst>
              <a:ext uri="{FF2B5EF4-FFF2-40B4-BE49-F238E27FC236}">
                <a16:creationId xmlns:a16="http://schemas.microsoft.com/office/drawing/2014/main" id="{43530031-9F79-C1F5-7E0E-EB17CBE41392}"/>
              </a:ext>
            </a:extLst>
          </p:cNvPr>
          <p:cNvPicPr>
            <a:picLocks noChangeAspect="1"/>
          </p:cNvPicPr>
          <p:nvPr/>
        </p:nvPicPr>
        <p:blipFill>
          <a:blip r:embed="rId2"/>
          <a:stretch>
            <a:fillRect/>
          </a:stretch>
        </p:blipFill>
        <p:spPr>
          <a:xfrm>
            <a:off x="6899810" y="643234"/>
            <a:ext cx="4549898" cy="5599876"/>
          </a:xfrm>
          <a:prstGeom prst="rect">
            <a:avLst/>
          </a:prstGeom>
        </p:spPr>
      </p:pic>
    </p:spTree>
    <p:extLst>
      <p:ext uri="{BB962C8B-B14F-4D97-AF65-F5344CB8AC3E}">
        <p14:creationId xmlns:p14="http://schemas.microsoft.com/office/powerpoint/2010/main" val="21764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19AE913C-F087-434F-BF62-7A8B1F859E70}"/>
              </a:ext>
            </a:extLst>
          </p:cNvPr>
          <p:cNvSpPr txBox="1">
            <a:spLocks/>
          </p:cNvSpPr>
          <p:nvPr/>
        </p:nvSpPr>
        <p:spPr>
          <a:xfrm>
            <a:off x="609600" y="533400"/>
            <a:ext cx="4953000" cy="57912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latin typeface="Arial" panose="020B0604020202020204" pitchFamily="34" charset="0"/>
                <a:cs typeface="Arial" panose="020B0604020202020204" pitchFamily="34" charset="0"/>
              </a:rPr>
              <a:t>It All Starts With Milk</a:t>
            </a:r>
          </a:p>
          <a:p>
            <a:pPr>
              <a:spcBef>
                <a:spcPts val="2000"/>
              </a:spcBef>
            </a:pPr>
            <a:r>
              <a:rPr lang="en-US" sz="2000" dirty="0"/>
              <a:t>Approximately 87% water</a:t>
            </a:r>
          </a:p>
          <a:p>
            <a:pPr>
              <a:spcBef>
                <a:spcPts val="2000"/>
              </a:spcBef>
            </a:pPr>
            <a:r>
              <a:rPr lang="en-US" sz="2000" dirty="0"/>
              <a:t>Remaining 13% is solids that we turn into products (Cheese, Whey Protein, Lactose)</a:t>
            </a:r>
          </a:p>
          <a:p>
            <a:pPr>
              <a:spcBef>
                <a:spcPts val="2000"/>
              </a:spcBef>
            </a:pPr>
            <a:r>
              <a:rPr lang="en-US" sz="2000" dirty="0"/>
              <a:t>Water portion captured and used for cleaning</a:t>
            </a:r>
          </a:p>
          <a:p>
            <a:pPr>
              <a:spcBef>
                <a:spcPts val="2000"/>
              </a:spcBef>
            </a:pPr>
            <a:r>
              <a:rPr lang="en-US" sz="2000" dirty="0"/>
              <a:t>Ultimately, water is treated and returned to the environment</a:t>
            </a:r>
          </a:p>
        </p:txBody>
      </p:sp>
      <p:pic>
        <p:nvPicPr>
          <p:cNvPr id="6" name="Picture 5">
            <a:extLst>
              <a:ext uri="{FF2B5EF4-FFF2-40B4-BE49-F238E27FC236}">
                <a16:creationId xmlns:a16="http://schemas.microsoft.com/office/drawing/2014/main" id="{987BC371-07FD-43C2-BD3A-6223C635A63F}"/>
              </a:ext>
            </a:extLst>
          </p:cNvPr>
          <p:cNvPicPr>
            <a:picLocks noChangeAspect="1"/>
          </p:cNvPicPr>
          <p:nvPr/>
        </p:nvPicPr>
        <p:blipFill rotWithShape="1">
          <a:blip r:embed="rId2">
            <a:extLst>
              <a:ext uri="{28A0092B-C50C-407E-A947-70E740481C1C}">
                <a14:useLocalDpi xmlns:a14="http://schemas.microsoft.com/office/drawing/2010/main" val="0"/>
              </a:ext>
            </a:extLst>
          </a:blip>
          <a:srcRect l="7374" t="6668" r="55760"/>
          <a:stretch/>
        </p:blipFill>
        <p:spPr>
          <a:xfrm flipH="1">
            <a:off x="6096000" y="0"/>
            <a:ext cx="6096000" cy="6858000"/>
          </a:xfrm>
          <a:prstGeom prst="rect">
            <a:avLst/>
          </a:prstGeom>
        </p:spPr>
      </p:pic>
    </p:spTree>
    <p:extLst>
      <p:ext uri="{BB962C8B-B14F-4D97-AF65-F5344CB8AC3E}">
        <p14:creationId xmlns:p14="http://schemas.microsoft.com/office/powerpoint/2010/main" val="20218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8E8A-8F1A-4ED4-A358-726A56810D04}"/>
              </a:ext>
            </a:extLst>
          </p:cNvPr>
          <p:cNvSpPr>
            <a:spLocks noGrp="1"/>
          </p:cNvSpPr>
          <p:nvPr>
            <p:ph type="title"/>
          </p:nvPr>
        </p:nvSpPr>
        <p:spPr/>
        <p:txBody>
          <a:bodyPr/>
          <a:lstStyle/>
          <a:p>
            <a:r>
              <a:rPr lang="en-US" dirty="0"/>
              <a:t>PLAY Greeley Video</a:t>
            </a:r>
          </a:p>
        </p:txBody>
      </p:sp>
      <p:sp>
        <p:nvSpPr>
          <p:cNvPr id="3" name="Slide Number Placeholder 2">
            <a:extLst>
              <a:ext uri="{FF2B5EF4-FFF2-40B4-BE49-F238E27FC236}">
                <a16:creationId xmlns:a16="http://schemas.microsoft.com/office/drawing/2014/main" id="{1894466C-50BB-49A1-A6A1-806B58E7F868}"/>
              </a:ext>
            </a:extLst>
          </p:cNvPr>
          <p:cNvSpPr>
            <a:spLocks noGrp="1"/>
          </p:cNvSpPr>
          <p:nvPr>
            <p:ph type="sldNum" sz="quarter" idx="12"/>
          </p:nvPr>
        </p:nvSpPr>
        <p:spPr/>
        <p:txBody>
          <a:bodyPr/>
          <a:lstStyle/>
          <a:p>
            <a:fld id="{B79FDADC-54E1-4C27-856C-A99B853C99F9}" type="slidenum">
              <a:rPr lang="en-US" smtClean="0"/>
              <a:t>5</a:t>
            </a:fld>
            <a:endParaRPr lang="en-US"/>
          </a:p>
        </p:txBody>
      </p:sp>
      <p:sp>
        <p:nvSpPr>
          <p:cNvPr id="12" name="Rectangle 11">
            <a:extLst>
              <a:ext uri="{FF2B5EF4-FFF2-40B4-BE49-F238E27FC236}">
                <a16:creationId xmlns:a16="http://schemas.microsoft.com/office/drawing/2014/main" id="{C74976B3-2ECE-4AF6-83F0-C1A15D67B5D3}"/>
              </a:ext>
            </a:extLst>
          </p:cNvPr>
          <p:cNvSpPr/>
          <p:nvPr/>
        </p:nvSpPr>
        <p:spPr>
          <a:xfrm>
            <a:off x="1561275" y="5486399"/>
            <a:ext cx="3734653" cy="14994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14268">
              <a:lnSpc>
                <a:spcPct val="90000"/>
              </a:lnSpc>
              <a:spcBef>
                <a:spcPts val="1800"/>
              </a:spcBef>
              <a:buClr>
                <a:schemeClr val="tx1"/>
              </a:buClr>
            </a:pPr>
            <a:endParaRPr lang="en-US" dirty="0">
              <a:solidFill>
                <a:schemeClr val="accent2"/>
              </a:solidFill>
            </a:endParaRPr>
          </a:p>
        </p:txBody>
      </p:sp>
      <p:sp>
        <p:nvSpPr>
          <p:cNvPr id="13" name="Rectangle 12">
            <a:extLst>
              <a:ext uri="{FF2B5EF4-FFF2-40B4-BE49-F238E27FC236}">
                <a16:creationId xmlns:a16="http://schemas.microsoft.com/office/drawing/2014/main" id="{A56FE0FE-CA5F-48E5-A49E-3A19A4E4FC1F}"/>
              </a:ext>
            </a:extLst>
          </p:cNvPr>
          <p:cNvSpPr/>
          <p:nvPr/>
        </p:nvSpPr>
        <p:spPr>
          <a:xfrm>
            <a:off x="7390575" y="5486400"/>
            <a:ext cx="2820253" cy="14994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14268">
              <a:lnSpc>
                <a:spcPct val="90000"/>
              </a:lnSpc>
              <a:spcBef>
                <a:spcPts val="1800"/>
              </a:spcBef>
              <a:buClr>
                <a:schemeClr val="tx1"/>
              </a:buClr>
            </a:pPr>
            <a:endParaRPr lang="en-US" dirty="0">
              <a:solidFill>
                <a:schemeClr val="accent2"/>
              </a:solidFill>
            </a:endParaRPr>
          </a:p>
        </p:txBody>
      </p:sp>
      <p:sp>
        <p:nvSpPr>
          <p:cNvPr id="4" name="Rectangle 3">
            <a:extLst>
              <a:ext uri="{FF2B5EF4-FFF2-40B4-BE49-F238E27FC236}">
                <a16:creationId xmlns:a16="http://schemas.microsoft.com/office/drawing/2014/main" id="{015CAE8E-83F5-49E4-9F5C-A5A9FF79EB05}"/>
              </a:ext>
            </a:extLst>
          </p:cNvPr>
          <p:cNvSpPr/>
          <p:nvPr/>
        </p:nvSpPr>
        <p:spPr>
          <a:xfrm>
            <a:off x="3048000" y="3105835"/>
            <a:ext cx="6096000" cy="646331"/>
          </a:xfrm>
          <a:prstGeom prst="rect">
            <a:avLst/>
          </a:prstGeom>
        </p:spPr>
        <p:txBody>
          <a:bodyPr>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https://www.dropbox.com/s/fwj2u78do84om3s/Water%20in%20the%20West%20V4.mp4?dl=0</a:t>
            </a:r>
            <a:endParaRPr lang="en-US" dirty="0"/>
          </a:p>
        </p:txBody>
      </p:sp>
    </p:spTree>
    <p:extLst>
      <p:ext uri="{BB962C8B-B14F-4D97-AF65-F5344CB8AC3E}">
        <p14:creationId xmlns:p14="http://schemas.microsoft.com/office/powerpoint/2010/main" val="277898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EA90-E96C-43B6-84A0-339B5B002C9A}"/>
              </a:ext>
            </a:extLst>
          </p:cNvPr>
          <p:cNvSpPr>
            <a:spLocks noGrp="1"/>
          </p:cNvSpPr>
          <p:nvPr>
            <p:ph type="title"/>
          </p:nvPr>
        </p:nvSpPr>
        <p:spPr/>
        <p:txBody>
          <a:bodyPr/>
          <a:lstStyle/>
          <a:p>
            <a:r>
              <a:rPr lang="en-US" dirty="0"/>
              <a:t>“Developed Water” Doctrine in Colorado</a:t>
            </a:r>
          </a:p>
        </p:txBody>
      </p:sp>
      <p:sp>
        <p:nvSpPr>
          <p:cNvPr id="3" name="Slide Number Placeholder 2">
            <a:extLst>
              <a:ext uri="{FF2B5EF4-FFF2-40B4-BE49-F238E27FC236}">
                <a16:creationId xmlns:a16="http://schemas.microsoft.com/office/drawing/2014/main" id="{C0B5DFBF-6153-4522-841E-9CBAF1AE1C94}"/>
              </a:ext>
            </a:extLst>
          </p:cNvPr>
          <p:cNvSpPr>
            <a:spLocks noGrp="1"/>
          </p:cNvSpPr>
          <p:nvPr>
            <p:ph type="sldNum" sz="quarter" idx="12"/>
          </p:nvPr>
        </p:nvSpPr>
        <p:spPr/>
        <p:txBody>
          <a:bodyPr/>
          <a:lstStyle/>
          <a:p>
            <a:fld id="{B79FDADC-54E1-4C27-856C-A99B853C99F9}" type="slidenum">
              <a:rPr lang="en-US" smtClean="0"/>
              <a:t>6</a:t>
            </a:fld>
            <a:endParaRPr lang="en-US"/>
          </a:p>
        </p:txBody>
      </p:sp>
      <p:sp>
        <p:nvSpPr>
          <p:cNvPr id="5" name="TextBox 4">
            <a:extLst>
              <a:ext uri="{FF2B5EF4-FFF2-40B4-BE49-F238E27FC236}">
                <a16:creationId xmlns:a16="http://schemas.microsoft.com/office/drawing/2014/main" id="{F0D9EADE-0C55-43A5-8197-31285D404AA4}"/>
              </a:ext>
            </a:extLst>
          </p:cNvPr>
          <p:cNvSpPr txBox="1"/>
          <p:nvPr/>
        </p:nvSpPr>
        <p:spPr>
          <a:xfrm>
            <a:off x="838200" y="1524000"/>
            <a:ext cx="10515600" cy="4247317"/>
          </a:xfrm>
          <a:prstGeom prst="rect">
            <a:avLst/>
          </a:prstGeom>
          <a:noFill/>
        </p:spPr>
        <p:txBody>
          <a:bodyPr wrap="square" rtlCol="0">
            <a:spAutoFit/>
          </a:bodyPr>
          <a:lstStyle/>
          <a:p>
            <a:r>
              <a:rPr lang="en-US" dirty="0">
                <a:solidFill>
                  <a:srgbClr val="000000"/>
                </a:solidFill>
                <a:latin typeface="Arial" panose="020B0604020202020204" pitchFamily="34" charset="0"/>
              </a:rPr>
              <a:t>“To the extent that there exists a right to make a succession of uses of foreign, </a:t>
            </a:r>
            <a:r>
              <a:rPr lang="en-US" dirty="0" err="1">
                <a:solidFill>
                  <a:srgbClr val="000000"/>
                </a:solidFill>
                <a:latin typeface="Arial" panose="020B0604020202020204" pitchFamily="34" charset="0"/>
              </a:rPr>
              <a:t>nontributary</a:t>
            </a:r>
            <a:r>
              <a:rPr lang="en-US" dirty="0">
                <a:solidFill>
                  <a:srgbClr val="000000"/>
                </a:solidFill>
                <a:latin typeface="Arial" panose="020B0604020202020204" pitchFamily="34" charset="0"/>
              </a:rPr>
              <a:t>, or other developed water, such right is personal to the developer or his successors, lessees, </a:t>
            </a:r>
            <a:r>
              <a:rPr lang="en-US" dirty="0" err="1">
                <a:solidFill>
                  <a:srgbClr val="000000"/>
                </a:solidFill>
                <a:latin typeface="Arial" panose="020B0604020202020204" pitchFamily="34" charset="0"/>
              </a:rPr>
              <a:t>contractees</a:t>
            </a:r>
            <a:r>
              <a:rPr lang="en-US" dirty="0">
                <a:solidFill>
                  <a:srgbClr val="000000"/>
                </a:solidFill>
                <a:latin typeface="Arial" panose="020B0604020202020204" pitchFamily="34" charset="0"/>
              </a:rPr>
              <a:t>, or assigns. Such water, when released from the dominion of the user, becomes a part of the natural surface stream where released, subject to water rights on such stream in the order of their priority, but nothing in this subsection (2) shall affect the rights of the developer or his successors or assigns with respect to such foreign, </a:t>
            </a:r>
            <a:r>
              <a:rPr lang="en-US" dirty="0" err="1">
                <a:solidFill>
                  <a:srgbClr val="000000"/>
                </a:solidFill>
                <a:latin typeface="Arial" panose="020B0604020202020204" pitchFamily="34" charset="0"/>
              </a:rPr>
              <a:t>nontributary</a:t>
            </a:r>
            <a:r>
              <a:rPr lang="en-US" dirty="0">
                <a:solidFill>
                  <a:srgbClr val="000000"/>
                </a:solidFill>
                <a:latin typeface="Arial" panose="020B0604020202020204" pitchFamily="34" charset="0"/>
              </a:rPr>
              <a:t>, or developed water, nor shall dominion over such water be lost to the owner or user thereof by reason of use of a natural watercourse in the process of carrying such water to the place of its use or successive use.”</a:t>
            </a:r>
            <a:br>
              <a:rPr lang="en-US" dirty="0"/>
            </a:br>
            <a:br>
              <a:rPr lang="en-US" dirty="0"/>
            </a:br>
            <a:r>
              <a:rPr lang="en-US" dirty="0">
                <a:solidFill>
                  <a:srgbClr val="000000"/>
                </a:solidFill>
                <a:latin typeface="Arial" panose="020B0604020202020204" pitchFamily="34" charset="0"/>
              </a:rPr>
              <a:t>Colo. Rev. Stat. § 37-82-106.</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In a nutshell: if someone “develops” water from a non-traditional source in Colorado, the developer thereof has the right to use or sell that water, among other things, and can utilize natural watercourses to transport that water.</a:t>
            </a:r>
          </a:p>
        </p:txBody>
      </p:sp>
    </p:spTree>
    <p:extLst>
      <p:ext uri="{BB962C8B-B14F-4D97-AF65-F5344CB8AC3E}">
        <p14:creationId xmlns:p14="http://schemas.microsoft.com/office/powerpoint/2010/main" val="67187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1E5F5-007C-4DE3-8C3E-18C30BA13CA2}"/>
              </a:ext>
            </a:extLst>
          </p:cNvPr>
          <p:cNvPicPr>
            <a:picLocks noChangeAspect="1"/>
          </p:cNvPicPr>
          <p:nvPr/>
        </p:nvPicPr>
        <p:blipFill rotWithShape="1">
          <a:blip r:embed="rId3">
            <a:extLst>
              <a:ext uri="{28A0092B-C50C-407E-A947-70E740481C1C}">
                <a14:useLocalDpi xmlns:a14="http://schemas.microsoft.com/office/drawing/2010/main" val="0"/>
              </a:ext>
            </a:extLst>
          </a:blip>
          <a:srcRect r="33730"/>
          <a:stretch/>
        </p:blipFill>
        <p:spPr>
          <a:xfrm>
            <a:off x="4114801" y="0"/>
            <a:ext cx="8077200" cy="6858000"/>
          </a:xfrm>
          <a:prstGeom prst="rect">
            <a:avLst/>
          </a:prstGeom>
        </p:spPr>
      </p:pic>
      <p:pic>
        <p:nvPicPr>
          <p:cNvPr id="15" name="Picture 14">
            <a:extLst>
              <a:ext uri="{FF2B5EF4-FFF2-40B4-BE49-F238E27FC236}">
                <a16:creationId xmlns:a16="http://schemas.microsoft.com/office/drawing/2014/main" id="{CEE2A970-E315-41D3-AD66-7304121B49F4}"/>
              </a:ext>
            </a:extLst>
          </p:cNvPr>
          <p:cNvPicPr>
            <a:picLocks noChangeAspect="1"/>
          </p:cNvPicPr>
          <p:nvPr/>
        </p:nvPicPr>
        <p:blipFill rotWithShape="1">
          <a:blip r:embed="rId4">
            <a:extLst>
              <a:ext uri="{28A0092B-C50C-407E-A947-70E740481C1C}">
                <a14:useLocalDpi xmlns:a14="http://schemas.microsoft.com/office/drawing/2010/main" val="0"/>
              </a:ext>
            </a:extLst>
          </a:blip>
          <a:srcRect l="15827" r="25294"/>
          <a:stretch/>
        </p:blipFill>
        <p:spPr>
          <a:xfrm>
            <a:off x="0" y="-137160"/>
            <a:ext cx="6705600" cy="7132320"/>
          </a:xfrm>
          <a:prstGeom prst="rect">
            <a:avLst/>
          </a:prstGeom>
        </p:spPr>
      </p:pic>
      <p:sp>
        <p:nvSpPr>
          <p:cNvPr id="5" name="Rectangle 4"/>
          <p:cNvSpPr/>
          <p:nvPr/>
        </p:nvSpPr>
        <p:spPr>
          <a:xfrm>
            <a:off x="1590" y="5562600"/>
            <a:ext cx="12188825" cy="1295400"/>
          </a:xfrm>
          <a:prstGeom prst="rect">
            <a:avLst/>
          </a:prstGeom>
          <a:gradFill flip="none" rotWithShape="1">
            <a:gsLst>
              <a:gs pos="0">
                <a:srgbClr val="FFFFFF">
                  <a:alpha val="0"/>
                </a:srgbClr>
              </a:gs>
              <a:gs pos="100000">
                <a:srgbClr val="FFFFFF"/>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p:cNvSpPr txBox="1">
            <a:spLocks/>
          </p:cNvSpPr>
          <p:nvPr/>
        </p:nvSpPr>
        <p:spPr>
          <a:xfrm>
            <a:off x="100014" y="5825549"/>
            <a:ext cx="11991975" cy="634835"/>
          </a:xfrm>
          <a:prstGeom prst="rect">
            <a:avLst/>
          </a:prstGeom>
        </p:spPr>
        <p:txBody>
          <a:bodyPr vert="horz" lIns="0" tIns="0" rIns="0" bIns="0" rtlCol="0" anchor="b" anchorCtr="0">
            <a:noAutofit/>
          </a:bodyPr>
          <a:lstStyle>
            <a:lvl1pPr>
              <a:lnSpc>
                <a:spcPct val="90000"/>
              </a:lnSpc>
              <a:spcBef>
                <a:spcPct val="0"/>
              </a:spcBef>
              <a:buNone/>
              <a:defRPr sz="2200" cap="all" baseline="0">
                <a:solidFill>
                  <a:schemeClr val="accent1"/>
                </a:solidFill>
                <a:ea typeface="Lato Light" panose="020F0302020204030203" pitchFamily="34" charset="0"/>
                <a:cs typeface="Lato Light" panose="020F030202020403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D4242"/>
                </a:solidFill>
                <a:effectLst/>
                <a:uLnTx/>
                <a:uFillTx/>
                <a:latin typeface="Arial" panose="020B0604020202020204" pitchFamily="34" charset="0"/>
                <a:ea typeface="+mj-ea"/>
                <a:cs typeface="Arial" panose="020B0604020202020204" pitchFamily="34" charset="0"/>
              </a:rPr>
              <a:t>Water Metering</a:t>
            </a:r>
          </a:p>
        </p:txBody>
      </p:sp>
      <p:sp>
        <p:nvSpPr>
          <p:cNvPr id="7" name="Title 1">
            <a:extLst>
              <a:ext uri="{FF2B5EF4-FFF2-40B4-BE49-F238E27FC236}">
                <a16:creationId xmlns:a16="http://schemas.microsoft.com/office/drawing/2014/main" id="{763B344A-2865-4A28-AE3E-75262AF3D589}"/>
              </a:ext>
            </a:extLst>
          </p:cNvPr>
          <p:cNvSpPr txBox="1">
            <a:spLocks/>
          </p:cNvSpPr>
          <p:nvPr/>
        </p:nvSpPr>
        <p:spPr>
          <a:xfrm>
            <a:off x="762000" y="228600"/>
            <a:ext cx="9220200" cy="1066800"/>
          </a:xfrm>
          <a:prstGeom prst="rect">
            <a:avLst/>
          </a:prstGeom>
          <a:solidFill>
            <a:schemeClr val="bg1"/>
          </a:solidFill>
        </p:spPr>
        <p:txBody>
          <a:bodyPr/>
          <a:lstStyle>
            <a:lvl1pPr algn="l" defTabSz="914400" rtl="0" eaLnBrk="1" latinLnBrk="0" hangingPunct="1">
              <a:lnSpc>
                <a:spcPct val="90000"/>
              </a:lnSpc>
              <a:spcBef>
                <a:spcPct val="0"/>
              </a:spcBef>
              <a:buNone/>
              <a:defRPr sz="3200" b="1" kern="1200">
                <a:solidFill>
                  <a:srgbClr val="3D4242"/>
                </a:solidFill>
                <a:latin typeface="Arial" panose="020B0604020202020204" pitchFamily="34" charset="0"/>
                <a:ea typeface="+mj-ea"/>
                <a:cs typeface="Arial" panose="020B0604020202020204" pitchFamily="34" charset="0"/>
              </a:defRPr>
            </a:lvl1pPr>
          </a:lstStyle>
          <a:p>
            <a:r>
              <a:rPr lang="en-US" dirty="0"/>
              <a:t>Other examples of water uses and conservation efforts</a:t>
            </a:r>
          </a:p>
        </p:txBody>
      </p:sp>
    </p:spTree>
    <p:extLst>
      <p:ext uri="{BB962C8B-B14F-4D97-AF65-F5344CB8AC3E}">
        <p14:creationId xmlns:p14="http://schemas.microsoft.com/office/powerpoint/2010/main" val="310162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14879-216E-4305-B039-671D37D90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7" y="-45720"/>
            <a:ext cx="12366267" cy="6949440"/>
          </a:xfrm>
          <a:prstGeom prst="rect">
            <a:avLst/>
          </a:prstGeom>
        </p:spPr>
      </p:pic>
      <p:sp>
        <p:nvSpPr>
          <p:cNvPr id="14" name="Arrow: Up 13">
            <a:extLst>
              <a:ext uri="{FF2B5EF4-FFF2-40B4-BE49-F238E27FC236}">
                <a16:creationId xmlns:a16="http://schemas.microsoft.com/office/drawing/2014/main" id="{E222A9FA-86AE-477F-8007-9A1250502305}"/>
              </a:ext>
            </a:extLst>
          </p:cNvPr>
          <p:cNvSpPr/>
          <p:nvPr/>
        </p:nvSpPr>
        <p:spPr>
          <a:xfrm rot="5400000" flipH="1">
            <a:off x="1788795" y="2320925"/>
            <a:ext cx="1280160" cy="5048250"/>
          </a:xfrm>
          <a:prstGeom prst="upArrow">
            <a:avLst>
              <a:gd name="adj1" fmla="val 100000"/>
              <a:gd name="adj2" fmla="val 50000"/>
            </a:avLst>
          </a:prstGeom>
          <a:solidFill>
            <a:srgbClr val="FF5D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defTabSz="914377">
              <a:lnSpc>
                <a:spcPct val="90000"/>
              </a:lnSpc>
              <a:spcBef>
                <a:spcPct val="0"/>
              </a:spcBef>
              <a:defRPr/>
            </a:pPr>
            <a:r>
              <a:rPr lang="en-US" sz="2400" b="1" dirty="0">
                <a:solidFill>
                  <a:prstClr val="white"/>
                </a:solidFill>
                <a:latin typeface="Arial" panose="020B0604020202020204" pitchFamily="34" charset="0"/>
                <a:cs typeface="Arial" panose="020B0604020202020204" pitchFamily="34" charset="0"/>
              </a:rPr>
              <a:t>Wastewater Heat Recovery</a:t>
            </a:r>
          </a:p>
          <a:p>
            <a:pPr lvl="0" algn="ctr" defTabSz="914377">
              <a:lnSpc>
                <a:spcPct val="90000"/>
              </a:lnSpc>
              <a:spcBef>
                <a:spcPct val="0"/>
              </a:spcBef>
              <a:defRPr/>
            </a:pPr>
            <a:r>
              <a:rPr lang="en-US" sz="2400" i="1" dirty="0">
                <a:solidFill>
                  <a:prstClr val="white"/>
                </a:solidFill>
                <a:latin typeface="Arial" panose="020B0604020202020204" pitchFamily="34" charset="0"/>
                <a:cs typeface="Arial" panose="020B0604020202020204" pitchFamily="34" charset="0"/>
              </a:rPr>
              <a:t>Lemoore, California</a:t>
            </a:r>
          </a:p>
        </p:txBody>
      </p:sp>
      <p:sp>
        <p:nvSpPr>
          <p:cNvPr id="4" name="Title 1">
            <a:extLst>
              <a:ext uri="{FF2B5EF4-FFF2-40B4-BE49-F238E27FC236}">
                <a16:creationId xmlns:a16="http://schemas.microsoft.com/office/drawing/2014/main" id="{A3075474-17FF-4943-B862-FBEBA6F98BD7}"/>
              </a:ext>
            </a:extLst>
          </p:cNvPr>
          <p:cNvSpPr txBox="1">
            <a:spLocks/>
          </p:cNvSpPr>
          <p:nvPr/>
        </p:nvSpPr>
        <p:spPr>
          <a:xfrm>
            <a:off x="762000" y="228600"/>
            <a:ext cx="9220200" cy="1066800"/>
          </a:xfrm>
          <a:prstGeom prst="rect">
            <a:avLst/>
          </a:prstGeom>
          <a:solidFill>
            <a:schemeClr val="bg1"/>
          </a:solidFill>
        </p:spPr>
        <p:txBody>
          <a:bodyPr/>
          <a:lstStyle>
            <a:lvl1pPr algn="l" defTabSz="914400" rtl="0" eaLnBrk="1" latinLnBrk="0" hangingPunct="1">
              <a:lnSpc>
                <a:spcPct val="90000"/>
              </a:lnSpc>
              <a:spcBef>
                <a:spcPct val="0"/>
              </a:spcBef>
              <a:buNone/>
              <a:defRPr sz="3200" b="1" kern="1200">
                <a:solidFill>
                  <a:srgbClr val="3D4242"/>
                </a:solidFill>
                <a:latin typeface="Arial" panose="020B0604020202020204" pitchFamily="34" charset="0"/>
                <a:ea typeface="+mj-ea"/>
                <a:cs typeface="Arial" panose="020B0604020202020204" pitchFamily="34" charset="0"/>
              </a:defRPr>
            </a:lvl1pPr>
          </a:lstStyle>
          <a:p>
            <a:r>
              <a:rPr lang="en-US" dirty="0"/>
              <a:t>Other examples of water uses and conservation efforts</a:t>
            </a:r>
          </a:p>
        </p:txBody>
      </p:sp>
    </p:spTree>
    <p:extLst>
      <p:ext uri="{BB962C8B-B14F-4D97-AF65-F5344CB8AC3E}">
        <p14:creationId xmlns:p14="http://schemas.microsoft.com/office/powerpoint/2010/main" val="26334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C2907D-6FF5-4FDF-8B7D-F8EED995ACB7}"/>
              </a:ext>
            </a:extLst>
          </p:cNvPr>
          <p:cNvSpPr/>
          <p:nvPr/>
        </p:nvSpPr>
        <p:spPr>
          <a:xfrm>
            <a:off x="0" y="-11430"/>
            <a:ext cx="6629400" cy="6858000"/>
          </a:xfrm>
          <a:prstGeom prst="rect">
            <a:avLst/>
          </a:prstGeom>
          <a:gradFill flip="none" rotWithShape="1">
            <a:gsLst>
              <a:gs pos="65000">
                <a:schemeClr val="accent2"/>
              </a:gs>
              <a:gs pos="100000">
                <a:schemeClr val="accent6">
                  <a:alpha val="0"/>
                  <a:lumMod val="0"/>
                  <a:lumOff val="10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3">
            <a:extLst>
              <a:ext uri="{FF2B5EF4-FFF2-40B4-BE49-F238E27FC236}">
                <a16:creationId xmlns:a16="http://schemas.microsoft.com/office/drawing/2014/main" id="{19AE913C-F087-434F-BF62-7A8B1F859E70}"/>
              </a:ext>
            </a:extLst>
          </p:cNvPr>
          <p:cNvSpPr txBox="1">
            <a:spLocks/>
          </p:cNvSpPr>
          <p:nvPr/>
        </p:nvSpPr>
        <p:spPr>
          <a:xfrm>
            <a:off x="1295400" y="2491740"/>
            <a:ext cx="4953000" cy="187452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rial" panose="020B0604020202020204" pitchFamily="34" charset="0"/>
                <a:cs typeface="Arial" panose="020B0604020202020204" pitchFamily="34" charset="0"/>
              </a:rPr>
              <a:t>Water Cycle</a:t>
            </a:r>
          </a:p>
          <a:p>
            <a:pPr marL="0" indent="0">
              <a:buNone/>
            </a:pPr>
            <a:r>
              <a:rPr lang="en-US" i="1" dirty="0">
                <a:solidFill>
                  <a:schemeClr val="bg1"/>
                </a:solidFill>
                <a:latin typeface="Arial" panose="020B0604020202020204" pitchFamily="34" charset="0"/>
                <a:cs typeface="Arial" panose="020B0604020202020204" pitchFamily="34" charset="0"/>
              </a:rPr>
              <a:t>Roswell, New Mexico</a:t>
            </a:r>
          </a:p>
        </p:txBody>
      </p:sp>
      <p:sp>
        <p:nvSpPr>
          <p:cNvPr id="6" name="Title 1">
            <a:extLst>
              <a:ext uri="{FF2B5EF4-FFF2-40B4-BE49-F238E27FC236}">
                <a16:creationId xmlns:a16="http://schemas.microsoft.com/office/drawing/2014/main" id="{ED27156D-10B6-4591-BBA9-24A637658671}"/>
              </a:ext>
            </a:extLst>
          </p:cNvPr>
          <p:cNvSpPr txBox="1">
            <a:spLocks/>
          </p:cNvSpPr>
          <p:nvPr/>
        </p:nvSpPr>
        <p:spPr>
          <a:xfrm>
            <a:off x="838200" y="455295"/>
            <a:ext cx="9220200" cy="1066800"/>
          </a:xfrm>
          <a:prstGeom prst="rect">
            <a:avLst/>
          </a:prstGeom>
          <a:solidFill>
            <a:schemeClr val="bg1"/>
          </a:solidFill>
        </p:spPr>
        <p:txBody>
          <a:bodyPr/>
          <a:lstStyle>
            <a:lvl1pPr algn="l" defTabSz="914400" rtl="0" eaLnBrk="1" latinLnBrk="0" hangingPunct="1">
              <a:lnSpc>
                <a:spcPct val="90000"/>
              </a:lnSpc>
              <a:spcBef>
                <a:spcPct val="0"/>
              </a:spcBef>
              <a:buNone/>
              <a:defRPr sz="3200" b="1" kern="1200">
                <a:solidFill>
                  <a:srgbClr val="3D4242"/>
                </a:solidFill>
                <a:latin typeface="Arial" panose="020B0604020202020204" pitchFamily="34" charset="0"/>
                <a:ea typeface="+mj-ea"/>
                <a:cs typeface="Arial" panose="020B0604020202020204" pitchFamily="34" charset="0"/>
              </a:defRPr>
            </a:lvl1pPr>
          </a:lstStyle>
          <a:p>
            <a:r>
              <a:rPr lang="en-US" dirty="0"/>
              <a:t>Other examples of water uses and conservation efforts</a:t>
            </a:r>
          </a:p>
        </p:txBody>
      </p:sp>
      <p:pic>
        <p:nvPicPr>
          <p:cNvPr id="2" name="Picture 1">
            <a:extLst>
              <a:ext uri="{FF2B5EF4-FFF2-40B4-BE49-F238E27FC236}">
                <a16:creationId xmlns:a16="http://schemas.microsoft.com/office/drawing/2014/main" id="{75D7E3C1-937F-4040-B4E3-E85CE2642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914" y="625943"/>
            <a:ext cx="3869356" cy="5804034"/>
          </a:xfrm>
          <a:prstGeom prst="rect">
            <a:avLst/>
          </a:prstGeom>
        </p:spPr>
      </p:pic>
    </p:spTree>
    <p:extLst>
      <p:ext uri="{BB962C8B-B14F-4D97-AF65-F5344CB8AC3E}">
        <p14:creationId xmlns:p14="http://schemas.microsoft.com/office/powerpoint/2010/main" val="18763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4">
      <a:dk1>
        <a:srgbClr val="3D4242"/>
      </a:dk1>
      <a:lt1>
        <a:sysClr val="window" lastClr="FFFFFF"/>
      </a:lt1>
      <a:dk2>
        <a:srgbClr val="000000"/>
      </a:dk2>
      <a:lt2>
        <a:srgbClr val="E7E6E6"/>
      </a:lt2>
      <a:accent1>
        <a:srgbClr val="FF5D00"/>
      </a:accent1>
      <a:accent2>
        <a:srgbClr val="C82D00"/>
      </a:accent2>
      <a:accent3>
        <a:srgbClr val="261F42"/>
      </a:accent3>
      <a:accent4>
        <a:srgbClr val="32787A"/>
      </a:accent4>
      <a:accent5>
        <a:srgbClr val="F68B20"/>
      </a:accent5>
      <a:accent6>
        <a:srgbClr val="7C6755"/>
      </a:accent6>
      <a:hlink>
        <a:srgbClr val="32787A"/>
      </a:hlink>
      <a:folHlink>
        <a:srgbClr val="3D42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5" ma:contentTypeDescription="Create a new document." ma:contentTypeScope="" ma:versionID="d7a288b48b5f77f448670a388957d8b4">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073a5259de9f1df067a346e5c2f6dfe2"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8C395C-2C95-41F2-8329-0231B0F55BCE}"/>
</file>

<file path=customXml/itemProps2.xml><?xml version="1.0" encoding="utf-8"?>
<ds:datastoreItem xmlns:ds="http://schemas.openxmlformats.org/officeDocument/2006/customXml" ds:itemID="{5A122D8C-A663-40F0-8989-AD33B764AB2E}"/>
</file>

<file path=customXml/itemProps3.xml><?xml version="1.0" encoding="utf-8"?>
<ds:datastoreItem xmlns:ds="http://schemas.openxmlformats.org/officeDocument/2006/customXml" ds:itemID="{BB0DD7D6-F4AA-452F-A519-2C9E3A92B8D5}"/>
</file>

<file path=docProps/app.xml><?xml version="1.0" encoding="utf-8"?>
<Properties xmlns="http://schemas.openxmlformats.org/officeDocument/2006/extended-properties" xmlns:vt="http://schemas.openxmlformats.org/officeDocument/2006/docPropsVTypes">
  <Template/>
  <TotalTime>25126</TotalTime>
  <Words>653</Words>
  <Application>Microsoft Office PowerPoint</Application>
  <PresentationFormat>Widescreen</PresentationFormat>
  <Paragraphs>74</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Georgia</vt:lpstr>
      <vt:lpstr>Tahoma</vt:lpstr>
      <vt:lpstr>Times New Roman</vt:lpstr>
      <vt:lpstr>Office Theme</vt:lpstr>
      <vt:lpstr>1_Office Theme</vt:lpstr>
      <vt:lpstr>PowerPoint Presentation</vt:lpstr>
      <vt:lpstr>PowerPoint Presentation</vt:lpstr>
      <vt:lpstr>PowerPoint Presentation</vt:lpstr>
      <vt:lpstr>PowerPoint Presentation</vt:lpstr>
      <vt:lpstr>PLAY Greeley Video</vt:lpstr>
      <vt:lpstr>“Developed Water” Doctrine in Colorado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Kinomoto</dc:creator>
  <cp:lastModifiedBy>AUTHOR</cp:lastModifiedBy>
  <cp:revision>50</cp:revision>
  <cp:lastPrinted>2020-03-09T20:45:50Z</cp:lastPrinted>
  <dcterms:created xsi:type="dcterms:W3CDTF">2018-01-09T16:29:51Z</dcterms:created>
  <dcterms:modified xsi:type="dcterms:W3CDTF">2024-04-09T21:07:00Z</dcterms:modified>
</cp:coreProperties>
</file>