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75" r:id="rId3"/>
    <p:sldId id="278" r:id="rId4"/>
    <p:sldId id="284" r:id="rId5"/>
    <p:sldId id="285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49969-FB7C-4BA4-A38C-C631C12AD0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746BC4-2CB8-4F18-BF34-80672A95B3CD}">
      <dgm:prSet/>
      <dgm:spPr/>
      <dgm:t>
        <a:bodyPr/>
        <a:lstStyle/>
        <a:p>
          <a:r>
            <a:rPr lang="en-US"/>
            <a:t>Sets the stage with Colorado climate, geology and hydrology</a:t>
          </a:r>
        </a:p>
      </dgm:t>
    </dgm:pt>
    <dgm:pt modelId="{E7CED096-2C56-4BC7-A543-8CFE16D0C45C}" type="parTrans" cxnId="{C2C7E829-A8DC-47EA-B6FB-52043130B62A}">
      <dgm:prSet/>
      <dgm:spPr/>
      <dgm:t>
        <a:bodyPr/>
        <a:lstStyle/>
        <a:p>
          <a:endParaRPr lang="en-US"/>
        </a:p>
      </dgm:t>
    </dgm:pt>
    <dgm:pt modelId="{F4218A10-96AD-4CEB-A9F3-C752871A05F9}" type="sibTrans" cxnId="{C2C7E829-A8DC-47EA-B6FB-52043130B62A}">
      <dgm:prSet/>
      <dgm:spPr/>
      <dgm:t>
        <a:bodyPr/>
        <a:lstStyle/>
        <a:p>
          <a:endParaRPr lang="en-US"/>
        </a:p>
      </dgm:t>
    </dgm:pt>
    <dgm:pt modelId="{D7B79511-CC63-4153-92BF-5AA2D7984450}">
      <dgm:prSet/>
      <dgm:spPr/>
      <dgm:t>
        <a:bodyPr/>
        <a:lstStyle/>
        <a:p>
          <a:r>
            <a:rPr lang="en-US"/>
            <a:t>Outlines early water development in Colorado—the canvas on which the human drama of water law unfolds</a:t>
          </a:r>
        </a:p>
      </dgm:t>
    </dgm:pt>
    <dgm:pt modelId="{F7B422EF-A929-4982-BFBC-8B16FCF10565}" type="parTrans" cxnId="{262F6BD7-A4DE-4251-90A8-7FA76AAC5F1A}">
      <dgm:prSet/>
      <dgm:spPr/>
      <dgm:t>
        <a:bodyPr/>
        <a:lstStyle/>
        <a:p>
          <a:endParaRPr lang="en-US"/>
        </a:p>
      </dgm:t>
    </dgm:pt>
    <dgm:pt modelId="{F0506418-02DB-40E8-8E34-B9BD362DF370}" type="sibTrans" cxnId="{262F6BD7-A4DE-4251-90A8-7FA76AAC5F1A}">
      <dgm:prSet/>
      <dgm:spPr/>
      <dgm:t>
        <a:bodyPr/>
        <a:lstStyle/>
        <a:p>
          <a:endParaRPr lang="en-US"/>
        </a:p>
      </dgm:t>
    </dgm:pt>
    <dgm:pt modelId="{4C7C2144-AE97-463C-826B-D4DC1FD06C8C}">
      <dgm:prSet/>
      <dgm:spPr/>
      <dgm:t>
        <a:bodyPr/>
        <a:lstStyle/>
        <a:p>
          <a:r>
            <a:rPr lang="en-US"/>
            <a:t>Explains the premise of water law</a:t>
          </a:r>
        </a:p>
      </dgm:t>
    </dgm:pt>
    <dgm:pt modelId="{6DF9E741-A71D-459E-BCD3-7023063DB6A1}" type="parTrans" cxnId="{1D7CE906-87E3-4E78-8870-30F77B165340}">
      <dgm:prSet/>
      <dgm:spPr/>
      <dgm:t>
        <a:bodyPr/>
        <a:lstStyle/>
        <a:p>
          <a:endParaRPr lang="en-US"/>
        </a:p>
      </dgm:t>
    </dgm:pt>
    <dgm:pt modelId="{05496C93-BD67-4A6C-9F4F-90D2A60138FE}" type="sibTrans" cxnId="{1D7CE906-87E3-4E78-8870-30F77B165340}">
      <dgm:prSet/>
      <dgm:spPr/>
      <dgm:t>
        <a:bodyPr/>
        <a:lstStyle/>
        <a:p>
          <a:endParaRPr lang="en-US"/>
        </a:p>
      </dgm:t>
    </dgm:pt>
    <dgm:pt modelId="{88B514AE-D948-4CE8-9BBF-7E296DD72D05}">
      <dgm:prSet/>
      <dgm:spPr/>
      <dgm:t>
        <a:bodyPr/>
        <a:lstStyle/>
        <a:p>
          <a:r>
            <a:rPr lang="en-US"/>
            <a:t>Provides insight on interstate and federal disputes</a:t>
          </a:r>
        </a:p>
      </dgm:t>
    </dgm:pt>
    <dgm:pt modelId="{2E2160CA-4112-4967-BC0F-A8A0DA453F9E}" type="parTrans" cxnId="{44592A45-05EB-45EB-8743-59E70FC4CF74}">
      <dgm:prSet/>
      <dgm:spPr/>
      <dgm:t>
        <a:bodyPr/>
        <a:lstStyle/>
        <a:p>
          <a:endParaRPr lang="en-US"/>
        </a:p>
      </dgm:t>
    </dgm:pt>
    <dgm:pt modelId="{736C60F6-5BA6-4E36-923D-E81086B7FBCE}" type="sibTrans" cxnId="{44592A45-05EB-45EB-8743-59E70FC4CF74}">
      <dgm:prSet/>
      <dgm:spPr/>
      <dgm:t>
        <a:bodyPr/>
        <a:lstStyle/>
        <a:p>
          <a:endParaRPr lang="en-US"/>
        </a:p>
      </dgm:t>
    </dgm:pt>
    <dgm:pt modelId="{53CC51C6-7F02-4801-81CE-491DCF182BDE}">
      <dgm:prSet/>
      <dgm:spPr/>
      <dgm:t>
        <a:bodyPr/>
        <a:lstStyle/>
        <a:p>
          <a:r>
            <a:rPr lang="en-US"/>
            <a:t>Defines tributary, non-tributary, groundwater, wells, etc.</a:t>
          </a:r>
        </a:p>
      </dgm:t>
    </dgm:pt>
    <dgm:pt modelId="{FCC38744-01B0-425E-894E-8B00C8E47EC2}" type="parTrans" cxnId="{CC994C6A-6A00-4926-8BDD-A8FA56EC866A}">
      <dgm:prSet/>
      <dgm:spPr/>
      <dgm:t>
        <a:bodyPr/>
        <a:lstStyle/>
        <a:p>
          <a:endParaRPr lang="en-US"/>
        </a:p>
      </dgm:t>
    </dgm:pt>
    <dgm:pt modelId="{E983635B-D480-49B7-AE8E-038746996952}" type="sibTrans" cxnId="{CC994C6A-6A00-4926-8BDD-A8FA56EC866A}">
      <dgm:prSet/>
      <dgm:spPr/>
      <dgm:t>
        <a:bodyPr/>
        <a:lstStyle/>
        <a:p>
          <a:endParaRPr lang="en-US"/>
        </a:p>
      </dgm:t>
    </dgm:pt>
    <dgm:pt modelId="{2756EAE2-2DB9-4D58-936A-B12936BA8B91}">
      <dgm:prSet/>
      <dgm:spPr/>
      <dgm:t>
        <a:bodyPr/>
        <a:lstStyle/>
        <a:p>
          <a:r>
            <a:rPr lang="en-US"/>
            <a:t>Basic understanding of river administration and why</a:t>
          </a:r>
        </a:p>
      </dgm:t>
    </dgm:pt>
    <dgm:pt modelId="{BB8E9A8E-8F00-4A38-A497-C8C3E53AC919}" type="parTrans" cxnId="{2B59DBE0-6D74-4B50-B760-A8A0D8F67F5B}">
      <dgm:prSet/>
      <dgm:spPr/>
      <dgm:t>
        <a:bodyPr/>
        <a:lstStyle/>
        <a:p>
          <a:endParaRPr lang="en-US"/>
        </a:p>
      </dgm:t>
    </dgm:pt>
    <dgm:pt modelId="{158F202B-8283-4CFD-888E-3EF41341BD5E}" type="sibTrans" cxnId="{2B59DBE0-6D74-4B50-B760-A8A0D8F67F5B}">
      <dgm:prSet/>
      <dgm:spPr/>
      <dgm:t>
        <a:bodyPr/>
        <a:lstStyle/>
        <a:p>
          <a:endParaRPr lang="en-US"/>
        </a:p>
      </dgm:t>
    </dgm:pt>
    <dgm:pt modelId="{BC8E2B81-7392-4CA9-BD22-A8D9E5581310}">
      <dgm:prSet/>
      <dgm:spPr/>
      <dgm:t>
        <a:bodyPr/>
        <a:lstStyle/>
        <a:p>
          <a:r>
            <a:rPr lang="en-US" b="1"/>
            <a:t>Really provides a deeper dive into all the things we cover in this class!</a:t>
          </a:r>
          <a:endParaRPr lang="en-US"/>
        </a:p>
      </dgm:t>
    </dgm:pt>
    <dgm:pt modelId="{82D15D60-70CE-4E4C-9E4F-9997FA647A9E}" type="parTrans" cxnId="{DB77CDD1-5558-49BB-AC85-E91E3EF79E05}">
      <dgm:prSet/>
      <dgm:spPr/>
      <dgm:t>
        <a:bodyPr/>
        <a:lstStyle/>
        <a:p>
          <a:endParaRPr lang="en-US"/>
        </a:p>
      </dgm:t>
    </dgm:pt>
    <dgm:pt modelId="{943FE0E7-5BC9-48BC-880C-1C5AC9527E2F}" type="sibTrans" cxnId="{DB77CDD1-5558-49BB-AC85-E91E3EF79E05}">
      <dgm:prSet/>
      <dgm:spPr/>
      <dgm:t>
        <a:bodyPr/>
        <a:lstStyle/>
        <a:p>
          <a:endParaRPr lang="en-US"/>
        </a:p>
      </dgm:t>
    </dgm:pt>
    <dgm:pt modelId="{30CC57E4-13FF-478B-9622-87246D8B1FC7}" type="pres">
      <dgm:prSet presAssocID="{44849969-FB7C-4BA4-A38C-C631C12AD07A}" presName="linear" presStyleCnt="0">
        <dgm:presLayoutVars>
          <dgm:animLvl val="lvl"/>
          <dgm:resizeHandles val="exact"/>
        </dgm:presLayoutVars>
      </dgm:prSet>
      <dgm:spPr/>
    </dgm:pt>
    <dgm:pt modelId="{732FD616-6D5C-4B8D-B225-6674F1DFE412}" type="pres">
      <dgm:prSet presAssocID="{60746BC4-2CB8-4F18-BF34-80672A95B3C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7807653-5EC2-4758-AE56-76FAA239E9BD}" type="pres">
      <dgm:prSet presAssocID="{F4218A10-96AD-4CEB-A9F3-C752871A05F9}" presName="spacer" presStyleCnt="0"/>
      <dgm:spPr/>
    </dgm:pt>
    <dgm:pt modelId="{EEEB8831-5BA8-4E9A-A677-B9E8FB616BDE}" type="pres">
      <dgm:prSet presAssocID="{D7B79511-CC63-4153-92BF-5AA2D798445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DD5C98C-CF18-4479-B58C-EC74E1B41A09}" type="pres">
      <dgm:prSet presAssocID="{F0506418-02DB-40E8-8E34-B9BD362DF370}" presName="spacer" presStyleCnt="0"/>
      <dgm:spPr/>
    </dgm:pt>
    <dgm:pt modelId="{D3EDDF72-F0B2-4515-BB78-42BEA9929A46}" type="pres">
      <dgm:prSet presAssocID="{4C7C2144-AE97-463C-826B-D4DC1FD06C8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F0B6FF3-5856-4DEF-B1CA-F5B918687D7B}" type="pres">
      <dgm:prSet presAssocID="{05496C93-BD67-4A6C-9F4F-90D2A60138FE}" presName="spacer" presStyleCnt="0"/>
      <dgm:spPr/>
    </dgm:pt>
    <dgm:pt modelId="{0D4B33DC-B33D-4878-B4A5-8E48CE2EAD5C}" type="pres">
      <dgm:prSet presAssocID="{88B514AE-D948-4CE8-9BBF-7E296DD72D0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AF23E1F-B0B3-496F-921E-A5A6AEFB6250}" type="pres">
      <dgm:prSet presAssocID="{736C60F6-5BA6-4E36-923D-E81086B7FBCE}" presName="spacer" presStyleCnt="0"/>
      <dgm:spPr/>
    </dgm:pt>
    <dgm:pt modelId="{07BF16AB-D882-4549-854C-3F192B996204}" type="pres">
      <dgm:prSet presAssocID="{53CC51C6-7F02-4801-81CE-491DCF182BD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1840163-4119-4274-A373-3FF88F8E24BB}" type="pres">
      <dgm:prSet presAssocID="{E983635B-D480-49B7-AE8E-038746996952}" presName="spacer" presStyleCnt="0"/>
      <dgm:spPr/>
    </dgm:pt>
    <dgm:pt modelId="{8EDABDCC-86BA-4E1E-B0DD-EE5BFBC4FD75}" type="pres">
      <dgm:prSet presAssocID="{2756EAE2-2DB9-4D58-936A-B12936BA8B9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D1E3469-051B-429F-9E8F-208BED4F149F}" type="pres">
      <dgm:prSet presAssocID="{158F202B-8283-4CFD-888E-3EF41341BD5E}" presName="spacer" presStyleCnt="0"/>
      <dgm:spPr/>
    </dgm:pt>
    <dgm:pt modelId="{27C13FAA-E9DA-4E69-B9F4-D4D8DEFAA623}" type="pres">
      <dgm:prSet presAssocID="{BC8E2B81-7392-4CA9-BD22-A8D9E558131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D7CE906-87E3-4E78-8870-30F77B165340}" srcId="{44849969-FB7C-4BA4-A38C-C631C12AD07A}" destId="{4C7C2144-AE97-463C-826B-D4DC1FD06C8C}" srcOrd="2" destOrd="0" parTransId="{6DF9E741-A71D-459E-BCD3-7023063DB6A1}" sibTransId="{05496C93-BD67-4A6C-9F4F-90D2A60138FE}"/>
    <dgm:cxn modelId="{B9C00110-6BDB-4DE4-A920-80AE05A46B37}" type="presOf" srcId="{BC8E2B81-7392-4CA9-BD22-A8D9E5581310}" destId="{27C13FAA-E9DA-4E69-B9F4-D4D8DEFAA623}" srcOrd="0" destOrd="0" presId="urn:microsoft.com/office/officeart/2005/8/layout/vList2"/>
    <dgm:cxn modelId="{C2C7E829-A8DC-47EA-B6FB-52043130B62A}" srcId="{44849969-FB7C-4BA4-A38C-C631C12AD07A}" destId="{60746BC4-2CB8-4F18-BF34-80672A95B3CD}" srcOrd="0" destOrd="0" parTransId="{E7CED096-2C56-4BC7-A543-8CFE16D0C45C}" sibTransId="{F4218A10-96AD-4CEB-A9F3-C752871A05F9}"/>
    <dgm:cxn modelId="{8C9BAE33-FB0E-432E-999E-F82BFAE899C0}" type="presOf" srcId="{2756EAE2-2DB9-4D58-936A-B12936BA8B91}" destId="{8EDABDCC-86BA-4E1E-B0DD-EE5BFBC4FD75}" srcOrd="0" destOrd="0" presId="urn:microsoft.com/office/officeart/2005/8/layout/vList2"/>
    <dgm:cxn modelId="{DBEC415D-88B6-4234-B232-9DCB768EBAC0}" type="presOf" srcId="{4C7C2144-AE97-463C-826B-D4DC1FD06C8C}" destId="{D3EDDF72-F0B2-4515-BB78-42BEA9929A46}" srcOrd="0" destOrd="0" presId="urn:microsoft.com/office/officeart/2005/8/layout/vList2"/>
    <dgm:cxn modelId="{44592A45-05EB-45EB-8743-59E70FC4CF74}" srcId="{44849969-FB7C-4BA4-A38C-C631C12AD07A}" destId="{88B514AE-D948-4CE8-9BBF-7E296DD72D05}" srcOrd="3" destOrd="0" parTransId="{2E2160CA-4112-4967-BC0F-A8A0DA453F9E}" sibTransId="{736C60F6-5BA6-4E36-923D-E81086B7FBCE}"/>
    <dgm:cxn modelId="{CC994C6A-6A00-4926-8BDD-A8FA56EC866A}" srcId="{44849969-FB7C-4BA4-A38C-C631C12AD07A}" destId="{53CC51C6-7F02-4801-81CE-491DCF182BDE}" srcOrd="4" destOrd="0" parTransId="{FCC38744-01B0-425E-894E-8B00C8E47EC2}" sibTransId="{E983635B-D480-49B7-AE8E-038746996952}"/>
    <dgm:cxn modelId="{0C1EC37F-57EC-4ADA-8A06-0D9C8D713F55}" type="presOf" srcId="{53CC51C6-7F02-4801-81CE-491DCF182BDE}" destId="{07BF16AB-D882-4549-854C-3F192B996204}" srcOrd="0" destOrd="0" presId="urn:microsoft.com/office/officeart/2005/8/layout/vList2"/>
    <dgm:cxn modelId="{C76DE381-A394-4BE2-BDB0-7A8609B46D8C}" type="presOf" srcId="{44849969-FB7C-4BA4-A38C-C631C12AD07A}" destId="{30CC57E4-13FF-478B-9622-87246D8B1FC7}" srcOrd="0" destOrd="0" presId="urn:microsoft.com/office/officeart/2005/8/layout/vList2"/>
    <dgm:cxn modelId="{F9E31C9C-6E82-4464-BA3A-FD89E2BB52C6}" type="presOf" srcId="{60746BC4-2CB8-4F18-BF34-80672A95B3CD}" destId="{732FD616-6D5C-4B8D-B225-6674F1DFE412}" srcOrd="0" destOrd="0" presId="urn:microsoft.com/office/officeart/2005/8/layout/vList2"/>
    <dgm:cxn modelId="{A9583BB1-4713-4166-9FD5-EA14FF27486E}" type="presOf" srcId="{D7B79511-CC63-4153-92BF-5AA2D7984450}" destId="{EEEB8831-5BA8-4E9A-A677-B9E8FB616BDE}" srcOrd="0" destOrd="0" presId="urn:microsoft.com/office/officeart/2005/8/layout/vList2"/>
    <dgm:cxn modelId="{0303CCB3-55A4-443D-9B9B-22D6C3C891B2}" type="presOf" srcId="{88B514AE-D948-4CE8-9BBF-7E296DD72D05}" destId="{0D4B33DC-B33D-4878-B4A5-8E48CE2EAD5C}" srcOrd="0" destOrd="0" presId="urn:microsoft.com/office/officeart/2005/8/layout/vList2"/>
    <dgm:cxn modelId="{DB77CDD1-5558-49BB-AC85-E91E3EF79E05}" srcId="{44849969-FB7C-4BA4-A38C-C631C12AD07A}" destId="{BC8E2B81-7392-4CA9-BD22-A8D9E5581310}" srcOrd="6" destOrd="0" parTransId="{82D15D60-70CE-4E4C-9E4F-9997FA647A9E}" sibTransId="{943FE0E7-5BC9-48BC-880C-1C5AC9527E2F}"/>
    <dgm:cxn modelId="{262F6BD7-A4DE-4251-90A8-7FA76AAC5F1A}" srcId="{44849969-FB7C-4BA4-A38C-C631C12AD07A}" destId="{D7B79511-CC63-4153-92BF-5AA2D7984450}" srcOrd="1" destOrd="0" parTransId="{F7B422EF-A929-4982-BFBC-8B16FCF10565}" sibTransId="{F0506418-02DB-40E8-8E34-B9BD362DF370}"/>
    <dgm:cxn modelId="{2B59DBE0-6D74-4B50-B760-A8A0D8F67F5B}" srcId="{44849969-FB7C-4BA4-A38C-C631C12AD07A}" destId="{2756EAE2-2DB9-4D58-936A-B12936BA8B91}" srcOrd="5" destOrd="0" parTransId="{BB8E9A8E-8F00-4A38-A497-C8C3E53AC919}" sibTransId="{158F202B-8283-4CFD-888E-3EF41341BD5E}"/>
    <dgm:cxn modelId="{05C2F1AB-B6BC-458B-BE06-51A1D09711B4}" type="presParOf" srcId="{30CC57E4-13FF-478B-9622-87246D8B1FC7}" destId="{732FD616-6D5C-4B8D-B225-6674F1DFE412}" srcOrd="0" destOrd="0" presId="urn:microsoft.com/office/officeart/2005/8/layout/vList2"/>
    <dgm:cxn modelId="{495575BA-8F21-4994-8ACF-C70D0C487F53}" type="presParOf" srcId="{30CC57E4-13FF-478B-9622-87246D8B1FC7}" destId="{D7807653-5EC2-4758-AE56-76FAA239E9BD}" srcOrd="1" destOrd="0" presId="urn:microsoft.com/office/officeart/2005/8/layout/vList2"/>
    <dgm:cxn modelId="{CEE8A729-1D3C-43C8-B79F-6253F82C6C70}" type="presParOf" srcId="{30CC57E4-13FF-478B-9622-87246D8B1FC7}" destId="{EEEB8831-5BA8-4E9A-A677-B9E8FB616BDE}" srcOrd="2" destOrd="0" presId="urn:microsoft.com/office/officeart/2005/8/layout/vList2"/>
    <dgm:cxn modelId="{F9E1AB9E-C67D-4360-B7E0-DC441671FBDD}" type="presParOf" srcId="{30CC57E4-13FF-478B-9622-87246D8B1FC7}" destId="{3DD5C98C-CF18-4479-B58C-EC74E1B41A09}" srcOrd="3" destOrd="0" presId="urn:microsoft.com/office/officeart/2005/8/layout/vList2"/>
    <dgm:cxn modelId="{4B7D7AC9-6D3D-4DA6-AF05-3933F860E6D3}" type="presParOf" srcId="{30CC57E4-13FF-478B-9622-87246D8B1FC7}" destId="{D3EDDF72-F0B2-4515-BB78-42BEA9929A46}" srcOrd="4" destOrd="0" presId="urn:microsoft.com/office/officeart/2005/8/layout/vList2"/>
    <dgm:cxn modelId="{039BE846-32EB-4E86-B9BF-59DF755807E3}" type="presParOf" srcId="{30CC57E4-13FF-478B-9622-87246D8B1FC7}" destId="{CF0B6FF3-5856-4DEF-B1CA-F5B918687D7B}" srcOrd="5" destOrd="0" presId="urn:microsoft.com/office/officeart/2005/8/layout/vList2"/>
    <dgm:cxn modelId="{BAFF5FA0-2A01-4A1C-B566-C707D231F6F4}" type="presParOf" srcId="{30CC57E4-13FF-478B-9622-87246D8B1FC7}" destId="{0D4B33DC-B33D-4878-B4A5-8E48CE2EAD5C}" srcOrd="6" destOrd="0" presId="urn:microsoft.com/office/officeart/2005/8/layout/vList2"/>
    <dgm:cxn modelId="{83D049E3-6258-49FD-A63E-5E5C9683E377}" type="presParOf" srcId="{30CC57E4-13FF-478B-9622-87246D8B1FC7}" destId="{0AF23E1F-B0B3-496F-921E-A5A6AEFB6250}" srcOrd="7" destOrd="0" presId="urn:microsoft.com/office/officeart/2005/8/layout/vList2"/>
    <dgm:cxn modelId="{8F420064-0E05-41DF-A4EB-207403E92ED1}" type="presParOf" srcId="{30CC57E4-13FF-478B-9622-87246D8B1FC7}" destId="{07BF16AB-D882-4549-854C-3F192B996204}" srcOrd="8" destOrd="0" presId="urn:microsoft.com/office/officeart/2005/8/layout/vList2"/>
    <dgm:cxn modelId="{5F35202C-51C9-4920-8828-2EA5452480EC}" type="presParOf" srcId="{30CC57E4-13FF-478B-9622-87246D8B1FC7}" destId="{51840163-4119-4274-A373-3FF88F8E24BB}" srcOrd="9" destOrd="0" presId="urn:microsoft.com/office/officeart/2005/8/layout/vList2"/>
    <dgm:cxn modelId="{FE5C992E-CA87-4B00-BB99-AB416C989860}" type="presParOf" srcId="{30CC57E4-13FF-478B-9622-87246D8B1FC7}" destId="{8EDABDCC-86BA-4E1E-B0DD-EE5BFBC4FD75}" srcOrd="10" destOrd="0" presId="urn:microsoft.com/office/officeart/2005/8/layout/vList2"/>
    <dgm:cxn modelId="{07C11C82-B69C-460B-A00D-208DAB7AB5B7}" type="presParOf" srcId="{30CC57E4-13FF-478B-9622-87246D8B1FC7}" destId="{7D1E3469-051B-429F-9E8F-208BED4F149F}" srcOrd="11" destOrd="0" presId="urn:microsoft.com/office/officeart/2005/8/layout/vList2"/>
    <dgm:cxn modelId="{97D47F8F-7D82-4D1B-86AE-123725DC25F0}" type="presParOf" srcId="{30CC57E4-13FF-478B-9622-87246D8B1FC7}" destId="{27C13FAA-E9DA-4E69-B9F4-D4D8DEFAA62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FD616-6D5C-4B8D-B225-6674F1DFE412}">
      <dsp:nvSpPr>
        <dsp:cNvPr id="0" name=""/>
        <dsp:cNvSpPr/>
      </dsp:nvSpPr>
      <dsp:spPr>
        <a:xfrm>
          <a:off x="0" y="19098"/>
          <a:ext cx="521697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Sets the stage with Colorado climate, geology and hydrology</a:t>
          </a:r>
        </a:p>
      </dsp:txBody>
      <dsp:txXfrm>
        <a:off x="33012" y="52110"/>
        <a:ext cx="5150955" cy="610236"/>
      </dsp:txXfrm>
    </dsp:sp>
    <dsp:sp modelId="{EEEB8831-5BA8-4E9A-A677-B9E8FB616BDE}">
      <dsp:nvSpPr>
        <dsp:cNvPr id="0" name=""/>
        <dsp:cNvSpPr/>
      </dsp:nvSpPr>
      <dsp:spPr>
        <a:xfrm>
          <a:off x="0" y="744318"/>
          <a:ext cx="521697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Outlines early water development in Colorado—the canvas on which the human drama of water law unfolds</a:t>
          </a:r>
        </a:p>
      </dsp:txBody>
      <dsp:txXfrm>
        <a:off x="33012" y="777330"/>
        <a:ext cx="5150955" cy="610236"/>
      </dsp:txXfrm>
    </dsp:sp>
    <dsp:sp modelId="{D3EDDF72-F0B2-4515-BB78-42BEA9929A46}">
      <dsp:nvSpPr>
        <dsp:cNvPr id="0" name=""/>
        <dsp:cNvSpPr/>
      </dsp:nvSpPr>
      <dsp:spPr>
        <a:xfrm>
          <a:off x="0" y="1469538"/>
          <a:ext cx="521697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Explains the premise of water law</a:t>
          </a:r>
        </a:p>
      </dsp:txBody>
      <dsp:txXfrm>
        <a:off x="33012" y="1502550"/>
        <a:ext cx="5150955" cy="610236"/>
      </dsp:txXfrm>
    </dsp:sp>
    <dsp:sp modelId="{0D4B33DC-B33D-4878-B4A5-8E48CE2EAD5C}">
      <dsp:nvSpPr>
        <dsp:cNvPr id="0" name=""/>
        <dsp:cNvSpPr/>
      </dsp:nvSpPr>
      <dsp:spPr>
        <a:xfrm>
          <a:off x="0" y="2194758"/>
          <a:ext cx="521697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Provides insight on interstate and federal disputes</a:t>
          </a:r>
        </a:p>
      </dsp:txBody>
      <dsp:txXfrm>
        <a:off x="33012" y="2227770"/>
        <a:ext cx="5150955" cy="610236"/>
      </dsp:txXfrm>
    </dsp:sp>
    <dsp:sp modelId="{07BF16AB-D882-4549-854C-3F192B996204}">
      <dsp:nvSpPr>
        <dsp:cNvPr id="0" name=""/>
        <dsp:cNvSpPr/>
      </dsp:nvSpPr>
      <dsp:spPr>
        <a:xfrm>
          <a:off x="0" y="2919978"/>
          <a:ext cx="521697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Defines tributary, non-tributary, groundwater, wells, etc.</a:t>
          </a:r>
        </a:p>
      </dsp:txBody>
      <dsp:txXfrm>
        <a:off x="33012" y="2952990"/>
        <a:ext cx="5150955" cy="610236"/>
      </dsp:txXfrm>
    </dsp:sp>
    <dsp:sp modelId="{8EDABDCC-86BA-4E1E-B0DD-EE5BFBC4FD75}">
      <dsp:nvSpPr>
        <dsp:cNvPr id="0" name=""/>
        <dsp:cNvSpPr/>
      </dsp:nvSpPr>
      <dsp:spPr>
        <a:xfrm>
          <a:off x="0" y="3645198"/>
          <a:ext cx="521697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Basic understanding of river administration and why</a:t>
          </a:r>
        </a:p>
      </dsp:txBody>
      <dsp:txXfrm>
        <a:off x="33012" y="3678210"/>
        <a:ext cx="5150955" cy="610236"/>
      </dsp:txXfrm>
    </dsp:sp>
    <dsp:sp modelId="{27C13FAA-E9DA-4E69-B9F4-D4D8DEFAA623}">
      <dsp:nvSpPr>
        <dsp:cNvPr id="0" name=""/>
        <dsp:cNvSpPr/>
      </dsp:nvSpPr>
      <dsp:spPr>
        <a:xfrm>
          <a:off x="0" y="4370418"/>
          <a:ext cx="521697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Really provides a deeper dive into all the things we cover in this class!</a:t>
          </a:r>
          <a:endParaRPr lang="en-US" sz="1700" kern="1200"/>
        </a:p>
      </dsp:txBody>
      <dsp:txXfrm>
        <a:off x="33012" y="4403430"/>
        <a:ext cx="5150955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4/9/2024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4/9/2024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california/other/aerial-photo-of-santa-clara-river-during-flood.jpg.php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Colorado Water Law for Non-Layers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>
            <a:normAutofit/>
          </a:bodyPr>
          <a:lstStyle/>
          <a:p>
            <a:r>
              <a:rPr lang="fr-FR" dirty="0"/>
              <a:t>Synopsis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9CDFE19-8264-ADF2-57F6-11B9802613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277845"/>
              </p:ext>
            </p:extLst>
          </p:nvPr>
        </p:nvGraphicFramePr>
        <p:xfrm>
          <a:off x="1409699" y="915923"/>
          <a:ext cx="5216979" cy="506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Lake and mountain">
            <a:extLst>
              <a:ext uri="{FF2B5EF4-FFF2-40B4-BE49-F238E27FC236}">
                <a16:creationId xmlns:a16="http://schemas.microsoft.com/office/drawing/2014/main" id="{3C3F5008-7217-268F-61D6-8F9698D399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0" y="802084"/>
            <a:ext cx="3439486" cy="52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Strengths</a:t>
            </a:r>
          </a:p>
        </p:txBody>
      </p:sp>
      <p:pic>
        <p:nvPicPr>
          <p:cNvPr id="11" name="Content Placeholder 10" descr="Waterfall between large hills">
            <a:extLst>
              <a:ext uri="{FF2B5EF4-FFF2-40B4-BE49-F238E27FC236}">
                <a16:creationId xmlns:a16="http://schemas.microsoft.com/office/drawing/2014/main" id="{45807F82-EFD5-C46A-38FB-29FF75E460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2" r="18436" b="-2"/>
          <a:stretch/>
        </p:blipFill>
        <p:spPr>
          <a:xfrm>
            <a:off x="1409700" y="1556281"/>
            <a:ext cx="4610099" cy="4620682"/>
          </a:xfr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>
            <a:normAutofit/>
          </a:bodyPr>
          <a:lstStyle/>
          <a:p>
            <a:r>
              <a:rPr lang="en-US"/>
              <a:t>Provides perspective into water for Colorado that was never thought of before. </a:t>
            </a:r>
          </a:p>
          <a:p>
            <a:r>
              <a:rPr lang="en-US"/>
              <a:t>Comprehensive view of how the systems work.</a:t>
            </a:r>
          </a:p>
          <a:p>
            <a:r>
              <a:rPr lang="en-US"/>
              <a:t>Thorough story telling of the history of water law as well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00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6EEF4-4BE5-E6AF-76F2-6A32D05E3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2A05-5966-54A8-AA47-F6AABB73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C7971-5CE9-D985-847E-BA0E6A1ED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>
            <a:normAutofit/>
          </a:bodyPr>
          <a:lstStyle/>
          <a:p>
            <a:r>
              <a:rPr lang="en-US" dirty="0"/>
              <a:t>Dense and reads like a textbook</a:t>
            </a:r>
          </a:p>
          <a:p>
            <a:r>
              <a:rPr lang="en-US" dirty="0"/>
              <a:t>Examples are very detailed and tedious to navigate.</a:t>
            </a:r>
          </a:p>
          <a:p>
            <a:r>
              <a:rPr lang="en-US" dirty="0"/>
              <a:t>These are challenging issues that require specific levels of understanding, but after a while, it does start to feel like this book is Colorado Water Law for Almost Lawyers.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5CCB3F3-2F26-FB1A-9322-FE54B2325B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875" r="16875"/>
          <a:stretch/>
        </p:blipFill>
        <p:spPr>
          <a:xfrm>
            <a:off x="6461449" y="1118659"/>
            <a:ext cx="4609775" cy="4620682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F556C-FF6E-0D11-C7DA-38DF79F3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000"/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47F62460-F2F8-776D-1252-3DE14493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93A66BA0-BF77-43AC-894A-20AD8220B887}" type="datetime1">
              <a:rPr lang="en-US" smtClean="0"/>
              <a:pPr>
                <a:spcAft>
                  <a:spcPts val="600"/>
                </a:spcAft>
              </a:pPr>
              <a:t>4/9/2024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A8B8E3-52D6-5294-2850-CB2411D5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41479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CD81D-527E-FCBE-4EC4-2CCA8018E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6DAC-F044-2E64-4B1A-F5F4798E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dirty="0"/>
              <a:t>Is it worth reading?</a:t>
            </a:r>
          </a:p>
        </p:txBody>
      </p:sp>
      <p:pic>
        <p:nvPicPr>
          <p:cNvPr id="11" name="Content Placeholder 10" descr="Dog with a stick swimming in the lake">
            <a:extLst>
              <a:ext uri="{FF2B5EF4-FFF2-40B4-BE49-F238E27FC236}">
                <a16:creationId xmlns:a16="http://schemas.microsoft.com/office/drawing/2014/main" id="{F2F907C6-0595-CD56-AB4B-DB5F4DF24E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r="16747"/>
          <a:stretch/>
        </p:blipFill>
        <p:spPr>
          <a:xfrm>
            <a:off x="1409700" y="1556281"/>
            <a:ext cx="4610099" cy="4620682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A72AD-2C64-A724-0EF1-84BEB783C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>
            <a:normAutofit/>
          </a:bodyPr>
          <a:lstStyle/>
          <a:p>
            <a:r>
              <a:rPr lang="en-US" dirty="0"/>
              <a:t>YES and Yes!!!</a:t>
            </a:r>
          </a:p>
          <a:p>
            <a:r>
              <a:rPr lang="en-US" dirty="0"/>
              <a:t>Should be a pre-requisite for the class.</a:t>
            </a:r>
          </a:p>
          <a:p>
            <a:r>
              <a:rPr lang="en-US" dirty="0"/>
              <a:t>The knowledge you would gain would allow you to hit the ground running as we explore some of the more nuanced challenges facing the region.  </a:t>
            </a:r>
          </a:p>
          <a:p>
            <a:r>
              <a:rPr lang="en-US" dirty="0"/>
              <a:t>These issues are so great and complex that a book like this really gives you a strong understanding of them in pretty good detail.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55BF1-A972-62A8-00A6-A81A1C20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1000"/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4C9081B4-60FA-AFCE-AFF6-AC3B3B1C5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3A66BA0-BF77-43AC-894A-20AD8220B88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4/9/2024</a:t>
            </a:fld>
            <a:endParaRPr lang="en-US" sz="10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ED6751-2613-981C-E42C-E8208CA0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05620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5" ma:contentTypeDescription="Create a new document." ma:contentTypeScope="" ma:versionID="d7a288b48b5f77f448670a388957d8b4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073a5259de9f1df067a346e5c2f6dfe2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51575E-BF6B-47AE-8AC6-672D98530A14}"/>
</file>

<file path=customXml/itemProps2.xml><?xml version="1.0" encoding="utf-8"?>
<ds:datastoreItem xmlns:ds="http://schemas.openxmlformats.org/officeDocument/2006/customXml" ds:itemID="{4E3AD0CA-A5AD-4928-A5A4-C7632198F4F8}"/>
</file>

<file path=customXml/itemProps3.xml><?xml version="1.0" encoding="utf-8"?>
<ds:datastoreItem xmlns:ds="http://schemas.openxmlformats.org/officeDocument/2006/customXml" ds:itemID="{64CEBE1C-F232-4D03-97CA-5623D8E7F294}"/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211</TotalTime>
  <Words>258</Words>
  <Application>Microsoft Office PowerPoint</Application>
  <PresentationFormat>Widescreen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Ecology 16x9</vt:lpstr>
      <vt:lpstr>Colorado Water Law for Non-Layers</vt:lpstr>
      <vt:lpstr>Synopsis</vt:lpstr>
      <vt:lpstr>Strengths</vt:lpstr>
      <vt:lpstr>Challenges</vt:lpstr>
      <vt:lpstr>Is it worth reading?</vt:lpstr>
      <vt:lpstr>Add a Slide Title - 1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Water Law for Non-Layers</dc:title>
  <dc:creator>Jessica Humphries</dc:creator>
  <cp:lastModifiedBy>Jessica Humphries</cp:lastModifiedBy>
  <cp:revision>1</cp:revision>
  <dcterms:created xsi:type="dcterms:W3CDTF">2024-04-09T18:45:28Z</dcterms:created>
  <dcterms:modified xsi:type="dcterms:W3CDTF">2024-04-09T22:17:22Z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